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86" r:id="rId2"/>
  </p:sldMasterIdLst>
  <p:notesMasterIdLst>
    <p:notesMasterId r:id="rId21"/>
  </p:notesMasterIdLst>
  <p:sldIdLst>
    <p:sldId id="256" r:id="rId3"/>
    <p:sldId id="257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32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9A69C-9F15-400B-8CB8-FB66CEF89EF8}" v="9" dt="2024-11-01T09:43:48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0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sh Edakkuda" userId="30769963cc8495b0" providerId="LiveId" clId="{7939A69C-9F15-400B-8CB8-FB66CEF89EF8}"/>
    <pc:docChg chg="undo custSel addSld delSld modSld modMainMaster">
      <pc:chgData name="Subhash Edakkuda" userId="30769963cc8495b0" providerId="LiveId" clId="{7939A69C-9F15-400B-8CB8-FB66CEF89EF8}" dt="2024-11-06T05:43:07.026" v="72" actId="9405"/>
      <pc:docMkLst>
        <pc:docMk/>
      </pc:docMkLst>
      <pc:sldChg chg="addSp delSp delDesignElem">
        <pc:chgData name="Subhash Edakkuda" userId="30769963cc8495b0" providerId="LiveId" clId="{7939A69C-9F15-400B-8CB8-FB66CEF89EF8}" dt="2024-11-01T09:41:24.273" v="34"/>
        <pc:sldMkLst>
          <pc:docMk/>
          <pc:sldMk cId="378485384" sldId="256"/>
        </pc:sldMkLst>
        <pc:spChg chg="add del">
          <ac:chgData name="Subhash Edakkuda" userId="30769963cc8495b0" providerId="LiveId" clId="{7939A69C-9F15-400B-8CB8-FB66CEF89EF8}" dt="2024-11-01T09:41:24.273" v="34"/>
          <ac:spMkLst>
            <pc:docMk/>
            <pc:sldMk cId="378485384" sldId="256"/>
            <ac:spMk id="16" creationId="{A88F843D-1C1B-C740-AC27-E3238D0F5F47}"/>
          </ac:spMkLst>
        </pc:spChg>
        <pc:spChg chg="add del">
          <ac:chgData name="Subhash Edakkuda" userId="30769963cc8495b0" providerId="LiveId" clId="{7939A69C-9F15-400B-8CB8-FB66CEF89EF8}" dt="2024-11-01T09:41:24.273" v="34"/>
          <ac:spMkLst>
            <pc:docMk/>
            <pc:sldMk cId="378485384" sldId="256"/>
            <ac:spMk id="18" creationId="{A21C8291-E3D5-4240-8FF4-E5213CBCC453}"/>
          </ac:spMkLst>
        </pc:spChg>
        <pc:spChg chg="add del">
          <ac:chgData name="Subhash Edakkuda" userId="30769963cc8495b0" providerId="LiveId" clId="{7939A69C-9F15-400B-8CB8-FB66CEF89EF8}" dt="2024-11-01T09:41:24.273" v="34"/>
          <ac:spMkLst>
            <pc:docMk/>
            <pc:sldMk cId="378485384" sldId="256"/>
            <ac:spMk id="20" creationId="{08B44AFE-C181-7047-8CC9-CA00BD385EEA}"/>
          </ac:spMkLst>
        </pc:spChg>
      </pc:sldChg>
      <pc:sldChg chg="addSp delSp modSp mod delDesignElem">
        <pc:chgData name="Subhash Edakkuda" userId="30769963cc8495b0" providerId="LiveId" clId="{7939A69C-9F15-400B-8CB8-FB66CEF89EF8}" dt="2024-11-01T09:49:32.507" v="66" actId="26606"/>
        <pc:sldMkLst>
          <pc:docMk/>
          <pc:sldMk cId="919951656" sldId="257"/>
        </pc:sldMkLst>
        <pc:spChg chg="mod">
          <ac:chgData name="Subhash Edakkuda" userId="30769963cc8495b0" providerId="LiveId" clId="{7939A69C-9F15-400B-8CB8-FB66CEF89EF8}" dt="2024-11-01T09:49:32.507" v="66" actId="26606"/>
          <ac:spMkLst>
            <pc:docMk/>
            <pc:sldMk cId="919951656" sldId="257"/>
            <ac:spMk id="4" creationId="{B3A09311-DF5A-E262-B979-68EE4908838A}"/>
          </ac:spMkLst>
        </pc:spChg>
        <pc:spChg chg="mod">
          <ac:chgData name="Subhash Edakkuda" userId="30769963cc8495b0" providerId="LiveId" clId="{7939A69C-9F15-400B-8CB8-FB66CEF89EF8}" dt="2024-11-01T09:49:32.507" v="66" actId="26606"/>
          <ac:spMkLst>
            <pc:docMk/>
            <pc:sldMk cId="919951656" sldId="257"/>
            <ac:spMk id="7" creationId="{8DCF92AF-2E18-5227-B2A2-4BAF37D41812}"/>
          </ac:spMkLst>
        </pc:spChg>
        <pc:spChg chg="add del">
          <ac:chgData name="Subhash Edakkuda" userId="30769963cc8495b0" providerId="LiveId" clId="{7939A69C-9F15-400B-8CB8-FB66CEF89EF8}" dt="2024-11-01T09:41:24.273" v="34"/>
          <ac:spMkLst>
            <pc:docMk/>
            <pc:sldMk cId="919951656" sldId="257"/>
            <ac:spMk id="22" creationId="{0247FD0E-C93A-490E-9994-C79DC8977165}"/>
          </ac:spMkLst>
        </pc:spChg>
        <pc:spChg chg="add">
          <ac:chgData name="Subhash Edakkuda" userId="30769963cc8495b0" providerId="LiveId" clId="{7939A69C-9F15-400B-8CB8-FB66CEF89EF8}" dt="2024-11-01T09:49:32.507" v="66" actId="26606"/>
          <ac:spMkLst>
            <pc:docMk/>
            <pc:sldMk cId="919951656" sldId="257"/>
            <ac:spMk id="23" creationId="{5A7802B6-FF37-40CF-A7E2-6F2A0D9A91EF}"/>
          </ac:spMkLst>
        </pc:spChg>
        <pc:spChg chg="add del">
          <ac:chgData name="Subhash Edakkuda" userId="30769963cc8495b0" providerId="LiveId" clId="{7939A69C-9F15-400B-8CB8-FB66CEF89EF8}" dt="2024-11-01T09:41:24.273" v="34"/>
          <ac:spMkLst>
            <pc:docMk/>
            <pc:sldMk cId="919951656" sldId="257"/>
            <ac:spMk id="24" creationId="{1CDD2F19-0AAB-46D2-A7D4-9BD8F7E42915}"/>
          </ac:spMkLst>
        </pc:spChg>
        <pc:spChg chg="add del">
          <ac:chgData name="Subhash Edakkuda" userId="30769963cc8495b0" providerId="LiveId" clId="{7939A69C-9F15-400B-8CB8-FB66CEF89EF8}" dt="2024-11-01T09:41:24.273" v="34"/>
          <ac:spMkLst>
            <pc:docMk/>
            <pc:sldMk cId="919951656" sldId="257"/>
            <ac:spMk id="26" creationId="{AD77B2DF-AF44-4996-BBFD-5DF9162BE4B2}"/>
          </ac:spMkLst>
        </pc:spChg>
        <pc:spChg chg="add del">
          <ac:chgData name="Subhash Edakkuda" userId="30769963cc8495b0" providerId="LiveId" clId="{7939A69C-9F15-400B-8CB8-FB66CEF89EF8}" dt="2024-11-01T09:41:24.273" v="34"/>
          <ac:spMkLst>
            <pc:docMk/>
            <pc:sldMk cId="919951656" sldId="257"/>
            <ac:spMk id="28" creationId="{FF6BECB9-A7FC-400F-8502-97A13BB879D2}"/>
          </ac:spMkLst>
        </pc:spChg>
        <pc:picChg chg="mod ord">
          <ac:chgData name="Subhash Edakkuda" userId="30769963cc8495b0" providerId="LiveId" clId="{7939A69C-9F15-400B-8CB8-FB66CEF89EF8}" dt="2024-11-01T09:49:32.507" v="66" actId="26606"/>
          <ac:picMkLst>
            <pc:docMk/>
            <pc:sldMk cId="919951656" sldId="257"/>
            <ac:picMk id="18" creationId="{17B0B903-8BE3-40DE-C898-7BDF594DF344}"/>
          </ac:picMkLst>
        </pc:picChg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2747502440" sldId="260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3262483375" sldId="261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262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263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264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265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266"/>
        </pc:sldMkLst>
      </pc:sldChg>
      <pc:sldChg chg="modSp add del">
        <pc:chgData name="Subhash Edakkuda" userId="30769963cc8495b0" providerId="LiveId" clId="{7939A69C-9F15-400B-8CB8-FB66CEF89EF8}" dt="2024-11-01T09:41:24.273" v="34"/>
        <pc:sldMkLst>
          <pc:docMk/>
          <pc:sldMk cId="0" sldId="267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67"/>
            <ac:spMk id="2" creationId="{77FEAFA8-D7CC-9B1B-5975-6C114A2472EA}"/>
          </ac:spMkLst>
        </pc:spChg>
        <pc:spChg chg="mod">
          <ac:chgData name="Subhash Edakkuda" userId="30769963cc8495b0" providerId="LiveId" clId="{7939A69C-9F15-400B-8CB8-FB66CEF89EF8}" dt="2024-11-01T09:41:24.273" v="34"/>
          <ac:spMkLst>
            <pc:docMk/>
            <pc:sldMk cId="0" sldId="267"/>
            <ac:spMk id="78838" creationId="{637AEBED-D9E5-8179-8D47-559DB1DC0257}"/>
          </ac:spMkLst>
        </pc:spChg>
      </pc:sldChg>
      <pc:sldChg chg="modSp add del">
        <pc:chgData name="Subhash Edakkuda" userId="30769963cc8495b0" providerId="LiveId" clId="{7939A69C-9F15-400B-8CB8-FB66CEF89EF8}" dt="2024-11-01T09:41:24.273" v="34"/>
        <pc:sldMkLst>
          <pc:docMk/>
          <pc:sldMk cId="0" sldId="268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68"/>
            <ac:spMk id="2" creationId="{8AA88CC1-7A2C-1517-D655-B4CA12DAB68F}"/>
          </ac:spMkLst>
        </pc:spChg>
        <pc:spChg chg="mod">
          <ac:chgData name="Subhash Edakkuda" userId="30769963cc8495b0" providerId="LiveId" clId="{7939A69C-9F15-400B-8CB8-FB66CEF89EF8}" dt="2024-11-01T09:41:24.273" v="34"/>
          <ac:spMkLst>
            <pc:docMk/>
            <pc:sldMk cId="0" sldId="268"/>
            <ac:spMk id="78881" creationId="{71C9C663-1EF7-CF97-6BBC-303864FAA8C6}"/>
          </ac:spMkLst>
        </pc:spChg>
      </pc:sldChg>
      <pc:sldChg chg="modSp add del">
        <pc:chgData name="Subhash Edakkuda" userId="30769963cc8495b0" providerId="LiveId" clId="{7939A69C-9F15-400B-8CB8-FB66CEF89EF8}" dt="2024-11-01T09:41:24.273" v="34"/>
        <pc:sldMkLst>
          <pc:docMk/>
          <pc:sldMk cId="0" sldId="269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69"/>
            <ac:spMk id="2" creationId="{8E8DA9BF-298C-95C1-C85A-69A34937D7F9}"/>
          </ac:spMkLst>
        </pc:spChg>
        <pc:spChg chg="mod">
          <ac:chgData name="Subhash Edakkuda" userId="30769963cc8495b0" providerId="LiveId" clId="{7939A69C-9F15-400B-8CB8-FB66CEF89EF8}" dt="2024-11-01T09:41:24.273" v="34"/>
          <ac:spMkLst>
            <pc:docMk/>
            <pc:sldMk cId="0" sldId="269"/>
            <ac:spMk id="79910" creationId="{93149B7F-A7A0-1493-B8AD-297CE7E16B7A}"/>
          </ac:spMkLst>
        </pc:spChg>
      </pc:sldChg>
      <pc:sldChg chg="modSp add del">
        <pc:chgData name="Subhash Edakkuda" userId="30769963cc8495b0" providerId="LiveId" clId="{7939A69C-9F15-400B-8CB8-FB66CEF89EF8}" dt="2024-11-01T09:41:24.273" v="34"/>
        <pc:sldMkLst>
          <pc:docMk/>
          <pc:sldMk cId="0" sldId="270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70"/>
            <ac:spMk id="2" creationId="{60A1DA4D-360E-7542-622B-76347B5EAA82}"/>
          </ac:spMkLst>
        </pc:spChg>
        <pc:spChg chg="mod">
          <ac:chgData name="Subhash Edakkuda" userId="30769963cc8495b0" providerId="LiveId" clId="{7939A69C-9F15-400B-8CB8-FB66CEF89EF8}" dt="2024-11-01T09:41:24.273" v="34"/>
          <ac:spMkLst>
            <pc:docMk/>
            <pc:sldMk cId="0" sldId="270"/>
            <ac:spMk id="80908" creationId="{81E612D9-BC54-7720-8116-C9D727A61DE7}"/>
          </ac:spMkLst>
        </pc:spChg>
      </pc:sldChg>
      <pc:sldChg chg="modSp add del">
        <pc:chgData name="Subhash Edakkuda" userId="30769963cc8495b0" providerId="LiveId" clId="{7939A69C-9F15-400B-8CB8-FB66CEF89EF8}" dt="2024-11-01T09:41:24.273" v="34"/>
        <pc:sldMkLst>
          <pc:docMk/>
          <pc:sldMk cId="0" sldId="271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71"/>
            <ac:spMk id="2" creationId="{B0CD3295-4F50-3454-86DE-3FFB97F334AE}"/>
          </ac:spMkLst>
        </pc:spChg>
        <pc:spChg chg="mod">
          <ac:chgData name="Subhash Edakkuda" userId="30769963cc8495b0" providerId="LiveId" clId="{7939A69C-9F15-400B-8CB8-FB66CEF89EF8}" dt="2024-11-01T09:41:24.273" v="34"/>
          <ac:spMkLst>
            <pc:docMk/>
            <pc:sldMk cId="0" sldId="271"/>
            <ac:spMk id="82120" creationId="{FF54ABB5-07DE-92D0-FDEB-42634031D171}"/>
          </ac:spMkLst>
        </pc:spChg>
      </pc:sldChg>
      <pc:sldChg chg="modSp add del mod">
        <pc:chgData name="Subhash Edakkuda" userId="30769963cc8495b0" providerId="LiveId" clId="{7939A69C-9F15-400B-8CB8-FB66CEF89EF8}" dt="2024-11-01T09:43:48.781" v="45" actId="27636"/>
        <pc:sldMkLst>
          <pc:docMk/>
          <pc:sldMk cId="0" sldId="272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72"/>
            <ac:spMk id="2" creationId="{B839D21C-2582-8277-5E01-B86BF3BD698D}"/>
          </ac:spMkLst>
        </pc:spChg>
        <pc:spChg chg="mod">
          <ac:chgData name="Subhash Edakkuda" userId="30769963cc8495b0" providerId="LiveId" clId="{7939A69C-9F15-400B-8CB8-FB66CEF89EF8}" dt="2024-11-01T09:43:48.781" v="45" actId="27636"/>
          <ac:spMkLst>
            <pc:docMk/>
            <pc:sldMk cId="0" sldId="272"/>
            <ac:spMk id="82974" creationId="{A1113931-F0F9-22E9-E446-7C6A11A1D295}"/>
          </ac:spMkLst>
        </pc:spChg>
      </pc:sldChg>
      <pc:sldChg chg="modSp add del mod">
        <pc:chgData name="Subhash Edakkuda" userId="30769963cc8495b0" providerId="LiveId" clId="{7939A69C-9F15-400B-8CB8-FB66CEF89EF8}" dt="2024-11-01T09:43:48.791" v="46" actId="27636"/>
        <pc:sldMkLst>
          <pc:docMk/>
          <pc:sldMk cId="0" sldId="273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73"/>
            <ac:spMk id="2" creationId="{1F20609E-12CB-9065-897E-5C570A5F9A20}"/>
          </ac:spMkLst>
        </pc:spChg>
        <pc:spChg chg="mod">
          <ac:chgData name="Subhash Edakkuda" userId="30769963cc8495b0" providerId="LiveId" clId="{7939A69C-9F15-400B-8CB8-FB66CEF89EF8}" dt="2024-11-01T09:43:48.791" v="46" actId="27636"/>
          <ac:spMkLst>
            <pc:docMk/>
            <pc:sldMk cId="0" sldId="273"/>
            <ac:spMk id="84000" creationId="{CDA0199E-AA83-A1F0-6B0D-78706575D63F}"/>
          </ac:spMkLst>
        </pc:spChg>
      </pc:sldChg>
      <pc:sldChg chg="addSp modSp add del mod">
        <pc:chgData name="Subhash Edakkuda" userId="30769963cc8495b0" providerId="LiveId" clId="{7939A69C-9F15-400B-8CB8-FB66CEF89EF8}" dt="2024-11-06T05:43:07.026" v="72" actId="9405"/>
        <pc:sldMkLst>
          <pc:docMk/>
          <pc:sldMk cId="0" sldId="274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74"/>
            <ac:spMk id="2" creationId="{21A9501D-B21B-75DD-57B7-300C200614D1}"/>
          </ac:spMkLst>
        </pc:spChg>
        <pc:spChg chg="mod">
          <ac:chgData name="Subhash Edakkuda" userId="30769963cc8495b0" providerId="LiveId" clId="{7939A69C-9F15-400B-8CB8-FB66CEF89EF8}" dt="2024-11-01T09:44:32.035" v="51" actId="1076"/>
          <ac:spMkLst>
            <pc:docMk/>
            <pc:sldMk cId="0" sldId="274"/>
            <ac:spMk id="85027" creationId="{53CFB23C-1D62-E883-881D-9E1E2DA99419}"/>
          </ac:spMkLst>
        </pc:spChg>
        <pc:inkChg chg="add">
          <ac:chgData name="Subhash Edakkuda" userId="30769963cc8495b0" providerId="LiveId" clId="{7939A69C-9F15-400B-8CB8-FB66CEF89EF8}" dt="2024-11-06T05:42:55.785" v="67" actId="9405"/>
          <ac:inkMkLst>
            <pc:docMk/>
            <pc:sldMk cId="0" sldId="274"/>
            <ac:inkMk id="3" creationId="{CC0BAEC8-BD9D-9850-7AE9-601557DF3A14}"/>
          </ac:inkMkLst>
        </pc:inkChg>
        <pc:inkChg chg="add">
          <ac:chgData name="Subhash Edakkuda" userId="30769963cc8495b0" providerId="LiveId" clId="{7939A69C-9F15-400B-8CB8-FB66CEF89EF8}" dt="2024-11-06T05:43:00.569" v="68" actId="9405"/>
          <ac:inkMkLst>
            <pc:docMk/>
            <pc:sldMk cId="0" sldId="274"/>
            <ac:inkMk id="4" creationId="{DCB72463-07D2-26A2-F855-F50B70D7D25B}"/>
          </ac:inkMkLst>
        </pc:inkChg>
        <pc:inkChg chg="add">
          <ac:chgData name="Subhash Edakkuda" userId="30769963cc8495b0" providerId="LiveId" clId="{7939A69C-9F15-400B-8CB8-FB66CEF89EF8}" dt="2024-11-06T05:43:02.185" v="69" actId="9405"/>
          <ac:inkMkLst>
            <pc:docMk/>
            <pc:sldMk cId="0" sldId="274"/>
            <ac:inkMk id="5" creationId="{51C191E6-B035-9A56-3C2C-42563952C3DC}"/>
          </ac:inkMkLst>
        </pc:inkChg>
        <pc:inkChg chg="add">
          <ac:chgData name="Subhash Edakkuda" userId="30769963cc8495b0" providerId="LiveId" clId="{7939A69C-9F15-400B-8CB8-FB66CEF89EF8}" dt="2024-11-06T05:43:03.805" v="70" actId="9405"/>
          <ac:inkMkLst>
            <pc:docMk/>
            <pc:sldMk cId="0" sldId="274"/>
            <ac:inkMk id="6" creationId="{F50D93E8-24EC-5B8A-C59E-B314513EB55D}"/>
          </ac:inkMkLst>
        </pc:inkChg>
        <pc:inkChg chg="add">
          <ac:chgData name="Subhash Edakkuda" userId="30769963cc8495b0" providerId="LiveId" clId="{7939A69C-9F15-400B-8CB8-FB66CEF89EF8}" dt="2024-11-06T05:43:06.015" v="71" actId="9405"/>
          <ac:inkMkLst>
            <pc:docMk/>
            <pc:sldMk cId="0" sldId="274"/>
            <ac:inkMk id="7" creationId="{327FF39A-2933-8189-0B88-82BA65E304B5}"/>
          </ac:inkMkLst>
        </pc:inkChg>
        <pc:inkChg chg="add">
          <ac:chgData name="Subhash Edakkuda" userId="30769963cc8495b0" providerId="LiveId" clId="{7939A69C-9F15-400B-8CB8-FB66CEF89EF8}" dt="2024-11-06T05:43:07.026" v="72" actId="9405"/>
          <ac:inkMkLst>
            <pc:docMk/>
            <pc:sldMk cId="0" sldId="274"/>
            <ac:inkMk id="8" creationId="{D65B0D24-379E-9B15-E5BF-B4C76AF19A75}"/>
          </ac:inkMkLst>
        </pc:inkChg>
      </pc:sldChg>
      <pc:sldChg chg="modSp add del">
        <pc:chgData name="Subhash Edakkuda" userId="30769963cc8495b0" providerId="LiveId" clId="{7939A69C-9F15-400B-8CB8-FB66CEF89EF8}" dt="2024-11-01T09:41:24.273" v="34"/>
        <pc:sldMkLst>
          <pc:docMk/>
          <pc:sldMk cId="0" sldId="275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75"/>
            <ac:spMk id="2" creationId="{41FF62A5-0505-9A28-06EE-D17A44C672AD}"/>
          </ac:spMkLst>
        </pc:spChg>
        <pc:spChg chg="mod">
          <ac:chgData name="Subhash Edakkuda" userId="30769963cc8495b0" providerId="LiveId" clId="{7939A69C-9F15-400B-8CB8-FB66CEF89EF8}" dt="2024-11-01T09:41:24.273" v="34"/>
          <ac:spMkLst>
            <pc:docMk/>
            <pc:sldMk cId="0" sldId="275"/>
            <ac:spMk id="86043" creationId="{BD541B99-8F70-B88A-C82C-09BA68A2A799}"/>
          </ac:spMkLst>
        </pc:spChg>
      </pc:sldChg>
      <pc:sldChg chg="modSp add del mod">
        <pc:chgData name="Subhash Edakkuda" userId="30769963cc8495b0" providerId="LiveId" clId="{7939A69C-9F15-400B-8CB8-FB66CEF89EF8}" dt="2024-11-01T09:44:41.609" v="52" actId="1076"/>
        <pc:sldMkLst>
          <pc:docMk/>
          <pc:sldMk cId="0" sldId="276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76"/>
            <ac:spMk id="2" creationId="{5D9A1394-13C0-E2E0-FD08-CFE7A14E3379}"/>
          </ac:spMkLst>
        </pc:spChg>
        <pc:spChg chg="mod">
          <ac:chgData name="Subhash Edakkuda" userId="30769963cc8495b0" providerId="LiveId" clId="{7939A69C-9F15-400B-8CB8-FB66CEF89EF8}" dt="2024-11-01T09:44:41.609" v="52" actId="1076"/>
          <ac:spMkLst>
            <pc:docMk/>
            <pc:sldMk cId="0" sldId="276"/>
            <ac:spMk id="87075" creationId="{D80114F1-C706-4F8F-DAFF-4A531493B998}"/>
          </ac:spMkLst>
        </pc:spChg>
      </pc:sldChg>
      <pc:sldChg chg="modSp add del mod">
        <pc:chgData name="Subhash Edakkuda" userId="30769963cc8495b0" providerId="LiveId" clId="{7939A69C-9F15-400B-8CB8-FB66CEF89EF8}" dt="2024-11-01T09:44:59.219" v="61" actId="403"/>
        <pc:sldMkLst>
          <pc:docMk/>
          <pc:sldMk cId="0" sldId="277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77"/>
            <ac:spMk id="2" creationId="{705CD3A7-B928-9B98-B7B2-74DD530F3485}"/>
          </ac:spMkLst>
        </pc:spChg>
        <pc:spChg chg="mod">
          <ac:chgData name="Subhash Edakkuda" userId="30769963cc8495b0" providerId="LiveId" clId="{7939A69C-9F15-400B-8CB8-FB66CEF89EF8}" dt="2024-11-01T09:44:59.219" v="61" actId="403"/>
          <ac:spMkLst>
            <pc:docMk/>
            <pc:sldMk cId="0" sldId="277"/>
            <ac:spMk id="88076" creationId="{958E2BDB-82E7-C264-DCB3-DE449CE3514A}"/>
          </ac:spMkLst>
        </pc:spChg>
      </pc:sldChg>
      <pc:sldChg chg="modSp add del mod">
        <pc:chgData name="Subhash Edakkuda" userId="30769963cc8495b0" providerId="LiveId" clId="{7939A69C-9F15-400B-8CB8-FB66CEF89EF8}" dt="2024-11-01T09:45:11.527" v="62" actId="1076"/>
        <pc:sldMkLst>
          <pc:docMk/>
          <pc:sldMk cId="0" sldId="278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78"/>
            <ac:spMk id="2" creationId="{5681C509-4ACE-1E36-412A-0F744B8801D8}"/>
          </ac:spMkLst>
        </pc:spChg>
        <pc:spChg chg="mod">
          <ac:chgData name="Subhash Edakkuda" userId="30769963cc8495b0" providerId="LiveId" clId="{7939A69C-9F15-400B-8CB8-FB66CEF89EF8}" dt="2024-11-01T09:45:11.527" v="62" actId="1076"/>
          <ac:spMkLst>
            <pc:docMk/>
            <pc:sldMk cId="0" sldId="278"/>
            <ac:spMk id="89093" creationId="{27541904-47B2-C01E-2126-D8EFA39AEC49}"/>
          </ac:spMkLst>
        </pc:spChg>
      </pc:sldChg>
      <pc:sldChg chg="modSp add del mod">
        <pc:chgData name="Subhash Edakkuda" userId="30769963cc8495b0" providerId="LiveId" clId="{7939A69C-9F15-400B-8CB8-FB66CEF89EF8}" dt="2024-11-01T09:45:20.339" v="63" actId="1076"/>
        <pc:sldMkLst>
          <pc:docMk/>
          <pc:sldMk cId="0" sldId="279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79"/>
            <ac:spMk id="2" creationId="{64721931-3A2E-15CE-FF32-658B33EC4A24}"/>
          </ac:spMkLst>
        </pc:spChg>
        <pc:spChg chg="mod">
          <ac:chgData name="Subhash Edakkuda" userId="30769963cc8495b0" providerId="LiveId" clId="{7939A69C-9F15-400B-8CB8-FB66CEF89EF8}" dt="2024-11-01T09:45:20.339" v="63" actId="1076"/>
          <ac:spMkLst>
            <pc:docMk/>
            <pc:sldMk cId="0" sldId="279"/>
            <ac:spMk id="90523" creationId="{3B1F2630-E10D-3BA3-5317-D974A38574D7}"/>
          </ac:spMkLst>
        </pc:spChg>
      </pc:sldChg>
      <pc:sldChg chg="modSp add del mod">
        <pc:chgData name="Subhash Edakkuda" userId="30769963cc8495b0" providerId="LiveId" clId="{7939A69C-9F15-400B-8CB8-FB66CEF89EF8}" dt="2024-11-01T09:45:30.854" v="64" actId="1076"/>
        <pc:sldMkLst>
          <pc:docMk/>
          <pc:sldMk cId="0" sldId="280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80"/>
            <ac:spMk id="2" creationId="{92B2808A-02A3-C487-1BB7-44EFA1E6BA8C}"/>
          </ac:spMkLst>
        </pc:spChg>
        <pc:spChg chg="mod">
          <ac:chgData name="Subhash Edakkuda" userId="30769963cc8495b0" providerId="LiveId" clId="{7939A69C-9F15-400B-8CB8-FB66CEF89EF8}" dt="2024-11-01T09:45:30.854" v="64" actId="1076"/>
          <ac:spMkLst>
            <pc:docMk/>
            <pc:sldMk cId="0" sldId="280"/>
            <ac:spMk id="91146" creationId="{11F94464-632E-F066-8E61-D46F591BF70A}"/>
          </ac:spMkLst>
        </pc:spChg>
      </pc:sldChg>
      <pc:sldChg chg="modSp add del mod">
        <pc:chgData name="Subhash Edakkuda" userId="30769963cc8495b0" providerId="LiveId" clId="{7939A69C-9F15-400B-8CB8-FB66CEF89EF8}" dt="2024-11-01T09:45:39.881" v="65" actId="1076"/>
        <pc:sldMkLst>
          <pc:docMk/>
          <pc:sldMk cId="0" sldId="281"/>
        </pc:sldMkLst>
        <pc:spChg chg="mod">
          <ac:chgData name="Subhash Edakkuda" userId="30769963cc8495b0" providerId="LiveId" clId="{7939A69C-9F15-400B-8CB8-FB66CEF89EF8}" dt="2024-11-01T09:36:37.033" v="29"/>
          <ac:spMkLst>
            <pc:docMk/>
            <pc:sldMk cId="0" sldId="281"/>
            <ac:spMk id="2" creationId="{DB2309A3-3C80-D01C-4180-4957785C0607}"/>
          </ac:spMkLst>
        </pc:spChg>
        <pc:spChg chg="mod">
          <ac:chgData name="Subhash Edakkuda" userId="30769963cc8495b0" providerId="LiveId" clId="{7939A69C-9F15-400B-8CB8-FB66CEF89EF8}" dt="2024-11-01T09:45:39.881" v="65" actId="1076"/>
          <ac:spMkLst>
            <pc:docMk/>
            <pc:sldMk cId="0" sldId="281"/>
            <ac:spMk id="92178" creationId="{6271E370-2A69-06DD-0202-3AC73665291E}"/>
          </ac:spMkLst>
        </pc:spChg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282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283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284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285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286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287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304"/>
        </pc:sldMkLst>
      </pc:sldChg>
      <pc:sldChg chg="del">
        <pc:chgData name="Subhash Edakkuda" userId="30769963cc8495b0" providerId="LiveId" clId="{7939A69C-9F15-400B-8CB8-FB66CEF89EF8}" dt="2024-11-01T09:33:23.931" v="20" actId="47"/>
        <pc:sldMkLst>
          <pc:docMk/>
          <pc:sldMk cId="0" sldId="308"/>
        </pc:sldMkLst>
      </pc:sldChg>
      <pc:sldMasterChg chg="modSldLayout">
        <pc:chgData name="Subhash Edakkuda" userId="30769963cc8495b0" providerId="LiveId" clId="{7939A69C-9F15-400B-8CB8-FB66CEF89EF8}" dt="2024-11-01T09:43:28.730" v="44" actId="478"/>
        <pc:sldMasterMkLst>
          <pc:docMk/>
          <pc:sldMasterMk cId="1439152571" sldId="2147483774"/>
        </pc:sldMasterMkLst>
        <pc:sldLayoutChg chg="addSp delSp modSp mod">
          <pc:chgData name="Subhash Edakkuda" userId="30769963cc8495b0" providerId="LiveId" clId="{7939A69C-9F15-400B-8CB8-FB66CEF89EF8}" dt="2024-11-01T09:43:28.730" v="44" actId="478"/>
          <pc:sldLayoutMkLst>
            <pc:docMk/>
            <pc:sldMasterMk cId="4112252539" sldId="2147483786"/>
            <pc:sldLayoutMk cId="1333278368" sldId="2147483780"/>
          </pc:sldLayoutMkLst>
          <pc:spChg chg="add del mod">
            <ac:chgData name="Subhash Edakkuda" userId="30769963cc8495b0" providerId="LiveId" clId="{7939A69C-9F15-400B-8CB8-FB66CEF89EF8}" dt="2024-11-01T09:43:22.514" v="43" actId="1076"/>
            <ac:spMkLst>
              <pc:docMk/>
              <pc:sldMasterMk cId="4112252539" sldId="2147483786"/>
              <pc:sldLayoutMk cId="1333278368" sldId="2147483780"/>
              <ac:spMk id="2" creationId="{00000000-0000-0000-0000-000000000000}"/>
            </ac:spMkLst>
          </pc:spChg>
          <pc:spChg chg="del">
            <ac:chgData name="Subhash Edakkuda" userId="30769963cc8495b0" providerId="LiveId" clId="{7939A69C-9F15-400B-8CB8-FB66CEF89EF8}" dt="2024-11-01T09:43:28.730" v="44" actId="478"/>
            <ac:spMkLst>
              <pc:docMk/>
              <pc:sldMasterMk cId="4112252539" sldId="2147483786"/>
              <pc:sldLayoutMk cId="1333278368" sldId="2147483780"/>
              <ac:spMk id="5" creationId="{00000000-0000-0000-0000-000000000000}"/>
            </ac:spMkLst>
          </pc:spChg>
          <pc:cxnChg chg="del">
            <ac:chgData name="Subhash Edakkuda" userId="30769963cc8495b0" providerId="LiveId" clId="{7939A69C-9F15-400B-8CB8-FB66CEF89EF8}" dt="2024-11-01T09:43:17.800" v="42" actId="478"/>
            <ac:cxnSpMkLst>
              <pc:docMk/>
              <pc:sldMasterMk cId="4112252539" sldId="2147483786"/>
              <pc:sldLayoutMk cId="1333278368" sldId="2147483780"/>
              <ac:cxnSpMk id="25" creationId="{00000000-0000-0000-0000-000000000000}"/>
            </ac:cxnSpMkLst>
          </pc:cxnChg>
        </pc:sldLayoutChg>
      </pc:sldMasterChg>
      <pc:sldMasterChg chg="modSldLayout">
        <pc:chgData name="Subhash Edakkuda" userId="30769963cc8495b0" providerId="LiveId" clId="{7939A69C-9F15-400B-8CB8-FB66CEF89EF8}" dt="2024-11-01T09:44:18.948" v="50" actId="14100"/>
        <pc:sldMasterMkLst>
          <pc:docMk/>
          <pc:sldMasterMk cId="4112252539" sldId="2147483786"/>
        </pc:sldMasterMkLst>
        <pc:sldLayoutChg chg="modSp mod">
          <pc:chgData name="Subhash Edakkuda" userId="30769963cc8495b0" providerId="LiveId" clId="{7939A69C-9F15-400B-8CB8-FB66CEF89EF8}" dt="2024-11-01T09:44:18.948" v="50" actId="14100"/>
          <pc:sldLayoutMkLst>
            <pc:docMk/>
            <pc:sldMasterMk cId="4112252539" sldId="2147483786"/>
            <pc:sldLayoutMk cId="3082925308" sldId="2147483792"/>
          </pc:sldLayoutMkLst>
          <pc:spChg chg="mod">
            <ac:chgData name="Subhash Edakkuda" userId="30769963cc8495b0" providerId="LiveId" clId="{7939A69C-9F15-400B-8CB8-FB66CEF89EF8}" dt="2024-11-01T09:44:18.948" v="50" actId="14100"/>
            <ac:spMkLst>
              <pc:docMk/>
              <pc:sldMasterMk cId="4112252539" sldId="2147483786"/>
              <pc:sldLayoutMk cId="3082925308" sldId="2147483792"/>
              <ac:spMk id="2" creationId="{00000000-0000-0000-0000-000000000000}"/>
            </ac:spMkLst>
          </pc:spChg>
        </pc:sldLayoutChg>
      </pc:sldMasterChg>
    </pc:docChg>
  </pc:docChgLst>
  <pc:docChgLst>
    <pc:chgData name="Subhash Edakkuda" userId="30769963cc8495b0" providerId="LiveId" clId="{586E9DB5-5B77-49E3-8C1A-EC06016021A1}"/>
    <pc:docChg chg="custSel addSld delSld modSld">
      <pc:chgData name="Subhash Edakkuda" userId="30769963cc8495b0" providerId="LiveId" clId="{586E9DB5-5B77-49E3-8C1A-EC06016021A1}" dt="2024-11-01T09:05:00.910" v="17"/>
      <pc:docMkLst>
        <pc:docMk/>
      </pc:docMkLst>
      <pc:sldChg chg="addSp delSp modSp mod modMedia">
        <pc:chgData name="Subhash Edakkuda" userId="30769963cc8495b0" providerId="LiveId" clId="{586E9DB5-5B77-49E3-8C1A-EC06016021A1}" dt="2024-11-01T09:05:00.910" v="17"/>
        <pc:sldMkLst>
          <pc:docMk/>
          <pc:sldMk cId="919951656" sldId="257"/>
        </pc:sldMkLst>
        <pc:spChg chg="mo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4" creationId="{B3A09311-DF5A-E262-B979-68EE4908838A}"/>
          </ac:spMkLst>
        </pc:spChg>
        <pc:spChg chg="mo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7" creationId="{8DCF92AF-2E18-5227-B2A2-4BAF37D41812}"/>
          </ac:spMkLst>
        </pc:spChg>
        <pc:spChg chg="del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12" creationId="{281148B8-58D0-4E9A-A32C-B3B181A3A850}"/>
          </ac:spMkLst>
        </pc:spChg>
        <pc:spChg chg="del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14" creationId="{3B8154F5-2E4B-4EB4-9BE5-A38ED12389CA}"/>
          </ac:spMkLst>
        </pc:spChg>
        <pc:spChg chg="del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16" creationId="{9F217F6F-016A-42CB-9074-E8CBC6CC7596}"/>
          </ac:spMkLst>
        </pc:spChg>
        <pc:spChg chg="ad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22" creationId="{0247FD0E-C93A-490E-9994-C79DC8977165}"/>
          </ac:spMkLst>
        </pc:spChg>
        <pc:spChg chg="ad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24" creationId="{1CDD2F19-0AAB-46D2-A7D4-9BD8F7E42915}"/>
          </ac:spMkLst>
        </pc:spChg>
        <pc:spChg chg="ad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26" creationId="{AD77B2DF-AF44-4996-BBFD-5DF9162BE4B2}"/>
          </ac:spMkLst>
        </pc:spChg>
        <pc:spChg chg="add">
          <ac:chgData name="Subhash Edakkuda" userId="30769963cc8495b0" providerId="LiveId" clId="{586E9DB5-5B77-49E3-8C1A-EC06016021A1}" dt="2024-11-01T09:05:00.038" v="15" actId="26606"/>
          <ac:spMkLst>
            <pc:docMk/>
            <pc:sldMk cId="919951656" sldId="257"/>
            <ac:spMk id="28" creationId="{FF6BECB9-A7FC-400F-8502-97A13BB879D2}"/>
          </ac:spMkLst>
        </pc:spChg>
        <pc:picChg chg="add mod">
          <ac:chgData name="Subhash Edakkuda" userId="30769963cc8495b0" providerId="LiveId" clId="{586E9DB5-5B77-49E3-8C1A-EC06016021A1}" dt="2024-11-01T09:05:00.910" v="17"/>
          <ac:picMkLst>
            <pc:docMk/>
            <pc:sldMk cId="919951656" sldId="257"/>
            <ac:picMk id="18" creationId="{17B0B903-8BE3-40DE-C898-7BDF594DF344}"/>
          </ac:picMkLst>
        </pc:picChg>
      </pc:sldChg>
      <pc:sldChg chg="delSp mod">
        <pc:chgData name="Subhash Edakkuda" userId="30769963cc8495b0" providerId="LiveId" clId="{586E9DB5-5B77-49E3-8C1A-EC06016021A1}" dt="2024-11-01T08:26:50.906" v="0" actId="478"/>
        <pc:sldMkLst>
          <pc:docMk/>
          <pc:sldMk cId="0" sldId="262"/>
        </pc:sldMkLst>
        <pc:spChg chg="del">
          <ac:chgData name="Subhash Edakkuda" userId="30769963cc8495b0" providerId="LiveId" clId="{586E9DB5-5B77-49E3-8C1A-EC06016021A1}" dt="2024-11-01T08:26:50.906" v="0" actId="478"/>
          <ac:spMkLst>
            <pc:docMk/>
            <pc:sldMk cId="0" sldId="262"/>
            <ac:spMk id="109" creationId="{00000000-0000-0000-0000-000000000000}"/>
          </ac:spMkLst>
        </pc:spChg>
      </pc:sldChg>
      <pc:sldChg chg="delSp mod">
        <pc:chgData name="Subhash Edakkuda" userId="30769963cc8495b0" providerId="LiveId" clId="{586E9DB5-5B77-49E3-8C1A-EC06016021A1}" dt="2024-11-01T08:26:57.289" v="1" actId="478"/>
        <pc:sldMkLst>
          <pc:docMk/>
          <pc:sldMk cId="0" sldId="263"/>
        </pc:sldMkLst>
        <pc:spChg chg="del">
          <ac:chgData name="Subhash Edakkuda" userId="30769963cc8495b0" providerId="LiveId" clId="{586E9DB5-5B77-49E3-8C1A-EC06016021A1}" dt="2024-11-01T08:26:57.289" v="1" actId="478"/>
          <ac:spMkLst>
            <pc:docMk/>
            <pc:sldMk cId="0" sldId="263"/>
            <ac:spMk id="119" creationId="{00000000-0000-0000-0000-000000000000}"/>
          </ac:spMkLst>
        </pc:spChg>
      </pc:sldChg>
      <pc:sldChg chg="delSp mod">
        <pc:chgData name="Subhash Edakkuda" userId="30769963cc8495b0" providerId="LiveId" clId="{586E9DB5-5B77-49E3-8C1A-EC06016021A1}" dt="2024-11-01T08:27:14.149" v="2" actId="478"/>
        <pc:sldMkLst>
          <pc:docMk/>
          <pc:sldMk cId="0" sldId="264"/>
        </pc:sldMkLst>
        <pc:spChg chg="del">
          <ac:chgData name="Subhash Edakkuda" userId="30769963cc8495b0" providerId="LiveId" clId="{586E9DB5-5B77-49E3-8C1A-EC06016021A1}" dt="2024-11-01T08:27:14.149" v="2" actId="478"/>
          <ac:spMkLst>
            <pc:docMk/>
            <pc:sldMk cId="0" sldId="264"/>
            <ac:spMk id="128" creationId="{00000000-0000-0000-0000-000000000000}"/>
          </ac:spMkLst>
        </pc:spChg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288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89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90"/>
        </pc:sldMkLst>
      </pc:sldChg>
      <pc:sldChg chg="del">
        <pc:chgData name="Subhash Edakkuda" userId="30769963cc8495b0" providerId="LiveId" clId="{586E9DB5-5B77-49E3-8C1A-EC06016021A1}" dt="2024-11-01T08:58:59.061" v="5" actId="47"/>
        <pc:sldMkLst>
          <pc:docMk/>
          <pc:sldMk cId="3919852878" sldId="291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93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94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95"/>
        </pc:sldMkLst>
      </pc:sldChg>
      <pc:sldChg chg="del">
        <pc:chgData name="Subhash Edakkuda" userId="30769963cc8495b0" providerId="LiveId" clId="{586E9DB5-5B77-49E3-8C1A-EC06016021A1}" dt="2024-11-01T09:01:39.794" v="6" actId="47"/>
        <pc:sldMkLst>
          <pc:docMk/>
          <pc:sldMk cId="0" sldId="296"/>
        </pc:sldMkLst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297"/>
        </pc:sldMkLst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298"/>
        </pc:sldMkLst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299"/>
        </pc:sldMkLst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300"/>
        </pc:sldMkLst>
      </pc:sldChg>
      <pc:sldChg chg="del">
        <pc:chgData name="Subhash Edakkuda" userId="30769963cc8495b0" providerId="LiveId" clId="{586E9DB5-5B77-49E3-8C1A-EC06016021A1}" dt="2024-11-01T09:02:27.196" v="7" actId="47"/>
        <pc:sldMkLst>
          <pc:docMk/>
          <pc:sldMk cId="0" sldId="301"/>
        </pc:sldMkLst>
      </pc:sldChg>
      <pc:sldChg chg="del">
        <pc:chgData name="Subhash Edakkuda" userId="30769963cc8495b0" providerId="LiveId" clId="{586E9DB5-5B77-49E3-8C1A-EC06016021A1}" dt="2024-11-01T09:02:43.986" v="8" actId="47"/>
        <pc:sldMkLst>
          <pc:docMk/>
          <pc:sldMk cId="0" sldId="302"/>
        </pc:sldMkLst>
      </pc:sldChg>
      <pc:sldChg chg="modSp del mod">
        <pc:chgData name="Subhash Edakkuda" userId="30769963cc8495b0" providerId="LiveId" clId="{586E9DB5-5B77-49E3-8C1A-EC06016021A1}" dt="2024-11-01T09:04:33.090" v="14" actId="47"/>
        <pc:sldMkLst>
          <pc:docMk/>
          <pc:sldMk cId="0" sldId="305"/>
        </pc:sldMkLst>
        <pc:spChg chg="mod">
          <ac:chgData name="Subhash Edakkuda" userId="30769963cc8495b0" providerId="LiveId" clId="{586E9DB5-5B77-49E3-8C1A-EC06016021A1}" dt="2024-11-01T09:03:49.671" v="12" actId="20577"/>
          <ac:spMkLst>
            <pc:docMk/>
            <pc:sldMk cId="0" sldId="305"/>
            <ac:spMk id="504" creationId="{00000000-0000-0000-0000-000000000000}"/>
          </ac:spMkLst>
        </pc:spChg>
      </pc:sldChg>
      <pc:sldChg chg="delSp mod">
        <pc:chgData name="Subhash Edakkuda" userId="30769963cc8495b0" providerId="LiveId" clId="{586E9DB5-5B77-49E3-8C1A-EC06016021A1}" dt="2024-11-01T09:03:19.262" v="9" actId="478"/>
        <pc:sldMkLst>
          <pc:docMk/>
          <pc:sldMk cId="0" sldId="308"/>
        </pc:sldMkLst>
        <pc:spChg chg="del">
          <ac:chgData name="Subhash Edakkuda" userId="30769963cc8495b0" providerId="LiveId" clId="{586E9DB5-5B77-49E3-8C1A-EC06016021A1}" dt="2024-11-01T09:03:19.262" v="9" actId="478"/>
          <ac:spMkLst>
            <pc:docMk/>
            <pc:sldMk cId="0" sldId="308"/>
            <ac:spMk id="528" creationId="{00000000-0000-0000-0000-000000000000}"/>
          </ac:spMkLst>
        </pc:spChg>
      </pc:sldChg>
      <pc:sldChg chg="modSp del">
        <pc:chgData name="Subhash Edakkuda" userId="30769963cc8495b0" providerId="LiveId" clId="{586E9DB5-5B77-49E3-8C1A-EC06016021A1}" dt="2024-11-01T09:04:04.583" v="13" actId="47"/>
        <pc:sldMkLst>
          <pc:docMk/>
          <pc:sldMk cId="191482734" sldId="322"/>
        </pc:sldMkLst>
        <pc:spChg chg="mod">
          <ac:chgData name="Subhash Edakkuda" userId="30769963cc8495b0" providerId="LiveId" clId="{586E9DB5-5B77-49E3-8C1A-EC06016021A1}" dt="2024-11-01T08:58:48.389" v="4"/>
          <ac:spMkLst>
            <pc:docMk/>
            <pc:sldMk cId="191482734" sldId="322"/>
            <ac:spMk id="2" creationId="{31FCD559-2FA5-C741-840D-547F944E383C}"/>
          </ac:spMkLst>
        </pc:spChg>
      </pc:sldChg>
      <pc:sldChg chg="add">
        <pc:chgData name="Subhash Edakkuda" userId="30769963cc8495b0" providerId="LiveId" clId="{586E9DB5-5B77-49E3-8C1A-EC06016021A1}" dt="2024-11-01T08:58:06.421" v="3"/>
        <pc:sldMkLst>
          <pc:docMk/>
          <pc:sldMk cId="32442620" sldId="32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6T05:42:55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1841 498 6785 0 0,'0'-3'476'0'0,"-1"-5"-200"0"0,1 0 0 0 0,-1 0 1 0 0,-1 0-1 0 0,0 0 1 0 0,0 0-1 0 0,0 0 1 0 0,-1 1-1 0 0,0-1 0 0 0,-1 1 1 0 0,1 0-1 0 0,-1 0 1 0 0,-1 0-1 0 0,0 0 0 0 0,0 1 1 0 0,0-1-1 0 0,0 1 1 0 0,-1 1-1 0 0,0-1 1 0 0,0 1-1 0 0,-1 0 0 0 0,0 0 1 0 0,1 1-1 0 0,-1 0 1 0 0,-1 0-1 0 0,1 1 0 0 0,-1-1 1 0 0,1 2-1 0 0,-9-3 1 0 0,-9 0-7 0 0,0 2 1 0 0,0 0 0 0 0,-1 2 0 0 0,1 1-1 0 0,-30 3 1 0 0,-123 23 446 0 0,169-25-679 0 0,-123 27 601 0 0,0 5 0 0 0,3 7 0 0 0,1 4 1 0 0,2 7-1 0 0,-171 94 0 0 0,246-117-373 0 0,0 3 1 0 0,2 1-1 0 0,-47 41 0 0 0,80-58-175 0 0,1-1 1 0 0,1 2-1 0 0,0 0 1 0 0,1 1-1 0 0,-11 18 1 0 0,18-24-38 0 0,0 1-1 0 0,0 0 1 0 0,1 0 0 0 0,1 0 0 0 0,0 1 0 0 0,0-1 0 0 0,2 1 0 0 0,-1 0 0 0 0,0 14 0 0 0,3-16-25 0 0,1 0 0 0 0,0 0 0 0 0,1 0 0 0 0,0 0 0 0 0,0 0 0 0 0,1-1 0 0 0,0 1 0 0 0,1-1 0 0 0,0 0 0 0 0,1 0 0 0 0,0-1 0 0 0,1 1 0 0 0,0-1-1 0 0,0 0 1 0 0,1 0 0 0 0,13 13 0 0 0,0-3 13 0 0,0-1-1 0 0,1-1 0 0 0,1 0 0 0 0,0-2 0 0 0,41 21 1 0 0,-17-14-4 0 0,2-2 0 0 0,0-2 0 0 0,1-2 1 0 0,1-3-1 0 0,67 11 0 0 0,-26-13 24 0 0,0-4 1 0 0,113-5-1 0 0,-55-10-2 0 0,0-7 0 0 0,191-44 0 0 0,-146 12 22 0 0,229-90 0 0 0,-354 111 56 0 0,-2-2-1 0 0,-1-4 0 0 0,-2-3 0 0 0,106-75 0 0 0,-149 94 8 0 0,-1-1 0 0 0,-1 0 0 0 0,-1-2 0 0 0,0 0 0 0 0,-2-1 0 0 0,0-1 0 0 0,-1 0 0 0 0,-1-2-1 0 0,15-32 1 0 0,-23 41-40 0 0,0-1-1 0 0,-1 0 1 0 0,-1 0-1 0 0,0-1 1 0 0,-1 1-1 0 0,-1-1 1 0 0,0 0-1 0 0,-1 0 1 0 0,-1 0-1 0 0,0 0 1 0 0,-1 1-1 0 0,-1-1 1 0 0,0 0-1 0 0,-2 0 1 0 0,1 1-1 0 0,-11-26 1 0 0,2 17-24 0 0,0 0 1 0 0,-2 0-1 0 0,0 1 0 0 0,-2 0 1 0 0,0 2-1 0 0,-2 0 0 0 0,0 1 0 0 0,-1 0 1 0 0,-1 2-1 0 0,-33-24 0 0 0,15 16-7 0 0,-1 1 0 0 0,-2 2 0 0 0,0 1 0 0 0,-1 3 0 0 0,-62-21 0 0 0,61 29-83 0 0,0 1-1 0 0,-80-6 1 0 0,59 9-906 0 0,59 6 145 0 0,-29-6-2309 0 0,20-3-1342 0 0,6-6-4470 0 0,5-7 29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6T05:43:00.5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13 151 14169 0 0,'0'0'-567'0'0,"1"-3"-343"0"0,0-6 2306 0 0,-7 23-1158 0 0,4-10-229 0 0,1 0 1 0 0,-1 0 0 0 0,1 0 0 0 0,0 1 0 0 0,1-1-1 0 0,-1 0 1 0 0,1 1 0 0 0,0-1 0 0 0,0 1 0 0 0,1 4-1 0 0,2 8 63 0 0,-1-5 69 0 0,0 0 0 0 0,1 0 0 0 0,1 0 0 0 0,6 14 0 0 0,-9-24-77 0 0,0 1 1 0 0,0-1 0 0 0,1 0 0 0 0,-1 1-1 0 0,1-1 1 0 0,-1 0 0 0 0,1 0 0 0 0,0 0 0 0 0,-1 0-1 0 0,1-1 1 0 0,0 1 0 0 0,0 0 0 0 0,0-1 0 0 0,1 1-1 0 0,-1-1 1 0 0,0 0 0 0 0,1 0 0 0 0,-1 0 0 0 0,0 0-1 0 0,1 0 1 0 0,0 0 0 0 0,-1-1 0 0 0,1 1 0 0 0,-1-1-1 0 0,1 0 1 0 0,5 0 0 0 0,10-2 116 0 0,0-1 1 0 0,0-1 0 0 0,0-1-1 0 0,0 0 1 0 0,-1-1-1 0 0,27-14 1 0 0,102-63 702 0 0,-93 50-423 0 0,172-111 4895 0 0,-179 116-3349 0 0,-45 27-2515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6T05:43:02.1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0 201 11329 0 0,'0'0'-125'0'0,"5"-12"1017"0"0,1-3 564 0 0,-1 17-60 0 0,3 27 278 0 0,-5-13-1872 0 0,49 135 1892 0 0,-52-149-1593 0 0,12 19 830 0 0,-9-18-872 0 0,-1-1-1 0 0,0 0 1 0 0,1 1-1 0 0,0-1 1 0 0,-1-1-1 0 0,1 1 1 0 0,5 2-1 0 0,-6-3 2388 0 0,3-3-2412 0 0,14-3-1 0 0,-14 3 284 0 0,38 1-510 0 0,-39 1 197 0 0,0 0 0 0 0,1-1 0 0 0,-1 0 0 0 0,0 0 0 0 0,0 0 0 0 0,1 0 0 0 0,3-2 1 0 0,2-1 2 0 0,409-184 45 0 0,-179 72 559 0 0,-185 90 22 0 0,-24 11 704 0 0,0 1-1 0 0,37-11 1 0 0,-66 25 431 0 0,39-8-872 0 0,-38 7-826 0 0,-48 15-18289 0 0,20-8 9531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6T05:43:03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92 14557 0 0,'-12'-41'-314'0'0,"5"31"1158"0"0,2 12-331 0 0,-5 23-172 0 0,-1 43-215 0 0,9-52-22 0 0,0 0 0 0 0,1 0 0 0 0,1 0-1 0 0,0 1 1 0 0,2-1 0 0 0,4 24 0 0 0,-6-38-66 0 0,1 0 0 0 0,0-1 0 0 0,0 1 0 0 0,0 0 0 0 0,0-1 0 0 0,0 1 0 0 0,0-1 0 0 0,0 1 0 0 0,0-1 0 0 0,1 1 0 0 0,-1-1 0 0 0,1 0 0 0 0,-1 0 0 0 0,1 0 0 0 0,-1 0 0 0 0,1 0 0 0 0,-1 0 0 0 0,1 0 0 0 0,0 0 0 0 0,0-1 0 0 0,-1 1 0 0 0,1 0 0 0 0,0-1 0 0 0,0 0 0 0 0,0 1 0 0 0,0-1 0 0 0,0 0 0 0 0,2 0 0 0 0,5 0 55 0 0,0-1 1 0 0,0 0-1 0 0,0 0 1 0 0,11-3-1 0 0,-18 4-54 0 0,47-13 451 0 0,0-2 1 0 0,72-32-1 0 0,87-56 1398 0 0,-73 26 1917 0 0,-133 76-3526 0 0,0 0-158 0 0,0 1 0 0 0,0-1 0 0 0,1 0 0 0 0,-1 0 0 0 0,0 0 0 0 0,0 0 0 0 0,0 0 0 0 0,0 0 0 0 0,-1 0 0 0 0,4-3 0 0 0,15-8-29 0 0,-7 8-2801 0 0,-14-2-335 0 0,0 2 264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6T05:43:06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 12961 0 0,'8'-11'-636'0'0,"-4"12"778"0"0,-3 23 741 0 0,-1-9-990 0 0,-1 2 353 0 0,2-1-1 0 0,0 1 1 0 0,1 0-1 0 0,0 0 1 0 0,7 20-1 0 0,-8-33-145 0 0,0 1 0 0 0,1-1 0 0 0,0-1 0 0 0,-1 1-1 0 0,2 0 1 0 0,-1 0 0 0 0,0-1 0 0 0,1 1 0 0 0,-1-1 0 0 0,1 0 0 0 0,0 1 0 0 0,0-2 0 0 0,1 1-1 0 0,-1 0 1 0 0,0 0 0 0 0,1-1 0 0 0,0 0 0 0 0,-1 0 0 0 0,1 0 0 0 0,0 0 0 0 0,0-1 0 0 0,0 1-1 0 0,0-1 1 0 0,1 0 0 0 0,-1 0 0 0 0,5 0 0 0 0,20 0 254 0 0,1-2 0 0 0,-1-1-1 0 0,0-1 1 0 0,0-2 0 0 0,0-1 0 0 0,34-11 0 0 0,-14 4 5 0 0,-11 2 136 0 0,44-20 0 0 0,-46 16-164 0 0,42-10 0 0 0,-66 27-850 0 0,-31 19-17435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6T05:43:07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 9177 0 0,'0'0'2190'0'0,"1"6"-1904"0"0,1 4-60 0 0,1-1 0 0 0,-1 1 0 0 0,1-1 0 0 0,1 0 0 0 0,0 0 0 0 0,0 0 0 0 0,1 0 0 0 0,8 12 0 0 0,-9-17-80 0 0,0 0 0 0 0,0-1 0 0 0,1 1 0 0 0,-1-1 0 0 0,1 0 0 0 0,-1 0 0 0 0,1-1 0 0 0,0 1 0 0 0,0-1 0 0 0,0 0 0 0 0,1-1-1 0 0,-1 1 1 0 0,0-1 0 0 0,1 0 0 0 0,-1 0 0 0 0,0 0 0 0 0,1-1 0 0 0,-1 0 0 0 0,11-1 0 0 0,8-2 157 0 0,1 0 0 0 0,-1-2 0 0 0,26-8 0 0 0,-28 7-105 0 0,155-51 1480 0 0,-6 2 1062 0 0,-168 54-2606 0 0,-1 0-87 0 0,0 0 0 0 0,0 0 0 0 0,0-1 1 0 0,0 1-1 0 0,0 0 0 0 0,0 1 0 0 0,1-1 0 0 0,-1 0 0 0 0,0 1 0 0 0,1-1 0 0 0,3 1 0 0 0,1-2-261 0 0,0 0 187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46939-7838-49F0-BFE0-3FD67BDFC559}" type="datetimeFigureOut">
              <a:rPr lang="en-IN" smtClean="0"/>
              <a:t>06-11-2024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203B3-8F8B-48AB-8442-B930EDEF2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40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41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40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25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43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7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10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0043"/>
            <a:ext cx="8596668" cy="9638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25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12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1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9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25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50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7798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20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2005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64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05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8" y="665783"/>
            <a:ext cx="9603275" cy="1049235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7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26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3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2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4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2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6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5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7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4.png"/><Relationship Id="rId12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.png"/><Relationship Id="rId1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70F-9376-5BBD-C5F5-75F2E6F67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ACADEMIC</a:t>
            </a:r>
            <a:br>
              <a:rPr lang="en-US" sz="3400"/>
            </a:br>
            <a:r>
              <a:rPr lang="en-US" sz="3400"/>
              <a:t>CORE JAVA</a:t>
            </a:r>
            <a:br>
              <a:rPr lang="en-US" sz="3400"/>
            </a:br>
            <a:r>
              <a:rPr lang="en-US" sz="3400"/>
              <a:t>Object Orientation</a:t>
            </a:r>
            <a:br>
              <a:rPr lang="en-US" sz="3400"/>
            </a:br>
            <a:r>
              <a:rPr lang="en-US" sz="3400"/>
              <a:t>And </a:t>
            </a:r>
            <a:br>
              <a:rPr lang="en-US" sz="3400"/>
            </a:br>
            <a:r>
              <a:rPr lang="en-US" sz="3400"/>
              <a:t>Multi-Threading</a:t>
            </a:r>
            <a:endParaRPr lang="en-IN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E4D07-E8E6-C6E9-D029-CA5591BA3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r>
              <a:rPr lang="en-IN" dirty="0"/>
              <a:t>HANDS-ON Training</a:t>
            </a:r>
          </a:p>
        </p:txBody>
      </p:sp>
      <p:pic>
        <p:nvPicPr>
          <p:cNvPr id="4" name="Picture 3" descr="A close-up of a dna&#10;&#10;Description automatically generated">
            <a:extLst>
              <a:ext uri="{FF2B5EF4-FFF2-40B4-BE49-F238E27FC236}">
                <a16:creationId xmlns:a16="http://schemas.microsoft.com/office/drawing/2014/main" id="{1308A48A-B89A-4484-CF93-96A539ED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7" r="-1" b="-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5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27" name="AutoShape 35">
            <a:extLst>
              <a:ext uri="{FF2B5EF4-FFF2-40B4-BE49-F238E27FC236}">
                <a16:creationId xmlns:a16="http://schemas.microsoft.com/office/drawing/2014/main" id="{53CFB23C-1D62-E883-881D-9E1E2DA994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2879" y="293791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Method Defines </a:t>
            </a:r>
            <a:r>
              <a:rPr lang="en-US" altLang="en-US" i="1" dirty="0"/>
              <a:t>How</a:t>
            </a:r>
            <a:r>
              <a:rPr lang="en-US" altLang="en-US" dirty="0"/>
              <a:t> an Object Performs an Operation</a:t>
            </a:r>
            <a:endParaRPr lang="en-US" altLang="en-US" sz="2800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1A9501D-B21B-75DD-57B7-300C2006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84994" name="Group 2">
            <a:extLst>
              <a:ext uri="{FF2B5EF4-FFF2-40B4-BE49-F238E27FC236}">
                <a16:creationId xmlns:a16="http://schemas.microsoft.com/office/drawing/2014/main" id="{59673486-4423-375A-E67F-D2807B76E2EF}"/>
              </a:ext>
            </a:extLst>
          </p:cNvPr>
          <p:cNvGrpSpPr>
            <a:grpSpLocks/>
          </p:cNvGrpSpPr>
          <p:nvPr/>
        </p:nvGrpSpPr>
        <p:grpSpPr bwMode="auto">
          <a:xfrm>
            <a:off x="5708651" y="1800225"/>
            <a:ext cx="1762125" cy="1646238"/>
            <a:chOff x="3117" y="1179"/>
            <a:chExt cx="1110" cy="1037"/>
          </a:xfrm>
        </p:grpSpPr>
        <p:grpSp>
          <p:nvGrpSpPr>
            <p:cNvPr id="84995" name="Group 3">
              <a:extLst>
                <a:ext uri="{FF2B5EF4-FFF2-40B4-BE49-F238E27FC236}">
                  <a16:creationId xmlns:a16="http://schemas.microsoft.com/office/drawing/2014/main" id="{4177BF30-F968-E65D-D7A7-4AFBEEC8E8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7" y="1179"/>
              <a:ext cx="1110" cy="1037"/>
              <a:chOff x="3117" y="1179"/>
              <a:chExt cx="1110" cy="1037"/>
            </a:xfrm>
          </p:grpSpPr>
          <p:grpSp>
            <p:nvGrpSpPr>
              <p:cNvPr id="84996" name="Group 4">
                <a:extLst>
                  <a:ext uri="{FF2B5EF4-FFF2-40B4-BE49-F238E27FC236}">
                    <a16:creationId xmlns:a16="http://schemas.microsoft.com/office/drawing/2014/main" id="{79FCA349-9BD1-0EAD-C8D0-2D633F7EE1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7" y="2139"/>
                <a:ext cx="892" cy="77"/>
                <a:chOff x="3197" y="2139"/>
                <a:chExt cx="892" cy="77"/>
              </a:xfrm>
            </p:grpSpPr>
            <p:sp>
              <p:nvSpPr>
                <p:cNvPr id="84997" name="Arc 5">
                  <a:extLst>
                    <a:ext uri="{FF2B5EF4-FFF2-40B4-BE49-F238E27FC236}">
                      <a16:creationId xmlns:a16="http://schemas.microsoft.com/office/drawing/2014/main" id="{164406BB-3873-A2B5-7E3C-CC2451926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2174"/>
                  <a:ext cx="202" cy="42"/>
                </a:xfrm>
                <a:custGeom>
                  <a:avLst/>
                  <a:gdLst>
                    <a:gd name="G0" fmla="+- 21600 0 0"/>
                    <a:gd name="G1" fmla="+- 0 0 0"/>
                    <a:gd name="G2" fmla="+- 21600 0 0"/>
                    <a:gd name="T0" fmla="*/ 43200 w 43200"/>
                    <a:gd name="T1" fmla="*/ 0 h 21600"/>
                    <a:gd name="T2" fmla="*/ 0 w 43200"/>
                    <a:gd name="T3" fmla="*/ 0 h 21600"/>
                    <a:gd name="T4" fmla="*/ 21600 w 43200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43200" y="0"/>
                      </a:moveTo>
                      <a:cubicBezTo>
                        <a:pt x="43200" y="11929"/>
                        <a:pt x="33529" y="21600"/>
                        <a:pt x="21600" y="21600"/>
                      </a:cubicBezTo>
                      <a:cubicBezTo>
                        <a:pt x="9670" y="21599"/>
                        <a:pt x="0" y="11929"/>
                        <a:pt x="0" y="0"/>
                      </a:cubicBezTo>
                    </a:path>
                    <a:path w="43200" h="21600" stroke="0" extrusionOk="0">
                      <a:moveTo>
                        <a:pt x="43200" y="0"/>
                      </a:moveTo>
                      <a:cubicBezTo>
                        <a:pt x="43200" y="11929"/>
                        <a:pt x="33529" y="21600"/>
                        <a:pt x="21600" y="21600"/>
                      </a:cubicBezTo>
                      <a:cubicBezTo>
                        <a:pt x="9670" y="21599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4998" name="AutoShape 6">
                  <a:extLst>
                    <a:ext uri="{FF2B5EF4-FFF2-40B4-BE49-F238E27FC236}">
                      <a16:creationId xmlns:a16="http://schemas.microsoft.com/office/drawing/2014/main" id="{DB2EB306-F04F-2340-80A6-A07A4E75D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7" y="2139"/>
                  <a:ext cx="499" cy="64"/>
                </a:xfrm>
                <a:prstGeom prst="roundRect">
                  <a:avLst>
                    <a:gd name="adj" fmla="val 19667"/>
                  </a:avLst>
                </a:prstGeom>
                <a:solidFill>
                  <a:srgbClr val="7F7F7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4999" name="Group 7">
                <a:extLst>
                  <a:ext uri="{FF2B5EF4-FFF2-40B4-BE49-F238E27FC236}">
                    <a16:creationId xmlns:a16="http://schemas.microsoft.com/office/drawing/2014/main" id="{3596CD77-5B71-0326-7EDF-E0454D9BBB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17" y="1179"/>
                <a:ext cx="1110" cy="995"/>
                <a:chOff x="3117" y="1179"/>
                <a:chExt cx="1110" cy="995"/>
              </a:xfrm>
            </p:grpSpPr>
            <p:grpSp>
              <p:nvGrpSpPr>
                <p:cNvPr id="85000" name="Group 8">
                  <a:extLst>
                    <a:ext uri="{FF2B5EF4-FFF2-40B4-BE49-F238E27FC236}">
                      <a16:creationId xmlns:a16="http://schemas.microsoft.com/office/drawing/2014/main" id="{5787801F-46EC-463B-9112-4754D74AF4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17" y="1179"/>
                  <a:ext cx="1110" cy="995"/>
                  <a:chOff x="3117" y="1179"/>
                  <a:chExt cx="1110" cy="995"/>
                </a:xfrm>
              </p:grpSpPr>
              <p:sp>
                <p:nvSpPr>
                  <p:cNvPr id="85001" name="Rectangle 9">
                    <a:extLst>
                      <a:ext uri="{FF2B5EF4-FFF2-40B4-BE49-F238E27FC236}">
                        <a16:creationId xmlns:a16="http://schemas.microsoft.com/office/drawing/2014/main" id="{3BC794F9-8E90-832D-5260-3F5D2EC302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17" y="1179"/>
                    <a:ext cx="1104" cy="995"/>
                  </a:xfrm>
                  <a:prstGeom prst="rect">
                    <a:avLst/>
                  </a:prstGeom>
                  <a:solidFill>
                    <a:srgbClr val="5F5F5F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5002" name="Arc 10">
                    <a:extLst>
                      <a:ext uri="{FF2B5EF4-FFF2-40B4-BE49-F238E27FC236}">
                        <a16:creationId xmlns:a16="http://schemas.microsoft.com/office/drawing/2014/main" id="{419A4FDB-5B0E-75DA-BF51-268673D548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51" y="1895"/>
                    <a:ext cx="276" cy="248"/>
                  </a:xfrm>
                  <a:custGeom>
                    <a:avLst/>
                    <a:gdLst>
                      <a:gd name="G0" fmla="+- 21596 0 0"/>
                      <a:gd name="G1" fmla="+- 21600 0 0"/>
                      <a:gd name="G2" fmla="+- 21600 0 0"/>
                      <a:gd name="T0" fmla="*/ 0 w 21596"/>
                      <a:gd name="T1" fmla="*/ 21165 h 21600"/>
                      <a:gd name="T2" fmla="*/ 21518 w 21596"/>
                      <a:gd name="T3" fmla="*/ 0 h 21600"/>
                      <a:gd name="T4" fmla="*/ 21596 w 21596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596" h="21600" fill="none" extrusionOk="0">
                        <a:moveTo>
                          <a:pt x="0" y="21165"/>
                        </a:moveTo>
                        <a:cubicBezTo>
                          <a:pt x="236" y="9437"/>
                          <a:pt x="9788" y="42"/>
                          <a:pt x="21518" y="0"/>
                        </a:cubicBezTo>
                      </a:path>
                      <a:path w="21596" h="21600" stroke="0" extrusionOk="0">
                        <a:moveTo>
                          <a:pt x="0" y="21165"/>
                        </a:moveTo>
                        <a:cubicBezTo>
                          <a:pt x="236" y="9437"/>
                          <a:pt x="9788" y="42"/>
                          <a:pt x="21518" y="0"/>
                        </a:cubicBezTo>
                        <a:lnTo>
                          <a:pt x="21596" y="21600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5003" name="Line 11">
                  <a:extLst>
                    <a:ext uri="{FF2B5EF4-FFF2-40B4-BE49-F238E27FC236}">
                      <a16:creationId xmlns:a16="http://schemas.microsoft.com/office/drawing/2014/main" id="{F49BC4D5-6E22-E5AC-8145-71C09D5B0A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25" y="2144"/>
                  <a:ext cx="109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5004" name="Group 12">
                <a:extLst>
                  <a:ext uri="{FF2B5EF4-FFF2-40B4-BE49-F238E27FC236}">
                    <a16:creationId xmlns:a16="http://schemas.microsoft.com/office/drawing/2014/main" id="{C6CFAB69-4A3D-C3BD-3B9F-D4CAB729BE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45" y="1232"/>
                <a:ext cx="835" cy="743"/>
                <a:chOff x="3245" y="1232"/>
                <a:chExt cx="835" cy="743"/>
              </a:xfrm>
            </p:grpSpPr>
            <p:sp>
              <p:nvSpPr>
                <p:cNvPr id="85005" name="Oval 13">
                  <a:extLst>
                    <a:ext uri="{FF2B5EF4-FFF2-40B4-BE49-F238E27FC236}">
                      <a16:creationId xmlns:a16="http://schemas.microsoft.com/office/drawing/2014/main" id="{31F95A86-1992-0C39-2629-7B076C86BD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5" y="1232"/>
                  <a:ext cx="835" cy="743"/>
                </a:xfrm>
                <a:prstGeom prst="ellipse">
                  <a:avLst/>
                </a:prstGeom>
                <a:solidFill>
                  <a:srgbClr val="3F3F3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5006" name="Oval 14">
                  <a:extLst>
                    <a:ext uri="{FF2B5EF4-FFF2-40B4-BE49-F238E27FC236}">
                      <a16:creationId xmlns:a16="http://schemas.microsoft.com/office/drawing/2014/main" id="{6D4C8F22-827D-8C01-E04D-820DD5E83B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7" y="1249"/>
                  <a:ext cx="804" cy="717"/>
                </a:xfrm>
                <a:prstGeom prst="ellipse">
                  <a:avLst/>
                </a:prstGeom>
                <a:solidFill>
                  <a:srgbClr val="9F9F9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5007" name="Oval 15">
                  <a:extLst>
                    <a:ext uri="{FF2B5EF4-FFF2-40B4-BE49-F238E27FC236}">
                      <a16:creationId xmlns:a16="http://schemas.microsoft.com/office/drawing/2014/main" id="{52150DB3-90E7-A433-A9E9-C953D91F8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7" y="1235"/>
                  <a:ext cx="773" cy="69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5008" name="Oval 16">
                  <a:extLst>
                    <a:ext uri="{FF2B5EF4-FFF2-40B4-BE49-F238E27FC236}">
                      <a16:creationId xmlns:a16="http://schemas.microsoft.com/office/drawing/2014/main" id="{1919F727-4194-B9AE-B47D-D084DAF623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3" y="1261"/>
                  <a:ext cx="774" cy="690"/>
                </a:xfrm>
                <a:prstGeom prst="ellipse">
                  <a:avLst/>
                </a:pr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grpSp>
              <p:nvGrpSpPr>
                <p:cNvPr id="85009" name="Group 17">
                  <a:extLst>
                    <a:ext uri="{FF2B5EF4-FFF2-40B4-BE49-F238E27FC236}">
                      <a16:creationId xmlns:a16="http://schemas.microsoft.com/office/drawing/2014/main" id="{6EAEB785-1F62-FDA7-618C-C16DEE24AF5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88" y="1536"/>
                  <a:ext cx="151" cy="135"/>
                  <a:chOff x="3588" y="1536"/>
                  <a:chExt cx="151" cy="135"/>
                </a:xfrm>
              </p:grpSpPr>
              <p:sp>
                <p:nvSpPr>
                  <p:cNvPr id="85010" name="Oval 18">
                    <a:extLst>
                      <a:ext uri="{FF2B5EF4-FFF2-40B4-BE49-F238E27FC236}">
                        <a16:creationId xmlns:a16="http://schemas.microsoft.com/office/drawing/2014/main" id="{CEBD5EEF-2995-89F5-026E-7052616C00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88" y="1536"/>
                    <a:ext cx="151" cy="135"/>
                  </a:xfrm>
                  <a:prstGeom prst="ellipse">
                    <a:avLst/>
                  </a:prstGeom>
                  <a:solidFill>
                    <a:srgbClr val="7F7F7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5011" name="Oval 19">
                    <a:extLst>
                      <a:ext uri="{FF2B5EF4-FFF2-40B4-BE49-F238E27FC236}">
                        <a16:creationId xmlns:a16="http://schemas.microsoft.com/office/drawing/2014/main" id="{956FD588-181B-926A-C5A4-A1D57CE83C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2" y="1558"/>
                    <a:ext cx="101" cy="9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5012" name="Group 20">
              <a:extLst>
                <a:ext uri="{FF2B5EF4-FFF2-40B4-BE49-F238E27FC236}">
                  <a16:creationId xmlns:a16="http://schemas.microsoft.com/office/drawing/2014/main" id="{4107419A-88ED-2598-2DFE-DD2A3E65E4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" y="1992"/>
              <a:ext cx="124" cy="112"/>
              <a:chOff x="4060" y="1992"/>
              <a:chExt cx="124" cy="112"/>
            </a:xfrm>
          </p:grpSpPr>
          <p:sp>
            <p:nvSpPr>
              <p:cNvPr id="85013" name="Oval 21">
                <a:extLst>
                  <a:ext uri="{FF2B5EF4-FFF2-40B4-BE49-F238E27FC236}">
                    <a16:creationId xmlns:a16="http://schemas.microsoft.com/office/drawing/2014/main" id="{B54563AA-3D60-4AA5-3670-59E5C679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0" y="1992"/>
                <a:ext cx="124" cy="11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85014" name="Oval 22">
                <a:extLst>
                  <a:ext uri="{FF2B5EF4-FFF2-40B4-BE49-F238E27FC236}">
                    <a16:creationId xmlns:a16="http://schemas.microsoft.com/office/drawing/2014/main" id="{F380DF6E-CDE9-EDDC-099F-90435320C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7" y="1998"/>
                <a:ext cx="112" cy="9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85015" name="Line 23">
            <a:extLst>
              <a:ext uri="{FF2B5EF4-FFF2-40B4-BE49-F238E27FC236}">
                <a16:creationId xmlns:a16="http://schemas.microsoft.com/office/drawing/2014/main" id="{98C22D42-2EA4-9929-C731-85EFF68880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9201" y="2786063"/>
            <a:ext cx="17875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016" name="AutoShape 24">
            <a:extLst>
              <a:ext uri="{FF2B5EF4-FFF2-40B4-BE49-F238E27FC236}">
                <a16:creationId xmlns:a16="http://schemas.microsoft.com/office/drawing/2014/main" id="{D42DAC86-E1CD-7D9C-ACD4-42C21DCB3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926" y="4578350"/>
            <a:ext cx="6202363" cy="1308100"/>
          </a:xfrm>
          <a:prstGeom prst="roundRect">
            <a:avLst>
              <a:gd name="adj" fmla="val 12495"/>
            </a:avLst>
          </a:prstGeom>
          <a:solidFill>
            <a:srgbClr val="FFFFE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IN"/>
          </a:p>
        </p:txBody>
      </p:sp>
      <p:sp>
        <p:nvSpPr>
          <p:cNvPr id="85017" name="Rectangle 25">
            <a:extLst>
              <a:ext uri="{FF2B5EF4-FFF2-40B4-BE49-F238E27FC236}">
                <a16:creationId xmlns:a16="http://schemas.microsoft.com/office/drawing/2014/main" id="{54F1441B-9475-FBD9-6E51-934C32B32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4668838"/>
            <a:ext cx="4935538" cy="95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</a:pPr>
            <a:r>
              <a:rPr lang="en-US" altLang="en-US" sz="2000" b="1">
                <a:solidFill>
                  <a:schemeClr val="hlink"/>
                </a:solidFill>
              </a:rPr>
              <a:t>Message</a:t>
            </a:r>
            <a:r>
              <a:rPr lang="en-US" altLang="en-US" sz="2000" b="1"/>
              <a:t> 	</a:t>
            </a:r>
            <a:r>
              <a:rPr lang="en-US" altLang="en-US" sz="2000" b="1">
                <a:solidFill>
                  <a:srgbClr val="0000CC"/>
                </a:solidFill>
              </a:rPr>
              <a:t>signals between objects</a:t>
            </a:r>
            <a:endParaRPr lang="en-US" altLang="en-US" sz="2000" b="1"/>
          </a:p>
          <a:p>
            <a:pPr eaLnBrk="0" hangingPunct="0"/>
            <a:endParaRPr lang="en-US" altLang="en-US" sz="2000" b="1"/>
          </a:p>
        </p:txBody>
      </p:sp>
      <p:sp>
        <p:nvSpPr>
          <p:cNvPr id="85018" name="Rectangle 26">
            <a:extLst>
              <a:ext uri="{FF2B5EF4-FFF2-40B4-BE49-F238E27FC236}">
                <a16:creationId xmlns:a16="http://schemas.microsoft.com/office/drawing/2014/main" id="{E0953C64-CD5C-C427-C868-D113DD9EB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439" y="1949451"/>
            <a:ext cx="1365760" cy="67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altLang="en-US" sz="2000" b="1">
                <a:solidFill>
                  <a:schemeClr val="hlink"/>
                </a:solidFill>
              </a:rPr>
              <a:t>Message:</a:t>
            </a:r>
          </a:p>
          <a:p>
            <a:pPr algn="ctr" eaLnBrk="0" hangingPunct="0"/>
            <a:r>
              <a:rPr lang="en-US" altLang="en-US" b="1" i="1">
                <a:solidFill>
                  <a:schemeClr val="accent2"/>
                </a:solidFill>
              </a:rPr>
              <a:t>Play</a:t>
            </a:r>
          </a:p>
        </p:txBody>
      </p:sp>
      <p:grpSp>
        <p:nvGrpSpPr>
          <p:cNvPr id="85019" name="Group 27">
            <a:extLst>
              <a:ext uri="{FF2B5EF4-FFF2-40B4-BE49-F238E27FC236}">
                <a16:creationId xmlns:a16="http://schemas.microsoft.com/office/drawing/2014/main" id="{DCE1D9EF-41FE-52EF-BBF9-E46A811FF187}"/>
              </a:ext>
            </a:extLst>
          </p:cNvPr>
          <p:cNvGrpSpPr>
            <a:grpSpLocks/>
          </p:cNvGrpSpPr>
          <p:nvPr/>
        </p:nvGrpSpPr>
        <p:grpSpPr bwMode="auto">
          <a:xfrm>
            <a:off x="2436813" y="1143001"/>
            <a:ext cx="2330450" cy="2740025"/>
            <a:chOff x="1056" y="765"/>
            <a:chExt cx="1468" cy="1726"/>
          </a:xfrm>
        </p:grpSpPr>
        <p:pic>
          <p:nvPicPr>
            <p:cNvPr id="85020" name="Picture 28">
              <a:extLst>
                <a:ext uri="{FF2B5EF4-FFF2-40B4-BE49-F238E27FC236}">
                  <a16:creationId xmlns:a16="http://schemas.microsoft.com/office/drawing/2014/main" id="{757231DA-D960-989F-2B5A-2EFBBD63CF5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765"/>
              <a:ext cx="982" cy="1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5021" name="Freeform 29">
              <a:extLst>
                <a:ext uri="{FF2B5EF4-FFF2-40B4-BE49-F238E27FC236}">
                  <a16:creationId xmlns:a16="http://schemas.microsoft.com/office/drawing/2014/main" id="{BC08AA95-1450-86B2-765C-C5729F599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" y="2230"/>
              <a:ext cx="211" cy="86"/>
            </a:xfrm>
            <a:custGeom>
              <a:avLst/>
              <a:gdLst>
                <a:gd name="T0" fmla="*/ 0 w 211"/>
                <a:gd name="T1" fmla="*/ 85 h 86"/>
                <a:gd name="T2" fmla="*/ 49 w 211"/>
                <a:gd name="T3" fmla="*/ 53 h 86"/>
                <a:gd name="T4" fmla="*/ 148 w 211"/>
                <a:gd name="T5" fmla="*/ 30 h 86"/>
                <a:gd name="T6" fmla="*/ 210 w 211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86">
                  <a:moveTo>
                    <a:pt x="0" y="85"/>
                  </a:moveTo>
                  <a:lnTo>
                    <a:pt x="49" y="53"/>
                  </a:lnTo>
                  <a:lnTo>
                    <a:pt x="148" y="30"/>
                  </a:lnTo>
                  <a:lnTo>
                    <a:pt x="21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pic>
          <p:nvPicPr>
            <p:cNvPr id="85022" name="Picture 30">
              <a:extLst>
                <a:ext uri="{FF2B5EF4-FFF2-40B4-BE49-F238E27FC236}">
                  <a16:creationId xmlns:a16="http://schemas.microsoft.com/office/drawing/2014/main" id="{194F7702-5930-7A37-040A-10B8FD72130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2" y="2045"/>
              <a:ext cx="562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5023" name="Rectangle 31">
            <a:extLst>
              <a:ext uri="{FF2B5EF4-FFF2-40B4-BE49-F238E27FC236}">
                <a16:creationId xmlns:a16="http://schemas.microsoft.com/office/drawing/2014/main" id="{2FA44768-8C90-8F9D-69FA-3936F989B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6" y="5027613"/>
            <a:ext cx="6076985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2000" b="1">
                <a:solidFill>
                  <a:schemeClr val="hlink"/>
                </a:solidFill>
              </a:rPr>
              <a:t>Operation</a:t>
            </a:r>
            <a:r>
              <a:rPr lang="en-US" altLang="en-US" sz="2000" b="1">
                <a:solidFill>
                  <a:srgbClr val="C3C3C3"/>
                </a:solidFill>
              </a:rPr>
              <a:t> 	</a:t>
            </a:r>
            <a:r>
              <a:rPr lang="en-US" altLang="en-US" sz="2000" b="1">
                <a:solidFill>
                  <a:srgbClr val="0000CC"/>
                </a:solidFill>
              </a:rPr>
              <a:t>a service supported by an object</a:t>
            </a:r>
          </a:p>
        </p:txBody>
      </p:sp>
      <p:sp>
        <p:nvSpPr>
          <p:cNvPr id="85024" name="Rectangle 32">
            <a:extLst>
              <a:ext uri="{FF2B5EF4-FFF2-40B4-BE49-F238E27FC236}">
                <a16:creationId xmlns:a16="http://schemas.microsoft.com/office/drawing/2014/main" id="{1BD7A4AA-730D-FBB1-5675-03EF507C2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25" y="3652838"/>
            <a:ext cx="413385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altLang="en-US" sz="2000" b="1">
                <a:solidFill>
                  <a:schemeClr val="hlink"/>
                </a:solidFill>
              </a:rPr>
              <a:t>Operation:</a:t>
            </a:r>
            <a:endParaRPr lang="en-US" altLang="en-US" sz="2000" b="1"/>
          </a:p>
          <a:p>
            <a:pPr algn="ctr" eaLnBrk="0" hangingPunct="0"/>
            <a:r>
              <a:rPr lang="en-US" altLang="en-US" b="1">
                <a:solidFill>
                  <a:srgbClr val="0000CC"/>
                </a:solidFill>
              </a:rPr>
              <a:t>Turn On, Turn Off</a:t>
            </a:r>
            <a:r>
              <a:rPr lang="en-US" altLang="en-US" b="1" i="1">
                <a:solidFill>
                  <a:srgbClr val="0000CC"/>
                </a:solidFill>
              </a:rPr>
              <a:t>, </a:t>
            </a:r>
            <a:r>
              <a:rPr lang="en-US" altLang="en-US" b="1" i="1">
                <a:solidFill>
                  <a:schemeClr val="accent2"/>
                </a:solidFill>
              </a:rPr>
              <a:t>Play</a:t>
            </a:r>
            <a:r>
              <a:rPr lang="en-US" altLang="en-US" b="1" i="1">
                <a:solidFill>
                  <a:srgbClr val="0000CC"/>
                </a:solidFill>
              </a:rPr>
              <a:t>,</a:t>
            </a:r>
            <a:r>
              <a:rPr lang="en-US" altLang="en-US" b="1">
                <a:solidFill>
                  <a:srgbClr val="0000CC"/>
                </a:solidFill>
              </a:rPr>
              <a:t> Pause, Stop</a:t>
            </a:r>
          </a:p>
        </p:txBody>
      </p:sp>
      <p:sp>
        <p:nvSpPr>
          <p:cNvPr id="85025" name="Rectangle 33">
            <a:extLst>
              <a:ext uri="{FF2B5EF4-FFF2-40B4-BE49-F238E27FC236}">
                <a16:creationId xmlns:a16="http://schemas.microsoft.com/office/drawing/2014/main" id="{2AAA5443-FA7C-79D5-513C-F9ED63059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6" y="5434013"/>
            <a:ext cx="5943935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2000" b="1">
                <a:solidFill>
                  <a:schemeClr val="hlink"/>
                </a:solidFill>
              </a:rPr>
              <a:t>Method</a:t>
            </a:r>
            <a:r>
              <a:rPr lang="en-US" altLang="en-US" sz="2000" b="1">
                <a:solidFill>
                  <a:srgbClr val="C3C3C3"/>
                </a:solidFill>
              </a:rPr>
              <a:t> 	</a:t>
            </a:r>
            <a:r>
              <a:rPr lang="en-US" altLang="en-US" sz="2000" b="1">
                <a:solidFill>
                  <a:srgbClr val="0000CC"/>
                </a:solidFill>
              </a:rPr>
              <a:t>implementation of an operation</a:t>
            </a:r>
          </a:p>
        </p:txBody>
      </p:sp>
      <p:sp>
        <p:nvSpPr>
          <p:cNvPr id="85026" name="Rectangle 34">
            <a:extLst>
              <a:ext uri="{FF2B5EF4-FFF2-40B4-BE49-F238E27FC236}">
                <a16:creationId xmlns:a16="http://schemas.microsoft.com/office/drawing/2014/main" id="{2ED68DCE-1D62-18FC-D360-28A436C4D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608139"/>
            <a:ext cx="2061462" cy="206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2000" b="1">
                <a:solidFill>
                  <a:schemeClr val="hlink"/>
                </a:solidFill>
              </a:rPr>
              <a:t>Method:</a:t>
            </a:r>
            <a:endParaRPr lang="en-US" altLang="en-US" sz="2000">
              <a:solidFill>
                <a:schemeClr val="hlink"/>
              </a:solidFill>
            </a:endParaRPr>
          </a:p>
          <a:p>
            <a:pPr eaLnBrk="0" hangingPunct="0"/>
            <a:r>
              <a:rPr lang="en-US" altLang="en-US" b="1" i="1" u="sng">
                <a:solidFill>
                  <a:schemeClr val="accent2"/>
                </a:solidFill>
              </a:rPr>
              <a:t>Play</a:t>
            </a:r>
            <a:r>
              <a:rPr lang="en-US" altLang="en-US" b="1" i="1">
                <a:solidFill>
                  <a:srgbClr val="0000CC"/>
                </a:solidFill>
              </a:rPr>
              <a:t>:</a:t>
            </a:r>
          </a:p>
          <a:p>
            <a:pPr eaLnBrk="0" hangingPunct="0"/>
            <a:r>
              <a:rPr lang="en-US" altLang="en-US" i="1">
                <a:solidFill>
                  <a:srgbClr val="0000CC"/>
                </a:solidFill>
              </a:rPr>
              <a:t>start motor</a:t>
            </a:r>
          </a:p>
          <a:p>
            <a:pPr eaLnBrk="0" hangingPunct="0"/>
            <a:r>
              <a:rPr lang="en-US" altLang="en-US" i="1">
                <a:solidFill>
                  <a:srgbClr val="0000CC"/>
                </a:solidFill>
              </a:rPr>
              <a:t>start laser</a:t>
            </a:r>
          </a:p>
          <a:p>
            <a:pPr eaLnBrk="0" hangingPunct="0"/>
            <a:r>
              <a:rPr lang="en-US" altLang="en-US" i="1">
                <a:solidFill>
                  <a:srgbClr val="0000CC"/>
                </a:solidFill>
              </a:rPr>
              <a:t>position laser</a:t>
            </a:r>
          </a:p>
          <a:p>
            <a:pPr eaLnBrk="0" hangingPunct="0"/>
            <a:r>
              <a:rPr lang="en-US" altLang="en-US" i="1">
                <a:solidFill>
                  <a:srgbClr val="0000CC"/>
                </a:solidFill>
              </a:rPr>
              <a:t>detect light signal</a:t>
            </a:r>
          </a:p>
          <a:p>
            <a:pPr eaLnBrk="0" hangingPunct="0"/>
            <a:r>
              <a:rPr lang="en-US" altLang="en-US" i="1">
                <a:solidFill>
                  <a:srgbClr val="0000CC"/>
                </a:solidFill>
              </a:rPr>
              <a:t>convert to ...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0BAEC8-BD9D-9850-7AE9-601557DF3A14}"/>
                  </a:ext>
                </a:extLst>
              </p14:cNvPr>
              <p14:cNvContentPartPr/>
              <p14:nvPr/>
            </p14:nvContentPartPr>
            <p14:xfrm>
              <a:off x="4205894" y="2112868"/>
              <a:ext cx="1044000" cy="551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0BAEC8-BD9D-9850-7AE9-601557DF3A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9774" y="2106748"/>
                <a:ext cx="105624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B72463-07D2-26A2-F855-F50B70D7D25B}"/>
                  </a:ext>
                </a:extLst>
              </p14:cNvPr>
              <p14:cNvContentPartPr/>
              <p14:nvPr/>
            </p14:nvContentPartPr>
            <p14:xfrm>
              <a:off x="9137534" y="2288908"/>
              <a:ext cx="254880" cy="120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B72463-07D2-26A2-F855-F50B70D7D2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31414" y="2282788"/>
                <a:ext cx="267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C191E6-B035-9A56-3C2C-42563952C3DC}"/>
                  </a:ext>
                </a:extLst>
              </p14:cNvPr>
              <p14:cNvContentPartPr/>
              <p14:nvPr/>
            </p14:nvContentPartPr>
            <p14:xfrm>
              <a:off x="9086774" y="2561788"/>
              <a:ext cx="406800" cy="14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C191E6-B035-9A56-3C2C-42563952C3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0654" y="2555668"/>
                <a:ext cx="4190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0D93E8-24EC-5B8A-C59E-B314513EB55D}"/>
                  </a:ext>
                </a:extLst>
              </p14:cNvPr>
              <p14:cNvContentPartPr/>
              <p14:nvPr/>
            </p14:nvContentPartPr>
            <p14:xfrm>
              <a:off x="9465854" y="2891908"/>
              <a:ext cx="264240" cy="109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0D93E8-24EC-5B8A-C59E-B314513EB5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59734" y="2885788"/>
                <a:ext cx="2764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FF39A-2933-8189-0B88-82BA65E304B5}"/>
                  </a:ext>
                </a:extLst>
              </p14:cNvPr>
              <p14:cNvContentPartPr/>
              <p14:nvPr/>
            </p14:nvContentPartPr>
            <p14:xfrm>
              <a:off x="9874814" y="3207628"/>
              <a:ext cx="233280" cy="84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FF39A-2933-8189-0B88-82BA65E304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68694" y="3201508"/>
                <a:ext cx="2455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5B0D24-379E-9B15-E5BF-B4C76AF19A75}"/>
                  </a:ext>
                </a:extLst>
              </p14:cNvPr>
              <p14:cNvContentPartPr/>
              <p14:nvPr/>
            </p14:nvContentPartPr>
            <p14:xfrm>
              <a:off x="9353174" y="3561148"/>
              <a:ext cx="248760" cy="57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5B0D24-379E-9B15-E5BF-B4C76AF19A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47054" y="3555028"/>
                <a:ext cx="261000" cy="6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0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50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0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0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50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0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0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17" grpId="0" autoUpdateAnimBg="0"/>
      <p:bldP spid="85018" grpId="0" autoUpdateAnimBg="0"/>
      <p:bldP spid="85023" grpId="0" autoUpdateAnimBg="0"/>
      <p:bldP spid="85024" grpId="0" autoUpdateAnimBg="0"/>
      <p:bldP spid="85025" grpId="0" autoUpdateAnimBg="0"/>
      <p:bldP spid="8502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43" name="AutoShape 27">
            <a:extLst>
              <a:ext uri="{FF2B5EF4-FFF2-40B4-BE49-F238E27FC236}">
                <a16:creationId xmlns:a16="http://schemas.microsoft.com/office/drawing/2014/main" id="{BD541B99-8F70-B88A-C82C-09BA68A2A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altLang="en-US"/>
              <a:t>Methods Are Hidden Inside Objects</a:t>
            </a:r>
            <a:endParaRPr lang="en-US" altLang="en-US" sz="280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1FF62A5-0505-9A28-06EE-D17A44C6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02B399FA-E47D-5B64-966C-48F06D72D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752600"/>
            <a:ext cx="4116388" cy="255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en-US" sz="2000" b="1">
                <a:latin typeface="Times New Roman" panose="02020603050405020304" pitchFamily="18" charset="0"/>
              </a:rPr>
              <a:t>Separation of methods from operations </a:t>
            </a:r>
          </a:p>
          <a:p>
            <a:pPr lvl="1" eaLnBrk="0" hangingPunct="0"/>
            <a:r>
              <a:rPr lang="en-US" altLang="en-US" sz="2000" b="1">
                <a:latin typeface="Times New Roman" panose="02020603050405020304" pitchFamily="18" charset="0"/>
              </a:rPr>
              <a:t>Enhances portability</a:t>
            </a:r>
          </a:p>
          <a:p>
            <a:pPr lvl="1" eaLnBrk="0" hangingPunct="0"/>
            <a:r>
              <a:rPr lang="en-US" altLang="en-US" sz="2000" b="1">
                <a:latin typeface="Times New Roman" panose="02020603050405020304" pitchFamily="18" charset="0"/>
              </a:rPr>
              <a:t>Reduces ripple effect of changes</a:t>
            </a:r>
          </a:p>
          <a:p>
            <a:pPr eaLnBrk="0" hangingPunct="0"/>
            <a:r>
              <a:rPr lang="en-US" altLang="en-US" sz="2000" b="1">
                <a:latin typeface="Times New Roman" panose="02020603050405020304" pitchFamily="18" charset="0"/>
              </a:rPr>
              <a:t>Methods are hidden from other objects</a:t>
            </a:r>
          </a:p>
          <a:p>
            <a:pPr eaLnBrk="0" hangingPunct="0"/>
            <a:r>
              <a:rPr lang="en-US" altLang="en-US" sz="2000" b="1">
                <a:latin typeface="Times New Roman" panose="02020603050405020304" pitchFamily="18" charset="0"/>
              </a:rPr>
              <a:t>Operations are visible interfaces to methods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86019" name="Group 3">
            <a:extLst>
              <a:ext uri="{FF2B5EF4-FFF2-40B4-BE49-F238E27FC236}">
                <a16:creationId xmlns:a16="http://schemas.microsoft.com/office/drawing/2014/main" id="{3E28FA4E-5C62-142B-7EF0-AE5782004610}"/>
              </a:ext>
            </a:extLst>
          </p:cNvPr>
          <p:cNvGrpSpPr>
            <a:grpSpLocks/>
          </p:cNvGrpSpPr>
          <p:nvPr/>
        </p:nvGrpSpPr>
        <p:grpSpPr bwMode="auto">
          <a:xfrm>
            <a:off x="3022600" y="1641476"/>
            <a:ext cx="2865438" cy="3190875"/>
            <a:chOff x="944" y="1034"/>
            <a:chExt cx="1805" cy="2010"/>
          </a:xfrm>
        </p:grpSpPr>
        <p:grpSp>
          <p:nvGrpSpPr>
            <p:cNvPr id="86020" name="Group 4">
              <a:extLst>
                <a:ext uri="{FF2B5EF4-FFF2-40B4-BE49-F238E27FC236}">
                  <a16:creationId xmlns:a16="http://schemas.microsoft.com/office/drawing/2014/main" id="{E8E3E4B7-6FB8-AB35-DEB4-FAC5126F0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" y="1034"/>
              <a:ext cx="1805" cy="2010"/>
              <a:chOff x="944" y="1034"/>
              <a:chExt cx="1805" cy="2010"/>
            </a:xfrm>
          </p:grpSpPr>
          <p:grpSp>
            <p:nvGrpSpPr>
              <p:cNvPr id="86021" name="Group 5">
                <a:extLst>
                  <a:ext uri="{FF2B5EF4-FFF2-40B4-BE49-F238E27FC236}">
                    <a16:creationId xmlns:a16="http://schemas.microsoft.com/office/drawing/2014/main" id="{C5450B62-4EDB-8EC7-F77B-21EB61331B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74" y="2890"/>
                <a:ext cx="1451" cy="154"/>
                <a:chOff x="1074" y="2890"/>
                <a:chExt cx="1451" cy="154"/>
              </a:xfrm>
            </p:grpSpPr>
            <p:sp>
              <p:nvSpPr>
                <p:cNvPr id="86022" name="Arc 6">
                  <a:extLst>
                    <a:ext uri="{FF2B5EF4-FFF2-40B4-BE49-F238E27FC236}">
                      <a16:creationId xmlns:a16="http://schemas.microsoft.com/office/drawing/2014/main" id="{8CD8D2B1-B052-1112-C122-A701B89D3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8" y="2962"/>
                  <a:ext cx="327" cy="82"/>
                </a:xfrm>
                <a:custGeom>
                  <a:avLst/>
                  <a:gdLst>
                    <a:gd name="G0" fmla="+- 21600 0 0"/>
                    <a:gd name="G1" fmla="+- 0 0 0"/>
                    <a:gd name="G2" fmla="+- 21600 0 0"/>
                    <a:gd name="T0" fmla="*/ 43200 w 43200"/>
                    <a:gd name="T1" fmla="*/ 0 h 21600"/>
                    <a:gd name="T2" fmla="*/ 0 w 43200"/>
                    <a:gd name="T3" fmla="*/ 0 h 21600"/>
                    <a:gd name="T4" fmla="*/ 21600 w 43200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0" fill="none" extrusionOk="0">
                      <a:moveTo>
                        <a:pt x="43200" y="0"/>
                      </a:moveTo>
                      <a:cubicBezTo>
                        <a:pt x="43200" y="11929"/>
                        <a:pt x="33529" y="21600"/>
                        <a:pt x="21600" y="21600"/>
                      </a:cubicBezTo>
                      <a:cubicBezTo>
                        <a:pt x="9670" y="21599"/>
                        <a:pt x="0" y="11929"/>
                        <a:pt x="0" y="0"/>
                      </a:cubicBezTo>
                    </a:path>
                    <a:path w="43200" h="21600" stroke="0" extrusionOk="0">
                      <a:moveTo>
                        <a:pt x="43200" y="0"/>
                      </a:moveTo>
                      <a:cubicBezTo>
                        <a:pt x="43200" y="11929"/>
                        <a:pt x="33529" y="21600"/>
                        <a:pt x="21600" y="21600"/>
                      </a:cubicBezTo>
                      <a:cubicBezTo>
                        <a:pt x="9670" y="21599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6023" name="AutoShape 7">
                  <a:extLst>
                    <a:ext uri="{FF2B5EF4-FFF2-40B4-BE49-F238E27FC236}">
                      <a16:creationId xmlns:a16="http://schemas.microsoft.com/office/drawing/2014/main" id="{2292B5AD-803F-0B10-F4C9-B9EC9A3D2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4" y="2890"/>
                  <a:ext cx="817" cy="130"/>
                </a:xfrm>
                <a:prstGeom prst="roundRect">
                  <a:avLst>
                    <a:gd name="adj" fmla="val 19667"/>
                  </a:avLst>
                </a:prstGeom>
                <a:solidFill>
                  <a:srgbClr val="7F7F7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6024" name="Group 8">
                <a:extLst>
                  <a:ext uri="{FF2B5EF4-FFF2-40B4-BE49-F238E27FC236}">
                    <a16:creationId xmlns:a16="http://schemas.microsoft.com/office/drawing/2014/main" id="{B25FA35C-FF76-19ED-CC8B-C0F1E16022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" y="1034"/>
                <a:ext cx="1805" cy="1932"/>
                <a:chOff x="944" y="1034"/>
                <a:chExt cx="1805" cy="1932"/>
              </a:xfrm>
            </p:grpSpPr>
            <p:grpSp>
              <p:nvGrpSpPr>
                <p:cNvPr id="86025" name="Group 9">
                  <a:extLst>
                    <a:ext uri="{FF2B5EF4-FFF2-40B4-BE49-F238E27FC236}">
                      <a16:creationId xmlns:a16="http://schemas.microsoft.com/office/drawing/2014/main" id="{A14EDEAF-0C6B-F6CD-C564-BE2432E1CE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44" y="1034"/>
                  <a:ext cx="1805" cy="1932"/>
                  <a:chOff x="944" y="1034"/>
                  <a:chExt cx="1805" cy="1932"/>
                </a:xfrm>
              </p:grpSpPr>
              <p:sp>
                <p:nvSpPr>
                  <p:cNvPr id="86026" name="Rectangle 10">
                    <a:extLst>
                      <a:ext uri="{FF2B5EF4-FFF2-40B4-BE49-F238E27FC236}">
                        <a16:creationId xmlns:a16="http://schemas.microsoft.com/office/drawing/2014/main" id="{4774AB7A-D98D-746D-3EBD-CF97A2B7EA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4" y="1034"/>
                    <a:ext cx="1799" cy="1932"/>
                  </a:xfrm>
                  <a:prstGeom prst="rect">
                    <a:avLst/>
                  </a:prstGeom>
                  <a:solidFill>
                    <a:srgbClr val="5F5F5F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6027" name="Arc 11">
                    <a:extLst>
                      <a:ext uri="{FF2B5EF4-FFF2-40B4-BE49-F238E27FC236}">
                        <a16:creationId xmlns:a16="http://schemas.microsoft.com/office/drawing/2014/main" id="{0AE986EC-FEEC-DD53-D8E0-0DF4946774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00" y="2422"/>
                    <a:ext cx="449" cy="478"/>
                  </a:xfrm>
                  <a:custGeom>
                    <a:avLst/>
                    <a:gdLst>
                      <a:gd name="G0" fmla="+- 21596 0 0"/>
                      <a:gd name="G1" fmla="+- 21600 0 0"/>
                      <a:gd name="G2" fmla="+- 21600 0 0"/>
                      <a:gd name="T0" fmla="*/ 0 w 21596"/>
                      <a:gd name="T1" fmla="*/ 21193 h 21600"/>
                      <a:gd name="T2" fmla="*/ 21548 w 21596"/>
                      <a:gd name="T3" fmla="*/ 0 h 21600"/>
                      <a:gd name="T4" fmla="*/ 21596 w 21596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596" h="21600" fill="none" extrusionOk="0">
                        <a:moveTo>
                          <a:pt x="-1" y="21192"/>
                        </a:moveTo>
                        <a:cubicBezTo>
                          <a:pt x="221" y="9443"/>
                          <a:pt x="9795" y="26"/>
                          <a:pt x="21548" y="0"/>
                        </a:cubicBezTo>
                      </a:path>
                      <a:path w="21596" h="21600" stroke="0" extrusionOk="0">
                        <a:moveTo>
                          <a:pt x="-1" y="21192"/>
                        </a:moveTo>
                        <a:cubicBezTo>
                          <a:pt x="221" y="9443"/>
                          <a:pt x="9795" y="26"/>
                          <a:pt x="21548" y="0"/>
                        </a:cubicBezTo>
                        <a:lnTo>
                          <a:pt x="21596" y="21600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6028" name="Line 12">
                  <a:extLst>
                    <a:ext uri="{FF2B5EF4-FFF2-40B4-BE49-F238E27FC236}">
                      <a16:creationId xmlns:a16="http://schemas.microsoft.com/office/drawing/2014/main" id="{D40E5524-0FC3-AE5C-1639-183B95E051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9" y="2902"/>
                  <a:ext cx="1785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6029" name="Group 13">
                <a:extLst>
                  <a:ext uri="{FF2B5EF4-FFF2-40B4-BE49-F238E27FC236}">
                    <a16:creationId xmlns:a16="http://schemas.microsoft.com/office/drawing/2014/main" id="{5FC97924-E1EF-06D0-B1EA-CA92290249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0" y="1134"/>
                <a:ext cx="1366" cy="1449"/>
                <a:chOff x="1150" y="1134"/>
                <a:chExt cx="1366" cy="1449"/>
              </a:xfrm>
            </p:grpSpPr>
            <p:sp>
              <p:nvSpPr>
                <p:cNvPr id="86030" name="Oval 14">
                  <a:extLst>
                    <a:ext uri="{FF2B5EF4-FFF2-40B4-BE49-F238E27FC236}">
                      <a16:creationId xmlns:a16="http://schemas.microsoft.com/office/drawing/2014/main" id="{6E2A7305-2A0B-5805-176F-8C5D3A3FC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0" y="1134"/>
                  <a:ext cx="1366" cy="1449"/>
                </a:xfrm>
                <a:prstGeom prst="ellipse">
                  <a:avLst/>
                </a:prstGeom>
                <a:solidFill>
                  <a:srgbClr val="3F3F3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6031" name="Oval 15">
                  <a:extLst>
                    <a:ext uri="{FF2B5EF4-FFF2-40B4-BE49-F238E27FC236}">
                      <a16:creationId xmlns:a16="http://schemas.microsoft.com/office/drawing/2014/main" id="{D00FD58B-1F3D-6D4C-0133-290D424CD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0" y="1174"/>
                  <a:ext cx="1305" cy="1385"/>
                </a:xfrm>
                <a:prstGeom prst="ellipse">
                  <a:avLst/>
                </a:prstGeom>
                <a:solidFill>
                  <a:srgbClr val="9F9F9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6032" name="Oval 16">
                  <a:extLst>
                    <a:ext uri="{FF2B5EF4-FFF2-40B4-BE49-F238E27FC236}">
                      <a16:creationId xmlns:a16="http://schemas.microsoft.com/office/drawing/2014/main" id="{66FF6089-1339-3976-A64C-5A3D6F309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9" y="1146"/>
                  <a:ext cx="1257" cy="1333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6033" name="Oval 17">
                  <a:extLst>
                    <a:ext uri="{FF2B5EF4-FFF2-40B4-BE49-F238E27FC236}">
                      <a16:creationId xmlns:a16="http://schemas.microsoft.com/office/drawing/2014/main" id="{5AC93ECD-F12E-0D71-65F3-736E22702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1" y="1196"/>
                  <a:ext cx="1258" cy="1335"/>
                </a:xfrm>
                <a:prstGeom prst="ellipse">
                  <a:avLst/>
                </a:pr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grpSp>
              <p:nvGrpSpPr>
                <p:cNvPr id="86034" name="Group 18">
                  <a:extLst>
                    <a:ext uri="{FF2B5EF4-FFF2-40B4-BE49-F238E27FC236}">
                      <a16:creationId xmlns:a16="http://schemas.microsoft.com/office/drawing/2014/main" id="{50EEFB8C-6609-5194-3233-86E19701BB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08" y="1727"/>
                  <a:ext cx="250" cy="266"/>
                  <a:chOff x="1708" y="1727"/>
                  <a:chExt cx="250" cy="266"/>
                </a:xfrm>
              </p:grpSpPr>
              <p:sp>
                <p:nvSpPr>
                  <p:cNvPr id="86035" name="Oval 19">
                    <a:extLst>
                      <a:ext uri="{FF2B5EF4-FFF2-40B4-BE49-F238E27FC236}">
                        <a16:creationId xmlns:a16="http://schemas.microsoft.com/office/drawing/2014/main" id="{A3941268-440C-ED34-C920-CF40F27B85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08" y="1727"/>
                    <a:ext cx="250" cy="266"/>
                  </a:xfrm>
                  <a:prstGeom prst="ellipse">
                    <a:avLst/>
                  </a:prstGeom>
                  <a:solidFill>
                    <a:srgbClr val="7F7F7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6036" name="Oval 20">
                    <a:extLst>
                      <a:ext uri="{FF2B5EF4-FFF2-40B4-BE49-F238E27FC236}">
                        <a16:creationId xmlns:a16="http://schemas.microsoft.com/office/drawing/2014/main" id="{2B05086C-5C3A-DEE8-C75A-671BB9D519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48" y="1769"/>
                    <a:ext cx="170" cy="18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6037" name="Group 21">
              <a:extLst>
                <a:ext uri="{FF2B5EF4-FFF2-40B4-BE49-F238E27FC236}">
                  <a16:creationId xmlns:a16="http://schemas.microsoft.com/office/drawing/2014/main" id="{0E046E93-B778-1DBE-D9E7-102227C90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6" y="2607"/>
              <a:ext cx="209" cy="221"/>
              <a:chOff x="2476" y="2607"/>
              <a:chExt cx="209" cy="221"/>
            </a:xfrm>
          </p:grpSpPr>
          <p:sp>
            <p:nvSpPr>
              <p:cNvPr id="86038" name="Oval 22">
                <a:extLst>
                  <a:ext uri="{FF2B5EF4-FFF2-40B4-BE49-F238E27FC236}">
                    <a16:creationId xmlns:a16="http://schemas.microsoft.com/office/drawing/2014/main" id="{C0B5ACC4-1C0B-5758-B345-DF5018EF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6" y="2607"/>
                <a:ext cx="209" cy="22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86039" name="Oval 23">
                <a:extLst>
                  <a:ext uri="{FF2B5EF4-FFF2-40B4-BE49-F238E27FC236}">
                    <a16:creationId xmlns:a16="http://schemas.microsoft.com/office/drawing/2014/main" id="{B3B3261C-5435-3CC8-B573-D08AA1298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0" y="2621"/>
                <a:ext cx="181" cy="19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grpSp>
        <p:nvGrpSpPr>
          <p:cNvPr id="86040" name="Group 24">
            <a:extLst>
              <a:ext uri="{FF2B5EF4-FFF2-40B4-BE49-F238E27FC236}">
                <a16:creationId xmlns:a16="http://schemas.microsoft.com/office/drawing/2014/main" id="{253E5D13-CCAC-BB17-B1F1-7B53DBA6DD4D}"/>
              </a:ext>
            </a:extLst>
          </p:cNvPr>
          <p:cNvGrpSpPr>
            <a:grpSpLocks/>
          </p:cNvGrpSpPr>
          <p:nvPr/>
        </p:nvGrpSpPr>
        <p:grpSpPr bwMode="auto">
          <a:xfrm>
            <a:off x="3297238" y="2084389"/>
            <a:ext cx="2432050" cy="1895475"/>
            <a:chOff x="1117" y="1313"/>
            <a:chExt cx="1532" cy="1194"/>
          </a:xfrm>
        </p:grpSpPr>
        <p:sp>
          <p:nvSpPr>
            <p:cNvPr id="86041" name="Freeform 25">
              <a:extLst>
                <a:ext uri="{FF2B5EF4-FFF2-40B4-BE49-F238E27FC236}">
                  <a16:creationId xmlns:a16="http://schemas.microsoft.com/office/drawing/2014/main" id="{F11CACC8-BB70-E5EC-C1C0-BE68FE8F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" y="1313"/>
              <a:ext cx="1532" cy="1194"/>
            </a:xfrm>
            <a:custGeom>
              <a:avLst/>
              <a:gdLst>
                <a:gd name="T0" fmla="*/ 459 w 1532"/>
                <a:gd name="T1" fmla="*/ 48 h 1194"/>
                <a:gd name="T2" fmla="*/ 590 w 1532"/>
                <a:gd name="T3" fmla="*/ 0 h 1194"/>
                <a:gd name="T4" fmla="*/ 709 w 1532"/>
                <a:gd name="T5" fmla="*/ 24 h 1194"/>
                <a:gd name="T6" fmla="*/ 804 w 1532"/>
                <a:gd name="T7" fmla="*/ 15 h 1194"/>
                <a:gd name="T8" fmla="*/ 918 w 1532"/>
                <a:gd name="T9" fmla="*/ 0 h 1194"/>
                <a:gd name="T10" fmla="*/ 1037 w 1532"/>
                <a:gd name="T11" fmla="*/ 64 h 1194"/>
                <a:gd name="T12" fmla="*/ 1122 w 1532"/>
                <a:gd name="T13" fmla="*/ 80 h 1194"/>
                <a:gd name="T14" fmla="*/ 1213 w 1532"/>
                <a:gd name="T15" fmla="*/ 95 h 1194"/>
                <a:gd name="T16" fmla="*/ 1298 w 1532"/>
                <a:gd name="T17" fmla="*/ 184 h 1194"/>
                <a:gd name="T18" fmla="*/ 1344 w 1532"/>
                <a:gd name="T19" fmla="*/ 256 h 1194"/>
                <a:gd name="T20" fmla="*/ 1451 w 1532"/>
                <a:gd name="T21" fmla="*/ 336 h 1194"/>
                <a:gd name="T22" fmla="*/ 1508 w 1532"/>
                <a:gd name="T23" fmla="*/ 447 h 1194"/>
                <a:gd name="T24" fmla="*/ 1486 w 1532"/>
                <a:gd name="T25" fmla="*/ 592 h 1194"/>
                <a:gd name="T26" fmla="*/ 1496 w 1532"/>
                <a:gd name="T27" fmla="*/ 688 h 1194"/>
                <a:gd name="T28" fmla="*/ 1531 w 1532"/>
                <a:gd name="T29" fmla="*/ 816 h 1194"/>
                <a:gd name="T30" fmla="*/ 1474 w 1532"/>
                <a:gd name="T31" fmla="*/ 921 h 1194"/>
                <a:gd name="T32" fmla="*/ 1366 w 1532"/>
                <a:gd name="T33" fmla="*/ 984 h 1194"/>
                <a:gd name="T34" fmla="*/ 1230 w 1532"/>
                <a:gd name="T35" fmla="*/ 1008 h 1194"/>
                <a:gd name="T36" fmla="*/ 1151 w 1532"/>
                <a:gd name="T37" fmla="*/ 1137 h 1194"/>
                <a:gd name="T38" fmla="*/ 987 w 1532"/>
                <a:gd name="T39" fmla="*/ 1184 h 1194"/>
                <a:gd name="T40" fmla="*/ 850 w 1532"/>
                <a:gd name="T41" fmla="*/ 1144 h 1194"/>
                <a:gd name="T42" fmla="*/ 742 w 1532"/>
                <a:gd name="T43" fmla="*/ 1144 h 1194"/>
                <a:gd name="T44" fmla="*/ 561 w 1532"/>
                <a:gd name="T45" fmla="*/ 1193 h 1194"/>
                <a:gd name="T46" fmla="*/ 385 w 1532"/>
                <a:gd name="T47" fmla="*/ 1144 h 1194"/>
                <a:gd name="T48" fmla="*/ 283 w 1532"/>
                <a:gd name="T49" fmla="*/ 1048 h 1194"/>
                <a:gd name="T50" fmla="*/ 260 w 1532"/>
                <a:gd name="T51" fmla="*/ 952 h 1194"/>
                <a:gd name="T52" fmla="*/ 124 w 1532"/>
                <a:gd name="T53" fmla="*/ 896 h 1194"/>
                <a:gd name="T54" fmla="*/ 34 w 1532"/>
                <a:gd name="T55" fmla="*/ 785 h 1194"/>
                <a:gd name="T56" fmla="*/ 27 w 1532"/>
                <a:gd name="T57" fmla="*/ 648 h 1194"/>
                <a:gd name="T58" fmla="*/ 11 w 1532"/>
                <a:gd name="T59" fmla="*/ 512 h 1194"/>
                <a:gd name="T60" fmla="*/ 27 w 1532"/>
                <a:gd name="T61" fmla="*/ 367 h 1194"/>
                <a:gd name="T62" fmla="*/ 96 w 1532"/>
                <a:gd name="T63" fmla="*/ 296 h 1194"/>
                <a:gd name="T64" fmla="*/ 170 w 1532"/>
                <a:gd name="T65" fmla="*/ 224 h 1194"/>
                <a:gd name="T66" fmla="*/ 226 w 1532"/>
                <a:gd name="T67" fmla="*/ 144 h 1194"/>
                <a:gd name="T68" fmla="*/ 312 w 1532"/>
                <a:gd name="T69" fmla="*/ 95 h 1194"/>
                <a:gd name="T70" fmla="*/ 424 w 1532"/>
                <a:gd name="T71" fmla="*/ 88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32" h="1194">
                  <a:moveTo>
                    <a:pt x="424" y="88"/>
                  </a:moveTo>
                  <a:lnTo>
                    <a:pt x="459" y="48"/>
                  </a:lnTo>
                  <a:lnTo>
                    <a:pt x="521" y="8"/>
                  </a:lnTo>
                  <a:lnTo>
                    <a:pt x="590" y="0"/>
                  </a:lnTo>
                  <a:lnTo>
                    <a:pt x="647" y="0"/>
                  </a:lnTo>
                  <a:lnTo>
                    <a:pt x="709" y="24"/>
                  </a:lnTo>
                  <a:lnTo>
                    <a:pt x="748" y="48"/>
                  </a:lnTo>
                  <a:lnTo>
                    <a:pt x="804" y="15"/>
                  </a:lnTo>
                  <a:lnTo>
                    <a:pt x="861" y="0"/>
                  </a:lnTo>
                  <a:lnTo>
                    <a:pt x="918" y="0"/>
                  </a:lnTo>
                  <a:lnTo>
                    <a:pt x="992" y="24"/>
                  </a:lnTo>
                  <a:lnTo>
                    <a:pt x="1037" y="64"/>
                  </a:lnTo>
                  <a:lnTo>
                    <a:pt x="1066" y="104"/>
                  </a:lnTo>
                  <a:lnTo>
                    <a:pt x="1122" y="80"/>
                  </a:lnTo>
                  <a:lnTo>
                    <a:pt x="1156" y="80"/>
                  </a:lnTo>
                  <a:lnTo>
                    <a:pt x="1213" y="95"/>
                  </a:lnTo>
                  <a:lnTo>
                    <a:pt x="1265" y="128"/>
                  </a:lnTo>
                  <a:lnTo>
                    <a:pt x="1298" y="184"/>
                  </a:lnTo>
                  <a:lnTo>
                    <a:pt x="1298" y="248"/>
                  </a:lnTo>
                  <a:lnTo>
                    <a:pt x="1344" y="256"/>
                  </a:lnTo>
                  <a:lnTo>
                    <a:pt x="1411" y="288"/>
                  </a:lnTo>
                  <a:lnTo>
                    <a:pt x="1451" y="336"/>
                  </a:lnTo>
                  <a:lnTo>
                    <a:pt x="1486" y="384"/>
                  </a:lnTo>
                  <a:lnTo>
                    <a:pt x="1508" y="447"/>
                  </a:lnTo>
                  <a:lnTo>
                    <a:pt x="1508" y="520"/>
                  </a:lnTo>
                  <a:lnTo>
                    <a:pt x="1486" y="592"/>
                  </a:lnTo>
                  <a:lnTo>
                    <a:pt x="1451" y="632"/>
                  </a:lnTo>
                  <a:lnTo>
                    <a:pt x="1496" y="688"/>
                  </a:lnTo>
                  <a:lnTo>
                    <a:pt x="1525" y="752"/>
                  </a:lnTo>
                  <a:lnTo>
                    <a:pt x="1531" y="816"/>
                  </a:lnTo>
                  <a:lnTo>
                    <a:pt x="1508" y="881"/>
                  </a:lnTo>
                  <a:lnTo>
                    <a:pt x="1474" y="921"/>
                  </a:lnTo>
                  <a:lnTo>
                    <a:pt x="1439" y="952"/>
                  </a:lnTo>
                  <a:lnTo>
                    <a:pt x="1366" y="984"/>
                  </a:lnTo>
                  <a:lnTo>
                    <a:pt x="1298" y="1008"/>
                  </a:lnTo>
                  <a:lnTo>
                    <a:pt x="1230" y="1008"/>
                  </a:lnTo>
                  <a:lnTo>
                    <a:pt x="1208" y="1081"/>
                  </a:lnTo>
                  <a:lnTo>
                    <a:pt x="1151" y="1137"/>
                  </a:lnTo>
                  <a:lnTo>
                    <a:pt x="1066" y="1168"/>
                  </a:lnTo>
                  <a:lnTo>
                    <a:pt x="987" y="1184"/>
                  </a:lnTo>
                  <a:lnTo>
                    <a:pt x="918" y="1177"/>
                  </a:lnTo>
                  <a:lnTo>
                    <a:pt x="850" y="1144"/>
                  </a:lnTo>
                  <a:lnTo>
                    <a:pt x="804" y="1104"/>
                  </a:lnTo>
                  <a:lnTo>
                    <a:pt x="742" y="1144"/>
                  </a:lnTo>
                  <a:lnTo>
                    <a:pt x="669" y="1177"/>
                  </a:lnTo>
                  <a:lnTo>
                    <a:pt x="561" y="1193"/>
                  </a:lnTo>
                  <a:lnTo>
                    <a:pt x="464" y="1177"/>
                  </a:lnTo>
                  <a:lnTo>
                    <a:pt x="385" y="1144"/>
                  </a:lnTo>
                  <a:lnTo>
                    <a:pt x="317" y="1097"/>
                  </a:lnTo>
                  <a:lnTo>
                    <a:pt x="283" y="1048"/>
                  </a:lnTo>
                  <a:lnTo>
                    <a:pt x="277" y="1001"/>
                  </a:lnTo>
                  <a:lnTo>
                    <a:pt x="260" y="952"/>
                  </a:lnTo>
                  <a:lnTo>
                    <a:pt x="186" y="928"/>
                  </a:lnTo>
                  <a:lnTo>
                    <a:pt x="124" y="896"/>
                  </a:lnTo>
                  <a:lnTo>
                    <a:pt x="67" y="848"/>
                  </a:lnTo>
                  <a:lnTo>
                    <a:pt x="34" y="785"/>
                  </a:lnTo>
                  <a:lnTo>
                    <a:pt x="17" y="712"/>
                  </a:lnTo>
                  <a:lnTo>
                    <a:pt x="27" y="648"/>
                  </a:lnTo>
                  <a:lnTo>
                    <a:pt x="51" y="567"/>
                  </a:lnTo>
                  <a:lnTo>
                    <a:pt x="11" y="512"/>
                  </a:lnTo>
                  <a:lnTo>
                    <a:pt x="0" y="424"/>
                  </a:lnTo>
                  <a:lnTo>
                    <a:pt x="27" y="367"/>
                  </a:lnTo>
                  <a:lnTo>
                    <a:pt x="56" y="327"/>
                  </a:lnTo>
                  <a:lnTo>
                    <a:pt x="96" y="296"/>
                  </a:lnTo>
                  <a:lnTo>
                    <a:pt x="146" y="280"/>
                  </a:lnTo>
                  <a:lnTo>
                    <a:pt x="170" y="224"/>
                  </a:lnTo>
                  <a:lnTo>
                    <a:pt x="203" y="175"/>
                  </a:lnTo>
                  <a:lnTo>
                    <a:pt x="226" y="144"/>
                  </a:lnTo>
                  <a:lnTo>
                    <a:pt x="272" y="120"/>
                  </a:lnTo>
                  <a:lnTo>
                    <a:pt x="312" y="95"/>
                  </a:lnTo>
                  <a:lnTo>
                    <a:pt x="369" y="88"/>
                  </a:lnTo>
                  <a:lnTo>
                    <a:pt x="424" y="88"/>
                  </a:lnTo>
                </a:path>
              </a:pathLst>
            </a:custGeom>
            <a:solidFill>
              <a:srgbClr val="FFFFE1"/>
            </a:solidFill>
            <a:ln w="12700" cap="rnd" cmpd="sng">
              <a:solidFill>
                <a:srgbClr val="0000CC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6042" name="Rectangle 26">
              <a:extLst>
                <a:ext uri="{FF2B5EF4-FFF2-40B4-BE49-F238E27FC236}">
                  <a16:creationId xmlns:a16="http://schemas.microsoft.com/office/drawing/2014/main" id="{2000652E-FA64-1E27-CD1B-BC3C2514D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427"/>
              <a:ext cx="1204" cy="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600" b="1" i="1">
                  <a:solidFill>
                    <a:schemeClr val="hlink"/>
                  </a:solidFill>
                </a:rPr>
                <a:t>Play:</a:t>
              </a:r>
            </a:p>
            <a:p>
              <a:pPr eaLnBrk="0" hangingPunct="0"/>
              <a:r>
                <a:rPr lang="en-US" altLang="en-US" sz="1600" b="1" i="1">
                  <a:solidFill>
                    <a:schemeClr val="hlink"/>
                  </a:solidFill>
                </a:rPr>
                <a:t>start motor</a:t>
              </a:r>
            </a:p>
            <a:p>
              <a:pPr eaLnBrk="0" hangingPunct="0"/>
              <a:r>
                <a:rPr lang="en-US" altLang="en-US" sz="1600" b="1" i="1">
                  <a:solidFill>
                    <a:schemeClr val="hlink"/>
                  </a:solidFill>
                </a:rPr>
                <a:t>start laser</a:t>
              </a:r>
            </a:p>
            <a:p>
              <a:pPr eaLnBrk="0" hangingPunct="0"/>
              <a:r>
                <a:rPr lang="en-US" altLang="en-US" sz="1600" b="1" i="1">
                  <a:solidFill>
                    <a:schemeClr val="hlink"/>
                  </a:solidFill>
                </a:rPr>
                <a:t>position laser</a:t>
              </a:r>
            </a:p>
            <a:p>
              <a:pPr eaLnBrk="0" hangingPunct="0"/>
              <a:r>
                <a:rPr lang="en-US" altLang="en-US" sz="1600" b="1" i="1">
                  <a:solidFill>
                    <a:schemeClr val="hlink"/>
                  </a:solidFill>
                </a:rPr>
                <a:t>detect light signal</a:t>
              </a:r>
            </a:p>
            <a:p>
              <a:pPr eaLnBrk="0" hangingPunct="0"/>
              <a:r>
                <a:rPr lang="en-US" altLang="en-US" sz="1600" b="1" i="1">
                  <a:solidFill>
                    <a:schemeClr val="hlink"/>
                  </a:solidFill>
                </a:rPr>
                <a:t>convert to 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75" name="AutoShape 35">
            <a:extLst>
              <a:ext uri="{FF2B5EF4-FFF2-40B4-BE49-F238E27FC236}">
                <a16:creationId xmlns:a16="http://schemas.microsoft.com/office/drawing/2014/main" id="{D80114F1-C706-4F8F-DAFF-4A531493B9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1574" y="266854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Several Classes May Provide the Same  Service in Different Ways</a:t>
            </a:r>
            <a:endParaRPr lang="en-US" altLang="en-US" sz="3200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D9A1394-13C0-E2E0-FD08-CFE7A14E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7042" name="AutoShape 2">
            <a:extLst>
              <a:ext uri="{FF2B5EF4-FFF2-40B4-BE49-F238E27FC236}">
                <a16:creationId xmlns:a16="http://schemas.microsoft.com/office/drawing/2014/main" id="{0948B2E1-5C64-136D-F87D-B7E82F5EE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1" y="4310063"/>
            <a:ext cx="5599113" cy="1160462"/>
          </a:xfrm>
          <a:prstGeom prst="roundRect">
            <a:avLst>
              <a:gd name="adj" fmla="val 12495"/>
            </a:avLst>
          </a:prstGeom>
          <a:solidFill>
            <a:srgbClr val="FFFFE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en-US" sz="2000" b="1" i="1">
                <a:solidFill>
                  <a:schemeClr val="hlink"/>
                </a:solidFill>
              </a:rPr>
              <a:t>Polymorphism</a:t>
            </a:r>
            <a:r>
              <a:rPr lang="en-US" altLang="en-US" sz="2000" b="1" i="1"/>
              <a:t> </a:t>
            </a:r>
            <a:r>
              <a:rPr lang="en-US" altLang="en-US" sz="2000" b="1"/>
              <a:t> is the ability of two or more classes of objects to respond to the same message, each in its own way</a:t>
            </a:r>
          </a:p>
        </p:txBody>
      </p:sp>
      <p:grpSp>
        <p:nvGrpSpPr>
          <p:cNvPr id="87043" name="Group 3">
            <a:extLst>
              <a:ext uri="{FF2B5EF4-FFF2-40B4-BE49-F238E27FC236}">
                <a16:creationId xmlns:a16="http://schemas.microsoft.com/office/drawing/2014/main" id="{3CB857B7-ED98-0310-9265-2E22BE14BCCF}"/>
              </a:ext>
            </a:extLst>
          </p:cNvPr>
          <p:cNvGrpSpPr>
            <a:grpSpLocks/>
          </p:cNvGrpSpPr>
          <p:nvPr/>
        </p:nvGrpSpPr>
        <p:grpSpPr bwMode="auto">
          <a:xfrm>
            <a:off x="2786064" y="1582738"/>
            <a:ext cx="1951037" cy="2297112"/>
            <a:chOff x="795" y="997"/>
            <a:chExt cx="1229" cy="1447"/>
          </a:xfrm>
        </p:grpSpPr>
        <p:sp>
          <p:nvSpPr>
            <p:cNvPr id="87044" name="AutoShape 4">
              <a:extLst>
                <a:ext uri="{FF2B5EF4-FFF2-40B4-BE49-F238E27FC236}">
                  <a16:creationId xmlns:a16="http://schemas.microsoft.com/office/drawing/2014/main" id="{FCB46642-F6F3-49C6-2F6C-7C49E974F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" y="997"/>
              <a:ext cx="1229" cy="1447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87045" name="Group 5">
              <a:extLst>
                <a:ext uri="{FF2B5EF4-FFF2-40B4-BE49-F238E27FC236}">
                  <a16:creationId xmlns:a16="http://schemas.microsoft.com/office/drawing/2014/main" id="{83BE3AA1-31DF-7F71-AA92-213161C83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1" y="1181"/>
              <a:ext cx="706" cy="761"/>
              <a:chOff x="1031" y="1181"/>
              <a:chExt cx="706" cy="761"/>
            </a:xfrm>
          </p:grpSpPr>
          <p:grpSp>
            <p:nvGrpSpPr>
              <p:cNvPr id="87046" name="Group 6">
                <a:extLst>
                  <a:ext uri="{FF2B5EF4-FFF2-40B4-BE49-F238E27FC236}">
                    <a16:creationId xmlns:a16="http://schemas.microsoft.com/office/drawing/2014/main" id="{C30F35FD-443D-2E0C-6B4D-FA6DD885FA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1" y="1181"/>
                <a:ext cx="706" cy="761"/>
                <a:chOff x="1031" y="1181"/>
                <a:chExt cx="706" cy="761"/>
              </a:xfrm>
            </p:grpSpPr>
            <p:grpSp>
              <p:nvGrpSpPr>
                <p:cNvPr id="87047" name="Group 7">
                  <a:extLst>
                    <a:ext uri="{FF2B5EF4-FFF2-40B4-BE49-F238E27FC236}">
                      <a16:creationId xmlns:a16="http://schemas.microsoft.com/office/drawing/2014/main" id="{B52E04C4-CE3E-794C-7B78-515839C4F5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82" y="1887"/>
                  <a:ext cx="568" cy="55"/>
                  <a:chOff x="1082" y="1887"/>
                  <a:chExt cx="568" cy="55"/>
                </a:xfrm>
              </p:grpSpPr>
              <p:sp>
                <p:nvSpPr>
                  <p:cNvPr id="87048" name="Arc 8">
                    <a:extLst>
                      <a:ext uri="{FF2B5EF4-FFF2-40B4-BE49-F238E27FC236}">
                        <a16:creationId xmlns:a16="http://schemas.microsoft.com/office/drawing/2014/main" id="{D2D470A1-93A8-38FA-6ACF-5246CEDEEB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21" y="1911"/>
                    <a:ext cx="129" cy="31"/>
                  </a:xfrm>
                  <a:custGeom>
                    <a:avLst/>
                    <a:gdLst>
                      <a:gd name="G0" fmla="+- 21600 0 0"/>
                      <a:gd name="G1" fmla="+- 0 0 0"/>
                      <a:gd name="G2" fmla="+- 21600 0 0"/>
                      <a:gd name="T0" fmla="*/ 43200 w 43200"/>
                      <a:gd name="T1" fmla="*/ 0 h 21600"/>
                      <a:gd name="T2" fmla="*/ 0 w 43200"/>
                      <a:gd name="T3" fmla="*/ 0 h 21600"/>
                      <a:gd name="T4" fmla="*/ 21600 w 43200"/>
                      <a:gd name="T5" fmla="*/ 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200" h="21600" fill="none" extrusionOk="0">
                        <a:moveTo>
                          <a:pt x="43200" y="0"/>
                        </a:moveTo>
                        <a:cubicBezTo>
                          <a:pt x="43200" y="11929"/>
                          <a:pt x="33529" y="21600"/>
                          <a:pt x="21600" y="21600"/>
                        </a:cubicBezTo>
                        <a:cubicBezTo>
                          <a:pt x="9670" y="21599"/>
                          <a:pt x="0" y="11929"/>
                          <a:pt x="0" y="0"/>
                        </a:cubicBezTo>
                      </a:path>
                      <a:path w="43200" h="21600" stroke="0" extrusionOk="0">
                        <a:moveTo>
                          <a:pt x="43200" y="0"/>
                        </a:moveTo>
                        <a:cubicBezTo>
                          <a:pt x="43200" y="11929"/>
                          <a:pt x="33529" y="21600"/>
                          <a:pt x="21600" y="21600"/>
                        </a:cubicBezTo>
                        <a:cubicBezTo>
                          <a:pt x="9670" y="21599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7049" name="AutoShape 9">
                    <a:extLst>
                      <a:ext uri="{FF2B5EF4-FFF2-40B4-BE49-F238E27FC236}">
                        <a16:creationId xmlns:a16="http://schemas.microsoft.com/office/drawing/2014/main" id="{9774E686-AC7E-C83B-B5E4-408347056D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82" y="1887"/>
                    <a:ext cx="315" cy="44"/>
                  </a:xfrm>
                  <a:prstGeom prst="roundRect">
                    <a:avLst>
                      <a:gd name="adj" fmla="val 19667"/>
                    </a:avLst>
                  </a:prstGeom>
                  <a:solidFill>
                    <a:srgbClr val="7F7F7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87050" name="Group 10">
                  <a:extLst>
                    <a:ext uri="{FF2B5EF4-FFF2-40B4-BE49-F238E27FC236}">
                      <a16:creationId xmlns:a16="http://schemas.microsoft.com/office/drawing/2014/main" id="{ECABF3DB-D512-E3AE-0759-0EE4D50A64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1" y="1181"/>
                  <a:ext cx="706" cy="729"/>
                  <a:chOff x="1031" y="1181"/>
                  <a:chExt cx="706" cy="729"/>
                </a:xfrm>
              </p:grpSpPr>
              <p:grpSp>
                <p:nvGrpSpPr>
                  <p:cNvPr id="87051" name="Group 11">
                    <a:extLst>
                      <a:ext uri="{FF2B5EF4-FFF2-40B4-BE49-F238E27FC236}">
                        <a16:creationId xmlns:a16="http://schemas.microsoft.com/office/drawing/2014/main" id="{B7476EF1-2056-C521-A24B-46F86CFE70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031" y="1181"/>
                    <a:ext cx="706" cy="729"/>
                    <a:chOff x="1031" y="1181"/>
                    <a:chExt cx="706" cy="729"/>
                  </a:xfrm>
                </p:grpSpPr>
                <p:sp>
                  <p:nvSpPr>
                    <p:cNvPr id="87052" name="Rectangle 12">
                      <a:extLst>
                        <a:ext uri="{FF2B5EF4-FFF2-40B4-BE49-F238E27FC236}">
                          <a16:creationId xmlns:a16="http://schemas.microsoft.com/office/drawing/2014/main" id="{B237FAF3-9F3C-C88B-C5CC-4B051907D2C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31" y="1181"/>
                      <a:ext cx="700" cy="729"/>
                    </a:xfrm>
                    <a:prstGeom prst="rect">
                      <a:avLst/>
                    </a:prstGeom>
                    <a:solidFill>
                      <a:srgbClr val="5F5F5F"/>
                    </a:solid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7053" name="Arc 13">
                      <a:extLst>
                        <a:ext uri="{FF2B5EF4-FFF2-40B4-BE49-F238E27FC236}">
                          <a16:creationId xmlns:a16="http://schemas.microsoft.com/office/drawing/2014/main" id="{2B7FF34F-71A0-49D9-4A69-0CB49517F1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561" y="1707"/>
                      <a:ext cx="176" cy="181"/>
                    </a:xfrm>
                    <a:custGeom>
                      <a:avLst/>
                      <a:gdLst>
                        <a:gd name="G0" fmla="+- 21595 0 0"/>
                        <a:gd name="G1" fmla="+- 21600 0 0"/>
                        <a:gd name="G2" fmla="+- 21600 0 0"/>
                        <a:gd name="T0" fmla="*/ 0 w 21595"/>
                        <a:gd name="T1" fmla="*/ 21124 h 21600"/>
                        <a:gd name="T2" fmla="*/ 21473 w 21595"/>
                        <a:gd name="T3" fmla="*/ 0 h 21600"/>
                        <a:gd name="T4" fmla="*/ 21595 w 21595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95" h="21600" fill="none" extrusionOk="0">
                          <a:moveTo>
                            <a:pt x="0" y="21124"/>
                          </a:moveTo>
                          <a:cubicBezTo>
                            <a:pt x="257" y="9430"/>
                            <a:pt x="9776" y="66"/>
                            <a:pt x="21473" y="0"/>
                          </a:cubicBezTo>
                        </a:path>
                        <a:path w="21595" h="21600" stroke="0" extrusionOk="0">
                          <a:moveTo>
                            <a:pt x="0" y="21124"/>
                          </a:moveTo>
                          <a:cubicBezTo>
                            <a:pt x="257" y="9430"/>
                            <a:pt x="9776" y="66"/>
                            <a:pt x="21473" y="0"/>
                          </a:cubicBezTo>
                          <a:lnTo>
                            <a:pt x="21595" y="21600"/>
                          </a:lnTo>
                          <a:close/>
                        </a:path>
                      </a:pathLst>
                    </a:custGeom>
                    <a:solidFill>
                      <a:srgbClr val="5F5F5F"/>
                    </a:solidFill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87054" name="Line 14">
                    <a:extLst>
                      <a:ext uri="{FF2B5EF4-FFF2-40B4-BE49-F238E27FC236}">
                        <a16:creationId xmlns:a16="http://schemas.microsoft.com/office/drawing/2014/main" id="{2F9FDD63-9277-671E-A3CC-3F47089BC9D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35" y="1888"/>
                    <a:ext cx="69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87055" name="Group 15">
                  <a:extLst>
                    <a:ext uri="{FF2B5EF4-FFF2-40B4-BE49-F238E27FC236}">
                      <a16:creationId xmlns:a16="http://schemas.microsoft.com/office/drawing/2014/main" id="{DC9C2F14-66A2-9F60-BF03-34542A7A79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13" y="1221"/>
                  <a:ext cx="528" cy="541"/>
                  <a:chOff x="1113" y="1221"/>
                  <a:chExt cx="528" cy="541"/>
                </a:xfrm>
              </p:grpSpPr>
              <p:sp>
                <p:nvSpPr>
                  <p:cNvPr id="87056" name="Oval 16">
                    <a:extLst>
                      <a:ext uri="{FF2B5EF4-FFF2-40B4-BE49-F238E27FC236}">
                        <a16:creationId xmlns:a16="http://schemas.microsoft.com/office/drawing/2014/main" id="{E37AEF75-5D38-6608-2ADC-048C750909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5" y="1222"/>
                    <a:ext cx="526" cy="540"/>
                  </a:xfrm>
                  <a:prstGeom prst="ellipse">
                    <a:avLst/>
                  </a:prstGeom>
                  <a:solidFill>
                    <a:srgbClr val="3F3F3F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7057" name="Oval 17">
                    <a:extLst>
                      <a:ext uri="{FF2B5EF4-FFF2-40B4-BE49-F238E27FC236}">
                        <a16:creationId xmlns:a16="http://schemas.microsoft.com/office/drawing/2014/main" id="{FE627776-BE2D-D3F4-C07E-5BE339750C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3" y="1232"/>
                    <a:ext cx="512" cy="526"/>
                  </a:xfrm>
                  <a:prstGeom prst="ellipse">
                    <a:avLst/>
                  </a:prstGeom>
                  <a:solidFill>
                    <a:srgbClr val="9F9F9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7058" name="Oval 18">
                    <a:extLst>
                      <a:ext uri="{FF2B5EF4-FFF2-40B4-BE49-F238E27FC236}">
                        <a16:creationId xmlns:a16="http://schemas.microsoft.com/office/drawing/2014/main" id="{7D641B23-BE28-32A0-C0EE-A274056FE3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24" y="1221"/>
                    <a:ext cx="493" cy="506"/>
                  </a:xfrm>
                  <a:prstGeom prst="ellipse">
                    <a:avLst/>
                  </a:prstGeom>
                  <a:solidFill>
                    <a:srgbClr val="BFB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7059" name="Oval 19">
                    <a:extLst>
                      <a:ext uri="{FF2B5EF4-FFF2-40B4-BE49-F238E27FC236}">
                        <a16:creationId xmlns:a16="http://schemas.microsoft.com/office/drawing/2014/main" id="{69C7BDDA-71E6-D1E6-02CC-C413027A6D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29" y="1240"/>
                    <a:ext cx="493" cy="507"/>
                  </a:xfrm>
                  <a:prstGeom prst="ellipse">
                    <a:avLst/>
                  </a:prstGeom>
                  <a:solidFill>
                    <a:srgbClr val="5F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87060" name="Group 20">
                    <a:extLst>
                      <a:ext uri="{FF2B5EF4-FFF2-40B4-BE49-F238E27FC236}">
                        <a16:creationId xmlns:a16="http://schemas.microsoft.com/office/drawing/2014/main" id="{C33DF692-3E97-FB3B-8FB3-C92549F76E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31" y="1444"/>
                    <a:ext cx="93" cy="97"/>
                    <a:chOff x="1331" y="1444"/>
                    <a:chExt cx="93" cy="97"/>
                  </a:xfrm>
                </p:grpSpPr>
                <p:sp>
                  <p:nvSpPr>
                    <p:cNvPr id="87061" name="Oval 21">
                      <a:extLst>
                        <a:ext uri="{FF2B5EF4-FFF2-40B4-BE49-F238E27FC236}">
                          <a16:creationId xmlns:a16="http://schemas.microsoft.com/office/drawing/2014/main" id="{5437BE20-4CEB-A579-6E41-3D082D1CC1C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31" y="1444"/>
                      <a:ext cx="93" cy="97"/>
                    </a:xfrm>
                    <a:prstGeom prst="ellipse">
                      <a:avLst/>
                    </a:prstGeom>
                    <a:solidFill>
                      <a:srgbClr val="7F7F7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7062" name="Oval 22">
                      <a:extLst>
                        <a:ext uri="{FF2B5EF4-FFF2-40B4-BE49-F238E27FC236}">
                          <a16:creationId xmlns:a16="http://schemas.microsoft.com/office/drawing/2014/main" id="{B123EA70-C94C-5343-4CAB-264ACF19B1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6" y="1460"/>
                      <a:ext cx="61" cy="63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grpSp>
            <p:nvGrpSpPr>
              <p:cNvPr id="87063" name="Group 23">
                <a:extLst>
                  <a:ext uri="{FF2B5EF4-FFF2-40B4-BE49-F238E27FC236}">
                    <a16:creationId xmlns:a16="http://schemas.microsoft.com/office/drawing/2014/main" id="{56414112-0A3A-B9BA-63E0-55919FC3D7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1" y="1779"/>
                <a:ext cx="78" cy="78"/>
                <a:chOff x="1631" y="1779"/>
                <a:chExt cx="78" cy="78"/>
              </a:xfrm>
            </p:grpSpPr>
            <p:sp>
              <p:nvSpPr>
                <p:cNvPr id="87064" name="Oval 24">
                  <a:extLst>
                    <a:ext uri="{FF2B5EF4-FFF2-40B4-BE49-F238E27FC236}">
                      <a16:creationId xmlns:a16="http://schemas.microsoft.com/office/drawing/2014/main" id="{2D0068FD-D957-0A81-F99B-4E07AA89F9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" y="1779"/>
                  <a:ext cx="78" cy="78"/>
                </a:xfrm>
                <a:prstGeom prst="ellipse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7065" name="Oval 25">
                  <a:extLst>
                    <a:ext uri="{FF2B5EF4-FFF2-40B4-BE49-F238E27FC236}">
                      <a16:creationId xmlns:a16="http://schemas.microsoft.com/office/drawing/2014/main" id="{735843B6-3434-985F-D5EC-E45B70177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5" y="1781"/>
                  <a:ext cx="70" cy="72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7066" name="Rectangle 26">
              <a:extLst>
                <a:ext uri="{FF2B5EF4-FFF2-40B4-BE49-F238E27FC236}">
                  <a16:creationId xmlns:a16="http://schemas.microsoft.com/office/drawing/2014/main" id="{D0E956B0-E680-42F7-8EC2-A5BF85C34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" y="2070"/>
              <a:ext cx="111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en-US" sz="1400" b="1"/>
                <a:t>Turn On, Turn Off,</a:t>
              </a:r>
            </a:p>
            <a:p>
              <a:pPr algn="ctr" eaLnBrk="0" hangingPunct="0"/>
              <a:r>
                <a:rPr lang="en-US" altLang="en-US" sz="1400" b="1"/>
                <a:t>Play, Pause, Stop</a:t>
              </a:r>
            </a:p>
          </p:txBody>
        </p:sp>
      </p:grpSp>
      <p:grpSp>
        <p:nvGrpSpPr>
          <p:cNvPr id="87067" name="Group 27">
            <a:extLst>
              <a:ext uri="{FF2B5EF4-FFF2-40B4-BE49-F238E27FC236}">
                <a16:creationId xmlns:a16="http://schemas.microsoft.com/office/drawing/2014/main" id="{938AA59B-73A3-6C49-EAB0-6CFCF696512C}"/>
              </a:ext>
            </a:extLst>
          </p:cNvPr>
          <p:cNvGrpSpPr>
            <a:grpSpLocks/>
          </p:cNvGrpSpPr>
          <p:nvPr/>
        </p:nvGrpSpPr>
        <p:grpSpPr bwMode="auto">
          <a:xfrm>
            <a:off x="5191125" y="1571626"/>
            <a:ext cx="2559050" cy="2308225"/>
            <a:chOff x="2310" y="990"/>
            <a:chExt cx="1612" cy="1454"/>
          </a:xfrm>
        </p:grpSpPr>
        <p:sp>
          <p:nvSpPr>
            <p:cNvPr id="87068" name="AutoShape 28">
              <a:extLst>
                <a:ext uri="{FF2B5EF4-FFF2-40B4-BE49-F238E27FC236}">
                  <a16:creationId xmlns:a16="http://schemas.microsoft.com/office/drawing/2014/main" id="{C9C5C6CD-AD9A-547A-A99A-7A0F176E7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" y="990"/>
              <a:ext cx="1612" cy="1454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87069" name="Picture 29">
              <a:extLst>
                <a:ext uri="{FF2B5EF4-FFF2-40B4-BE49-F238E27FC236}">
                  <a16:creationId xmlns:a16="http://schemas.microsoft.com/office/drawing/2014/main" id="{29C24562-1DD7-09B7-4C3C-08FB8F36882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" y="1265"/>
              <a:ext cx="1343" cy="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070" name="Rectangle 30">
              <a:extLst>
                <a:ext uri="{FF2B5EF4-FFF2-40B4-BE49-F238E27FC236}">
                  <a16:creationId xmlns:a16="http://schemas.microsoft.com/office/drawing/2014/main" id="{1F40E1A2-ACC0-0B62-8E9F-9F1251D51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2033"/>
              <a:ext cx="111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en-US" sz="1400" b="1"/>
                <a:t>Turn On, Turn Off,</a:t>
              </a:r>
            </a:p>
            <a:p>
              <a:pPr algn="ctr" eaLnBrk="0" hangingPunct="0"/>
              <a:r>
                <a:rPr lang="en-US" altLang="en-US" sz="1400" b="1"/>
                <a:t>Play, Pause, Stop</a:t>
              </a:r>
            </a:p>
          </p:txBody>
        </p:sp>
      </p:grpSp>
      <p:grpSp>
        <p:nvGrpSpPr>
          <p:cNvPr id="87071" name="Group 31">
            <a:extLst>
              <a:ext uri="{FF2B5EF4-FFF2-40B4-BE49-F238E27FC236}">
                <a16:creationId xmlns:a16="http://schemas.microsoft.com/office/drawing/2014/main" id="{4BB1EC61-378B-6CBE-0AE1-AD68936BB209}"/>
              </a:ext>
            </a:extLst>
          </p:cNvPr>
          <p:cNvGrpSpPr>
            <a:grpSpLocks/>
          </p:cNvGrpSpPr>
          <p:nvPr/>
        </p:nvGrpSpPr>
        <p:grpSpPr bwMode="auto">
          <a:xfrm>
            <a:off x="8169276" y="1320800"/>
            <a:ext cx="1998663" cy="2559050"/>
            <a:chOff x="4186" y="832"/>
            <a:chExt cx="1259" cy="1612"/>
          </a:xfrm>
        </p:grpSpPr>
        <p:sp>
          <p:nvSpPr>
            <p:cNvPr id="87072" name="AutoShape 32">
              <a:extLst>
                <a:ext uri="{FF2B5EF4-FFF2-40B4-BE49-F238E27FC236}">
                  <a16:creationId xmlns:a16="http://schemas.microsoft.com/office/drawing/2014/main" id="{174EEB5F-7111-EAD6-AA31-A5D641433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" y="832"/>
              <a:ext cx="1259" cy="1612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87073" name="Picture 33">
              <a:extLst>
                <a:ext uri="{FF2B5EF4-FFF2-40B4-BE49-F238E27FC236}">
                  <a16:creationId xmlns:a16="http://schemas.microsoft.com/office/drawing/2014/main" id="{B9A952A3-EBE4-E742-3339-3A06F8F0087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" y="933"/>
              <a:ext cx="1005" cy="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074" name="Rectangle 34">
              <a:extLst>
                <a:ext uri="{FF2B5EF4-FFF2-40B4-BE49-F238E27FC236}">
                  <a16:creationId xmlns:a16="http://schemas.microsoft.com/office/drawing/2014/main" id="{61ADD3A5-050B-69EA-23B6-26CBF330E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5" y="2033"/>
              <a:ext cx="111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en-US" sz="1400" b="1"/>
                <a:t>Turn On, Turn Off,</a:t>
              </a:r>
            </a:p>
            <a:p>
              <a:pPr algn="ctr" eaLnBrk="0" hangingPunct="0"/>
              <a:r>
                <a:rPr lang="en-US" altLang="en-US" sz="1400" b="1"/>
                <a:t>Play, Pause, Stop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6" name="AutoShape 12">
            <a:extLst>
              <a:ext uri="{FF2B5EF4-FFF2-40B4-BE49-F238E27FC236}">
                <a16:creationId xmlns:a16="http://schemas.microsoft.com/office/drawing/2014/main" id="{958E2BDB-82E7-C264-DCB3-DE449CE351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538" y="295430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Objects May Need to Remember Information About Themselves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05CD3A7-B928-9B98-B7B2-74DD530F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8066" name="AutoShape 2">
            <a:extLst>
              <a:ext uri="{FF2B5EF4-FFF2-40B4-BE49-F238E27FC236}">
                <a16:creationId xmlns:a16="http://schemas.microsoft.com/office/drawing/2014/main" id="{5EC478B2-2A38-93FE-50AA-2211B06D7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76" y="5226051"/>
            <a:ext cx="2543175" cy="365125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1400" b="1"/>
              <a:t>What is your marital status?</a:t>
            </a:r>
          </a:p>
        </p:txBody>
      </p:sp>
      <p:sp>
        <p:nvSpPr>
          <p:cNvPr id="88067" name="AutoShape 3">
            <a:extLst>
              <a:ext uri="{FF2B5EF4-FFF2-40B4-BE49-F238E27FC236}">
                <a16:creationId xmlns:a16="http://schemas.microsoft.com/office/drawing/2014/main" id="{D07EBADC-2011-23F5-3484-8687BE4E0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425" y="4087814"/>
            <a:ext cx="2135188" cy="365125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1400" b="1"/>
              <a:t>What is your shoe size?</a:t>
            </a:r>
          </a:p>
        </p:txBody>
      </p:sp>
      <p:sp>
        <p:nvSpPr>
          <p:cNvPr id="88068" name="AutoShape 4">
            <a:extLst>
              <a:ext uri="{FF2B5EF4-FFF2-40B4-BE49-F238E27FC236}">
                <a16:creationId xmlns:a16="http://schemas.microsoft.com/office/drawing/2014/main" id="{63BBAFB3-1B8E-8F03-A8FF-A437687C5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70214"/>
            <a:ext cx="2135188" cy="365125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1400" b="1"/>
              <a:t>What gender are you?</a:t>
            </a:r>
          </a:p>
        </p:txBody>
      </p:sp>
      <p:sp>
        <p:nvSpPr>
          <p:cNvPr id="88069" name="AutoShape 5">
            <a:extLst>
              <a:ext uri="{FF2B5EF4-FFF2-40B4-BE49-F238E27FC236}">
                <a16:creationId xmlns:a16="http://schemas.microsoft.com/office/drawing/2014/main" id="{11FACE5B-A6AF-64D6-BCB5-5FBE1C6CD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1981201"/>
            <a:ext cx="2135188" cy="365125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1400" b="1"/>
              <a:t>Who do you work for?</a:t>
            </a:r>
          </a:p>
        </p:txBody>
      </p:sp>
      <p:sp>
        <p:nvSpPr>
          <p:cNvPr id="88070" name="AutoShape 6">
            <a:extLst>
              <a:ext uri="{FF2B5EF4-FFF2-40B4-BE49-F238E27FC236}">
                <a16:creationId xmlns:a16="http://schemas.microsoft.com/office/drawing/2014/main" id="{2D97668D-C71A-1D4B-BC90-3AED49FA3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013" y="5456239"/>
            <a:ext cx="2595562" cy="365125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1400" b="1"/>
              <a:t>How much do you weight?</a:t>
            </a:r>
          </a:p>
        </p:txBody>
      </p:sp>
      <p:sp>
        <p:nvSpPr>
          <p:cNvPr id="88071" name="AutoShape 7">
            <a:extLst>
              <a:ext uri="{FF2B5EF4-FFF2-40B4-BE49-F238E27FC236}">
                <a16:creationId xmlns:a16="http://schemas.microsoft.com/office/drawing/2014/main" id="{049F607A-04EA-4CB4-E801-30278F3AC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4208464"/>
            <a:ext cx="2135188" cy="365125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1400" b="1"/>
              <a:t>How tall are you?</a:t>
            </a:r>
          </a:p>
        </p:txBody>
      </p:sp>
      <p:sp>
        <p:nvSpPr>
          <p:cNvPr id="88072" name="AutoShape 8">
            <a:extLst>
              <a:ext uri="{FF2B5EF4-FFF2-40B4-BE49-F238E27FC236}">
                <a16:creationId xmlns:a16="http://schemas.microsoft.com/office/drawing/2014/main" id="{414C2EFC-061B-DAEB-7CED-18CE79090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100" y="3121026"/>
            <a:ext cx="2135188" cy="365125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1400" b="1"/>
              <a:t>How old are you?</a:t>
            </a:r>
          </a:p>
        </p:txBody>
      </p:sp>
      <p:sp>
        <p:nvSpPr>
          <p:cNvPr id="88073" name="AutoShape 9">
            <a:extLst>
              <a:ext uri="{FF2B5EF4-FFF2-40B4-BE49-F238E27FC236}">
                <a16:creationId xmlns:a16="http://schemas.microsoft.com/office/drawing/2014/main" id="{FD5E65CD-352A-B15B-58A0-4BEDA7658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239" y="1943101"/>
            <a:ext cx="2135187" cy="365125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1400" b="1"/>
              <a:t>What is your name?</a:t>
            </a:r>
          </a:p>
        </p:txBody>
      </p:sp>
      <p:sp>
        <p:nvSpPr>
          <p:cNvPr id="88074" name="AutoShape 10">
            <a:extLst>
              <a:ext uri="{FF2B5EF4-FFF2-40B4-BE49-F238E27FC236}">
                <a16:creationId xmlns:a16="http://schemas.microsoft.com/office/drawing/2014/main" id="{A9A0BD87-8CA8-DAD1-B889-67C539F9C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0" y="1335089"/>
            <a:ext cx="2135188" cy="365125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1400" b="1"/>
              <a:t>What color is your hair?</a:t>
            </a:r>
          </a:p>
        </p:txBody>
      </p:sp>
      <p:pic>
        <p:nvPicPr>
          <p:cNvPr id="88075" name="Picture 11">
            <a:extLst>
              <a:ext uri="{FF2B5EF4-FFF2-40B4-BE49-F238E27FC236}">
                <a16:creationId xmlns:a16="http://schemas.microsoft.com/office/drawing/2014/main" id="{34FD3239-38F6-969C-E00A-32B58D5A6E3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889126"/>
            <a:ext cx="3740150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AutoShape 5">
            <a:extLst>
              <a:ext uri="{FF2B5EF4-FFF2-40B4-BE49-F238E27FC236}">
                <a16:creationId xmlns:a16="http://schemas.microsoft.com/office/drawing/2014/main" id="{27541904-47B2-C01E-2126-D8EFA39AE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3410" y="198539"/>
            <a:ext cx="9603275" cy="1049235"/>
          </a:xfrm>
        </p:spPr>
        <p:txBody>
          <a:bodyPr/>
          <a:lstStyle/>
          <a:p>
            <a:r>
              <a:rPr lang="en-US" altLang="en-US" dirty="0"/>
              <a:t>Attributes Describe Object Features</a:t>
            </a:r>
            <a:endParaRPr lang="en-US" altLang="en-US" sz="3200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681C509-4ACE-1E36-412A-0F744B88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9090" name="AutoShape 2">
            <a:extLst>
              <a:ext uri="{FF2B5EF4-FFF2-40B4-BE49-F238E27FC236}">
                <a16:creationId xmlns:a16="http://schemas.microsoft.com/office/drawing/2014/main" id="{5E4825FE-3335-0DC4-7DC8-D50781F29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101" y="1774825"/>
            <a:ext cx="3852863" cy="29845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IN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D14EE84-95D2-148F-0D31-F4AE1693A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6" y="1893889"/>
            <a:ext cx="4092575" cy="455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457200" indent="-457200" defTabSz="14811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65200" indent="-271463" defTabSz="14811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20800" indent="-101600" defTabSz="14811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8938" indent="-117475" defTabSz="14811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00250" indent="-171450" defTabSz="14811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57450" indent="-171450" defTabSz="1481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14650" indent="-171450" defTabSz="1481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71850" indent="-171450" defTabSz="1481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29050" indent="-171450" defTabSz="1481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en-US" altLang="en-US" u="sng">
                <a:solidFill>
                  <a:srgbClr val="063DE8"/>
                </a:solidFill>
                <a:latin typeface="Times New Roman" panose="02020603050405020304" pitchFamily="18" charset="0"/>
              </a:rPr>
              <a:t>Person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Name: 	</a:t>
            </a:r>
            <a:r>
              <a:rPr lang="en-US" altLang="en-US" sz="1400" i="1">
                <a:latin typeface="Times New Roman" panose="02020603050405020304" pitchFamily="18" charset="0"/>
              </a:rPr>
              <a:t>Bob</a:t>
            </a:r>
            <a:endParaRPr lang="en-US" altLang="en-US" sz="140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Age: 	</a:t>
            </a:r>
            <a:r>
              <a:rPr lang="en-US" altLang="en-US" sz="1400" i="1">
                <a:latin typeface="Times New Roman" panose="02020603050405020304" pitchFamily="18" charset="0"/>
              </a:rPr>
              <a:t>23</a:t>
            </a:r>
            <a:endParaRPr lang="en-US" altLang="en-US" sz="140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Height: 	5’ 11”</a:t>
            </a:r>
          </a:p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Weight: 	</a:t>
            </a:r>
            <a:r>
              <a:rPr lang="en-US" altLang="en-US" sz="1400" i="1">
                <a:latin typeface="Times New Roman" panose="02020603050405020304" pitchFamily="18" charset="0"/>
              </a:rPr>
              <a:t>170 lb.</a:t>
            </a:r>
            <a:endParaRPr lang="en-US" altLang="en-US" sz="140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Hair Color: 	</a:t>
            </a:r>
            <a:r>
              <a:rPr lang="en-US" altLang="en-US" sz="1400" i="1">
                <a:latin typeface="Times New Roman" panose="02020603050405020304" pitchFamily="18" charset="0"/>
              </a:rPr>
              <a:t>Brown</a:t>
            </a:r>
            <a:endParaRPr lang="en-US" altLang="en-US" sz="140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Gender: 	</a:t>
            </a:r>
            <a:r>
              <a:rPr lang="en-US" altLang="en-US" sz="1400" i="1">
                <a:latin typeface="Times New Roman" panose="02020603050405020304" pitchFamily="18" charset="0"/>
              </a:rPr>
              <a:t>Male</a:t>
            </a:r>
            <a:endParaRPr lang="en-US" altLang="en-US" sz="140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Marital Status: 	</a:t>
            </a:r>
            <a:r>
              <a:rPr lang="en-US" altLang="en-US" sz="1400" i="1">
                <a:latin typeface="Times New Roman" panose="02020603050405020304" pitchFamily="18" charset="0"/>
              </a:rPr>
              <a:t>Single</a:t>
            </a:r>
            <a:endParaRPr lang="en-US" altLang="en-US" sz="140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Shoe Size: 	</a:t>
            </a:r>
            <a:r>
              <a:rPr lang="en-US" altLang="en-US" sz="1400" i="1">
                <a:latin typeface="Times New Roman" panose="02020603050405020304" pitchFamily="18" charset="0"/>
              </a:rPr>
              <a:t>10</a:t>
            </a:r>
          </a:p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Employer: 	</a:t>
            </a:r>
            <a:r>
              <a:rPr lang="en-US" altLang="en-US" sz="1400" i="1">
                <a:latin typeface="Times New Roman" panose="02020603050405020304" pitchFamily="18" charset="0"/>
              </a:rPr>
              <a:t>Mary’s Bicycle Shop</a:t>
            </a:r>
          </a:p>
        </p:txBody>
      </p:sp>
      <p:pic>
        <p:nvPicPr>
          <p:cNvPr id="89092" name="Picture 4">
            <a:extLst>
              <a:ext uri="{FF2B5EF4-FFF2-40B4-BE49-F238E27FC236}">
                <a16:creationId xmlns:a16="http://schemas.microsoft.com/office/drawing/2014/main" id="{B7659BB4-34F5-24F0-EF8E-C8ABD558A3F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1220788"/>
            <a:ext cx="3397250" cy="465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3" name="AutoShape 411">
            <a:extLst>
              <a:ext uri="{FF2B5EF4-FFF2-40B4-BE49-F238E27FC236}">
                <a16:creationId xmlns:a16="http://schemas.microsoft.com/office/drawing/2014/main" id="{3B1F2630-E10D-3BA3-5317-D974A3857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0995" y="128589"/>
            <a:ext cx="9603275" cy="1049235"/>
          </a:xfrm>
        </p:spPr>
        <p:txBody>
          <a:bodyPr/>
          <a:lstStyle/>
          <a:p>
            <a:r>
              <a:rPr lang="en-US" altLang="en-US" dirty="0"/>
              <a:t>Attributes Are Hidden Inside Objects</a:t>
            </a:r>
            <a:endParaRPr lang="en-US" altLang="en-US" sz="2800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4721931-3A2E-15CE-FF32-658B33EC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D7E9C32-52D2-41B3-E8A6-2B8317DE4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575" y="1800225"/>
            <a:ext cx="4870450" cy="267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en-US" sz="2400">
                <a:latin typeface="Times New Roman" panose="02020603050405020304" pitchFamily="18" charset="0"/>
              </a:rPr>
              <a:t>Attributes are hidden from other objects</a:t>
            </a:r>
          </a:p>
          <a:p>
            <a:pPr eaLnBrk="0" hangingPunct="0"/>
            <a:r>
              <a:rPr lang="en-US" altLang="en-US" sz="2400">
                <a:latin typeface="Times New Roman" panose="02020603050405020304" pitchFamily="18" charset="0"/>
              </a:rPr>
              <a:t>Attributes are accessed via operations</a:t>
            </a:r>
          </a:p>
          <a:p>
            <a:pPr eaLnBrk="0" hangingPunct="0"/>
            <a:r>
              <a:rPr lang="en-US" altLang="en-US" sz="2400">
                <a:latin typeface="Times New Roman" panose="02020603050405020304" pitchFamily="18" charset="0"/>
              </a:rPr>
              <a:t>Potential for accidental corruption is reduced</a:t>
            </a:r>
          </a:p>
          <a:p>
            <a:pPr eaLnBrk="0" hangingPunct="0"/>
            <a:r>
              <a:rPr lang="en-US" altLang="en-US" sz="2400">
                <a:latin typeface="Times New Roman" panose="02020603050405020304" pitchFamily="18" charset="0"/>
              </a:rPr>
              <a:t>Ripple effects of changes are also reduced</a:t>
            </a:r>
          </a:p>
        </p:txBody>
      </p:sp>
      <p:sp>
        <p:nvSpPr>
          <p:cNvPr id="90115" name="AutoShape 3">
            <a:extLst>
              <a:ext uri="{FF2B5EF4-FFF2-40B4-BE49-F238E27FC236}">
                <a16:creationId xmlns:a16="http://schemas.microsoft.com/office/drawing/2014/main" id="{64E2D7C5-AE63-13B6-34BE-3B728DB76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257801"/>
            <a:ext cx="4159250" cy="792163"/>
          </a:xfrm>
          <a:prstGeom prst="roundRect">
            <a:avLst>
              <a:gd name="adj" fmla="val 12495"/>
            </a:avLst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2075" tIns="46038" rIns="92075" bIns="46038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600" b="1">
                <a:solidFill>
                  <a:schemeClr val="bg1"/>
                </a:solidFill>
              </a:rPr>
              <a:t>Attribute access operations are usually implicit, not shown on class diagrams</a:t>
            </a:r>
          </a:p>
        </p:txBody>
      </p:sp>
      <p:grpSp>
        <p:nvGrpSpPr>
          <p:cNvPr id="90116" name="Group 4">
            <a:extLst>
              <a:ext uri="{FF2B5EF4-FFF2-40B4-BE49-F238E27FC236}">
                <a16:creationId xmlns:a16="http://schemas.microsoft.com/office/drawing/2014/main" id="{ACFA94B2-038B-8A91-02AF-8A271A0BE44E}"/>
              </a:ext>
            </a:extLst>
          </p:cNvPr>
          <p:cNvGrpSpPr>
            <a:grpSpLocks/>
          </p:cNvGrpSpPr>
          <p:nvPr/>
        </p:nvGrpSpPr>
        <p:grpSpPr bwMode="auto">
          <a:xfrm>
            <a:off x="2378075" y="857251"/>
            <a:ext cx="2603500" cy="3776663"/>
            <a:chOff x="537" y="585"/>
            <a:chExt cx="1640" cy="2379"/>
          </a:xfrm>
        </p:grpSpPr>
        <p:sp>
          <p:nvSpPr>
            <p:cNvPr id="90117" name="Rectangle 5">
              <a:extLst>
                <a:ext uri="{FF2B5EF4-FFF2-40B4-BE49-F238E27FC236}">
                  <a16:creationId xmlns:a16="http://schemas.microsoft.com/office/drawing/2014/main" id="{34A6F71F-4D75-1322-09DF-D713712D2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108"/>
              <a:ext cx="1348" cy="18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0118" name="Rectangle 6">
              <a:extLst>
                <a:ext uri="{FF2B5EF4-FFF2-40B4-BE49-F238E27FC236}">
                  <a16:creationId xmlns:a16="http://schemas.microsoft.com/office/drawing/2014/main" id="{FB85314A-D4D3-1C5A-D11E-A226ED6A4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" y="1406"/>
              <a:ext cx="1324" cy="519"/>
            </a:xfrm>
            <a:prstGeom prst="rect">
              <a:avLst/>
            </a:prstGeom>
            <a:solidFill>
              <a:srgbClr val="FFFF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0119" name="Rectangle 7">
              <a:extLst>
                <a:ext uri="{FF2B5EF4-FFF2-40B4-BE49-F238E27FC236}">
                  <a16:creationId xmlns:a16="http://schemas.microsoft.com/office/drawing/2014/main" id="{76D90210-AA5E-46FA-C006-8B2F1AB68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108"/>
              <a:ext cx="1348" cy="2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0120" name="Rectangle 8">
              <a:extLst>
                <a:ext uri="{FF2B5EF4-FFF2-40B4-BE49-F238E27FC236}">
                  <a16:creationId xmlns:a16="http://schemas.microsoft.com/office/drawing/2014/main" id="{9EE8AD9B-C93C-1BCA-EC64-96AC3989E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" y="1157"/>
              <a:ext cx="508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400" b="1"/>
                <a:t>Person</a:t>
              </a:r>
            </a:p>
          </p:txBody>
        </p:sp>
        <p:sp>
          <p:nvSpPr>
            <p:cNvPr id="90121" name="Rectangle 9">
              <a:extLst>
                <a:ext uri="{FF2B5EF4-FFF2-40B4-BE49-F238E27FC236}">
                  <a16:creationId xmlns:a16="http://schemas.microsoft.com/office/drawing/2014/main" id="{BCE17D38-F99B-AB98-0D64-48AA6D63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1454"/>
              <a:ext cx="438" cy="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400" b="1"/>
                <a:t>Name</a:t>
              </a:r>
            </a:p>
            <a:p>
              <a:pPr eaLnBrk="0" hangingPunct="0"/>
              <a:r>
                <a:rPr lang="en-US" altLang="en-US" sz="1400" b="1"/>
                <a:t>Age</a:t>
              </a:r>
            </a:p>
            <a:p>
              <a:pPr eaLnBrk="0" hangingPunct="0"/>
              <a:r>
                <a:rPr lang="en-US" altLang="en-US" sz="1400" b="1"/>
                <a:t>. . .</a:t>
              </a:r>
            </a:p>
          </p:txBody>
        </p:sp>
        <p:sp>
          <p:nvSpPr>
            <p:cNvPr id="90122" name="Rectangle 10">
              <a:extLst>
                <a:ext uri="{FF2B5EF4-FFF2-40B4-BE49-F238E27FC236}">
                  <a16:creationId xmlns:a16="http://schemas.microsoft.com/office/drawing/2014/main" id="{2B5FCB75-A805-A6B8-3217-F8E288CC7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1982"/>
              <a:ext cx="1156" cy="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400" b="1"/>
                <a:t>Name : String</a:t>
              </a:r>
            </a:p>
            <a:p>
              <a:pPr eaLnBrk="0" hangingPunct="0"/>
              <a:r>
                <a:rPr lang="en-US" altLang="en-US" sz="1400" b="1"/>
                <a:t>Set Name ( String )</a:t>
              </a:r>
            </a:p>
            <a:p>
              <a:pPr eaLnBrk="0" hangingPunct="0"/>
              <a:r>
                <a:rPr lang="en-US" altLang="en-US" sz="1400" b="1"/>
                <a:t>Age : Integer</a:t>
              </a:r>
            </a:p>
            <a:p>
              <a:pPr eaLnBrk="0" hangingPunct="0"/>
              <a:r>
                <a:rPr lang="en-US" altLang="en-US" sz="1400" b="1"/>
                <a:t>Set Age ( Integer )</a:t>
              </a:r>
            </a:p>
            <a:p>
              <a:pPr eaLnBrk="0" hangingPunct="0"/>
              <a:r>
                <a:rPr lang="en-US" altLang="en-US" sz="1400" b="1"/>
                <a:t>. . .</a:t>
              </a:r>
            </a:p>
          </p:txBody>
        </p:sp>
        <p:sp>
          <p:nvSpPr>
            <p:cNvPr id="90123" name="Line 11">
              <a:extLst>
                <a:ext uri="{FF2B5EF4-FFF2-40B4-BE49-F238E27FC236}">
                  <a16:creationId xmlns:a16="http://schemas.microsoft.com/office/drawing/2014/main" id="{2106BD1F-5A05-415A-150D-87B67B9560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933"/>
              <a:ext cx="136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90124" name="Group 12">
              <a:extLst>
                <a:ext uri="{FF2B5EF4-FFF2-40B4-BE49-F238E27FC236}">
                  <a16:creationId xmlns:a16="http://schemas.microsoft.com/office/drawing/2014/main" id="{93A72BCA-87A5-55EF-917B-4063E7151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" y="585"/>
              <a:ext cx="629" cy="955"/>
              <a:chOff x="537" y="585"/>
              <a:chExt cx="629" cy="955"/>
            </a:xfrm>
          </p:grpSpPr>
          <p:sp>
            <p:nvSpPr>
              <p:cNvPr id="90125" name="Freeform 13">
                <a:extLst>
                  <a:ext uri="{FF2B5EF4-FFF2-40B4-BE49-F238E27FC236}">
                    <a16:creationId xmlns:a16="http://schemas.microsoft.com/office/drawing/2014/main" id="{D184E5C4-019B-29B0-6940-D14C8E6DE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" y="996"/>
                <a:ext cx="50" cy="53"/>
              </a:xfrm>
              <a:custGeom>
                <a:avLst/>
                <a:gdLst>
                  <a:gd name="T0" fmla="*/ 49 w 50"/>
                  <a:gd name="T1" fmla="*/ 5 h 53"/>
                  <a:gd name="T2" fmla="*/ 49 w 50"/>
                  <a:gd name="T3" fmla="*/ 4 h 53"/>
                  <a:gd name="T4" fmla="*/ 49 w 50"/>
                  <a:gd name="T5" fmla="*/ 2 h 53"/>
                  <a:gd name="T6" fmla="*/ 48 w 50"/>
                  <a:gd name="T7" fmla="*/ 1 h 53"/>
                  <a:gd name="T8" fmla="*/ 46 w 50"/>
                  <a:gd name="T9" fmla="*/ 1 h 53"/>
                  <a:gd name="T10" fmla="*/ 44 w 50"/>
                  <a:gd name="T11" fmla="*/ 0 h 53"/>
                  <a:gd name="T12" fmla="*/ 43 w 50"/>
                  <a:gd name="T13" fmla="*/ 1 h 53"/>
                  <a:gd name="T14" fmla="*/ 40 w 50"/>
                  <a:gd name="T15" fmla="*/ 1 h 53"/>
                  <a:gd name="T16" fmla="*/ 38 w 50"/>
                  <a:gd name="T17" fmla="*/ 2 h 53"/>
                  <a:gd name="T18" fmla="*/ 36 w 50"/>
                  <a:gd name="T19" fmla="*/ 3 h 53"/>
                  <a:gd name="T20" fmla="*/ 34 w 50"/>
                  <a:gd name="T21" fmla="*/ 4 h 53"/>
                  <a:gd name="T22" fmla="*/ 31 w 50"/>
                  <a:gd name="T23" fmla="*/ 6 h 53"/>
                  <a:gd name="T24" fmla="*/ 28 w 50"/>
                  <a:gd name="T25" fmla="*/ 8 h 53"/>
                  <a:gd name="T26" fmla="*/ 24 w 50"/>
                  <a:gd name="T27" fmla="*/ 11 h 53"/>
                  <a:gd name="T28" fmla="*/ 20 w 50"/>
                  <a:gd name="T29" fmla="*/ 13 h 53"/>
                  <a:gd name="T30" fmla="*/ 17 w 50"/>
                  <a:gd name="T31" fmla="*/ 16 h 53"/>
                  <a:gd name="T32" fmla="*/ 13 w 50"/>
                  <a:gd name="T33" fmla="*/ 19 h 53"/>
                  <a:gd name="T34" fmla="*/ 10 w 50"/>
                  <a:gd name="T35" fmla="*/ 22 h 53"/>
                  <a:gd name="T36" fmla="*/ 7 w 50"/>
                  <a:gd name="T37" fmla="*/ 25 h 53"/>
                  <a:gd name="T38" fmla="*/ 4 w 50"/>
                  <a:gd name="T39" fmla="*/ 28 h 53"/>
                  <a:gd name="T40" fmla="*/ 2 w 50"/>
                  <a:gd name="T41" fmla="*/ 32 h 53"/>
                  <a:gd name="T42" fmla="*/ 1 w 50"/>
                  <a:gd name="T43" fmla="*/ 35 h 53"/>
                  <a:gd name="T44" fmla="*/ 0 w 50"/>
                  <a:gd name="T45" fmla="*/ 37 h 53"/>
                  <a:gd name="T46" fmla="*/ 0 w 50"/>
                  <a:gd name="T47" fmla="*/ 40 h 53"/>
                  <a:gd name="T48" fmla="*/ 1 w 50"/>
                  <a:gd name="T49" fmla="*/ 42 h 53"/>
                  <a:gd name="T50" fmla="*/ 4 w 50"/>
                  <a:gd name="T51" fmla="*/ 46 h 53"/>
                  <a:gd name="T52" fmla="*/ 8 w 50"/>
                  <a:gd name="T53" fmla="*/ 49 h 53"/>
                  <a:gd name="T54" fmla="*/ 13 w 50"/>
                  <a:gd name="T55" fmla="*/ 51 h 53"/>
                  <a:gd name="T56" fmla="*/ 17 w 50"/>
                  <a:gd name="T57" fmla="*/ 52 h 53"/>
                  <a:gd name="T58" fmla="*/ 22 w 50"/>
                  <a:gd name="T59" fmla="*/ 52 h 53"/>
                  <a:gd name="T60" fmla="*/ 26 w 50"/>
                  <a:gd name="T61" fmla="*/ 51 h 53"/>
                  <a:gd name="T62" fmla="*/ 30 w 50"/>
                  <a:gd name="T63" fmla="*/ 49 h 53"/>
                  <a:gd name="T64" fmla="*/ 34 w 50"/>
                  <a:gd name="T65" fmla="*/ 47 h 53"/>
                  <a:gd name="T66" fmla="*/ 36 w 50"/>
                  <a:gd name="T67" fmla="*/ 46 h 53"/>
                  <a:gd name="T68" fmla="*/ 38 w 50"/>
                  <a:gd name="T69" fmla="*/ 43 h 53"/>
                  <a:gd name="T70" fmla="*/ 40 w 50"/>
                  <a:gd name="T71" fmla="*/ 41 h 53"/>
                  <a:gd name="T72" fmla="*/ 41 w 50"/>
                  <a:gd name="T73" fmla="*/ 37 h 53"/>
                  <a:gd name="T74" fmla="*/ 43 w 50"/>
                  <a:gd name="T75" fmla="*/ 34 h 53"/>
                  <a:gd name="T76" fmla="*/ 44 w 50"/>
                  <a:gd name="T77" fmla="*/ 30 h 53"/>
                  <a:gd name="T78" fmla="*/ 46 w 50"/>
                  <a:gd name="T79" fmla="*/ 27 h 53"/>
                  <a:gd name="T80" fmla="*/ 46 w 50"/>
                  <a:gd name="T81" fmla="*/ 23 h 53"/>
                  <a:gd name="T82" fmla="*/ 47 w 50"/>
                  <a:gd name="T83" fmla="*/ 20 h 53"/>
                  <a:gd name="T84" fmla="*/ 48 w 50"/>
                  <a:gd name="T85" fmla="*/ 16 h 53"/>
                  <a:gd name="T86" fmla="*/ 48 w 50"/>
                  <a:gd name="T87" fmla="*/ 13 h 53"/>
                  <a:gd name="T88" fmla="*/ 49 w 50"/>
                  <a:gd name="T89" fmla="*/ 11 h 53"/>
                  <a:gd name="T90" fmla="*/ 49 w 50"/>
                  <a:gd name="T91" fmla="*/ 8 h 53"/>
                  <a:gd name="T92" fmla="*/ 49 w 50"/>
                  <a:gd name="T93" fmla="*/ 7 h 53"/>
                  <a:gd name="T94" fmla="*/ 49 w 50"/>
                  <a:gd name="T95" fmla="*/ 6 h 53"/>
                  <a:gd name="T96" fmla="*/ 49 w 50"/>
                  <a:gd name="T97" fmla="*/ 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0" h="53">
                    <a:moveTo>
                      <a:pt x="49" y="5"/>
                    </a:moveTo>
                    <a:lnTo>
                      <a:pt x="49" y="4"/>
                    </a:lnTo>
                    <a:lnTo>
                      <a:pt x="49" y="2"/>
                    </a:lnTo>
                    <a:lnTo>
                      <a:pt x="48" y="1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1"/>
                    </a:lnTo>
                    <a:lnTo>
                      <a:pt x="40" y="1"/>
                    </a:lnTo>
                    <a:lnTo>
                      <a:pt x="38" y="2"/>
                    </a:lnTo>
                    <a:lnTo>
                      <a:pt x="36" y="3"/>
                    </a:lnTo>
                    <a:lnTo>
                      <a:pt x="34" y="4"/>
                    </a:lnTo>
                    <a:lnTo>
                      <a:pt x="31" y="6"/>
                    </a:lnTo>
                    <a:lnTo>
                      <a:pt x="28" y="8"/>
                    </a:lnTo>
                    <a:lnTo>
                      <a:pt x="24" y="11"/>
                    </a:lnTo>
                    <a:lnTo>
                      <a:pt x="20" y="13"/>
                    </a:lnTo>
                    <a:lnTo>
                      <a:pt x="17" y="16"/>
                    </a:lnTo>
                    <a:lnTo>
                      <a:pt x="13" y="19"/>
                    </a:lnTo>
                    <a:lnTo>
                      <a:pt x="10" y="22"/>
                    </a:lnTo>
                    <a:lnTo>
                      <a:pt x="7" y="25"/>
                    </a:lnTo>
                    <a:lnTo>
                      <a:pt x="4" y="28"/>
                    </a:lnTo>
                    <a:lnTo>
                      <a:pt x="2" y="32"/>
                    </a:lnTo>
                    <a:lnTo>
                      <a:pt x="1" y="35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2"/>
                    </a:lnTo>
                    <a:lnTo>
                      <a:pt x="4" y="46"/>
                    </a:lnTo>
                    <a:lnTo>
                      <a:pt x="8" y="49"/>
                    </a:lnTo>
                    <a:lnTo>
                      <a:pt x="13" y="51"/>
                    </a:lnTo>
                    <a:lnTo>
                      <a:pt x="17" y="52"/>
                    </a:lnTo>
                    <a:lnTo>
                      <a:pt x="22" y="52"/>
                    </a:lnTo>
                    <a:lnTo>
                      <a:pt x="26" y="51"/>
                    </a:lnTo>
                    <a:lnTo>
                      <a:pt x="30" y="49"/>
                    </a:lnTo>
                    <a:lnTo>
                      <a:pt x="34" y="47"/>
                    </a:lnTo>
                    <a:lnTo>
                      <a:pt x="36" y="46"/>
                    </a:lnTo>
                    <a:lnTo>
                      <a:pt x="38" y="43"/>
                    </a:lnTo>
                    <a:lnTo>
                      <a:pt x="40" y="41"/>
                    </a:lnTo>
                    <a:lnTo>
                      <a:pt x="41" y="37"/>
                    </a:lnTo>
                    <a:lnTo>
                      <a:pt x="43" y="34"/>
                    </a:lnTo>
                    <a:lnTo>
                      <a:pt x="44" y="30"/>
                    </a:lnTo>
                    <a:lnTo>
                      <a:pt x="46" y="27"/>
                    </a:lnTo>
                    <a:lnTo>
                      <a:pt x="46" y="23"/>
                    </a:lnTo>
                    <a:lnTo>
                      <a:pt x="47" y="20"/>
                    </a:lnTo>
                    <a:lnTo>
                      <a:pt x="48" y="16"/>
                    </a:lnTo>
                    <a:lnTo>
                      <a:pt x="48" y="13"/>
                    </a:lnTo>
                    <a:lnTo>
                      <a:pt x="49" y="11"/>
                    </a:lnTo>
                    <a:lnTo>
                      <a:pt x="49" y="8"/>
                    </a:lnTo>
                    <a:lnTo>
                      <a:pt x="49" y="7"/>
                    </a:lnTo>
                    <a:lnTo>
                      <a:pt x="49" y="6"/>
                    </a:lnTo>
                    <a:lnTo>
                      <a:pt x="49" y="5"/>
                    </a:lnTo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26" name="Freeform 14">
                <a:extLst>
                  <a:ext uri="{FF2B5EF4-FFF2-40B4-BE49-F238E27FC236}">
                    <a16:creationId xmlns:a16="http://schemas.microsoft.com/office/drawing/2014/main" id="{C7492863-39D4-2E49-0B39-E31F85071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" y="996"/>
                <a:ext cx="50" cy="53"/>
              </a:xfrm>
              <a:custGeom>
                <a:avLst/>
                <a:gdLst>
                  <a:gd name="T0" fmla="*/ 49 w 50"/>
                  <a:gd name="T1" fmla="*/ 5 h 53"/>
                  <a:gd name="T2" fmla="*/ 49 w 50"/>
                  <a:gd name="T3" fmla="*/ 5 h 53"/>
                  <a:gd name="T4" fmla="*/ 49 w 50"/>
                  <a:gd name="T5" fmla="*/ 4 h 53"/>
                  <a:gd name="T6" fmla="*/ 49 w 50"/>
                  <a:gd name="T7" fmla="*/ 2 h 53"/>
                  <a:gd name="T8" fmla="*/ 48 w 50"/>
                  <a:gd name="T9" fmla="*/ 1 h 53"/>
                  <a:gd name="T10" fmla="*/ 46 w 50"/>
                  <a:gd name="T11" fmla="*/ 1 h 53"/>
                  <a:gd name="T12" fmla="*/ 44 w 50"/>
                  <a:gd name="T13" fmla="*/ 0 h 53"/>
                  <a:gd name="T14" fmla="*/ 43 w 50"/>
                  <a:gd name="T15" fmla="*/ 1 h 53"/>
                  <a:gd name="T16" fmla="*/ 40 w 50"/>
                  <a:gd name="T17" fmla="*/ 1 h 53"/>
                  <a:gd name="T18" fmla="*/ 38 w 50"/>
                  <a:gd name="T19" fmla="*/ 2 h 53"/>
                  <a:gd name="T20" fmla="*/ 38 w 50"/>
                  <a:gd name="T21" fmla="*/ 2 h 53"/>
                  <a:gd name="T22" fmla="*/ 36 w 50"/>
                  <a:gd name="T23" fmla="*/ 3 h 53"/>
                  <a:gd name="T24" fmla="*/ 34 w 50"/>
                  <a:gd name="T25" fmla="*/ 4 h 53"/>
                  <a:gd name="T26" fmla="*/ 31 w 50"/>
                  <a:gd name="T27" fmla="*/ 6 h 53"/>
                  <a:gd name="T28" fmla="*/ 28 w 50"/>
                  <a:gd name="T29" fmla="*/ 8 h 53"/>
                  <a:gd name="T30" fmla="*/ 24 w 50"/>
                  <a:gd name="T31" fmla="*/ 11 h 53"/>
                  <a:gd name="T32" fmla="*/ 20 w 50"/>
                  <a:gd name="T33" fmla="*/ 13 h 53"/>
                  <a:gd name="T34" fmla="*/ 17 w 50"/>
                  <a:gd name="T35" fmla="*/ 16 h 53"/>
                  <a:gd name="T36" fmla="*/ 13 w 50"/>
                  <a:gd name="T37" fmla="*/ 19 h 53"/>
                  <a:gd name="T38" fmla="*/ 10 w 50"/>
                  <a:gd name="T39" fmla="*/ 22 h 53"/>
                  <a:gd name="T40" fmla="*/ 7 w 50"/>
                  <a:gd name="T41" fmla="*/ 25 h 53"/>
                  <a:gd name="T42" fmla="*/ 4 w 50"/>
                  <a:gd name="T43" fmla="*/ 28 h 53"/>
                  <a:gd name="T44" fmla="*/ 2 w 50"/>
                  <a:gd name="T45" fmla="*/ 32 h 53"/>
                  <a:gd name="T46" fmla="*/ 1 w 50"/>
                  <a:gd name="T47" fmla="*/ 35 h 53"/>
                  <a:gd name="T48" fmla="*/ 0 w 50"/>
                  <a:gd name="T49" fmla="*/ 37 h 53"/>
                  <a:gd name="T50" fmla="*/ 0 w 50"/>
                  <a:gd name="T51" fmla="*/ 40 h 53"/>
                  <a:gd name="T52" fmla="*/ 1 w 50"/>
                  <a:gd name="T53" fmla="*/ 42 h 53"/>
                  <a:gd name="T54" fmla="*/ 1 w 50"/>
                  <a:gd name="T55" fmla="*/ 42 h 53"/>
                  <a:gd name="T56" fmla="*/ 4 w 50"/>
                  <a:gd name="T57" fmla="*/ 46 h 53"/>
                  <a:gd name="T58" fmla="*/ 8 w 50"/>
                  <a:gd name="T59" fmla="*/ 49 h 53"/>
                  <a:gd name="T60" fmla="*/ 13 w 50"/>
                  <a:gd name="T61" fmla="*/ 51 h 53"/>
                  <a:gd name="T62" fmla="*/ 17 w 50"/>
                  <a:gd name="T63" fmla="*/ 52 h 53"/>
                  <a:gd name="T64" fmla="*/ 22 w 50"/>
                  <a:gd name="T65" fmla="*/ 52 h 53"/>
                  <a:gd name="T66" fmla="*/ 26 w 50"/>
                  <a:gd name="T67" fmla="*/ 51 h 53"/>
                  <a:gd name="T68" fmla="*/ 30 w 50"/>
                  <a:gd name="T69" fmla="*/ 49 h 53"/>
                  <a:gd name="T70" fmla="*/ 34 w 50"/>
                  <a:gd name="T71" fmla="*/ 47 h 53"/>
                  <a:gd name="T72" fmla="*/ 34 w 50"/>
                  <a:gd name="T73" fmla="*/ 47 h 53"/>
                  <a:gd name="T74" fmla="*/ 36 w 50"/>
                  <a:gd name="T75" fmla="*/ 46 h 53"/>
                  <a:gd name="T76" fmla="*/ 38 w 50"/>
                  <a:gd name="T77" fmla="*/ 43 h 53"/>
                  <a:gd name="T78" fmla="*/ 40 w 50"/>
                  <a:gd name="T79" fmla="*/ 41 h 53"/>
                  <a:gd name="T80" fmla="*/ 41 w 50"/>
                  <a:gd name="T81" fmla="*/ 37 h 53"/>
                  <a:gd name="T82" fmla="*/ 43 w 50"/>
                  <a:gd name="T83" fmla="*/ 34 h 53"/>
                  <a:gd name="T84" fmla="*/ 44 w 50"/>
                  <a:gd name="T85" fmla="*/ 30 h 53"/>
                  <a:gd name="T86" fmla="*/ 46 w 50"/>
                  <a:gd name="T87" fmla="*/ 27 h 53"/>
                  <a:gd name="T88" fmla="*/ 46 w 50"/>
                  <a:gd name="T89" fmla="*/ 23 h 53"/>
                  <a:gd name="T90" fmla="*/ 47 w 50"/>
                  <a:gd name="T91" fmla="*/ 20 h 53"/>
                  <a:gd name="T92" fmla="*/ 48 w 50"/>
                  <a:gd name="T93" fmla="*/ 16 h 53"/>
                  <a:gd name="T94" fmla="*/ 48 w 50"/>
                  <a:gd name="T95" fmla="*/ 13 h 53"/>
                  <a:gd name="T96" fmla="*/ 49 w 50"/>
                  <a:gd name="T97" fmla="*/ 11 h 53"/>
                  <a:gd name="T98" fmla="*/ 49 w 50"/>
                  <a:gd name="T99" fmla="*/ 8 h 53"/>
                  <a:gd name="T100" fmla="*/ 49 w 50"/>
                  <a:gd name="T101" fmla="*/ 7 h 53"/>
                  <a:gd name="T102" fmla="*/ 49 w 50"/>
                  <a:gd name="T103" fmla="*/ 6 h 53"/>
                  <a:gd name="T104" fmla="*/ 49 w 50"/>
                  <a:gd name="T105" fmla="*/ 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" h="53">
                    <a:moveTo>
                      <a:pt x="49" y="5"/>
                    </a:moveTo>
                    <a:lnTo>
                      <a:pt x="49" y="5"/>
                    </a:lnTo>
                    <a:lnTo>
                      <a:pt x="49" y="4"/>
                    </a:lnTo>
                    <a:lnTo>
                      <a:pt x="49" y="2"/>
                    </a:lnTo>
                    <a:lnTo>
                      <a:pt x="48" y="1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1"/>
                    </a:lnTo>
                    <a:lnTo>
                      <a:pt x="40" y="1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6" y="3"/>
                    </a:lnTo>
                    <a:lnTo>
                      <a:pt x="34" y="4"/>
                    </a:lnTo>
                    <a:lnTo>
                      <a:pt x="31" y="6"/>
                    </a:lnTo>
                    <a:lnTo>
                      <a:pt x="28" y="8"/>
                    </a:lnTo>
                    <a:lnTo>
                      <a:pt x="24" y="11"/>
                    </a:lnTo>
                    <a:lnTo>
                      <a:pt x="20" y="13"/>
                    </a:lnTo>
                    <a:lnTo>
                      <a:pt x="17" y="16"/>
                    </a:lnTo>
                    <a:lnTo>
                      <a:pt x="13" y="19"/>
                    </a:lnTo>
                    <a:lnTo>
                      <a:pt x="10" y="22"/>
                    </a:lnTo>
                    <a:lnTo>
                      <a:pt x="7" y="25"/>
                    </a:lnTo>
                    <a:lnTo>
                      <a:pt x="4" y="28"/>
                    </a:lnTo>
                    <a:lnTo>
                      <a:pt x="2" y="32"/>
                    </a:lnTo>
                    <a:lnTo>
                      <a:pt x="1" y="35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2"/>
                    </a:lnTo>
                    <a:lnTo>
                      <a:pt x="1" y="42"/>
                    </a:lnTo>
                    <a:lnTo>
                      <a:pt x="4" y="46"/>
                    </a:lnTo>
                    <a:lnTo>
                      <a:pt x="8" y="49"/>
                    </a:lnTo>
                    <a:lnTo>
                      <a:pt x="13" y="51"/>
                    </a:lnTo>
                    <a:lnTo>
                      <a:pt x="17" y="52"/>
                    </a:lnTo>
                    <a:lnTo>
                      <a:pt x="22" y="52"/>
                    </a:lnTo>
                    <a:lnTo>
                      <a:pt x="26" y="51"/>
                    </a:lnTo>
                    <a:lnTo>
                      <a:pt x="30" y="49"/>
                    </a:lnTo>
                    <a:lnTo>
                      <a:pt x="34" y="47"/>
                    </a:lnTo>
                    <a:lnTo>
                      <a:pt x="34" y="47"/>
                    </a:lnTo>
                    <a:lnTo>
                      <a:pt x="36" y="46"/>
                    </a:lnTo>
                    <a:lnTo>
                      <a:pt x="38" y="43"/>
                    </a:lnTo>
                    <a:lnTo>
                      <a:pt x="40" y="41"/>
                    </a:lnTo>
                    <a:lnTo>
                      <a:pt x="41" y="37"/>
                    </a:lnTo>
                    <a:lnTo>
                      <a:pt x="43" y="34"/>
                    </a:lnTo>
                    <a:lnTo>
                      <a:pt x="44" y="30"/>
                    </a:lnTo>
                    <a:lnTo>
                      <a:pt x="46" y="27"/>
                    </a:lnTo>
                    <a:lnTo>
                      <a:pt x="46" y="23"/>
                    </a:lnTo>
                    <a:lnTo>
                      <a:pt x="47" y="20"/>
                    </a:lnTo>
                    <a:lnTo>
                      <a:pt x="48" y="16"/>
                    </a:lnTo>
                    <a:lnTo>
                      <a:pt x="48" y="13"/>
                    </a:lnTo>
                    <a:lnTo>
                      <a:pt x="49" y="11"/>
                    </a:lnTo>
                    <a:lnTo>
                      <a:pt x="49" y="8"/>
                    </a:lnTo>
                    <a:lnTo>
                      <a:pt x="49" y="7"/>
                    </a:lnTo>
                    <a:lnTo>
                      <a:pt x="49" y="6"/>
                    </a:lnTo>
                    <a:lnTo>
                      <a:pt x="49" y="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27" name="Freeform 15">
                <a:extLst>
                  <a:ext uri="{FF2B5EF4-FFF2-40B4-BE49-F238E27FC236}">
                    <a16:creationId xmlns:a16="http://schemas.microsoft.com/office/drawing/2014/main" id="{6D8891ED-6FD7-6D76-4D08-26F076B43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" y="745"/>
                <a:ext cx="390" cy="312"/>
              </a:xfrm>
              <a:custGeom>
                <a:avLst/>
                <a:gdLst>
                  <a:gd name="T0" fmla="*/ 248 w 390"/>
                  <a:gd name="T1" fmla="*/ 14 h 312"/>
                  <a:gd name="T2" fmla="*/ 268 w 390"/>
                  <a:gd name="T3" fmla="*/ 23 h 312"/>
                  <a:gd name="T4" fmla="*/ 287 w 390"/>
                  <a:gd name="T5" fmla="*/ 34 h 312"/>
                  <a:gd name="T6" fmla="*/ 296 w 390"/>
                  <a:gd name="T7" fmla="*/ 40 h 312"/>
                  <a:gd name="T8" fmla="*/ 306 w 390"/>
                  <a:gd name="T9" fmla="*/ 44 h 312"/>
                  <a:gd name="T10" fmla="*/ 322 w 390"/>
                  <a:gd name="T11" fmla="*/ 60 h 312"/>
                  <a:gd name="T12" fmla="*/ 336 w 390"/>
                  <a:gd name="T13" fmla="*/ 85 h 312"/>
                  <a:gd name="T14" fmla="*/ 341 w 390"/>
                  <a:gd name="T15" fmla="*/ 114 h 312"/>
                  <a:gd name="T16" fmla="*/ 346 w 390"/>
                  <a:gd name="T17" fmla="*/ 126 h 312"/>
                  <a:gd name="T18" fmla="*/ 352 w 390"/>
                  <a:gd name="T19" fmla="*/ 146 h 312"/>
                  <a:gd name="T20" fmla="*/ 356 w 390"/>
                  <a:gd name="T21" fmla="*/ 167 h 312"/>
                  <a:gd name="T22" fmla="*/ 360 w 390"/>
                  <a:gd name="T23" fmla="*/ 185 h 312"/>
                  <a:gd name="T24" fmla="*/ 363 w 390"/>
                  <a:gd name="T25" fmla="*/ 200 h 312"/>
                  <a:gd name="T26" fmla="*/ 372 w 390"/>
                  <a:gd name="T27" fmla="*/ 228 h 312"/>
                  <a:gd name="T28" fmla="*/ 379 w 390"/>
                  <a:gd name="T29" fmla="*/ 248 h 312"/>
                  <a:gd name="T30" fmla="*/ 385 w 390"/>
                  <a:gd name="T31" fmla="*/ 266 h 312"/>
                  <a:gd name="T32" fmla="*/ 389 w 390"/>
                  <a:gd name="T33" fmla="*/ 295 h 312"/>
                  <a:gd name="T34" fmla="*/ 378 w 390"/>
                  <a:gd name="T35" fmla="*/ 309 h 312"/>
                  <a:gd name="T36" fmla="*/ 357 w 390"/>
                  <a:gd name="T37" fmla="*/ 308 h 312"/>
                  <a:gd name="T38" fmla="*/ 340 w 390"/>
                  <a:gd name="T39" fmla="*/ 287 h 312"/>
                  <a:gd name="T40" fmla="*/ 324 w 390"/>
                  <a:gd name="T41" fmla="*/ 259 h 312"/>
                  <a:gd name="T42" fmla="*/ 317 w 390"/>
                  <a:gd name="T43" fmla="*/ 236 h 312"/>
                  <a:gd name="T44" fmla="*/ 310 w 390"/>
                  <a:gd name="T45" fmla="*/ 207 h 312"/>
                  <a:gd name="T46" fmla="*/ 302 w 390"/>
                  <a:gd name="T47" fmla="*/ 183 h 312"/>
                  <a:gd name="T48" fmla="*/ 285 w 390"/>
                  <a:gd name="T49" fmla="*/ 152 h 312"/>
                  <a:gd name="T50" fmla="*/ 280 w 390"/>
                  <a:gd name="T51" fmla="*/ 159 h 312"/>
                  <a:gd name="T52" fmla="*/ 277 w 390"/>
                  <a:gd name="T53" fmla="*/ 175 h 312"/>
                  <a:gd name="T54" fmla="*/ 270 w 390"/>
                  <a:gd name="T55" fmla="*/ 193 h 312"/>
                  <a:gd name="T56" fmla="*/ 263 w 390"/>
                  <a:gd name="T57" fmla="*/ 209 h 312"/>
                  <a:gd name="T58" fmla="*/ 256 w 390"/>
                  <a:gd name="T59" fmla="*/ 231 h 312"/>
                  <a:gd name="T60" fmla="*/ 252 w 390"/>
                  <a:gd name="T61" fmla="*/ 249 h 312"/>
                  <a:gd name="T62" fmla="*/ 250 w 390"/>
                  <a:gd name="T63" fmla="*/ 269 h 312"/>
                  <a:gd name="T64" fmla="*/ 241 w 390"/>
                  <a:gd name="T65" fmla="*/ 289 h 312"/>
                  <a:gd name="T66" fmla="*/ 231 w 390"/>
                  <a:gd name="T67" fmla="*/ 297 h 312"/>
                  <a:gd name="T68" fmla="*/ 224 w 390"/>
                  <a:gd name="T69" fmla="*/ 300 h 312"/>
                  <a:gd name="T70" fmla="*/ 191 w 390"/>
                  <a:gd name="T71" fmla="*/ 297 h 312"/>
                  <a:gd name="T72" fmla="*/ 145 w 390"/>
                  <a:gd name="T73" fmla="*/ 293 h 312"/>
                  <a:gd name="T74" fmla="*/ 104 w 390"/>
                  <a:gd name="T75" fmla="*/ 289 h 312"/>
                  <a:gd name="T76" fmla="*/ 87 w 390"/>
                  <a:gd name="T77" fmla="*/ 287 h 312"/>
                  <a:gd name="T78" fmla="*/ 79 w 390"/>
                  <a:gd name="T79" fmla="*/ 269 h 312"/>
                  <a:gd name="T80" fmla="*/ 81 w 390"/>
                  <a:gd name="T81" fmla="*/ 237 h 312"/>
                  <a:gd name="T82" fmla="*/ 79 w 390"/>
                  <a:gd name="T83" fmla="*/ 202 h 312"/>
                  <a:gd name="T84" fmla="*/ 61 w 390"/>
                  <a:gd name="T85" fmla="*/ 170 h 312"/>
                  <a:gd name="T86" fmla="*/ 14 w 390"/>
                  <a:gd name="T87" fmla="*/ 146 h 312"/>
                  <a:gd name="T88" fmla="*/ 4 w 390"/>
                  <a:gd name="T89" fmla="*/ 127 h 312"/>
                  <a:gd name="T90" fmla="*/ 22 w 390"/>
                  <a:gd name="T91" fmla="*/ 105 h 312"/>
                  <a:gd name="T92" fmla="*/ 33 w 390"/>
                  <a:gd name="T93" fmla="*/ 92 h 312"/>
                  <a:gd name="T94" fmla="*/ 45 w 390"/>
                  <a:gd name="T95" fmla="*/ 82 h 312"/>
                  <a:gd name="T96" fmla="*/ 58 w 390"/>
                  <a:gd name="T97" fmla="*/ 59 h 312"/>
                  <a:gd name="T98" fmla="*/ 81 w 390"/>
                  <a:gd name="T99" fmla="*/ 42 h 312"/>
                  <a:gd name="T100" fmla="*/ 105 w 390"/>
                  <a:gd name="T101" fmla="*/ 32 h 312"/>
                  <a:gd name="T102" fmla="*/ 131 w 390"/>
                  <a:gd name="T103" fmla="*/ 18 h 312"/>
                  <a:gd name="T104" fmla="*/ 147 w 390"/>
                  <a:gd name="T105" fmla="*/ 8 h 312"/>
                  <a:gd name="T106" fmla="*/ 194 w 390"/>
                  <a:gd name="T107" fmla="*/ 2 h 312"/>
                  <a:gd name="T108" fmla="*/ 228 w 390"/>
                  <a:gd name="T10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90" h="312">
                    <a:moveTo>
                      <a:pt x="228" y="0"/>
                    </a:moveTo>
                    <a:lnTo>
                      <a:pt x="229" y="1"/>
                    </a:lnTo>
                    <a:lnTo>
                      <a:pt x="231" y="2"/>
                    </a:lnTo>
                    <a:lnTo>
                      <a:pt x="235" y="5"/>
                    </a:lnTo>
                    <a:lnTo>
                      <a:pt x="239" y="8"/>
                    </a:lnTo>
                    <a:lnTo>
                      <a:pt x="244" y="11"/>
                    </a:lnTo>
                    <a:lnTo>
                      <a:pt x="248" y="14"/>
                    </a:lnTo>
                    <a:lnTo>
                      <a:pt x="253" y="17"/>
                    </a:lnTo>
                    <a:lnTo>
                      <a:pt x="256" y="18"/>
                    </a:lnTo>
                    <a:lnTo>
                      <a:pt x="258" y="19"/>
                    </a:lnTo>
                    <a:lnTo>
                      <a:pt x="260" y="20"/>
                    </a:lnTo>
                    <a:lnTo>
                      <a:pt x="263" y="21"/>
                    </a:lnTo>
                    <a:lnTo>
                      <a:pt x="265" y="22"/>
                    </a:lnTo>
                    <a:lnTo>
                      <a:pt x="268" y="23"/>
                    </a:lnTo>
                    <a:lnTo>
                      <a:pt x="271" y="25"/>
                    </a:lnTo>
                    <a:lnTo>
                      <a:pt x="274" y="26"/>
                    </a:lnTo>
                    <a:lnTo>
                      <a:pt x="277" y="28"/>
                    </a:lnTo>
                    <a:lnTo>
                      <a:pt x="280" y="29"/>
                    </a:lnTo>
                    <a:lnTo>
                      <a:pt x="282" y="31"/>
                    </a:lnTo>
                    <a:lnTo>
                      <a:pt x="285" y="32"/>
                    </a:lnTo>
                    <a:lnTo>
                      <a:pt x="287" y="34"/>
                    </a:lnTo>
                    <a:lnTo>
                      <a:pt x="290" y="35"/>
                    </a:lnTo>
                    <a:lnTo>
                      <a:pt x="292" y="37"/>
                    </a:lnTo>
                    <a:lnTo>
                      <a:pt x="293" y="38"/>
                    </a:lnTo>
                    <a:lnTo>
                      <a:pt x="294" y="39"/>
                    </a:lnTo>
                    <a:lnTo>
                      <a:pt x="295" y="39"/>
                    </a:lnTo>
                    <a:lnTo>
                      <a:pt x="295" y="39"/>
                    </a:lnTo>
                    <a:lnTo>
                      <a:pt x="296" y="40"/>
                    </a:lnTo>
                    <a:lnTo>
                      <a:pt x="298" y="41"/>
                    </a:lnTo>
                    <a:lnTo>
                      <a:pt x="299" y="41"/>
                    </a:lnTo>
                    <a:lnTo>
                      <a:pt x="301" y="42"/>
                    </a:lnTo>
                    <a:lnTo>
                      <a:pt x="302" y="42"/>
                    </a:lnTo>
                    <a:lnTo>
                      <a:pt x="303" y="43"/>
                    </a:lnTo>
                    <a:lnTo>
                      <a:pt x="304" y="43"/>
                    </a:lnTo>
                    <a:lnTo>
                      <a:pt x="306" y="44"/>
                    </a:lnTo>
                    <a:lnTo>
                      <a:pt x="308" y="45"/>
                    </a:lnTo>
                    <a:lnTo>
                      <a:pt x="311" y="47"/>
                    </a:lnTo>
                    <a:lnTo>
                      <a:pt x="313" y="49"/>
                    </a:lnTo>
                    <a:lnTo>
                      <a:pt x="316" y="51"/>
                    </a:lnTo>
                    <a:lnTo>
                      <a:pt x="318" y="54"/>
                    </a:lnTo>
                    <a:lnTo>
                      <a:pt x="320" y="56"/>
                    </a:lnTo>
                    <a:lnTo>
                      <a:pt x="322" y="60"/>
                    </a:lnTo>
                    <a:lnTo>
                      <a:pt x="324" y="64"/>
                    </a:lnTo>
                    <a:lnTo>
                      <a:pt x="327" y="67"/>
                    </a:lnTo>
                    <a:lnTo>
                      <a:pt x="329" y="72"/>
                    </a:lnTo>
                    <a:lnTo>
                      <a:pt x="331" y="76"/>
                    </a:lnTo>
                    <a:lnTo>
                      <a:pt x="333" y="79"/>
                    </a:lnTo>
                    <a:lnTo>
                      <a:pt x="335" y="82"/>
                    </a:lnTo>
                    <a:lnTo>
                      <a:pt x="336" y="85"/>
                    </a:lnTo>
                    <a:lnTo>
                      <a:pt x="336" y="88"/>
                    </a:lnTo>
                    <a:lnTo>
                      <a:pt x="337" y="92"/>
                    </a:lnTo>
                    <a:lnTo>
                      <a:pt x="337" y="96"/>
                    </a:lnTo>
                    <a:lnTo>
                      <a:pt x="338" y="101"/>
                    </a:lnTo>
                    <a:lnTo>
                      <a:pt x="339" y="106"/>
                    </a:lnTo>
                    <a:lnTo>
                      <a:pt x="340" y="110"/>
                    </a:lnTo>
                    <a:lnTo>
                      <a:pt x="341" y="114"/>
                    </a:lnTo>
                    <a:lnTo>
                      <a:pt x="342" y="116"/>
                    </a:lnTo>
                    <a:lnTo>
                      <a:pt x="343" y="117"/>
                    </a:lnTo>
                    <a:lnTo>
                      <a:pt x="343" y="119"/>
                    </a:lnTo>
                    <a:lnTo>
                      <a:pt x="344" y="120"/>
                    </a:lnTo>
                    <a:lnTo>
                      <a:pt x="345" y="122"/>
                    </a:lnTo>
                    <a:lnTo>
                      <a:pt x="346" y="125"/>
                    </a:lnTo>
                    <a:lnTo>
                      <a:pt x="346" y="126"/>
                    </a:lnTo>
                    <a:lnTo>
                      <a:pt x="347" y="129"/>
                    </a:lnTo>
                    <a:lnTo>
                      <a:pt x="348" y="132"/>
                    </a:lnTo>
                    <a:lnTo>
                      <a:pt x="349" y="135"/>
                    </a:lnTo>
                    <a:lnTo>
                      <a:pt x="350" y="137"/>
                    </a:lnTo>
                    <a:lnTo>
                      <a:pt x="351" y="140"/>
                    </a:lnTo>
                    <a:lnTo>
                      <a:pt x="351" y="143"/>
                    </a:lnTo>
                    <a:lnTo>
                      <a:pt x="352" y="146"/>
                    </a:lnTo>
                    <a:lnTo>
                      <a:pt x="353" y="149"/>
                    </a:lnTo>
                    <a:lnTo>
                      <a:pt x="354" y="152"/>
                    </a:lnTo>
                    <a:lnTo>
                      <a:pt x="354" y="155"/>
                    </a:lnTo>
                    <a:lnTo>
                      <a:pt x="355" y="158"/>
                    </a:lnTo>
                    <a:lnTo>
                      <a:pt x="355" y="161"/>
                    </a:lnTo>
                    <a:lnTo>
                      <a:pt x="356" y="164"/>
                    </a:lnTo>
                    <a:lnTo>
                      <a:pt x="356" y="167"/>
                    </a:lnTo>
                    <a:lnTo>
                      <a:pt x="357" y="170"/>
                    </a:lnTo>
                    <a:lnTo>
                      <a:pt x="357" y="172"/>
                    </a:lnTo>
                    <a:lnTo>
                      <a:pt x="358" y="175"/>
                    </a:lnTo>
                    <a:lnTo>
                      <a:pt x="358" y="178"/>
                    </a:lnTo>
                    <a:lnTo>
                      <a:pt x="359" y="181"/>
                    </a:lnTo>
                    <a:lnTo>
                      <a:pt x="360" y="183"/>
                    </a:lnTo>
                    <a:lnTo>
                      <a:pt x="360" y="185"/>
                    </a:lnTo>
                    <a:lnTo>
                      <a:pt x="360" y="187"/>
                    </a:lnTo>
                    <a:lnTo>
                      <a:pt x="361" y="189"/>
                    </a:lnTo>
                    <a:lnTo>
                      <a:pt x="361" y="191"/>
                    </a:lnTo>
                    <a:lnTo>
                      <a:pt x="361" y="193"/>
                    </a:lnTo>
                    <a:lnTo>
                      <a:pt x="362" y="194"/>
                    </a:lnTo>
                    <a:lnTo>
                      <a:pt x="362" y="196"/>
                    </a:lnTo>
                    <a:lnTo>
                      <a:pt x="363" y="200"/>
                    </a:lnTo>
                    <a:lnTo>
                      <a:pt x="364" y="204"/>
                    </a:lnTo>
                    <a:lnTo>
                      <a:pt x="365" y="208"/>
                    </a:lnTo>
                    <a:lnTo>
                      <a:pt x="366" y="212"/>
                    </a:lnTo>
                    <a:lnTo>
                      <a:pt x="368" y="216"/>
                    </a:lnTo>
                    <a:lnTo>
                      <a:pt x="369" y="220"/>
                    </a:lnTo>
                    <a:lnTo>
                      <a:pt x="371" y="224"/>
                    </a:lnTo>
                    <a:lnTo>
                      <a:pt x="372" y="228"/>
                    </a:lnTo>
                    <a:lnTo>
                      <a:pt x="374" y="232"/>
                    </a:lnTo>
                    <a:lnTo>
                      <a:pt x="375" y="236"/>
                    </a:lnTo>
                    <a:lnTo>
                      <a:pt x="376" y="239"/>
                    </a:lnTo>
                    <a:lnTo>
                      <a:pt x="378" y="242"/>
                    </a:lnTo>
                    <a:lnTo>
                      <a:pt x="378" y="245"/>
                    </a:lnTo>
                    <a:lnTo>
                      <a:pt x="379" y="246"/>
                    </a:lnTo>
                    <a:lnTo>
                      <a:pt x="379" y="248"/>
                    </a:lnTo>
                    <a:lnTo>
                      <a:pt x="380" y="249"/>
                    </a:lnTo>
                    <a:lnTo>
                      <a:pt x="381" y="250"/>
                    </a:lnTo>
                    <a:lnTo>
                      <a:pt x="381" y="252"/>
                    </a:lnTo>
                    <a:lnTo>
                      <a:pt x="382" y="255"/>
                    </a:lnTo>
                    <a:lnTo>
                      <a:pt x="383" y="259"/>
                    </a:lnTo>
                    <a:lnTo>
                      <a:pt x="384" y="262"/>
                    </a:lnTo>
                    <a:lnTo>
                      <a:pt x="385" y="266"/>
                    </a:lnTo>
                    <a:lnTo>
                      <a:pt x="386" y="271"/>
                    </a:lnTo>
                    <a:lnTo>
                      <a:pt x="387" y="275"/>
                    </a:lnTo>
                    <a:lnTo>
                      <a:pt x="388" y="279"/>
                    </a:lnTo>
                    <a:lnTo>
                      <a:pt x="389" y="284"/>
                    </a:lnTo>
                    <a:lnTo>
                      <a:pt x="389" y="288"/>
                    </a:lnTo>
                    <a:lnTo>
                      <a:pt x="389" y="292"/>
                    </a:lnTo>
                    <a:lnTo>
                      <a:pt x="389" y="295"/>
                    </a:lnTo>
                    <a:lnTo>
                      <a:pt x="389" y="298"/>
                    </a:lnTo>
                    <a:lnTo>
                      <a:pt x="388" y="301"/>
                    </a:lnTo>
                    <a:lnTo>
                      <a:pt x="386" y="303"/>
                    </a:lnTo>
                    <a:lnTo>
                      <a:pt x="385" y="305"/>
                    </a:lnTo>
                    <a:lnTo>
                      <a:pt x="382" y="306"/>
                    </a:lnTo>
                    <a:lnTo>
                      <a:pt x="380" y="308"/>
                    </a:lnTo>
                    <a:lnTo>
                      <a:pt x="378" y="309"/>
                    </a:lnTo>
                    <a:lnTo>
                      <a:pt x="375" y="310"/>
                    </a:lnTo>
                    <a:lnTo>
                      <a:pt x="372" y="310"/>
                    </a:lnTo>
                    <a:lnTo>
                      <a:pt x="369" y="311"/>
                    </a:lnTo>
                    <a:lnTo>
                      <a:pt x="366" y="310"/>
                    </a:lnTo>
                    <a:lnTo>
                      <a:pt x="363" y="310"/>
                    </a:lnTo>
                    <a:lnTo>
                      <a:pt x="360" y="309"/>
                    </a:lnTo>
                    <a:lnTo>
                      <a:pt x="357" y="308"/>
                    </a:lnTo>
                    <a:lnTo>
                      <a:pt x="354" y="306"/>
                    </a:lnTo>
                    <a:lnTo>
                      <a:pt x="351" y="303"/>
                    </a:lnTo>
                    <a:lnTo>
                      <a:pt x="348" y="301"/>
                    </a:lnTo>
                    <a:lnTo>
                      <a:pt x="346" y="297"/>
                    </a:lnTo>
                    <a:lnTo>
                      <a:pt x="345" y="296"/>
                    </a:lnTo>
                    <a:lnTo>
                      <a:pt x="343" y="292"/>
                    </a:lnTo>
                    <a:lnTo>
                      <a:pt x="340" y="287"/>
                    </a:lnTo>
                    <a:lnTo>
                      <a:pt x="337" y="282"/>
                    </a:lnTo>
                    <a:lnTo>
                      <a:pt x="334" y="276"/>
                    </a:lnTo>
                    <a:lnTo>
                      <a:pt x="331" y="270"/>
                    </a:lnTo>
                    <a:lnTo>
                      <a:pt x="328" y="266"/>
                    </a:lnTo>
                    <a:lnTo>
                      <a:pt x="327" y="263"/>
                    </a:lnTo>
                    <a:lnTo>
                      <a:pt x="325" y="261"/>
                    </a:lnTo>
                    <a:lnTo>
                      <a:pt x="324" y="259"/>
                    </a:lnTo>
                    <a:lnTo>
                      <a:pt x="322" y="255"/>
                    </a:lnTo>
                    <a:lnTo>
                      <a:pt x="321" y="251"/>
                    </a:lnTo>
                    <a:lnTo>
                      <a:pt x="320" y="247"/>
                    </a:lnTo>
                    <a:lnTo>
                      <a:pt x="319" y="243"/>
                    </a:lnTo>
                    <a:lnTo>
                      <a:pt x="318" y="240"/>
                    </a:lnTo>
                    <a:lnTo>
                      <a:pt x="318" y="238"/>
                    </a:lnTo>
                    <a:lnTo>
                      <a:pt x="317" y="236"/>
                    </a:lnTo>
                    <a:lnTo>
                      <a:pt x="316" y="231"/>
                    </a:lnTo>
                    <a:lnTo>
                      <a:pt x="315" y="226"/>
                    </a:lnTo>
                    <a:lnTo>
                      <a:pt x="314" y="221"/>
                    </a:lnTo>
                    <a:lnTo>
                      <a:pt x="312" y="216"/>
                    </a:lnTo>
                    <a:lnTo>
                      <a:pt x="311" y="211"/>
                    </a:lnTo>
                    <a:lnTo>
                      <a:pt x="310" y="208"/>
                    </a:lnTo>
                    <a:lnTo>
                      <a:pt x="310" y="207"/>
                    </a:lnTo>
                    <a:lnTo>
                      <a:pt x="309" y="205"/>
                    </a:lnTo>
                    <a:lnTo>
                      <a:pt x="309" y="203"/>
                    </a:lnTo>
                    <a:lnTo>
                      <a:pt x="307" y="199"/>
                    </a:lnTo>
                    <a:lnTo>
                      <a:pt x="306" y="195"/>
                    </a:lnTo>
                    <a:lnTo>
                      <a:pt x="305" y="190"/>
                    </a:lnTo>
                    <a:lnTo>
                      <a:pt x="304" y="186"/>
                    </a:lnTo>
                    <a:lnTo>
                      <a:pt x="302" y="183"/>
                    </a:lnTo>
                    <a:lnTo>
                      <a:pt x="301" y="180"/>
                    </a:lnTo>
                    <a:lnTo>
                      <a:pt x="299" y="175"/>
                    </a:lnTo>
                    <a:lnTo>
                      <a:pt x="296" y="170"/>
                    </a:lnTo>
                    <a:lnTo>
                      <a:pt x="293" y="165"/>
                    </a:lnTo>
                    <a:lnTo>
                      <a:pt x="290" y="160"/>
                    </a:lnTo>
                    <a:lnTo>
                      <a:pt x="288" y="156"/>
                    </a:lnTo>
                    <a:lnTo>
                      <a:pt x="285" y="152"/>
                    </a:lnTo>
                    <a:lnTo>
                      <a:pt x="284" y="150"/>
                    </a:lnTo>
                    <a:lnTo>
                      <a:pt x="283" y="149"/>
                    </a:lnTo>
                    <a:lnTo>
                      <a:pt x="283" y="149"/>
                    </a:lnTo>
                    <a:lnTo>
                      <a:pt x="282" y="151"/>
                    </a:lnTo>
                    <a:lnTo>
                      <a:pt x="282" y="153"/>
                    </a:lnTo>
                    <a:lnTo>
                      <a:pt x="281" y="156"/>
                    </a:lnTo>
                    <a:lnTo>
                      <a:pt x="280" y="159"/>
                    </a:lnTo>
                    <a:lnTo>
                      <a:pt x="280" y="162"/>
                    </a:lnTo>
                    <a:lnTo>
                      <a:pt x="279" y="165"/>
                    </a:lnTo>
                    <a:lnTo>
                      <a:pt x="278" y="168"/>
                    </a:lnTo>
                    <a:lnTo>
                      <a:pt x="278" y="169"/>
                    </a:lnTo>
                    <a:lnTo>
                      <a:pt x="278" y="171"/>
                    </a:lnTo>
                    <a:lnTo>
                      <a:pt x="277" y="173"/>
                    </a:lnTo>
                    <a:lnTo>
                      <a:pt x="277" y="175"/>
                    </a:lnTo>
                    <a:lnTo>
                      <a:pt x="276" y="178"/>
                    </a:lnTo>
                    <a:lnTo>
                      <a:pt x="275" y="180"/>
                    </a:lnTo>
                    <a:lnTo>
                      <a:pt x="274" y="183"/>
                    </a:lnTo>
                    <a:lnTo>
                      <a:pt x="273" y="185"/>
                    </a:lnTo>
                    <a:lnTo>
                      <a:pt x="272" y="188"/>
                    </a:lnTo>
                    <a:lnTo>
                      <a:pt x="271" y="191"/>
                    </a:lnTo>
                    <a:lnTo>
                      <a:pt x="270" y="193"/>
                    </a:lnTo>
                    <a:lnTo>
                      <a:pt x="269" y="196"/>
                    </a:lnTo>
                    <a:lnTo>
                      <a:pt x="269" y="198"/>
                    </a:lnTo>
                    <a:lnTo>
                      <a:pt x="268" y="199"/>
                    </a:lnTo>
                    <a:lnTo>
                      <a:pt x="267" y="201"/>
                    </a:lnTo>
                    <a:lnTo>
                      <a:pt x="266" y="203"/>
                    </a:lnTo>
                    <a:lnTo>
                      <a:pt x="265" y="206"/>
                    </a:lnTo>
                    <a:lnTo>
                      <a:pt x="263" y="209"/>
                    </a:lnTo>
                    <a:lnTo>
                      <a:pt x="262" y="213"/>
                    </a:lnTo>
                    <a:lnTo>
                      <a:pt x="260" y="216"/>
                    </a:lnTo>
                    <a:lnTo>
                      <a:pt x="259" y="220"/>
                    </a:lnTo>
                    <a:lnTo>
                      <a:pt x="258" y="224"/>
                    </a:lnTo>
                    <a:lnTo>
                      <a:pt x="257" y="227"/>
                    </a:lnTo>
                    <a:lnTo>
                      <a:pt x="256" y="229"/>
                    </a:lnTo>
                    <a:lnTo>
                      <a:pt x="256" y="231"/>
                    </a:lnTo>
                    <a:lnTo>
                      <a:pt x="255" y="232"/>
                    </a:lnTo>
                    <a:lnTo>
                      <a:pt x="255" y="234"/>
                    </a:lnTo>
                    <a:lnTo>
                      <a:pt x="254" y="237"/>
                    </a:lnTo>
                    <a:lnTo>
                      <a:pt x="254" y="240"/>
                    </a:lnTo>
                    <a:lnTo>
                      <a:pt x="253" y="243"/>
                    </a:lnTo>
                    <a:lnTo>
                      <a:pt x="253" y="246"/>
                    </a:lnTo>
                    <a:lnTo>
                      <a:pt x="252" y="249"/>
                    </a:lnTo>
                    <a:lnTo>
                      <a:pt x="251" y="253"/>
                    </a:lnTo>
                    <a:lnTo>
                      <a:pt x="251" y="256"/>
                    </a:lnTo>
                    <a:lnTo>
                      <a:pt x="251" y="259"/>
                    </a:lnTo>
                    <a:lnTo>
                      <a:pt x="250" y="262"/>
                    </a:lnTo>
                    <a:lnTo>
                      <a:pt x="250" y="265"/>
                    </a:lnTo>
                    <a:lnTo>
                      <a:pt x="250" y="267"/>
                    </a:lnTo>
                    <a:lnTo>
                      <a:pt x="250" y="269"/>
                    </a:lnTo>
                    <a:lnTo>
                      <a:pt x="250" y="271"/>
                    </a:lnTo>
                    <a:lnTo>
                      <a:pt x="249" y="273"/>
                    </a:lnTo>
                    <a:lnTo>
                      <a:pt x="248" y="276"/>
                    </a:lnTo>
                    <a:lnTo>
                      <a:pt x="247" y="280"/>
                    </a:lnTo>
                    <a:lnTo>
                      <a:pt x="245" y="283"/>
                    </a:lnTo>
                    <a:lnTo>
                      <a:pt x="243" y="286"/>
                    </a:lnTo>
                    <a:lnTo>
                      <a:pt x="241" y="289"/>
                    </a:lnTo>
                    <a:lnTo>
                      <a:pt x="239" y="290"/>
                    </a:lnTo>
                    <a:lnTo>
                      <a:pt x="237" y="292"/>
                    </a:lnTo>
                    <a:lnTo>
                      <a:pt x="235" y="293"/>
                    </a:lnTo>
                    <a:lnTo>
                      <a:pt x="234" y="295"/>
                    </a:lnTo>
                    <a:lnTo>
                      <a:pt x="233" y="296"/>
                    </a:lnTo>
                    <a:lnTo>
                      <a:pt x="232" y="297"/>
                    </a:lnTo>
                    <a:lnTo>
                      <a:pt x="231" y="297"/>
                    </a:lnTo>
                    <a:lnTo>
                      <a:pt x="231" y="298"/>
                    </a:lnTo>
                    <a:lnTo>
                      <a:pt x="230" y="299"/>
                    </a:lnTo>
                    <a:lnTo>
                      <a:pt x="230" y="300"/>
                    </a:lnTo>
                    <a:lnTo>
                      <a:pt x="230" y="300"/>
                    </a:lnTo>
                    <a:lnTo>
                      <a:pt x="229" y="300"/>
                    </a:lnTo>
                    <a:lnTo>
                      <a:pt x="227" y="300"/>
                    </a:lnTo>
                    <a:lnTo>
                      <a:pt x="224" y="300"/>
                    </a:lnTo>
                    <a:lnTo>
                      <a:pt x="221" y="300"/>
                    </a:lnTo>
                    <a:lnTo>
                      <a:pt x="217" y="299"/>
                    </a:lnTo>
                    <a:lnTo>
                      <a:pt x="213" y="299"/>
                    </a:lnTo>
                    <a:lnTo>
                      <a:pt x="208" y="299"/>
                    </a:lnTo>
                    <a:lnTo>
                      <a:pt x="203" y="298"/>
                    </a:lnTo>
                    <a:lnTo>
                      <a:pt x="197" y="298"/>
                    </a:lnTo>
                    <a:lnTo>
                      <a:pt x="191" y="297"/>
                    </a:lnTo>
                    <a:lnTo>
                      <a:pt x="185" y="297"/>
                    </a:lnTo>
                    <a:lnTo>
                      <a:pt x="179" y="296"/>
                    </a:lnTo>
                    <a:lnTo>
                      <a:pt x="172" y="295"/>
                    </a:lnTo>
                    <a:lnTo>
                      <a:pt x="165" y="295"/>
                    </a:lnTo>
                    <a:lnTo>
                      <a:pt x="158" y="294"/>
                    </a:lnTo>
                    <a:lnTo>
                      <a:pt x="152" y="293"/>
                    </a:lnTo>
                    <a:lnTo>
                      <a:pt x="145" y="293"/>
                    </a:lnTo>
                    <a:lnTo>
                      <a:pt x="138" y="292"/>
                    </a:lnTo>
                    <a:lnTo>
                      <a:pt x="132" y="292"/>
                    </a:lnTo>
                    <a:lnTo>
                      <a:pt x="126" y="291"/>
                    </a:lnTo>
                    <a:lnTo>
                      <a:pt x="120" y="290"/>
                    </a:lnTo>
                    <a:lnTo>
                      <a:pt x="114" y="290"/>
                    </a:lnTo>
                    <a:lnTo>
                      <a:pt x="109" y="289"/>
                    </a:lnTo>
                    <a:lnTo>
                      <a:pt x="104" y="289"/>
                    </a:lnTo>
                    <a:lnTo>
                      <a:pt x="100" y="289"/>
                    </a:lnTo>
                    <a:lnTo>
                      <a:pt x="96" y="288"/>
                    </a:lnTo>
                    <a:lnTo>
                      <a:pt x="93" y="288"/>
                    </a:lnTo>
                    <a:lnTo>
                      <a:pt x="90" y="287"/>
                    </a:lnTo>
                    <a:lnTo>
                      <a:pt x="88" y="287"/>
                    </a:lnTo>
                    <a:lnTo>
                      <a:pt x="87" y="287"/>
                    </a:lnTo>
                    <a:lnTo>
                      <a:pt x="87" y="287"/>
                    </a:lnTo>
                    <a:lnTo>
                      <a:pt x="86" y="287"/>
                    </a:lnTo>
                    <a:lnTo>
                      <a:pt x="85" y="286"/>
                    </a:lnTo>
                    <a:lnTo>
                      <a:pt x="84" y="284"/>
                    </a:lnTo>
                    <a:lnTo>
                      <a:pt x="82" y="281"/>
                    </a:lnTo>
                    <a:lnTo>
                      <a:pt x="81" y="278"/>
                    </a:lnTo>
                    <a:lnTo>
                      <a:pt x="79" y="274"/>
                    </a:lnTo>
                    <a:lnTo>
                      <a:pt x="79" y="269"/>
                    </a:lnTo>
                    <a:lnTo>
                      <a:pt x="79" y="263"/>
                    </a:lnTo>
                    <a:lnTo>
                      <a:pt x="80" y="259"/>
                    </a:lnTo>
                    <a:lnTo>
                      <a:pt x="80" y="255"/>
                    </a:lnTo>
                    <a:lnTo>
                      <a:pt x="81" y="251"/>
                    </a:lnTo>
                    <a:lnTo>
                      <a:pt x="81" y="247"/>
                    </a:lnTo>
                    <a:lnTo>
                      <a:pt x="81" y="242"/>
                    </a:lnTo>
                    <a:lnTo>
                      <a:pt x="81" y="237"/>
                    </a:lnTo>
                    <a:lnTo>
                      <a:pt x="81" y="233"/>
                    </a:lnTo>
                    <a:lnTo>
                      <a:pt x="81" y="228"/>
                    </a:lnTo>
                    <a:lnTo>
                      <a:pt x="81" y="223"/>
                    </a:lnTo>
                    <a:lnTo>
                      <a:pt x="81" y="217"/>
                    </a:lnTo>
                    <a:lnTo>
                      <a:pt x="80" y="213"/>
                    </a:lnTo>
                    <a:lnTo>
                      <a:pt x="80" y="207"/>
                    </a:lnTo>
                    <a:lnTo>
                      <a:pt x="79" y="202"/>
                    </a:lnTo>
                    <a:lnTo>
                      <a:pt x="78" y="197"/>
                    </a:lnTo>
                    <a:lnTo>
                      <a:pt x="78" y="192"/>
                    </a:lnTo>
                    <a:lnTo>
                      <a:pt x="76" y="187"/>
                    </a:lnTo>
                    <a:lnTo>
                      <a:pt x="75" y="183"/>
                    </a:lnTo>
                    <a:lnTo>
                      <a:pt x="71" y="178"/>
                    </a:lnTo>
                    <a:lnTo>
                      <a:pt x="67" y="174"/>
                    </a:lnTo>
                    <a:lnTo>
                      <a:pt x="61" y="170"/>
                    </a:lnTo>
                    <a:lnTo>
                      <a:pt x="55" y="166"/>
                    </a:lnTo>
                    <a:lnTo>
                      <a:pt x="48" y="162"/>
                    </a:lnTo>
                    <a:lnTo>
                      <a:pt x="41" y="159"/>
                    </a:lnTo>
                    <a:lnTo>
                      <a:pt x="34" y="156"/>
                    </a:lnTo>
                    <a:lnTo>
                      <a:pt x="27" y="152"/>
                    </a:lnTo>
                    <a:lnTo>
                      <a:pt x="20" y="149"/>
                    </a:lnTo>
                    <a:lnTo>
                      <a:pt x="14" y="146"/>
                    </a:lnTo>
                    <a:lnTo>
                      <a:pt x="9" y="144"/>
                    </a:lnTo>
                    <a:lnTo>
                      <a:pt x="5" y="142"/>
                    </a:lnTo>
                    <a:lnTo>
                      <a:pt x="2" y="139"/>
                    </a:lnTo>
                    <a:lnTo>
                      <a:pt x="0" y="137"/>
                    </a:lnTo>
                    <a:lnTo>
                      <a:pt x="0" y="135"/>
                    </a:lnTo>
                    <a:lnTo>
                      <a:pt x="2" y="131"/>
                    </a:lnTo>
                    <a:lnTo>
                      <a:pt x="4" y="127"/>
                    </a:lnTo>
                    <a:lnTo>
                      <a:pt x="7" y="123"/>
                    </a:lnTo>
                    <a:lnTo>
                      <a:pt x="9" y="119"/>
                    </a:lnTo>
                    <a:lnTo>
                      <a:pt x="12" y="116"/>
                    </a:lnTo>
                    <a:lnTo>
                      <a:pt x="15" y="113"/>
                    </a:lnTo>
                    <a:lnTo>
                      <a:pt x="17" y="110"/>
                    </a:lnTo>
                    <a:lnTo>
                      <a:pt x="20" y="107"/>
                    </a:lnTo>
                    <a:lnTo>
                      <a:pt x="22" y="105"/>
                    </a:lnTo>
                    <a:lnTo>
                      <a:pt x="24" y="102"/>
                    </a:lnTo>
                    <a:lnTo>
                      <a:pt x="26" y="100"/>
                    </a:lnTo>
                    <a:lnTo>
                      <a:pt x="28" y="98"/>
                    </a:lnTo>
                    <a:lnTo>
                      <a:pt x="29" y="96"/>
                    </a:lnTo>
                    <a:lnTo>
                      <a:pt x="31" y="95"/>
                    </a:lnTo>
                    <a:lnTo>
                      <a:pt x="32" y="93"/>
                    </a:lnTo>
                    <a:lnTo>
                      <a:pt x="33" y="92"/>
                    </a:lnTo>
                    <a:lnTo>
                      <a:pt x="34" y="90"/>
                    </a:lnTo>
                    <a:lnTo>
                      <a:pt x="35" y="90"/>
                    </a:lnTo>
                    <a:lnTo>
                      <a:pt x="37" y="89"/>
                    </a:lnTo>
                    <a:lnTo>
                      <a:pt x="39" y="88"/>
                    </a:lnTo>
                    <a:lnTo>
                      <a:pt x="41" y="87"/>
                    </a:lnTo>
                    <a:lnTo>
                      <a:pt x="43" y="85"/>
                    </a:lnTo>
                    <a:lnTo>
                      <a:pt x="45" y="82"/>
                    </a:lnTo>
                    <a:lnTo>
                      <a:pt x="48" y="78"/>
                    </a:lnTo>
                    <a:lnTo>
                      <a:pt x="49" y="75"/>
                    </a:lnTo>
                    <a:lnTo>
                      <a:pt x="51" y="72"/>
                    </a:lnTo>
                    <a:lnTo>
                      <a:pt x="52" y="68"/>
                    </a:lnTo>
                    <a:lnTo>
                      <a:pt x="55" y="65"/>
                    </a:lnTo>
                    <a:lnTo>
                      <a:pt x="56" y="62"/>
                    </a:lnTo>
                    <a:lnTo>
                      <a:pt x="58" y="59"/>
                    </a:lnTo>
                    <a:lnTo>
                      <a:pt x="60" y="56"/>
                    </a:lnTo>
                    <a:lnTo>
                      <a:pt x="62" y="53"/>
                    </a:lnTo>
                    <a:lnTo>
                      <a:pt x="65" y="51"/>
                    </a:lnTo>
                    <a:lnTo>
                      <a:pt x="68" y="49"/>
                    </a:lnTo>
                    <a:lnTo>
                      <a:pt x="72" y="47"/>
                    </a:lnTo>
                    <a:lnTo>
                      <a:pt x="76" y="44"/>
                    </a:lnTo>
                    <a:lnTo>
                      <a:pt x="81" y="42"/>
                    </a:lnTo>
                    <a:lnTo>
                      <a:pt x="85" y="40"/>
                    </a:lnTo>
                    <a:lnTo>
                      <a:pt x="89" y="38"/>
                    </a:lnTo>
                    <a:lnTo>
                      <a:pt x="93" y="37"/>
                    </a:lnTo>
                    <a:lnTo>
                      <a:pt x="96" y="36"/>
                    </a:lnTo>
                    <a:lnTo>
                      <a:pt x="98" y="35"/>
                    </a:lnTo>
                    <a:lnTo>
                      <a:pt x="101" y="34"/>
                    </a:lnTo>
                    <a:lnTo>
                      <a:pt x="105" y="32"/>
                    </a:lnTo>
                    <a:lnTo>
                      <a:pt x="108" y="30"/>
                    </a:lnTo>
                    <a:lnTo>
                      <a:pt x="112" y="28"/>
                    </a:lnTo>
                    <a:lnTo>
                      <a:pt x="116" y="26"/>
                    </a:lnTo>
                    <a:lnTo>
                      <a:pt x="120" y="24"/>
                    </a:lnTo>
                    <a:lnTo>
                      <a:pt x="124" y="22"/>
                    </a:lnTo>
                    <a:lnTo>
                      <a:pt x="127" y="20"/>
                    </a:lnTo>
                    <a:lnTo>
                      <a:pt x="131" y="18"/>
                    </a:lnTo>
                    <a:lnTo>
                      <a:pt x="134" y="17"/>
                    </a:lnTo>
                    <a:lnTo>
                      <a:pt x="137" y="15"/>
                    </a:lnTo>
                    <a:lnTo>
                      <a:pt x="139" y="13"/>
                    </a:lnTo>
                    <a:lnTo>
                      <a:pt x="141" y="12"/>
                    </a:lnTo>
                    <a:lnTo>
                      <a:pt x="142" y="10"/>
                    </a:lnTo>
                    <a:lnTo>
                      <a:pt x="144" y="9"/>
                    </a:lnTo>
                    <a:lnTo>
                      <a:pt x="147" y="8"/>
                    </a:lnTo>
                    <a:lnTo>
                      <a:pt x="152" y="7"/>
                    </a:lnTo>
                    <a:lnTo>
                      <a:pt x="157" y="6"/>
                    </a:lnTo>
                    <a:lnTo>
                      <a:pt x="164" y="5"/>
                    </a:lnTo>
                    <a:lnTo>
                      <a:pt x="171" y="4"/>
                    </a:lnTo>
                    <a:lnTo>
                      <a:pt x="179" y="3"/>
                    </a:lnTo>
                    <a:lnTo>
                      <a:pt x="186" y="3"/>
                    </a:lnTo>
                    <a:lnTo>
                      <a:pt x="194" y="2"/>
                    </a:lnTo>
                    <a:lnTo>
                      <a:pt x="202" y="2"/>
                    </a:lnTo>
                    <a:lnTo>
                      <a:pt x="209" y="1"/>
                    </a:lnTo>
                    <a:lnTo>
                      <a:pt x="215" y="1"/>
                    </a:lnTo>
                    <a:lnTo>
                      <a:pt x="220" y="0"/>
                    </a:lnTo>
                    <a:lnTo>
                      <a:pt x="224" y="0"/>
                    </a:lnTo>
                    <a:lnTo>
                      <a:pt x="227" y="0"/>
                    </a:lnTo>
                    <a:lnTo>
                      <a:pt x="228" y="0"/>
                    </a:lnTo>
                  </a:path>
                </a:pathLst>
              </a:cu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28" name="Freeform 16">
                <a:extLst>
                  <a:ext uri="{FF2B5EF4-FFF2-40B4-BE49-F238E27FC236}">
                    <a16:creationId xmlns:a16="http://schemas.microsoft.com/office/drawing/2014/main" id="{82E4B41B-1132-0DE1-EA87-CD32EC2F3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" y="745"/>
                <a:ext cx="390" cy="312"/>
              </a:xfrm>
              <a:custGeom>
                <a:avLst/>
                <a:gdLst>
                  <a:gd name="T0" fmla="*/ 244 w 390"/>
                  <a:gd name="T1" fmla="*/ 11 h 312"/>
                  <a:gd name="T2" fmla="*/ 263 w 390"/>
                  <a:gd name="T3" fmla="*/ 21 h 312"/>
                  <a:gd name="T4" fmla="*/ 282 w 390"/>
                  <a:gd name="T5" fmla="*/ 31 h 312"/>
                  <a:gd name="T6" fmla="*/ 294 w 390"/>
                  <a:gd name="T7" fmla="*/ 39 h 312"/>
                  <a:gd name="T8" fmla="*/ 302 w 390"/>
                  <a:gd name="T9" fmla="*/ 42 h 312"/>
                  <a:gd name="T10" fmla="*/ 313 w 390"/>
                  <a:gd name="T11" fmla="*/ 49 h 312"/>
                  <a:gd name="T12" fmla="*/ 327 w 390"/>
                  <a:gd name="T13" fmla="*/ 67 h 312"/>
                  <a:gd name="T14" fmla="*/ 336 w 390"/>
                  <a:gd name="T15" fmla="*/ 88 h 312"/>
                  <a:gd name="T16" fmla="*/ 342 w 390"/>
                  <a:gd name="T17" fmla="*/ 116 h 312"/>
                  <a:gd name="T18" fmla="*/ 346 w 390"/>
                  <a:gd name="T19" fmla="*/ 126 h 312"/>
                  <a:gd name="T20" fmla="*/ 352 w 390"/>
                  <a:gd name="T21" fmla="*/ 146 h 312"/>
                  <a:gd name="T22" fmla="*/ 356 w 390"/>
                  <a:gd name="T23" fmla="*/ 164 h 312"/>
                  <a:gd name="T24" fmla="*/ 360 w 390"/>
                  <a:gd name="T25" fmla="*/ 183 h 312"/>
                  <a:gd name="T26" fmla="*/ 362 w 390"/>
                  <a:gd name="T27" fmla="*/ 194 h 312"/>
                  <a:gd name="T28" fmla="*/ 369 w 390"/>
                  <a:gd name="T29" fmla="*/ 220 h 312"/>
                  <a:gd name="T30" fmla="*/ 378 w 390"/>
                  <a:gd name="T31" fmla="*/ 242 h 312"/>
                  <a:gd name="T32" fmla="*/ 381 w 390"/>
                  <a:gd name="T33" fmla="*/ 252 h 312"/>
                  <a:gd name="T34" fmla="*/ 388 w 390"/>
                  <a:gd name="T35" fmla="*/ 279 h 312"/>
                  <a:gd name="T36" fmla="*/ 388 w 390"/>
                  <a:gd name="T37" fmla="*/ 301 h 312"/>
                  <a:gd name="T38" fmla="*/ 372 w 390"/>
                  <a:gd name="T39" fmla="*/ 310 h 312"/>
                  <a:gd name="T40" fmla="*/ 351 w 390"/>
                  <a:gd name="T41" fmla="*/ 303 h 312"/>
                  <a:gd name="T42" fmla="*/ 337 w 390"/>
                  <a:gd name="T43" fmla="*/ 282 h 312"/>
                  <a:gd name="T44" fmla="*/ 324 w 390"/>
                  <a:gd name="T45" fmla="*/ 259 h 312"/>
                  <a:gd name="T46" fmla="*/ 318 w 390"/>
                  <a:gd name="T47" fmla="*/ 238 h 312"/>
                  <a:gd name="T48" fmla="*/ 310 w 390"/>
                  <a:gd name="T49" fmla="*/ 208 h 312"/>
                  <a:gd name="T50" fmla="*/ 305 w 390"/>
                  <a:gd name="T51" fmla="*/ 190 h 312"/>
                  <a:gd name="T52" fmla="*/ 293 w 390"/>
                  <a:gd name="T53" fmla="*/ 165 h 312"/>
                  <a:gd name="T54" fmla="*/ 283 w 390"/>
                  <a:gd name="T55" fmla="*/ 149 h 312"/>
                  <a:gd name="T56" fmla="*/ 278 w 390"/>
                  <a:gd name="T57" fmla="*/ 168 h 312"/>
                  <a:gd name="T58" fmla="*/ 275 w 390"/>
                  <a:gd name="T59" fmla="*/ 180 h 312"/>
                  <a:gd name="T60" fmla="*/ 269 w 390"/>
                  <a:gd name="T61" fmla="*/ 198 h 312"/>
                  <a:gd name="T62" fmla="*/ 262 w 390"/>
                  <a:gd name="T63" fmla="*/ 213 h 312"/>
                  <a:gd name="T64" fmla="*/ 256 w 390"/>
                  <a:gd name="T65" fmla="*/ 231 h 312"/>
                  <a:gd name="T66" fmla="*/ 252 w 390"/>
                  <a:gd name="T67" fmla="*/ 249 h 312"/>
                  <a:gd name="T68" fmla="*/ 250 w 390"/>
                  <a:gd name="T69" fmla="*/ 269 h 312"/>
                  <a:gd name="T70" fmla="*/ 243 w 390"/>
                  <a:gd name="T71" fmla="*/ 286 h 312"/>
                  <a:gd name="T72" fmla="*/ 233 w 390"/>
                  <a:gd name="T73" fmla="*/ 296 h 312"/>
                  <a:gd name="T74" fmla="*/ 230 w 390"/>
                  <a:gd name="T75" fmla="*/ 300 h 312"/>
                  <a:gd name="T76" fmla="*/ 208 w 390"/>
                  <a:gd name="T77" fmla="*/ 299 h 312"/>
                  <a:gd name="T78" fmla="*/ 165 w 390"/>
                  <a:gd name="T79" fmla="*/ 295 h 312"/>
                  <a:gd name="T80" fmla="*/ 120 w 390"/>
                  <a:gd name="T81" fmla="*/ 290 h 312"/>
                  <a:gd name="T82" fmla="*/ 90 w 390"/>
                  <a:gd name="T83" fmla="*/ 287 h 312"/>
                  <a:gd name="T84" fmla="*/ 84 w 390"/>
                  <a:gd name="T85" fmla="*/ 284 h 312"/>
                  <a:gd name="T86" fmla="*/ 80 w 390"/>
                  <a:gd name="T87" fmla="*/ 259 h 312"/>
                  <a:gd name="T88" fmla="*/ 81 w 390"/>
                  <a:gd name="T89" fmla="*/ 228 h 312"/>
                  <a:gd name="T90" fmla="*/ 78 w 390"/>
                  <a:gd name="T91" fmla="*/ 192 h 312"/>
                  <a:gd name="T92" fmla="*/ 55 w 390"/>
                  <a:gd name="T93" fmla="*/ 166 h 312"/>
                  <a:gd name="T94" fmla="*/ 9 w 390"/>
                  <a:gd name="T95" fmla="*/ 144 h 312"/>
                  <a:gd name="T96" fmla="*/ 4 w 390"/>
                  <a:gd name="T97" fmla="*/ 127 h 312"/>
                  <a:gd name="T98" fmla="*/ 20 w 390"/>
                  <a:gd name="T99" fmla="*/ 107 h 312"/>
                  <a:gd name="T100" fmla="*/ 32 w 390"/>
                  <a:gd name="T101" fmla="*/ 93 h 312"/>
                  <a:gd name="T102" fmla="*/ 41 w 390"/>
                  <a:gd name="T103" fmla="*/ 87 h 312"/>
                  <a:gd name="T104" fmla="*/ 52 w 390"/>
                  <a:gd name="T105" fmla="*/ 68 h 312"/>
                  <a:gd name="T106" fmla="*/ 65 w 390"/>
                  <a:gd name="T107" fmla="*/ 51 h 312"/>
                  <a:gd name="T108" fmla="*/ 93 w 390"/>
                  <a:gd name="T109" fmla="*/ 37 h 312"/>
                  <a:gd name="T110" fmla="*/ 112 w 390"/>
                  <a:gd name="T111" fmla="*/ 28 h 312"/>
                  <a:gd name="T112" fmla="*/ 137 w 390"/>
                  <a:gd name="T113" fmla="*/ 15 h 312"/>
                  <a:gd name="T114" fmla="*/ 152 w 390"/>
                  <a:gd name="T115" fmla="*/ 7 h 312"/>
                  <a:gd name="T116" fmla="*/ 202 w 390"/>
                  <a:gd name="T117" fmla="*/ 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90" h="312">
                    <a:moveTo>
                      <a:pt x="228" y="0"/>
                    </a:moveTo>
                    <a:lnTo>
                      <a:pt x="228" y="0"/>
                    </a:lnTo>
                    <a:lnTo>
                      <a:pt x="229" y="1"/>
                    </a:lnTo>
                    <a:lnTo>
                      <a:pt x="231" y="2"/>
                    </a:lnTo>
                    <a:lnTo>
                      <a:pt x="235" y="5"/>
                    </a:lnTo>
                    <a:lnTo>
                      <a:pt x="239" y="8"/>
                    </a:lnTo>
                    <a:lnTo>
                      <a:pt x="244" y="11"/>
                    </a:lnTo>
                    <a:lnTo>
                      <a:pt x="248" y="14"/>
                    </a:lnTo>
                    <a:lnTo>
                      <a:pt x="253" y="17"/>
                    </a:lnTo>
                    <a:lnTo>
                      <a:pt x="256" y="18"/>
                    </a:lnTo>
                    <a:lnTo>
                      <a:pt x="256" y="18"/>
                    </a:lnTo>
                    <a:lnTo>
                      <a:pt x="258" y="19"/>
                    </a:lnTo>
                    <a:lnTo>
                      <a:pt x="260" y="20"/>
                    </a:lnTo>
                    <a:lnTo>
                      <a:pt x="263" y="21"/>
                    </a:lnTo>
                    <a:lnTo>
                      <a:pt x="265" y="22"/>
                    </a:lnTo>
                    <a:lnTo>
                      <a:pt x="268" y="23"/>
                    </a:lnTo>
                    <a:lnTo>
                      <a:pt x="271" y="25"/>
                    </a:lnTo>
                    <a:lnTo>
                      <a:pt x="274" y="26"/>
                    </a:lnTo>
                    <a:lnTo>
                      <a:pt x="277" y="28"/>
                    </a:lnTo>
                    <a:lnTo>
                      <a:pt x="280" y="29"/>
                    </a:lnTo>
                    <a:lnTo>
                      <a:pt x="282" y="31"/>
                    </a:lnTo>
                    <a:lnTo>
                      <a:pt x="285" y="32"/>
                    </a:lnTo>
                    <a:lnTo>
                      <a:pt x="287" y="34"/>
                    </a:lnTo>
                    <a:lnTo>
                      <a:pt x="290" y="35"/>
                    </a:lnTo>
                    <a:lnTo>
                      <a:pt x="292" y="37"/>
                    </a:lnTo>
                    <a:lnTo>
                      <a:pt x="293" y="38"/>
                    </a:lnTo>
                    <a:lnTo>
                      <a:pt x="294" y="39"/>
                    </a:lnTo>
                    <a:lnTo>
                      <a:pt x="294" y="39"/>
                    </a:lnTo>
                    <a:lnTo>
                      <a:pt x="295" y="39"/>
                    </a:lnTo>
                    <a:lnTo>
                      <a:pt x="295" y="39"/>
                    </a:lnTo>
                    <a:lnTo>
                      <a:pt x="296" y="40"/>
                    </a:lnTo>
                    <a:lnTo>
                      <a:pt x="298" y="41"/>
                    </a:lnTo>
                    <a:lnTo>
                      <a:pt x="299" y="41"/>
                    </a:lnTo>
                    <a:lnTo>
                      <a:pt x="301" y="42"/>
                    </a:lnTo>
                    <a:lnTo>
                      <a:pt x="302" y="42"/>
                    </a:lnTo>
                    <a:lnTo>
                      <a:pt x="303" y="43"/>
                    </a:lnTo>
                    <a:lnTo>
                      <a:pt x="303" y="43"/>
                    </a:lnTo>
                    <a:lnTo>
                      <a:pt x="304" y="43"/>
                    </a:lnTo>
                    <a:lnTo>
                      <a:pt x="306" y="44"/>
                    </a:lnTo>
                    <a:lnTo>
                      <a:pt x="308" y="45"/>
                    </a:lnTo>
                    <a:lnTo>
                      <a:pt x="311" y="47"/>
                    </a:lnTo>
                    <a:lnTo>
                      <a:pt x="313" y="49"/>
                    </a:lnTo>
                    <a:lnTo>
                      <a:pt x="316" y="51"/>
                    </a:lnTo>
                    <a:lnTo>
                      <a:pt x="318" y="54"/>
                    </a:lnTo>
                    <a:lnTo>
                      <a:pt x="320" y="56"/>
                    </a:lnTo>
                    <a:lnTo>
                      <a:pt x="320" y="56"/>
                    </a:lnTo>
                    <a:lnTo>
                      <a:pt x="322" y="60"/>
                    </a:lnTo>
                    <a:lnTo>
                      <a:pt x="324" y="64"/>
                    </a:lnTo>
                    <a:lnTo>
                      <a:pt x="327" y="67"/>
                    </a:lnTo>
                    <a:lnTo>
                      <a:pt x="329" y="72"/>
                    </a:lnTo>
                    <a:lnTo>
                      <a:pt x="331" y="76"/>
                    </a:lnTo>
                    <a:lnTo>
                      <a:pt x="333" y="79"/>
                    </a:lnTo>
                    <a:lnTo>
                      <a:pt x="335" y="82"/>
                    </a:lnTo>
                    <a:lnTo>
                      <a:pt x="336" y="85"/>
                    </a:lnTo>
                    <a:lnTo>
                      <a:pt x="336" y="85"/>
                    </a:lnTo>
                    <a:lnTo>
                      <a:pt x="336" y="88"/>
                    </a:lnTo>
                    <a:lnTo>
                      <a:pt x="337" y="92"/>
                    </a:lnTo>
                    <a:lnTo>
                      <a:pt x="337" y="96"/>
                    </a:lnTo>
                    <a:lnTo>
                      <a:pt x="338" y="101"/>
                    </a:lnTo>
                    <a:lnTo>
                      <a:pt x="339" y="106"/>
                    </a:lnTo>
                    <a:lnTo>
                      <a:pt x="340" y="110"/>
                    </a:lnTo>
                    <a:lnTo>
                      <a:pt x="341" y="114"/>
                    </a:lnTo>
                    <a:lnTo>
                      <a:pt x="342" y="116"/>
                    </a:lnTo>
                    <a:lnTo>
                      <a:pt x="342" y="116"/>
                    </a:lnTo>
                    <a:lnTo>
                      <a:pt x="343" y="117"/>
                    </a:lnTo>
                    <a:lnTo>
                      <a:pt x="343" y="119"/>
                    </a:lnTo>
                    <a:lnTo>
                      <a:pt x="344" y="120"/>
                    </a:lnTo>
                    <a:lnTo>
                      <a:pt x="345" y="122"/>
                    </a:lnTo>
                    <a:lnTo>
                      <a:pt x="346" y="125"/>
                    </a:lnTo>
                    <a:lnTo>
                      <a:pt x="346" y="126"/>
                    </a:lnTo>
                    <a:lnTo>
                      <a:pt x="347" y="129"/>
                    </a:lnTo>
                    <a:lnTo>
                      <a:pt x="348" y="132"/>
                    </a:lnTo>
                    <a:lnTo>
                      <a:pt x="349" y="135"/>
                    </a:lnTo>
                    <a:lnTo>
                      <a:pt x="350" y="137"/>
                    </a:lnTo>
                    <a:lnTo>
                      <a:pt x="351" y="140"/>
                    </a:lnTo>
                    <a:lnTo>
                      <a:pt x="351" y="143"/>
                    </a:lnTo>
                    <a:lnTo>
                      <a:pt x="352" y="146"/>
                    </a:lnTo>
                    <a:lnTo>
                      <a:pt x="353" y="149"/>
                    </a:lnTo>
                    <a:lnTo>
                      <a:pt x="354" y="152"/>
                    </a:lnTo>
                    <a:lnTo>
                      <a:pt x="354" y="155"/>
                    </a:lnTo>
                    <a:lnTo>
                      <a:pt x="354" y="155"/>
                    </a:lnTo>
                    <a:lnTo>
                      <a:pt x="355" y="158"/>
                    </a:lnTo>
                    <a:lnTo>
                      <a:pt x="355" y="161"/>
                    </a:lnTo>
                    <a:lnTo>
                      <a:pt x="356" y="164"/>
                    </a:lnTo>
                    <a:lnTo>
                      <a:pt x="356" y="167"/>
                    </a:lnTo>
                    <a:lnTo>
                      <a:pt x="357" y="170"/>
                    </a:lnTo>
                    <a:lnTo>
                      <a:pt x="357" y="172"/>
                    </a:lnTo>
                    <a:lnTo>
                      <a:pt x="358" y="175"/>
                    </a:lnTo>
                    <a:lnTo>
                      <a:pt x="358" y="178"/>
                    </a:lnTo>
                    <a:lnTo>
                      <a:pt x="359" y="181"/>
                    </a:lnTo>
                    <a:lnTo>
                      <a:pt x="360" y="183"/>
                    </a:lnTo>
                    <a:lnTo>
                      <a:pt x="360" y="185"/>
                    </a:lnTo>
                    <a:lnTo>
                      <a:pt x="360" y="187"/>
                    </a:lnTo>
                    <a:lnTo>
                      <a:pt x="361" y="189"/>
                    </a:lnTo>
                    <a:lnTo>
                      <a:pt x="361" y="191"/>
                    </a:lnTo>
                    <a:lnTo>
                      <a:pt x="361" y="193"/>
                    </a:lnTo>
                    <a:lnTo>
                      <a:pt x="362" y="194"/>
                    </a:lnTo>
                    <a:lnTo>
                      <a:pt x="362" y="194"/>
                    </a:lnTo>
                    <a:lnTo>
                      <a:pt x="362" y="196"/>
                    </a:lnTo>
                    <a:lnTo>
                      <a:pt x="363" y="200"/>
                    </a:lnTo>
                    <a:lnTo>
                      <a:pt x="364" y="204"/>
                    </a:lnTo>
                    <a:lnTo>
                      <a:pt x="365" y="208"/>
                    </a:lnTo>
                    <a:lnTo>
                      <a:pt x="366" y="212"/>
                    </a:lnTo>
                    <a:lnTo>
                      <a:pt x="368" y="216"/>
                    </a:lnTo>
                    <a:lnTo>
                      <a:pt x="369" y="220"/>
                    </a:lnTo>
                    <a:lnTo>
                      <a:pt x="371" y="224"/>
                    </a:lnTo>
                    <a:lnTo>
                      <a:pt x="371" y="224"/>
                    </a:lnTo>
                    <a:lnTo>
                      <a:pt x="372" y="228"/>
                    </a:lnTo>
                    <a:lnTo>
                      <a:pt x="374" y="232"/>
                    </a:lnTo>
                    <a:lnTo>
                      <a:pt x="375" y="236"/>
                    </a:lnTo>
                    <a:lnTo>
                      <a:pt x="376" y="239"/>
                    </a:lnTo>
                    <a:lnTo>
                      <a:pt x="378" y="242"/>
                    </a:lnTo>
                    <a:lnTo>
                      <a:pt x="378" y="245"/>
                    </a:lnTo>
                    <a:lnTo>
                      <a:pt x="379" y="246"/>
                    </a:lnTo>
                    <a:lnTo>
                      <a:pt x="379" y="248"/>
                    </a:lnTo>
                    <a:lnTo>
                      <a:pt x="379" y="248"/>
                    </a:lnTo>
                    <a:lnTo>
                      <a:pt x="380" y="249"/>
                    </a:lnTo>
                    <a:lnTo>
                      <a:pt x="381" y="250"/>
                    </a:lnTo>
                    <a:lnTo>
                      <a:pt x="381" y="252"/>
                    </a:lnTo>
                    <a:lnTo>
                      <a:pt x="382" y="255"/>
                    </a:lnTo>
                    <a:lnTo>
                      <a:pt x="383" y="259"/>
                    </a:lnTo>
                    <a:lnTo>
                      <a:pt x="384" y="262"/>
                    </a:lnTo>
                    <a:lnTo>
                      <a:pt x="385" y="266"/>
                    </a:lnTo>
                    <a:lnTo>
                      <a:pt x="386" y="271"/>
                    </a:lnTo>
                    <a:lnTo>
                      <a:pt x="387" y="275"/>
                    </a:lnTo>
                    <a:lnTo>
                      <a:pt x="388" y="279"/>
                    </a:lnTo>
                    <a:lnTo>
                      <a:pt x="389" y="284"/>
                    </a:lnTo>
                    <a:lnTo>
                      <a:pt x="389" y="288"/>
                    </a:lnTo>
                    <a:lnTo>
                      <a:pt x="389" y="292"/>
                    </a:lnTo>
                    <a:lnTo>
                      <a:pt x="389" y="295"/>
                    </a:lnTo>
                    <a:lnTo>
                      <a:pt x="389" y="298"/>
                    </a:lnTo>
                    <a:lnTo>
                      <a:pt x="388" y="301"/>
                    </a:lnTo>
                    <a:lnTo>
                      <a:pt x="388" y="301"/>
                    </a:lnTo>
                    <a:lnTo>
                      <a:pt x="386" y="303"/>
                    </a:lnTo>
                    <a:lnTo>
                      <a:pt x="385" y="305"/>
                    </a:lnTo>
                    <a:lnTo>
                      <a:pt x="382" y="306"/>
                    </a:lnTo>
                    <a:lnTo>
                      <a:pt x="380" y="308"/>
                    </a:lnTo>
                    <a:lnTo>
                      <a:pt x="378" y="309"/>
                    </a:lnTo>
                    <a:lnTo>
                      <a:pt x="375" y="310"/>
                    </a:lnTo>
                    <a:lnTo>
                      <a:pt x="372" y="310"/>
                    </a:lnTo>
                    <a:lnTo>
                      <a:pt x="369" y="311"/>
                    </a:lnTo>
                    <a:lnTo>
                      <a:pt x="366" y="310"/>
                    </a:lnTo>
                    <a:lnTo>
                      <a:pt x="363" y="310"/>
                    </a:lnTo>
                    <a:lnTo>
                      <a:pt x="360" y="309"/>
                    </a:lnTo>
                    <a:lnTo>
                      <a:pt x="357" y="308"/>
                    </a:lnTo>
                    <a:lnTo>
                      <a:pt x="354" y="306"/>
                    </a:lnTo>
                    <a:lnTo>
                      <a:pt x="351" y="303"/>
                    </a:lnTo>
                    <a:lnTo>
                      <a:pt x="348" y="301"/>
                    </a:lnTo>
                    <a:lnTo>
                      <a:pt x="346" y="297"/>
                    </a:lnTo>
                    <a:lnTo>
                      <a:pt x="346" y="297"/>
                    </a:lnTo>
                    <a:lnTo>
                      <a:pt x="345" y="296"/>
                    </a:lnTo>
                    <a:lnTo>
                      <a:pt x="343" y="292"/>
                    </a:lnTo>
                    <a:lnTo>
                      <a:pt x="340" y="287"/>
                    </a:lnTo>
                    <a:lnTo>
                      <a:pt x="337" y="282"/>
                    </a:lnTo>
                    <a:lnTo>
                      <a:pt x="334" y="276"/>
                    </a:lnTo>
                    <a:lnTo>
                      <a:pt x="331" y="270"/>
                    </a:lnTo>
                    <a:lnTo>
                      <a:pt x="328" y="266"/>
                    </a:lnTo>
                    <a:lnTo>
                      <a:pt x="327" y="263"/>
                    </a:lnTo>
                    <a:lnTo>
                      <a:pt x="327" y="263"/>
                    </a:lnTo>
                    <a:lnTo>
                      <a:pt x="325" y="261"/>
                    </a:lnTo>
                    <a:lnTo>
                      <a:pt x="324" y="259"/>
                    </a:lnTo>
                    <a:lnTo>
                      <a:pt x="322" y="255"/>
                    </a:lnTo>
                    <a:lnTo>
                      <a:pt x="321" y="251"/>
                    </a:lnTo>
                    <a:lnTo>
                      <a:pt x="320" y="247"/>
                    </a:lnTo>
                    <a:lnTo>
                      <a:pt x="319" y="243"/>
                    </a:lnTo>
                    <a:lnTo>
                      <a:pt x="318" y="240"/>
                    </a:lnTo>
                    <a:lnTo>
                      <a:pt x="318" y="238"/>
                    </a:lnTo>
                    <a:lnTo>
                      <a:pt x="318" y="238"/>
                    </a:lnTo>
                    <a:lnTo>
                      <a:pt x="317" y="236"/>
                    </a:lnTo>
                    <a:lnTo>
                      <a:pt x="316" y="231"/>
                    </a:lnTo>
                    <a:lnTo>
                      <a:pt x="315" y="226"/>
                    </a:lnTo>
                    <a:lnTo>
                      <a:pt x="314" y="221"/>
                    </a:lnTo>
                    <a:lnTo>
                      <a:pt x="312" y="216"/>
                    </a:lnTo>
                    <a:lnTo>
                      <a:pt x="311" y="211"/>
                    </a:lnTo>
                    <a:lnTo>
                      <a:pt x="310" y="208"/>
                    </a:lnTo>
                    <a:lnTo>
                      <a:pt x="310" y="207"/>
                    </a:lnTo>
                    <a:lnTo>
                      <a:pt x="310" y="207"/>
                    </a:lnTo>
                    <a:lnTo>
                      <a:pt x="309" y="205"/>
                    </a:lnTo>
                    <a:lnTo>
                      <a:pt x="309" y="203"/>
                    </a:lnTo>
                    <a:lnTo>
                      <a:pt x="307" y="199"/>
                    </a:lnTo>
                    <a:lnTo>
                      <a:pt x="306" y="195"/>
                    </a:lnTo>
                    <a:lnTo>
                      <a:pt x="305" y="190"/>
                    </a:lnTo>
                    <a:lnTo>
                      <a:pt x="304" y="186"/>
                    </a:lnTo>
                    <a:lnTo>
                      <a:pt x="302" y="183"/>
                    </a:lnTo>
                    <a:lnTo>
                      <a:pt x="301" y="180"/>
                    </a:lnTo>
                    <a:lnTo>
                      <a:pt x="301" y="180"/>
                    </a:lnTo>
                    <a:lnTo>
                      <a:pt x="299" y="175"/>
                    </a:lnTo>
                    <a:lnTo>
                      <a:pt x="296" y="170"/>
                    </a:lnTo>
                    <a:lnTo>
                      <a:pt x="293" y="165"/>
                    </a:lnTo>
                    <a:lnTo>
                      <a:pt x="290" y="160"/>
                    </a:lnTo>
                    <a:lnTo>
                      <a:pt x="288" y="156"/>
                    </a:lnTo>
                    <a:lnTo>
                      <a:pt x="285" y="152"/>
                    </a:lnTo>
                    <a:lnTo>
                      <a:pt x="284" y="150"/>
                    </a:lnTo>
                    <a:lnTo>
                      <a:pt x="283" y="149"/>
                    </a:lnTo>
                    <a:lnTo>
                      <a:pt x="283" y="149"/>
                    </a:lnTo>
                    <a:lnTo>
                      <a:pt x="283" y="149"/>
                    </a:lnTo>
                    <a:lnTo>
                      <a:pt x="282" y="151"/>
                    </a:lnTo>
                    <a:lnTo>
                      <a:pt x="282" y="153"/>
                    </a:lnTo>
                    <a:lnTo>
                      <a:pt x="281" y="156"/>
                    </a:lnTo>
                    <a:lnTo>
                      <a:pt x="280" y="159"/>
                    </a:lnTo>
                    <a:lnTo>
                      <a:pt x="280" y="162"/>
                    </a:lnTo>
                    <a:lnTo>
                      <a:pt x="279" y="165"/>
                    </a:lnTo>
                    <a:lnTo>
                      <a:pt x="278" y="168"/>
                    </a:lnTo>
                    <a:lnTo>
                      <a:pt x="278" y="168"/>
                    </a:lnTo>
                    <a:lnTo>
                      <a:pt x="278" y="169"/>
                    </a:lnTo>
                    <a:lnTo>
                      <a:pt x="278" y="171"/>
                    </a:lnTo>
                    <a:lnTo>
                      <a:pt x="277" y="173"/>
                    </a:lnTo>
                    <a:lnTo>
                      <a:pt x="277" y="175"/>
                    </a:lnTo>
                    <a:lnTo>
                      <a:pt x="276" y="178"/>
                    </a:lnTo>
                    <a:lnTo>
                      <a:pt x="275" y="180"/>
                    </a:lnTo>
                    <a:lnTo>
                      <a:pt x="274" y="183"/>
                    </a:lnTo>
                    <a:lnTo>
                      <a:pt x="273" y="185"/>
                    </a:lnTo>
                    <a:lnTo>
                      <a:pt x="272" y="188"/>
                    </a:lnTo>
                    <a:lnTo>
                      <a:pt x="271" y="191"/>
                    </a:lnTo>
                    <a:lnTo>
                      <a:pt x="270" y="193"/>
                    </a:lnTo>
                    <a:lnTo>
                      <a:pt x="269" y="196"/>
                    </a:lnTo>
                    <a:lnTo>
                      <a:pt x="269" y="198"/>
                    </a:lnTo>
                    <a:lnTo>
                      <a:pt x="268" y="199"/>
                    </a:lnTo>
                    <a:lnTo>
                      <a:pt x="267" y="201"/>
                    </a:lnTo>
                    <a:lnTo>
                      <a:pt x="266" y="203"/>
                    </a:lnTo>
                    <a:lnTo>
                      <a:pt x="266" y="203"/>
                    </a:lnTo>
                    <a:lnTo>
                      <a:pt x="265" y="206"/>
                    </a:lnTo>
                    <a:lnTo>
                      <a:pt x="263" y="209"/>
                    </a:lnTo>
                    <a:lnTo>
                      <a:pt x="262" y="213"/>
                    </a:lnTo>
                    <a:lnTo>
                      <a:pt x="260" y="216"/>
                    </a:lnTo>
                    <a:lnTo>
                      <a:pt x="259" y="220"/>
                    </a:lnTo>
                    <a:lnTo>
                      <a:pt x="258" y="224"/>
                    </a:lnTo>
                    <a:lnTo>
                      <a:pt x="257" y="227"/>
                    </a:lnTo>
                    <a:lnTo>
                      <a:pt x="256" y="229"/>
                    </a:lnTo>
                    <a:lnTo>
                      <a:pt x="256" y="229"/>
                    </a:lnTo>
                    <a:lnTo>
                      <a:pt x="256" y="231"/>
                    </a:lnTo>
                    <a:lnTo>
                      <a:pt x="255" y="232"/>
                    </a:lnTo>
                    <a:lnTo>
                      <a:pt x="255" y="234"/>
                    </a:lnTo>
                    <a:lnTo>
                      <a:pt x="254" y="237"/>
                    </a:lnTo>
                    <a:lnTo>
                      <a:pt x="254" y="240"/>
                    </a:lnTo>
                    <a:lnTo>
                      <a:pt x="253" y="243"/>
                    </a:lnTo>
                    <a:lnTo>
                      <a:pt x="253" y="246"/>
                    </a:lnTo>
                    <a:lnTo>
                      <a:pt x="252" y="249"/>
                    </a:lnTo>
                    <a:lnTo>
                      <a:pt x="251" y="253"/>
                    </a:lnTo>
                    <a:lnTo>
                      <a:pt x="251" y="256"/>
                    </a:lnTo>
                    <a:lnTo>
                      <a:pt x="251" y="259"/>
                    </a:lnTo>
                    <a:lnTo>
                      <a:pt x="250" y="262"/>
                    </a:lnTo>
                    <a:lnTo>
                      <a:pt x="250" y="265"/>
                    </a:lnTo>
                    <a:lnTo>
                      <a:pt x="250" y="267"/>
                    </a:lnTo>
                    <a:lnTo>
                      <a:pt x="250" y="269"/>
                    </a:lnTo>
                    <a:lnTo>
                      <a:pt x="250" y="271"/>
                    </a:lnTo>
                    <a:lnTo>
                      <a:pt x="250" y="271"/>
                    </a:lnTo>
                    <a:lnTo>
                      <a:pt x="249" y="273"/>
                    </a:lnTo>
                    <a:lnTo>
                      <a:pt x="248" y="276"/>
                    </a:lnTo>
                    <a:lnTo>
                      <a:pt x="247" y="280"/>
                    </a:lnTo>
                    <a:lnTo>
                      <a:pt x="245" y="283"/>
                    </a:lnTo>
                    <a:lnTo>
                      <a:pt x="243" y="286"/>
                    </a:lnTo>
                    <a:lnTo>
                      <a:pt x="241" y="289"/>
                    </a:lnTo>
                    <a:lnTo>
                      <a:pt x="239" y="290"/>
                    </a:lnTo>
                    <a:lnTo>
                      <a:pt x="237" y="292"/>
                    </a:lnTo>
                    <a:lnTo>
                      <a:pt x="237" y="292"/>
                    </a:lnTo>
                    <a:lnTo>
                      <a:pt x="235" y="293"/>
                    </a:lnTo>
                    <a:lnTo>
                      <a:pt x="234" y="295"/>
                    </a:lnTo>
                    <a:lnTo>
                      <a:pt x="233" y="296"/>
                    </a:lnTo>
                    <a:lnTo>
                      <a:pt x="232" y="297"/>
                    </a:lnTo>
                    <a:lnTo>
                      <a:pt x="231" y="297"/>
                    </a:lnTo>
                    <a:lnTo>
                      <a:pt x="231" y="298"/>
                    </a:lnTo>
                    <a:lnTo>
                      <a:pt x="230" y="299"/>
                    </a:lnTo>
                    <a:lnTo>
                      <a:pt x="230" y="300"/>
                    </a:lnTo>
                    <a:lnTo>
                      <a:pt x="230" y="300"/>
                    </a:lnTo>
                    <a:lnTo>
                      <a:pt x="230" y="300"/>
                    </a:lnTo>
                    <a:lnTo>
                      <a:pt x="229" y="300"/>
                    </a:lnTo>
                    <a:lnTo>
                      <a:pt x="227" y="300"/>
                    </a:lnTo>
                    <a:lnTo>
                      <a:pt x="224" y="300"/>
                    </a:lnTo>
                    <a:lnTo>
                      <a:pt x="221" y="300"/>
                    </a:lnTo>
                    <a:lnTo>
                      <a:pt x="217" y="299"/>
                    </a:lnTo>
                    <a:lnTo>
                      <a:pt x="213" y="299"/>
                    </a:lnTo>
                    <a:lnTo>
                      <a:pt x="208" y="299"/>
                    </a:lnTo>
                    <a:lnTo>
                      <a:pt x="203" y="298"/>
                    </a:lnTo>
                    <a:lnTo>
                      <a:pt x="197" y="298"/>
                    </a:lnTo>
                    <a:lnTo>
                      <a:pt x="191" y="297"/>
                    </a:lnTo>
                    <a:lnTo>
                      <a:pt x="185" y="297"/>
                    </a:lnTo>
                    <a:lnTo>
                      <a:pt x="179" y="296"/>
                    </a:lnTo>
                    <a:lnTo>
                      <a:pt x="172" y="295"/>
                    </a:lnTo>
                    <a:lnTo>
                      <a:pt x="165" y="295"/>
                    </a:lnTo>
                    <a:lnTo>
                      <a:pt x="158" y="294"/>
                    </a:lnTo>
                    <a:lnTo>
                      <a:pt x="152" y="293"/>
                    </a:lnTo>
                    <a:lnTo>
                      <a:pt x="145" y="293"/>
                    </a:lnTo>
                    <a:lnTo>
                      <a:pt x="138" y="292"/>
                    </a:lnTo>
                    <a:lnTo>
                      <a:pt x="132" y="292"/>
                    </a:lnTo>
                    <a:lnTo>
                      <a:pt x="126" y="291"/>
                    </a:lnTo>
                    <a:lnTo>
                      <a:pt x="120" y="290"/>
                    </a:lnTo>
                    <a:lnTo>
                      <a:pt x="114" y="290"/>
                    </a:lnTo>
                    <a:lnTo>
                      <a:pt x="109" y="289"/>
                    </a:lnTo>
                    <a:lnTo>
                      <a:pt x="104" y="289"/>
                    </a:lnTo>
                    <a:lnTo>
                      <a:pt x="100" y="289"/>
                    </a:lnTo>
                    <a:lnTo>
                      <a:pt x="96" y="288"/>
                    </a:lnTo>
                    <a:lnTo>
                      <a:pt x="93" y="288"/>
                    </a:lnTo>
                    <a:lnTo>
                      <a:pt x="90" y="287"/>
                    </a:lnTo>
                    <a:lnTo>
                      <a:pt x="88" y="287"/>
                    </a:lnTo>
                    <a:lnTo>
                      <a:pt x="87" y="287"/>
                    </a:lnTo>
                    <a:lnTo>
                      <a:pt x="87" y="287"/>
                    </a:lnTo>
                    <a:lnTo>
                      <a:pt x="87" y="287"/>
                    </a:lnTo>
                    <a:lnTo>
                      <a:pt x="86" y="287"/>
                    </a:lnTo>
                    <a:lnTo>
                      <a:pt x="85" y="286"/>
                    </a:lnTo>
                    <a:lnTo>
                      <a:pt x="84" y="284"/>
                    </a:lnTo>
                    <a:lnTo>
                      <a:pt x="82" y="281"/>
                    </a:lnTo>
                    <a:lnTo>
                      <a:pt x="81" y="278"/>
                    </a:lnTo>
                    <a:lnTo>
                      <a:pt x="79" y="274"/>
                    </a:lnTo>
                    <a:lnTo>
                      <a:pt x="79" y="269"/>
                    </a:lnTo>
                    <a:lnTo>
                      <a:pt x="79" y="263"/>
                    </a:lnTo>
                    <a:lnTo>
                      <a:pt x="79" y="263"/>
                    </a:lnTo>
                    <a:lnTo>
                      <a:pt x="80" y="259"/>
                    </a:lnTo>
                    <a:lnTo>
                      <a:pt x="80" y="255"/>
                    </a:lnTo>
                    <a:lnTo>
                      <a:pt x="81" y="251"/>
                    </a:lnTo>
                    <a:lnTo>
                      <a:pt x="81" y="247"/>
                    </a:lnTo>
                    <a:lnTo>
                      <a:pt x="81" y="242"/>
                    </a:lnTo>
                    <a:lnTo>
                      <a:pt x="81" y="237"/>
                    </a:lnTo>
                    <a:lnTo>
                      <a:pt x="81" y="233"/>
                    </a:lnTo>
                    <a:lnTo>
                      <a:pt x="81" y="228"/>
                    </a:lnTo>
                    <a:lnTo>
                      <a:pt x="81" y="223"/>
                    </a:lnTo>
                    <a:lnTo>
                      <a:pt x="81" y="217"/>
                    </a:lnTo>
                    <a:lnTo>
                      <a:pt x="80" y="213"/>
                    </a:lnTo>
                    <a:lnTo>
                      <a:pt x="80" y="207"/>
                    </a:lnTo>
                    <a:lnTo>
                      <a:pt x="79" y="202"/>
                    </a:lnTo>
                    <a:lnTo>
                      <a:pt x="78" y="197"/>
                    </a:lnTo>
                    <a:lnTo>
                      <a:pt x="78" y="192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5" y="183"/>
                    </a:lnTo>
                    <a:lnTo>
                      <a:pt x="71" y="178"/>
                    </a:lnTo>
                    <a:lnTo>
                      <a:pt x="67" y="174"/>
                    </a:lnTo>
                    <a:lnTo>
                      <a:pt x="61" y="170"/>
                    </a:lnTo>
                    <a:lnTo>
                      <a:pt x="55" y="166"/>
                    </a:lnTo>
                    <a:lnTo>
                      <a:pt x="48" y="162"/>
                    </a:lnTo>
                    <a:lnTo>
                      <a:pt x="41" y="159"/>
                    </a:lnTo>
                    <a:lnTo>
                      <a:pt x="34" y="156"/>
                    </a:lnTo>
                    <a:lnTo>
                      <a:pt x="27" y="152"/>
                    </a:lnTo>
                    <a:lnTo>
                      <a:pt x="20" y="149"/>
                    </a:lnTo>
                    <a:lnTo>
                      <a:pt x="14" y="146"/>
                    </a:lnTo>
                    <a:lnTo>
                      <a:pt x="9" y="144"/>
                    </a:lnTo>
                    <a:lnTo>
                      <a:pt x="5" y="142"/>
                    </a:lnTo>
                    <a:lnTo>
                      <a:pt x="2" y="139"/>
                    </a:lnTo>
                    <a:lnTo>
                      <a:pt x="0" y="137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2" y="131"/>
                    </a:lnTo>
                    <a:lnTo>
                      <a:pt x="4" y="127"/>
                    </a:lnTo>
                    <a:lnTo>
                      <a:pt x="7" y="123"/>
                    </a:lnTo>
                    <a:lnTo>
                      <a:pt x="9" y="119"/>
                    </a:lnTo>
                    <a:lnTo>
                      <a:pt x="12" y="116"/>
                    </a:lnTo>
                    <a:lnTo>
                      <a:pt x="15" y="113"/>
                    </a:lnTo>
                    <a:lnTo>
                      <a:pt x="17" y="110"/>
                    </a:lnTo>
                    <a:lnTo>
                      <a:pt x="20" y="107"/>
                    </a:lnTo>
                    <a:lnTo>
                      <a:pt x="20" y="107"/>
                    </a:lnTo>
                    <a:lnTo>
                      <a:pt x="22" y="105"/>
                    </a:lnTo>
                    <a:lnTo>
                      <a:pt x="24" y="102"/>
                    </a:lnTo>
                    <a:lnTo>
                      <a:pt x="26" y="100"/>
                    </a:lnTo>
                    <a:lnTo>
                      <a:pt x="28" y="98"/>
                    </a:lnTo>
                    <a:lnTo>
                      <a:pt x="29" y="96"/>
                    </a:lnTo>
                    <a:lnTo>
                      <a:pt x="31" y="95"/>
                    </a:lnTo>
                    <a:lnTo>
                      <a:pt x="32" y="93"/>
                    </a:lnTo>
                    <a:lnTo>
                      <a:pt x="33" y="92"/>
                    </a:lnTo>
                    <a:lnTo>
                      <a:pt x="33" y="92"/>
                    </a:lnTo>
                    <a:lnTo>
                      <a:pt x="34" y="90"/>
                    </a:lnTo>
                    <a:lnTo>
                      <a:pt x="35" y="90"/>
                    </a:lnTo>
                    <a:lnTo>
                      <a:pt x="37" y="89"/>
                    </a:lnTo>
                    <a:lnTo>
                      <a:pt x="39" y="88"/>
                    </a:lnTo>
                    <a:lnTo>
                      <a:pt x="41" y="87"/>
                    </a:lnTo>
                    <a:lnTo>
                      <a:pt x="43" y="85"/>
                    </a:lnTo>
                    <a:lnTo>
                      <a:pt x="45" y="82"/>
                    </a:lnTo>
                    <a:lnTo>
                      <a:pt x="48" y="78"/>
                    </a:lnTo>
                    <a:lnTo>
                      <a:pt x="48" y="78"/>
                    </a:lnTo>
                    <a:lnTo>
                      <a:pt x="49" y="75"/>
                    </a:lnTo>
                    <a:lnTo>
                      <a:pt x="51" y="72"/>
                    </a:lnTo>
                    <a:lnTo>
                      <a:pt x="52" y="68"/>
                    </a:lnTo>
                    <a:lnTo>
                      <a:pt x="55" y="65"/>
                    </a:lnTo>
                    <a:lnTo>
                      <a:pt x="56" y="62"/>
                    </a:lnTo>
                    <a:lnTo>
                      <a:pt x="58" y="59"/>
                    </a:lnTo>
                    <a:lnTo>
                      <a:pt x="60" y="56"/>
                    </a:lnTo>
                    <a:lnTo>
                      <a:pt x="62" y="53"/>
                    </a:lnTo>
                    <a:lnTo>
                      <a:pt x="62" y="53"/>
                    </a:lnTo>
                    <a:lnTo>
                      <a:pt x="65" y="51"/>
                    </a:lnTo>
                    <a:lnTo>
                      <a:pt x="68" y="49"/>
                    </a:lnTo>
                    <a:lnTo>
                      <a:pt x="72" y="47"/>
                    </a:lnTo>
                    <a:lnTo>
                      <a:pt x="76" y="44"/>
                    </a:lnTo>
                    <a:lnTo>
                      <a:pt x="81" y="42"/>
                    </a:lnTo>
                    <a:lnTo>
                      <a:pt x="85" y="40"/>
                    </a:lnTo>
                    <a:lnTo>
                      <a:pt x="89" y="38"/>
                    </a:lnTo>
                    <a:lnTo>
                      <a:pt x="93" y="37"/>
                    </a:lnTo>
                    <a:lnTo>
                      <a:pt x="93" y="37"/>
                    </a:lnTo>
                    <a:lnTo>
                      <a:pt x="96" y="36"/>
                    </a:lnTo>
                    <a:lnTo>
                      <a:pt x="98" y="35"/>
                    </a:lnTo>
                    <a:lnTo>
                      <a:pt x="101" y="34"/>
                    </a:lnTo>
                    <a:lnTo>
                      <a:pt x="105" y="32"/>
                    </a:lnTo>
                    <a:lnTo>
                      <a:pt x="108" y="30"/>
                    </a:lnTo>
                    <a:lnTo>
                      <a:pt x="112" y="28"/>
                    </a:lnTo>
                    <a:lnTo>
                      <a:pt x="116" y="26"/>
                    </a:lnTo>
                    <a:lnTo>
                      <a:pt x="120" y="24"/>
                    </a:lnTo>
                    <a:lnTo>
                      <a:pt x="124" y="22"/>
                    </a:lnTo>
                    <a:lnTo>
                      <a:pt x="127" y="20"/>
                    </a:lnTo>
                    <a:lnTo>
                      <a:pt x="131" y="18"/>
                    </a:lnTo>
                    <a:lnTo>
                      <a:pt x="134" y="17"/>
                    </a:lnTo>
                    <a:lnTo>
                      <a:pt x="137" y="15"/>
                    </a:lnTo>
                    <a:lnTo>
                      <a:pt x="139" y="13"/>
                    </a:lnTo>
                    <a:lnTo>
                      <a:pt x="141" y="12"/>
                    </a:lnTo>
                    <a:lnTo>
                      <a:pt x="142" y="10"/>
                    </a:lnTo>
                    <a:lnTo>
                      <a:pt x="142" y="10"/>
                    </a:lnTo>
                    <a:lnTo>
                      <a:pt x="144" y="9"/>
                    </a:lnTo>
                    <a:lnTo>
                      <a:pt x="147" y="8"/>
                    </a:lnTo>
                    <a:lnTo>
                      <a:pt x="152" y="7"/>
                    </a:lnTo>
                    <a:lnTo>
                      <a:pt x="157" y="6"/>
                    </a:lnTo>
                    <a:lnTo>
                      <a:pt x="164" y="5"/>
                    </a:lnTo>
                    <a:lnTo>
                      <a:pt x="171" y="4"/>
                    </a:lnTo>
                    <a:lnTo>
                      <a:pt x="179" y="3"/>
                    </a:lnTo>
                    <a:lnTo>
                      <a:pt x="186" y="3"/>
                    </a:lnTo>
                    <a:lnTo>
                      <a:pt x="194" y="2"/>
                    </a:lnTo>
                    <a:lnTo>
                      <a:pt x="202" y="2"/>
                    </a:lnTo>
                    <a:lnTo>
                      <a:pt x="209" y="1"/>
                    </a:lnTo>
                    <a:lnTo>
                      <a:pt x="215" y="1"/>
                    </a:lnTo>
                    <a:lnTo>
                      <a:pt x="220" y="0"/>
                    </a:lnTo>
                    <a:lnTo>
                      <a:pt x="224" y="0"/>
                    </a:lnTo>
                    <a:lnTo>
                      <a:pt x="227" y="0"/>
                    </a:lnTo>
                    <a:lnTo>
                      <a:pt x="228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29" name="Freeform 17">
                <a:extLst>
                  <a:ext uri="{FF2B5EF4-FFF2-40B4-BE49-F238E27FC236}">
                    <a16:creationId xmlns:a16="http://schemas.microsoft.com/office/drawing/2014/main" id="{5CAD2AE9-5D7E-C053-82D0-A2059D016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" y="850"/>
                <a:ext cx="56" cy="59"/>
              </a:xfrm>
              <a:custGeom>
                <a:avLst/>
                <a:gdLst>
                  <a:gd name="T0" fmla="*/ 31 w 56"/>
                  <a:gd name="T1" fmla="*/ 0 h 59"/>
                  <a:gd name="T2" fmla="*/ 31 w 56"/>
                  <a:gd name="T3" fmla="*/ 0 h 59"/>
                  <a:gd name="T4" fmla="*/ 32 w 56"/>
                  <a:gd name="T5" fmla="*/ 0 h 59"/>
                  <a:gd name="T6" fmla="*/ 33 w 56"/>
                  <a:gd name="T7" fmla="*/ 0 h 59"/>
                  <a:gd name="T8" fmla="*/ 36 w 56"/>
                  <a:gd name="T9" fmla="*/ 0 h 59"/>
                  <a:gd name="T10" fmla="*/ 40 w 56"/>
                  <a:gd name="T11" fmla="*/ 1 h 59"/>
                  <a:gd name="T12" fmla="*/ 44 w 56"/>
                  <a:gd name="T13" fmla="*/ 1 h 59"/>
                  <a:gd name="T14" fmla="*/ 48 w 56"/>
                  <a:gd name="T15" fmla="*/ 2 h 59"/>
                  <a:gd name="T16" fmla="*/ 52 w 56"/>
                  <a:gd name="T17" fmla="*/ 2 h 59"/>
                  <a:gd name="T18" fmla="*/ 55 w 56"/>
                  <a:gd name="T19" fmla="*/ 2 h 59"/>
                  <a:gd name="T20" fmla="*/ 55 w 56"/>
                  <a:gd name="T21" fmla="*/ 2 h 59"/>
                  <a:gd name="T22" fmla="*/ 55 w 56"/>
                  <a:gd name="T23" fmla="*/ 3 h 59"/>
                  <a:gd name="T24" fmla="*/ 55 w 56"/>
                  <a:gd name="T25" fmla="*/ 3 h 59"/>
                  <a:gd name="T26" fmla="*/ 54 w 56"/>
                  <a:gd name="T27" fmla="*/ 5 h 59"/>
                  <a:gd name="T28" fmla="*/ 54 w 56"/>
                  <a:gd name="T29" fmla="*/ 7 h 59"/>
                  <a:gd name="T30" fmla="*/ 54 w 56"/>
                  <a:gd name="T31" fmla="*/ 9 h 59"/>
                  <a:gd name="T32" fmla="*/ 53 w 56"/>
                  <a:gd name="T33" fmla="*/ 12 h 59"/>
                  <a:gd name="T34" fmla="*/ 53 w 56"/>
                  <a:gd name="T35" fmla="*/ 15 h 59"/>
                  <a:gd name="T36" fmla="*/ 52 w 56"/>
                  <a:gd name="T37" fmla="*/ 18 h 59"/>
                  <a:gd name="T38" fmla="*/ 52 w 56"/>
                  <a:gd name="T39" fmla="*/ 21 h 59"/>
                  <a:gd name="T40" fmla="*/ 51 w 56"/>
                  <a:gd name="T41" fmla="*/ 24 h 59"/>
                  <a:gd name="T42" fmla="*/ 51 w 56"/>
                  <a:gd name="T43" fmla="*/ 27 h 59"/>
                  <a:gd name="T44" fmla="*/ 50 w 56"/>
                  <a:gd name="T45" fmla="*/ 30 h 59"/>
                  <a:gd name="T46" fmla="*/ 50 w 56"/>
                  <a:gd name="T47" fmla="*/ 33 h 59"/>
                  <a:gd name="T48" fmla="*/ 49 w 56"/>
                  <a:gd name="T49" fmla="*/ 35 h 59"/>
                  <a:gd name="T50" fmla="*/ 49 w 56"/>
                  <a:gd name="T51" fmla="*/ 37 h 59"/>
                  <a:gd name="T52" fmla="*/ 48 w 56"/>
                  <a:gd name="T53" fmla="*/ 39 h 59"/>
                  <a:gd name="T54" fmla="*/ 48 w 56"/>
                  <a:gd name="T55" fmla="*/ 39 h 59"/>
                  <a:gd name="T56" fmla="*/ 47 w 56"/>
                  <a:gd name="T57" fmla="*/ 42 h 59"/>
                  <a:gd name="T58" fmla="*/ 47 w 56"/>
                  <a:gd name="T59" fmla="*/ 44 h 59"/>
                  <a:gd name="T60" fmla="*/ 45 w 56"/>
                  <a:gd name="T61" fmla="*/ 47 h 59"/>
                  <a:gd name="T62" fmla="*/ 44 w 56"/>
                  <a:gd name="T63" fmla="*/ 50 h 59"/>
                  <a:gd name="T64" fmla="*/ 42 w 56"/>
                  <a:gd name="T65" fmla="*/ 53 h 59"/>
                  <a:gd name="T66" fmla="*/ 41 w 56"/>
                  <a:gd name="T67" fmla="*/ 55 h 59"/>
                  <a:gd name="T68" fmla="*/ 40 w 56"/>
                  <a:gd name="T69" fmla="*/ 56 h 59"/>
                  <a:gd name="T70" fmla="*/ 40 w 56"/>
                  <a:gd name="T71" fmla="*/ 56 h 59"/>
                  <a:gd name="T72" fmla="*/ 40 w 56"/>
                  <a:gd name="T73" fmla="*/ 56 h 59"/>
                  <a:gd name="T74" fmla="*/ 40 w 56"/>
                  <a:gd name="T75" fmla="*/ 56 h 59"/>
                  <a:gd name="T76" fmla="*/ 39 w 56"/>
                  <a:gd name="T77" fmla="*/ 57 h 59"/>
                  <a:gd name="T78" fmla="*/ 38 w 56"/>
                  <a:gd name="T79" fmla="*/ 57 h 59"/>
                  <a:gd name="T80" fmla="*/ 36 w 56"/>
                  <a:gd name="T81" fmla="*/ 57 h 59"/>
                  <a:gd name="T82" fmla="*/ 34 w 56"/>
                  <a:gd name="T83" fmla="*/ 58 h 59"/>
                  <a:gd name="T84" fmla="*/ 32 w 56"/>
                  <a:gd name="T85" fmla="*/ 58 h 59"/>
                  <a:gd name="T86" fmla="*/ 29 w 56"/>
                  <a:gd name="T87" fmla="*/ 58 h 59"/>
                  <a:gd name="T88" fmla="*/ 26 w 56"/>
                  <a:gd name="T89" fmla="*/ 58 h 59"/>
                  <a:gd name="T90" fmla="*/ 23 w 56"/>
                  <a:gd name="T91" fmla="*/ 58 h 59"/>
                  <a:gd name="T92" fmla="*/ 20 w 56"/>
                  <a:gd name="T93" fmla="*/ 58 h 59"/>
                  <a:gd name="T94" fmla="*/ 17 w 56"/>
                  <a:gd name="T95" fmla="*/ 57 h 59"/>
                  <a:gd name="T96" fmla="*/ 13 w 56"/>
                  <a:gd name="T97" fmla="*/ 57 h 59"/>
                  <a:gd name="T98" fmla="*/ 10 w 56"/>
                  <a:gd name="T99" fmla="*/ 56 h 59"/>
                  <a:gd name="T100" fmla="*/ 7 w 56"/>
                  <a:gd name="T101" fmla="*/ 55 h 59"/>
                  <a:gd name="T102" fmla="*/ 3 w 56"/>
                  <a:gd name="T103" fmla="*/ 53 h 59"/>
                  <a:gd name="T104" fmla="*/ 0 w 56"/>
                  <a:gd name="T105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59">
                    <a:moveTo>
                      <a:pt x="31" y="0"/>
                    </a:moveTo>
                    <a:lnTo>
                      <a:pt x="31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6" y="0"/>
                    </a:lnTo>
                    <a:lnTo>
                      <a:pt x="40" y="1"/>
                    </a:lnTo>
                    <a:lnTo>
                      <a:pt x="44" y="1"/>
                    </a:lnTo>
                    <a:lnTo>
                      <a:pt x="48" y="2"/>
                    </a:lnTo>
                    <a:lnTo>
                      <a:pt x="52" y="2"/>
                    </a:lnTo>
                    <a:lnTo>
                      <a:pt x="55" y="2"/>
                    </a:lnTo>
                    <a:lnTo>
                      <a:pt x="55" y="2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54" y="5"/>
                    </a:lnTo>
                    <a:lnTo>
                      <a:pt x="54" y="7"/>
                    </a:lnTo>
                    <a:lnTo>
                      <a:pt x="54" y="9"/>
                    </a:lnTo>
                    <a:lnTo>
                      <a:pt x="53" y="12"/>
                    </a:lnTo>
                    <a:lnTo>
                      <a:pt x="53" y="15"/>
                    </a:lnTo>
                    <a:lnTo>
                      <a:pt x="52" y="18"/>
                    </a:lnTo>
                    <a:lnTo>
                      <a:pt x="52" y="21"/>
                    </a:lnTo>
                    <a:lnTo>
                      <a:pt x="51" y="24"/>
                    </a:lnTo>
                    <a:lnTo>
                      <a:pt x="51" y="27"/>
                    </a:lnTo>
                    <a:lnTo>
                      <a:pt x="50" y="30"/>
                    </a:lnTo>
                    <a:lnTo>
                      <a:pt x="50" y="33"/>
                    </a:lnTo>
                    <a:lnTo>
                      <a:pt x="49" y="35"/>
                    </a:lnTo>
                    <a:lnTo>
                      <a:pt x="49" y="37"/>
                    </a:lnTo>
                    <a:lnTo>
                      <a:pt x="48" y="39"/>
                    </a:lnTo>
                    <a:lnTo>
                      <a:pt x="48" y="39"/>
                    </a:lnTo>
                    <a:lnTo>
                      <a:pt x="47" y="42"/>
                    </a:lnTo>
                    <a:lnTo>
                      <a:pt x="47" y="44"/>
                    </a:lnTo>
                    <a:lnTo>
                      <a:pt x="45" y="47"/>
                    </a:lnTo>
                    <a:lnTo>
                      <a:pt x="44" y="50"/>
                    </a:lnTo>
                    <a:lnTo>
                      <a:pt x="42" y="53"/>
                    </a:lnTo>
                    <a:lnTo>
                      <a:pt x="41" y="55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39" y="57"/>
                    </a:lnTo>
                    <a:lnTo>
                      <a:pt x="38" y="57"/>
                    </a:lnTo>
                    <a:lnTo>
                      <a:pt x="36" y="57"/>
                    </a:lnTo>
                    <a:lnTo>
                      <a:pt x="34" y="58"/>
                    </a:lnTo>
                    <a:lnTo>
                      <a:pt x="32" y="58"/>
                    </a:lnTo>
                    <a:lnTo>
                      <a:pt x="29" y="58"/>
                    </a:lnTo>
                    <a:lnTo>
                      <a:pt x="26" y="58"/>
                    </a:lnTo>
                    <a:lnTo>
                      <a:pt x="23" y="58"/>
                    </a:lnTo>
                    <a:lnTo>
                      <a:pt x="20" y="58"/>
                    </a:lnTo>
                    <a:lnTo>
                      <a:pt x="17" y="57"/>
                    </a:lnTo>
                    <a:lnTo>
                      <a:pt x="13" y="57"/>
                    </a:lnTo>
                    <a:lnTo>
                      <a:pt x="10" y="56"/>
                    </a:lnTo>
                    <a:lnTo>
                      <a:pt x="7" y="55"/>
                    </a:lnTo>
                    <a:lnTo>
                      <a:pt x="3" y="53"/>
                    </a:lnTo>
                    <a:lnTo>
                      <a:pt x="0" y="52"/>
                    </a:lnTo>
                  </a:path>
                </a:pathLst>
              </a:custGeom>
              <a:noFill/>
              <a:ln w="12700" cap="rnd" cmpd="sng">
                <a:solidFill>
                  <a:srgbClr val="4C4C4C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30" name="Freeform 18">
                <a:extLst>
                  <a:ext uri="{FF2B5EF4-FFF2-40B4-BE49-F238E27FC236}">
                    <a16:creationId xmlns:a16="http://schemas.microsoft.com/office/drawing/2014/main" id="{30E38F47-3242-3E3B-5CA6-3BD99CE05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" y="836"/>
                <a:ext cx="40" cy="46"/>
              </a:xfrm>
              <a:custGeom>
                <a:avLst/>
                <a:gdLst>
                  <a:gd name="T0" fmla="*/ 35 w 40"/>
                  <a:gd name="T1" fmla="*/ 1 h 46"/>
                  <a:gd name="T2" fmla="*/ 37 w 40"/>
                  <a:gd name="T3" fmla="*/ 2 h 46"/>
                  <a:gd name="T4" fmla="*/ 38 w 40"/>
                  <a:gd name="T5" fmla="*/ 4 h 46"/>
                  <a:gd name="T6" fmla="*/ 39 w 40"/>
                  <a:gd name="T7" fmla="*/ 6 h 46"/>
                  <a:gd name="T8" fmla="*/ 39 w 40"/>
                  <a:gd name="T9" fmla="*/ 11 h 46"/>
                  <a:gd name="T10" fmla="*/ 38 w 40"/>
                  <a:gd name="T11" fmla="*/ 14 h 46"/>
                  <a:gd name="T12" fmla="*/ 37 w 40"/>
                  <a:gd name="T13" fmla="*/ 17 h 46"/>
                  <a:gd name="T14" fmla="*/ 35 w 40"/>
                  <a:gd name="T15" fmla="*/ 16 h 46"/>
                  <a:gd name="T16" fmla="*/ 36 w 40"/>
                  <a:gd name="T17" fmla="*/ 11 h 46"/>
                  <a:gd name="T18" fmla="*/ 36 w 40"/>
                  <a:gd name="T19" fmla="*/ 6 h 46"/>
                  <a:gd name="T20" fmla="*/ 34 w 40"/>
                  <a:gd name="T21" fmla="*/ 5 h 46"/>
                  <a:gd name="T22" fmla="*/ 32 w 40"/>
                  <a:gd name="T23" fmla="*/ 6 h 46"/>
                  <a:gd name="T24" fmla="*/ 29 w 40"/>
                  <a:gd name="T25" fmla="*/ 8 h 46"/>
                  <a:gd name="T26" fmla="*/ 27 w 40"/>
                  <a:gd name="T27" fmla="*/ 11 h 46"/>
                  <a:gd name="T28" fmla="*/ 25 w 40"/>
                  <a:gd name="T29" fmla="*/ 14 h 46"/>
                  <a:gd name="T30" fmla="*/ 23 w 40"/>
                  <a:gd name="T31" fmla="*/ 17 h 46"/>
                  <a:gd name="T32" fmla="*/ 21 w 40"/>
                  <a:gd name="T33" fmla="*/ 19 h 46"/>
                  <a:gd name="T34" fmla="*/ 16 w 40"/>
                  <a:gd name="T35" fmla="*/ 25 h 46"/>
                  <a:gd name="T36" fmla="*/ 9 w 40"/>
                  <a:gd name="T37" fmla="*/ 32 h 46"/>
                  <a:gd name="T38" fmla="*/ 4 w 40"/>
                  <a:gd name="T39" fmla="*/ 40 h 46"/>
                  <a:gd name="T40" fmla="*/ 2 w 40"/>
                  <a:gd name="T41" fmla="*/ 44 h 46"/>
                  <a:gd name="T42" fmla="*/ 0 w 40"/>
                  <a:gd name="T43" fmla="*/ 45 h 46"/>
                  <a:gd name="T44" fmla="*/ 0 w 40"/>
                  <a:gd name="T45" fmla="*/ 43 h 46"/>
                  <a:gd name="T46" fmla="*/ 1 w 40"/>
                  <a:gd name="T47" fmla="*/ 40 h 46"/>
                  <a:gd name="T48" fmla="*/ 3 w 40"/>
                  <a:gd name="T49" fmla="*/ 37 h 46"/>
                  <a:gd name="T50" fmla="*/ 6 w 40"/>
                  <a:gd name="T51" fmla="*/ 32 h 46"/>
                  <a:gd name="T52" fmla="*/ 10 w 40"/>
                  <a:gd name="T53" fmla="*/ 27 h 46"/>
                  <a:gd name="T54" fmla="*/ 14 w 40"/>
                  <a:gd name="T55" fmla="*/ 22 h 46"/>
                  <a:gd name="T56" fmla="*/ 19 w 40"/>
                  <a:gd name="T57" fmla="*/ 17 h 46"/>
                  <a:gd name="T58" fmla="*/ 23 w 40"/>
                  <a:gd name="T59" fmla="*/ 12 h 46"/>
                  <a:gd name="T60" fmla="*/ 26 w 40"/>
                  <a:gd name="T61" fmla="*/ 8 h 46"/>
                  <a:gd name="T62" fmla="*/ 29 w 40"/>
                  <a:gd name="T63" fmla="*/ 5 h 46"/>
                  <a:gd name="T64" fmla="*/ 30 w 40"/>
                  <a:gd name="T65" fmla="*/ 3 h 46"/>
                  <a:gd name="T66" fmla="*/ 33 w 40"/>
                  <a:gd name="T6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" h="46">
                    <a:moveTo>
                      <a:pt x="34" y="0"/>
                    </a:moveTo>
                    <a:lnTo>
                      <a:pt x="35" y="1"/>
                    </a:lnTo>
                    <a:lnTo>
                      <a:pt x="36" y="1"/>
                    </a:lnTo>
                    <a:lnTo>
                      <a:pt x="37" y="2"/>
                    </a:lnTo>
                    <a:lnTo>
                      <a:pt x="38" y="3"/>
                    </a:lnTo>
                    <a:lnTo>
                      <a:pt x="38" y="4"/>
                    </a:lnTo>
                    <a:lnTo>
                      <a:pt x="39" y="5"/>
                    </a:lnTo>
                    <a:lnTo>
                      <a:pt x="39" y="6"/>
                    </a:lnTo>
                    <a:lnTo>
                      <a:pt x="39" y="8"/>
                    </a:lnTo>
                    <a:lnTo>
                      <a:pt x="39" y="11"/>
                    </a:lnTo>
                    <a:lnTo>
                      <a:pt x="38" y="13"/>
                    </a:lnTo>
                    <a:lnTo>
                      <a:pt x="38" y="14"/>
                    </a:lnTo>
                    <a:lnTo>
                      <a:pt x="37" y="16"/>
                    </a:lnTo>
                    <a:lnTo>
                      <a:pt x="37" y="17"/>
                    </a:lnTo>
                    <a:lnTo>
                      <a:pt x="36" y="17"/>
                    </a:lnTo>
                    <a:lnTo>
                      <a:pt x="35" y="16"/>
                    </a:lnTo>
                    <a:lnTo>
                      <a:pt x="35" y="15"/>
                    </a:lnTo>
                    <a:lnTo>
                      <a:pt x="36" y="11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5" y="5"/>
                    </a:lnTo>
                    <a:lnTo>
                      <a:pt x="34" y="5"/>
                    </a:lnTo>
                    <a:lnTo>
                      <a:pt x="33" y="5"/>
                    </a:lnTo>
                    <a:lnTo>
                      <a:pt x="32" y="6"/>
                    </a:lnTo>
                    <a:lnTo>
                      <a:pt x="31" y="7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7" y="11"/>
                    </a:lnTo>
                    <a:lnTo>
                      <a:pt x="26" y="13"/>
                    </a:lnTo>
                    <a:lnTo>
                      <a:pt x="25" y="14"/>
                    </a:lnTo>
                    <a:lnTo>
                      <a:pt x="23" y="16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1" y="19"/>
                    </a:lnTo>
                    <a:lnTo>
                      <a:pt x="19" y="21"/>
                    </a:lnTo>
                    <a:lnTo>
                      <a:pt x="16" y="25"/>
                    </a:lnTo>
                    <a:lnTo>
                      <a:pt x="12" y="28"/>
                    </a:lnTo>
                    <a:lnTo>
                      <a:pt x="9" y="32"/>
                    </a:lnTo>
                    <a:lnTo>
                      <a:pt x="6" y="36"/>
                    </a:lnTo>
                    <a:lnTo>
                      <a:pt x="4" y="40"/>
                    </a:lnTo>
                    <a:lnTo>
                      <a:pt x="2" y="43"/>
                    </a:lnTo>
                    <a:lnTo>
                      <a:pt x="2" y="44"/>
                    </a:lnTo>
                    <a:lnTo>
                      <a:pt x="1" y="45"/>
                    </a:lnTo>
                    <a:lnTo>
                      <a:pt x="0" y="45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40"/>
                    </a:lnTo>
                    <a:lnTo>
                      <a:pt x="2" y="38"/>
                    </a:lnTo>
                    <a:lnTo>
                      <a:pt x="3" y="37"/>
                    </a:lnTo>
                    <a:lnTo>
                      <a:pt x="5" y="34"/>
                    </a:lnTo>
                    <a:lnTo>
                      <a:pt x="6" y="32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12" y="25"/>
                    </a:lnTo>
                    <a:lnTo>
                      <a:pt x="14" y="22"/>
                    </a:lnTo>
                    <a:lnTo>
                      <a:pt x="16" y="19"/>
                    </a:lnTo>
                    <a:lnTo>
                      <a:pt x="19" y="17"/>
                    </a:lnTo>
                    <a:lnTo>
                      <a:pt x="21" y="14"/>
                    </a:lnTo>
                    <a:lnTo>
                      <a:pt x="23" y="12"/>
                    </a:lnTo>
                    <a:lnTo>
                      <a:pt x="25" y="10"/>
                    </a:lnTo>
                    <a:lnTo>
                      <a:pt x="26" y="8"/>
                    </a:lnTo>
                    <a:lnTo>
                      <a:pt x="28" y="6"/>
                    </a:lnTo>
                    <a:lnTo>
                      <a:pt x="29" y="5"/>
                    </a:lnTo>
                    <a:lnTo>
                      <a:pt x="29" y="4"/>
                    </a:lnTo>
                    <a:lnTo>
                      <a:pt x="30" y="3"/>
                    </a:lnTo>
                    <a:lnTo>
                      <a:pt x="31" y="1"/>
                    </a:lnTo>
                    <a:lnTo>
                      <a:pt x="33" y="0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31" name="Freeform 19">
                <a:extLst>
                  <a:ext uri="{FF2B5EF4-FFF2-40B4-BE49-F238E27FC236}">
                    <a16:creationId xmlns:a16="http://schemas.microsoft.com/office/drawing/2014/main" id="{79BA4FDA-7AC8-D475-BCB3-8AAFD59EA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" y="763"/>
                <a:ext cx="85" cy="69"/>
              </a:xfrm>
              <a:custGeom>
                <a:avLst/>
                <a:gdLst>
                  <a:gd name="T0" fmla="*/ 83 w 85"/>
                  <a:gd name="T1" fmla="*/ 0 h 69"/>
                  <a:gd name="T2" fmla="*/ 82 w 85"/>
                  <a:gd name="T3" fmla="*/ 2 h 69"/>
                  <a:gd name="T4" fmla="*/ 79 w 85"/>
                  <a:gd name="T5" fmla="*/ 4 h 69"/>
                  <a:gd name="T6" fmla="*/ 75 w 85"/>
                  <a:gd name="T7" fmla="*/ 7 h 69"/>
                  <a:gd name="T8" fmla="*/ 71 w 85"/>
                  <a:gd name="T9" fmla="*/ 11 h 69"/>
                  <a:gd name="T10" fmla="*/ 65 w 85"/>
                  <a:gd name="T11" fmla="*/ 15 h 69"/>
                  <a:gd name="T12" fmla="*/ 59 w 85"/>
                  <a:gd name="T13" fmla="*/ 19 h 69"/>
                  <a:gd name="T14" fmla="*/ 51 w 85"/>
                  <a:gd name="T15" fmla="*/ 23 h 69"/>
                  <a:gd name="T16" fmla="*/ 45 w 85"/>
                  <a:gd name="T17" fmla="*/ 25 h 69"/>
                  <a:gd name="T18" fmla="*/ 41 w 85"/>
                  <a:gd name="T19" fmla="*/ 27 h 69"/>
                  <a:gd name="T20" fmla="*/ 36 w 85"/>
                  <a:gd name="T21" fmla="*/ 29 h 69"/>
                  <a:gd name="T22" fmla="*/ 30 w 85"/>
                  <a:gd name="T23" fmla="*/ 31 h 69"/>
                  <a:gd name="T24" fmla="*/ 26 w 85"/>
                  <a:gd name="T25" fmla="*/ 33 h 69"/>
                  <a:gd name="T26" fmla="*/ 21 w 85"/>
                  <a:gd name="T27" fmla="*/ 36 h 69"/>
                  <a:gd name="T28" fmla="*/ 16 w 85"/>
                  <a:gd name="T29" fmla="*/ 39 h 69"/>
                  <a:gd name="T30" fmla="*/ 13 w 85"/>
                  <a:gd name="T31" fmla="*/ 43 h 69"/>
                  <a:gd name="T32" fmla="*/ 11 w 85"/>
                  <a:gd name="T33" fmla="*/ 47 h 69"/>
                  <a:gd name="T34" fmla="*/ 7 w 85"/>
                  <a:gd name="T35" fmla="*/ 55 h 69"/>
                  <a:gd name="T36" fmla="*/ 3 w 85"/>
                  <a:gd name="T37" fmla="*/ 64 h 69"/>
                  <a:gd name="T38" fmla="*/ 0 w 85"/>
                  <a:gd name="T39" fmla="*/ 68 h 69"/>
                  <a:gd name="T40" fmla="*/ 0 w 85"/>
                  <a:gd name="T41" fmla="*/ 64 h 69"/>
                  <a:gd name="T42" fmla="*/ 0 w 85"/>
                  <a:gd name="T43" fmla="*/ 60 h 69"/>
                  <a:gd name="T44" fmla="*/ 1 w 85"/>
                  <a:gd name="T45" fmla="*/ 57 h 69"/>
                  <a:gd name="T46" fmla="*/ 3 w 85"/>
                  <a:gd name="T47" fmla="*/ 54 h 69"/>
                  <a:gd name="T48" fmla="*/ 5 w 85"/>
                  <a:gd name="T49" fmla="*/ 50 h 69"/>
                  <a:gd name="T50" fmla="*/ 7 w 85"/>
                  <a:gd name="T51" fmla="*/ 45 h 69"/>
                  <a:gd name="T52" fmla="*/ 10 w 85"/>
                  <a:gd name="T53" fmla="*/ 41 h 69"/>
                  <a:gd name="T54" fmla="*/ 13 w 85"/>
                  <a:gd name="T55" fmla="*/ 37 h 69"/>
                  <a:gd name="T56" fmla="*/ 15 w 85"/>
                  <a:gd name="T57" fmla="*/ 35 h 69"/>
                  <a:gd name="T58" fmla="*/ 19 w 85"/>
                  <a:gd name="T59" fmla="*/ 33 h 69"/>
                  <a:gd name="T60" fmla="*/ 25 w 85"/>
                  <a:gd name="T61" fmla="*/ 29 h 69"/>
                  <a:gd name="T62" fmla="*/ 31 w 85"/>
                  <a:gd name="T63" fmla="*/ 26 h 69"/>
                  <a:gd name="T64" fmla="*/ 36 w 85"/>
                  <a:gd name="T65" fmla="*/ 24 h 69"/>
                  <a:gd name="T66" fmla="*/ 42 w 85"/>
                  <a:gd name="T67" fmla="*/ 22 h 69"/>
                  <a:gd name="T68" fmla="*/ 48 w 85"/>
                  <a:gd name="T69" fmla="*/ 19 h 69"/>
                  <a:gd name="T70" fmla="*/ 54 w 85"/>
                  <a:gd name="T71" fmla="*/ 16 h 69"/>
                  <a:gd name="T72" fmla="*/ 60 w 85"/>
                  <a:gd name="T73" fmla="*/ 13 h 69"/>
                  <a:gd name="T74" fmla="*/ 69 w 85"/>
                  <a:gd name="T75" fmla="*/ 9 h 69"/>
                  <a:gd name="T76" fmla="*/ 77 w 85"/>
                  <a:gd name="T77" fmla="*/ 4 h 69"/>
                  <a:gd name="T78" fmla="*/ 83 w 85"/>
                  <a:gd name="T7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5" h="69">
                    <a:moveTo>
                      <a:pt x="84" y="0"/>
                    </a:moveTo>
                    <a:lnTo>
                      <a:pt x="83" y="0"/>
                    </a:lnTo>
                    <a:lnTo>
                      <a:pt x="83" y="1"/>
                    </a:lnTo>
                    <a:lnTo>
                      <a:pt x="82" y="2"/>
                    </a:lnTo>
                    <a:lnTo>
                      <a:pt x="81" y="3"/>
                    </a:lnTo>
                    <a:lnTo>
                      <a:pt x="79" y="4"/>
                    </a:lnTo>
                    <a:lnTo>
                      <a:pt x="78" y="6"/>
                    </a:lnTo>
                    <a:lnTo>
                      <a:pt x="75" y="7"/>
                    </a:lnTo>
                    <a:lnTo>
                      <a:pt x="73" y="9"/>
                    </a:lnTo>
                    <a:lnTo>
                      <a:pt x="71" y="11"/>
                    </a:lnTo>
                    <a:lnTo>
                      <a:pt x="68" y="13"/>
                    </a:lnTo>
                    <a:lnTo>
                      <a:pt x="65" y="15"/>
                    </a:lnTo>
                    <a:lnTo>
                      <a:pt x="62" y="17"/>
                    </a:lnTo>
                    <a:lnTo>
                      <a:pt x="59" y="19"/>
                    </a:lnTo>
                    <a:lnTo>
                      <a:pt x="55" y="21"/>
                    </a:lnTo>
                    <a:lnTo>
                      <a:pt x="51" y="23"/>
                    </a:lnTo>
                    <a:lnTo>
                      <a:pt x="48" y="24"/>
                    </a:lnTo>
                    <a:lnTo>
                      <a:pt x="45" y="25"/>
                    </a:lnTo>
                    <a:lnTo>
                      <a:pt x="43" y="26"/>
                    </a:lnTo>
                    <a:lnTo>
                      <a:pt x="41" y="27"/>
                    </a:lnTo>
                    <a:lnTo>
                      <a:pt x="38" y="28"/>
                    </a:lnTo>
                    <a:lnTo>
                      <a:pt x="36" y="29"/>
                    </a:lnTo>
                    <a:lnTo>
                      <a:pt x="33" y="30"/>
                    </a:lnTo>
                    <a:lnTo>
                      <a:pt x="30" y="31"/>
                    </a:lnTo>
                    <a:lnTo>
                      <a:pt x="28" y="32"/>
                    </a:lnTo>
                    <a:lnTo>
                      <a:pt x="26" y="33"/>
                    </a:lnTo>
                    <a:lnTo>
                      <a:pt x="23" y="35"/>
                    </a:lnTo>
                    <a:lnTo>
                      <a:pt x="21" y="36"/>
                    </a:lnTo>
                    <a:lnTo>
                      <a:pt x="18" y="38"/>
                    </a:lnTo>
                    <a:lnTo>
                      <a:pt x="16" y="39"/>
                    </a:lnTo>
                    <a:lnTo>
                      <a:pt x="15" y="41"/>
                    </a:lnTo>
                    <a:lnTo>
                      <a:pt x="13" y="43"/>
                    </a:lnTo>
                    <a:lnTo>
                      <a:pt x="12" y="45"/>
                    </a:lnTo>
                    <a:lnTo>
                      <a:pt x="11" y="47"/>
                    </a:lnTo>
                    <a:lnTo>
                      <a:pt x="10" y="51"/>
                    </a:lnTo>
                    <a:lnTo>
                      <a:pt x="7" y="55"/>
                    </a:lnTo>
                    <a:lnTo>
                      <a:pt x="6" y="60"/>
                    </a:lnTo>
                    <a:lnTo>
                      <a:pt x="3" y="64"/>
                    </a:lnTo>
                    <a:lnTo>
                      <a:pt x="1" y="67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1" y="58"/>
                    </a:lnTo>
                    <a:lnTo>
                      <a:pt x="1" y="57"/>
                    </a:lnTo>
                    <a:lnTo>
                      <a:pt x="2" y="55"/>
                    </a:lnTo>
                    <a:lnTo>
                      <a:pt x="3" y="54"/>
                    </a:lnTo>
                    <a:lnTo>
                      <a:pt x="4" y="52"/>
                    </a:lnTo>
                    <a:lnTo>
                      <a:pt x="5" y="50"/>
                    </a:lnTo>
                    <a:lnTo>
                      <a:pt x="6" y="48"/>
                    </a:lnTo>
                    <a:lnTo>
                      <a:pt x="7" y="45"/>
                    </a:lnTo>
                    <a:lnTo>
                      <a:pt x="9" y="43"/>
                    </a:lnTo>
                    <a:lnTo>
                      <a:pt x="10" y="41"/>
                    </a:lnTo>
                    <a:lnTo>
                      <a:pt x="11" y="38"/>
                    </a:lnTo>
                    <a:lnTo>
                      <a:pt x="13" y="37"/>
                    </a:lnTo>
                    <a:lnTo>
                      <a:pt x="14" y="36"/>
                    </a:lnTo>
                    <a:lnTo>
                      <a:pt x="15" y="35"/>
                    </a:lnTo>
                    <a:lnTo>
                      <a:pt x="17" y="34"/>
                    </a:lnTo>
                    <a:lnTo>
                      <a:pt x="19" y="33"/>
                    </a:lnTo>
                    <a:lnTo>
                      <a:pt x="22" y="31"/>
                    </a:lnTo>
                    <a:lnTo>
                      <a:pt x="25" y="29"/>
                    </a:lnTo>
                    <a:lnTo>
                      <a:pt x="28" y="28"/>
                    </a:lnTo>
                    <a:lnTo>
                      <a:pt x="31" y="26"/>
                    </a:lnTo>
                    <a:lnTo>
                      <a:pt x="34" y="25"/>
                    </a:lnTo>
                    <a:lnTo>
                      <a:pt x="36" y="24"/>
                    </a:lnTo>
                    <a:lnTo>
                      <a:pt x="39" y="23"/>
                    </a:lnTo>
                    <a:lnTo>
                      <a:pt x="42" y="22"/>
                    </a:lnTo>
                    <a:lnTo>
                      <a:pt x="45" y="20"/>
                    </a:lnTo>
                    <a:lnTo>
                      <a:pt x="48" y="19"/>
                    </a:lnTo>
                    <a:lnTo>
                      <a:pt x="51" y="17"/>
                    </a:lnTo>
                    <a:lnTo>
                      <a:pt x="54" y="16"/>
                    </a:lnTo>
                    <a:lnTo>
                      <a:pt x="57" y="15"/>
                    </a:lnTo>
                    <a:lnTo>
                      <a:pt x="60" y="13"/>
                    </a:lnTo>
                    <a:lnTo>
                      <a:pt x="64" y="11"/>
                    </a:lnTo>
                    <a:lnTo>
                      <a:pt x="69" y="9"/>
                    </a:lnTo>
                    <a:lnTo>
                      <a:pt x="73" y="6"/>
                    </a:lnTo>
                    <a:lnTo>
                      <a:pt x="77" y="4"/>
                    </a:lnTo>
                    <a:lnTo>
                      <a:pt x="81" y="2"/>
                    </a:lnTo>
                    <a:lnTo>
                      <a:pt x="83" y="0"/>
                    </a:lnTo>
                    <a:lnTo>
                      <a:pt x="84" y="0"/>
                    </a:lnTo>
                  </a:path>
                </a:pathLst>
              </a:custGeom>
              <a:solidFill>
                <a:srgbClr val="F9F9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32" name="Freeform 20">
                <a:extLst>
                  <a:ext uri="{FF2B5EF4-FFF2-40B4-BE49-F238E27FC236}">
                    <a16:creationId xmlns:a16="http://schemas.microsoft.com/office/drawing/2014/main" id="{A7D966C2-8053-9693-FA5A-34A85B120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" y="990"/>
                <a:ext cx="157" cy="53"/>
              </a:xfrm>
              <a:custGeom>
                <a:avLst/>
                <a:gdLst>
                  <a:gd name="T0" fmla="*/ 153 w 157"/>
                  <a:gd name="T1" fmla="*/ 46 h 53"/>
                  <a:gd name="T2" fmla="*/ 156 w 157"/>
                  <a:gd name="T3" fmla="*/ 41 h 53"/>
                  <a:gd name="T4" fmla="*/ 148 w 157"/>
                  <a:gd name="T5" fmla="*/ 46 h 53"/>
                  <a:gd name="T6" fmla="*/ 142 w 157"/>
                  <a:gd name="T7" fmla="*/ 45 h 53"/>
                  <a:gd name="T8" fmla="*/ 148 w 157"/>
                  <a:gd name="T9" fmla="*/ 38 h 53"/>
                  <a:gd name="T10" fmla="*/ 150 w 157"/>
                  <a:gd name="T11" fmla="*/ 32 h 53"/>
                  <a:gd name="T12" fmla="*/ 140 w 157"/>
                  <a:gd name="T13" fmla="*/ 44 h 53"/>
                  <a:gd name="T14" fmla="*/ 133 w 157"/>
                  <a:gd name="T15" fmla="*/ 47 h 53"/>
                  <a:gd name="T16" fmla="*/ 127 w 157"/>
                  <a:gd name="T17" fmla="*/ 46 h 53"/>
                  <a:gd name="T18" fmla="*/ 121 w 157"/>
                  <a:gd name="T19" fmla="*/ 46 h 53"/>
                  <a:gd name="T20" fmla="*/ 112 w 157"/>
                  <a:gd name="T21" fmla="*/ 46 h 53"/>
                  <a:gd name="T22" fmla="*/ 109 w 157"/>
                  <a:gd name="T23" fmla="*/ 40 h 53"/>
                  <a:gd name="T24" fmla="*/ 112 w 157"/>
                  <a:gd name="T25" fmla="*/ 24 h 53"/>
                  <a:gd name="T26" fmla="*/ 110 w 157"/>
                  <a:gd name="T27" fmla="*/ 30 h 53"/>
                  <a:gd name="T28" fmla="*/ 101 w 157"/>
                  <a:gd name="T29" fmla="*/ 43 h 53"/>
                  <a:gd name="T30" fmla="*/ 91 w 157"/>
                  <a:gd name="T31" fmla="*/ 45 h 53"/>
                  <a:gd name="T32" fmla="*/ 79 w 157"/>
                  <a:gd name="T33" fmla="*/ 42 h 53"/>
                  <a:gd name="T34" fmla="*/ 74 w 157"/>
                  <a:gd name="T35" fmla="*/ 39 h 53"/>
                  <a:gd name="T36" fmla="*/ 71 w 157"/>
                  <a:gd name="T37" fmla="*/ 33 h 53"/>
                  <a:gd name="T38" fmla="*/ 70 w 157"/>
                  <a:gd name="T39" fmla="*/ 22 h 53"/>
                  <a:gd name="T40" fmla="*/ 69 w 157"/>
                  <a:gd name="T41" fmla="*/ 16 h 53"/>
                  <a:gd name="T42" fmla="*/ 68 w 157"/>
                  <a:gd name="T43" fmla="*/ 25 h 53"/>
                  <a:gd name="T44" fmla="*/ 70 w 157"/>
                  <a:gd name="T45" fmla="*/ 35 h 53"/>
                  <a:gd name="T46" fmla="*/ 68 w 157"/>
                  <a:gd name="T47" fmla="*/ 43 h 53"/>
                  <a:gd name="T48" fmla="*/ 58 w 157"/>
                  <a:gd name="T49" fmla="*/ 38 h 53"/>
                  <a:gd name="T50" fmla="*/ 52 w 157"/>
                  <a:gd name="T51" fmla="*/ 26 h 53"/>
                  <a:gd name="T52" fmla="*/ 51 w 157"/>
                  <a:gd name="T53" fmla="*/ 18 h 53"/>
                  <a:gd name="T54" fmla="*/ 50 w 157"/>
                  <a:gd name="T55" fmla="*/ 14 h 53"/>
                  <a:gd name="T56" fmla="*/ 51 w 157"/>
                  <a:gd name="T57" fmla="*/ 28 h 53"/>
                  <a:gd name="T58" fmla="*/ 57 w 157"/>
                  <a:gd name="T59" fmla="*/ 39 h 53"/>
                  <a:gd name="T60" fmla="*/ 53 w 157"/>
                  <a:gd name="T61" fmla="*/ 41 h 53"/>
                  <a:gd name="T62" fmla="*/ 42 w 157"/>
                  <a:gd name="T63" fmla="*/ 40 h 53"/>
                  <a:gd name="T64" fmla="*/ 34 w 157"/>
                  <a:gd name="T65" fmla="*/ 34 h 53"/>
                  <a:gd name="T66" fmla="*/ 34 w 157"/>
                  <a:gd name="T67" fmla="*/ 39 h 53"/>
                  <a:gd name="T68" fmla="*/ 27 w 157"/>
                  <a:gd name="T69" fmla="*/ 38 h 53"/>
                  <a:gd name="T70" fmla="*/ 23 w 157"/>
                  <a:gd name="T71" fmla="*/ 32 h 53"/>
                  <a:gd name="T72" fmla="*/ 20 w 157"/>
                  <a:gd name="T73" fmla="*/ 23 h 53"/>
                  <a:gd name="T74" fmla="*/ 21 w 157"/>
                  <a:gd name="T75" fmla="*/ 7 h 53"/>
                  <a:gd name="T76" fmla="*/ 19 w 157"/>
                  <a:gd name="T77" fmla="*/ 0 h 53"/>
                  <a:gd name="T78" fmla="*/ 20 w 157"/>
                  <a:gd name="T79" fmla="*/ 5 h 53"/>
                  <a:gd name="T80" fmla="*/ 20 w 157"/>
                  <a:gd name="T81" fmla="*/ 15 h 53"/>
                  <a:gd name="T82" fmla="*/ 18 w 157"/>
                  <a:gd name="T83" fmla="*/ 26 h 53"/>
                  <a:gd name="T84" fmla="*/ 21 w 157"/>
                  <a:gd name="T85" fmla="*/ 36 h 53"/>
                  <a:gd name="T86" fmla="*/ 17 w 157"/>
                  <a:gd name="T87" fmla="*/ 37 h 53"/>
                  <a:gd name="T88" fmla="*/ 11 w 157"/>
                  <a:gd name="T89" fmla="*/ 33 h 53"/>
                  <a:gd name="T90" fmla="*/ 6 w 157"/>
                  <a:gd name="T91" fmla="*/ 28 h 53"/>
                  <a:gd name="T92" fmla="*/ 4 w 157"/>
                  <a:gd name="T93" fmla="*/ 27 h 53"/>
                  <a:gd name="T94" fmla="*/ 6 w 157"/>
                  <a:gd name="T95" fmla="*/ 32 h 53"/>
                  <a:gd name="T96" fmla="*/ 2 w 157"/>
                  <a:gd name="T97" fmla="*/ 33 h 53"/>
                  <a:gd name="T98" fmla="*/ 1 w 157"/>
                  <a:gd name="T99" fmla="*/ 34 h 53"/>
                  <a:gd name="T100" fmla="*/ 5 w 157"/>
                  <a:gd name="T101" fmla="*/ 41 h 53"/>
                  <a:gd name="T102" fmla="*/ 30 w 157"/>
                  <a:gd name="T103" fmla="*/ 44 h 53"/>
                  <a:gd name="T104" fmla="*/ 63 w 157"/>
                  <a:gd name="T105" fmla="*/ 47 h 53"/>
                  <a:gd name="T106" fmla="*/ 83 w 157"/>
                  <a:gd name="T107" fmla="*/ 48 h 53"/>
                  <a:gd name="T108" fmla="*/ 120 w 157"/>
                  <a:gd name="T109" fmla="*/ 50 h 53"/>
                  <a:gd name="T110" fmla="*/ 148 w 157"/>
                  <a:gd name="T111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7" h="53">
                    <a:moveTo>
                      <a:pt x="148" y="52"/>
                    </a:moveTo>
                    <a:lnTo>
                      <a:pt x="148" y="52"/>
                    </a:lnTo>
                    <a:lnTo>
                      <a:pt x="150" y="50"/>
                    </a:lnTo>
                    <a:lnTo>
                      <a:pt x="151" y="49"/>
                    </a:lnTo>
                    <a:lnTo>
                      <a:pt x="152" y="48"/>
                    </a:lnTo>
                    <a:lnTo>
                      <a:pt x="153" y="46"/>
                    </a:lnTo>
                    <a:lnTo>
                      <a:pt x="154" y="45"/>
                    </a:lnTo>
                    <a:lnTo>
                      <a:pt x="155" y="44"/>
                    </a:lnTo>
                    <a:lnTo>
                      <a:pt x="156" y="42"/>
                    </a:lnTo>
                    <a:lnTo>
                      <a:pt x="156" y="41"/>
                    </a:lnTo>
                    <a:lnTo>
                      <a:pt x="156" y="41"/>
                    </a:lnTo>
                    <a:lnTo>
                      <a:pt x="156" y="41"/>
                    </a:lnTo>
                    <a:lnTo>
                      <a:pt x="155" y="41"/>
                    </a:lnTo>
                    <a:lnTo>
                      <a:pt x="154" y="42"/>
                    </a:lnTo>
                    <a:lnTo>
                      <a:pt x="152" y="44"/>
                    </a:lnTo>
                    <a:lnTo>
                      <a:pt x="151" y="45"/>
                    </a:lnTo>
                    <a:lnTo>
                      <a:pt x="149" y="45"/>
                    </a:lnTo>
                    <a:lnTo>
                      <a:pt x="148" y="46"/>
                    </a:lnTo>
                    <a:lnTo>
                      <a:pt x="146" y="47"/>
                    </a:lnTo>
                    <a:lnTo>
                      <a:pt x="145" y="47"/>
                    </a:lnTo>
                    <a:lnTo>
                      <a:pt x="143" y="47"/>
                    </a:lnTo>
                    <a:lnTo>
                      <a:pt x="142" y="47"/>
                    </a:lnTo>
                    <a:lnTo>
                      <a:pt x="142" y="46"/>
                    </a:lnTo>
                    <a:lnTo>
                      <a:pt x="142" y="45"/>
                    </a:lnTo>
                    <a:lnTo>
                      <a:pt x="143" y="43"/>
                    </a:lnTo>
                    <a:lnTo>
                      <a:pt x="145" y="41"/>
                    </a:lnTo>
                    <a:lnTo>
                      <a:pt x="146" y="40"/>
                    </a:lnTo>
                    <a:lnTo>
                      <a:pt x="147" y="39"/>
                    </a:lnTo>
                    <a:lnTo>
                      <a:pt x="147" y="38"/>
                    </a:lnTo>
                    <a:lnTo>
                      <a:pt x="148" y="38"/>
                    </a:lnTo>
                    <a:lnTo>
                      <a:pt x="148" y="37"/>
                    </a:lnTo>
                    <a:lnTo>
                      <a:pt x="149" y="35"/>
                    </a:lnTo>
                    <a:lnTo>
                      <a:pt x="150" y="33"/>
                    </a:lnTo>
                    <a:lnTo>
                      <a:pt x="150" y="32"/>
                    </a:lnTo>
                    <a:lnTo>
                      <a:pt x="151" y="32"/>
                    </a:lnTo>
                    <a:lnTo>
                      <a:pt x="150" y="32"/>
                    </a:lnTo>
                    <a:lnTo>
                      <a:pt x="149" y="33"/>
                    </a:lnTo>
                    <a:lnTo>
                      <a:pt x="147" y="36"/>
                    </a:lnTo>
                    <a:lnTo>
                      <a:pt x="145" y="38"/>
                    </a:lnTo>
                    <a:lnTo>
                      <a:pt x="143" y="40"/>
                    </a:lnTo>
                    <a:lnTo>
                      <a:pt x="141" y="42"/>
                    </a:lnTo>
                    <a:lnTo>
                      <a:pt x="140" y="44"/>
                    </a:lnTo>
                    <a:lnTo>
                      <a:pt x="139" y="45"/>
                    </a:lnTo>
                    <a:lnTo>
                      <a:pt x="137" y="46"/>
                    </a:lnTo>
                    <a:lnTo>
                      <a:pt x="136" y="47"/>
                    </a:lnTo>
                    <a:lnTo>
                      <a:pt x="135" y="47"/>
                    </a:lnTo>
                    <a:lnTo>
                      <a:pt x="134" y="47"/>
                    </a:lnTo>
                    <a:lnTo>
                      <a:pt x="133" y="47"/>
                    </a:lnTo>
                    <a:lnTo>
                      <a:pt x="131" y="47"/>
                    </a:lnTo>
                    <a:lnTo>
                      <a:pt x="130" y="47"/>
                    </a:lnTo>
                    <a:lnTo>
                      <a:pt x="129" y="46"/>
                    </a:lnTo>
                    <a:lnTo>
                      <a:pt x="128" y="46"/>
                    </a:lnTo>
                    <a:lnTo>
                      <a:pt x="127" y="46"/>
                    </a:lnTo>
                    <a:lnTo>
                      <a:pt x="127" y="46"/>
                    </a:lnTo>
                    <a:lnTo>
                      <a:pt x="126" y="46"/>
                    </a:lnTo>
                    <a:lnTo>
                      <a:pt x="125" y="46"/>
                    </a:lnTo>
                    <a:lnTo>
                      <a:pt x="124" y="46"/>
                    </a:lnTo>
                    <a:lnTo>
                      <a:pt x="124" y="46"/>
                    </a:lnTo>
                    <a:lnTo>
                      <a:pt x="122" y="46"/>
                    </a:lnTo>
                    <a:lnTo>
                      <a:pt x="121" y="46"/>
                    </a:lnTo>
                    <a:lnTo>
                      <a:pt x="121" y="46"/>
                    </a:lnTo>
                    <a:lnTo>
                      <a:pt x="119" y="46"/>
                    </a:lnTo>
                    <a:lnTo>
                      <a:pt x="118" y="46"/>
                    </a:lnTo>
                    <a:lnTo>
                      <a:pt x="116" y="46"/>
                    </a:lnTo>
                    <a:lnTo>
                      <a:pt x="114" y="46"/>
                    </a:lnTo>
                    <a:lnTo>
                      <a:pt x="112" y="46"/>
                    </a:lnTo>
                    <a:lnTo>
                      <a:pt x="111" y="45"/>
                    </a:lnTo>
                    <a:lnTo>
                      <a:pt x="110" y="45"/>
                    </a:lnTo>
                    <a:lnTo>
                      <a:pt x="109" y="45"/>
                    </a:lnTo>
                    <a:lnTo>
                      <a:pt x="109" y="43"/>
                    </a:lnTo>
                    <a:lnTo>
                      <a:pt x="109" y="42"/>
                    </a:lnTo>
                    <a:lnTo>
                      <a:pt x="109" y="40"/>
                    </a:lnTo>
                    <a:lnTo>
                      <a:pt x="109" y="39"/>
                    </a:lnTo>
                    <a:lnTo>
                      <a:pt x="110" y="36"/>
                    </a:lnTo>
                    <a:lnTo>
                      <a:pt x="111" y="33"/>
                    </a:lnTo>
                    <a:lnTo>
                      <a:pt x="111" y="29"/>
                    </a:lnTo>
                    <a:lnTo>
                      <a:pt x="112" y="27"/>
                    </a:lnTo>
                    <a:lnTo>
                      <a:pt x="112" y="24"/>
                    </a:lnTo>
                    <a:lnTo>
                      <a:pt x="112" y="23"/>
                    </a:lnTo>
                    <a:lnTo>
                      <a:pt x="112" y="24"/>
                    </a:lnTo>
                    <a:lnTo>
                      <a:pt x="111" y="25"/>
                    </a:lnTo>
                    <a:lnTo>
                      <a:pt x="111" y="26"/>
                    </a:lnTo>
                    <a:lnTo>
                      <a:pt x="110" y="27"/>
                    </a:lnTo>
                    <a:lnTo>
                      <a:pt x="110" y="30"/>
                    </a:lnTo>
                    <a:lnTo>
                      <a:pt x="109" y="32"/>
                    </a:lnTo>
                    <a:lnTo>
                      <a:pt x="108" y="35"/>
                    </a:lnTo>
                    <a:lnTo>
                      <a:pt x="106" y="38"/>
                    </a:lnTo>
                    <a:lnTo>
                      <a:pt x="104" y="41"/>
                    </a:lnTo>
                    <a:lnTo>
                      <a:pt x="102" y="43"/>
                    </a:lnTo>
                    <a:lnTo>
                      <a:pt x="101" y="43"/>
                    </a:lnTo>
                    <a:lnTo>
                      <a:pt x="101" y="44"/>
                    </a:lnTo>
                    <a:lnTo>
                      <a:pt x="99" y="44"/>
                    </a:lnTo>
                    <a:lnTo>
                      <a:pt x="98" y="44"/>
                    </a:lnTo>
                    <a:lnTo>
                      <a:pt x="95" y="45"/>
                    </a:lnTo>
                    <a:lnTo>
                      <a:pt x="93" y="45"/>
                    </a:lnTo>
                    <a:lnTo>
                      <a:pt x="91" y="45"/>
                    </a:lnTo>
                    <a:lnTo>
                      <a:pt x="88" y="44"/>
                    </a:lnTo>
                    <a:lnTo>
                      <a:pt x="85" y="43"/>
                    </a:lnTo>
                    <a:lnTo>
                      <a:pt x="83" y="43"/>
                    </a:lnTo>
                    <a:lnTo>
                      <a:pt x="81" y="42"/>
                    </a:lnTo>
                    <a:lnTo>
                      <a:pt x="80" y="42"/>
                    </a:lnTo>
                    <a:lnTo>
                      <a:pt x="79" y="42"/>
                    </a:lnTo>
                    <a:lnTo>
                      <a:pt x="78" y="42"/>
                    </a:lnTo>
                    <a:lnTo>
                      <a:pt x="77" y="42"/>
                    </a:lnTo>
                    <a:lnTo>
                      <a:pt x="76" y="41"/>
                    </a:lnTo>
                    <a:lnTo>
                      <a:pt x="75" y="41"/>
                    </a:lnTo>
                    <a:lnTo>
                      <a:pt x="74" y="40"/>
                    </a:lnTo>
                    <a:lnTo>
                      <a:pt x="74" y="39"/>
                    </a:lnTo>
                    <a:lnTo>
                      <a:pt x="73" y="39"/>
                    </a:lnTo>
                    <a:lnTo>
                      <a:pt x="73" y="38"/>
                    </a:lnTo>
                    <a:lnTo>
                      <a:pt x="73" y="37"/>
                    </a:lnTo>
                    <a:lnTo>
                      <a:pt x="72" y="36"/>
                    </a:lnTo>
                    <a:lnTo>
                      <a:pt x="71" y="35"/>
                    </a:lnTo>
                    <a:lnTo>
                      <a:pt x="71" y="33"/>
                    </a:lnTo>
                    <a:lnTo>
                      <a:pt x="70" y="32"/>
                    </a:lnTo>
                    <a:lnTo>
                      <a:pt x="70" y="30"/>
                    </a:lnTo>
                    <a:lnTo>
                      <a:pt x="70" y="28"/>
                    </a:lnTo>
                    <a:lnTo>
                      <a:pt x="70" y="26"/>
                    </a:lnTo>
                    <a:lnTo>
                      <a:pt x="70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70" y="20"/>
                    </a:lnTo>
                    <a:lnTo>
                      <a:pt x="70" y="19"/>
                    </a:lnTo>
                    <a:lnTo>
                      <a:pt x="70" y="18"/>
                    </a:lnTo>
                    <a:lnTo>
                      <a:pt x="70" y="17"/>
                    </a:lnTo>
                    <a:lnTo>
                      <a:pt x="69" y="16"/>
                    </a:lnTo>
                    <a:lnTo>
                      <a:pt x="69" y="15"/>
                    </a:lnTo>
                    <a:lnTo>
                      <a:pt x="68" y="16"/>
                    </a:lnTo>
                    <a:lnTo>
                      <a:pt x="68" y="18"/>
                    </a:lnTo>
                    <a:lnTo>
                      <a:pt x="68" y="20"/>
                    </a:lnTo>
                    <a:lnTo>
                      <a:pt x="68" y="23"/>
                    </a:lnTo>
                    <a:lnTo>
                      <a:pt x="68" y="25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8" y="31"/>
                    </a:lnTo>
                    <a:lnTo>
                      <a:pt x="68" y="33"/>
                    </a:lnTo>
                    <a:lnTo>
                      <a:pt x="69" y="34"/>
                    </a:lnTo>
                    <a:lnTo>
                      <a:pt x="70" y="35"/>
                    </a:lnTo>
                    <a:lnTo>
                      <a:pt x="70" y="37"/>
                    </a:lnTo>
                    <a:lnTo>
                      <a:pt x="70" y="38"/>
                    </a:lnTo>
                    <a:lnTo>
                      <a:pt x="70" y="40"/>
                    </a:lnTo>
                    <a:lnTo>
                      <a:pt x="70" y="41"/>
                    </a:lnTo>
                    <a:lnTo>
                      <a:pt x="69" y="42"/>
                    </a:lnTo>
                    <a:lnTo>
                      <a:pt x="68" y="43"/>
                    </a:lnTo>
                    <a:lnTo>
                      <a:pt x="66" y="43"/>
                    </a:lnTo>
                    <a:lnTo>
                      <a:pt x="65" y="42"/>
                    </a:lnTo>
                    <a:lnTo>
                      <a:pt x="63" y="42"/>
                    </a:lnTo>
                    <a:lnTo>
                      <a:pt x="61" y="41"/>
                    </a:lnTo>
                    <a:lnTo>
                      <a:pt x="59" y="39"/>
                    </a:lnTo>
                    <a:lnTo>
                      <a:pt x="58" y="38"/>
                    </a:lnTo>
                    <a:lnTo>
                      <a:pt x="56" y="36"/>
                    </a:lnTo>
                    <a:lnTo>
                      <a:pt x="55" y="33"/>
                    </a:lnTo>
                    <a:lnTo>
                      <a:pt x="54" y="31"/>
                    </a:lnTo>
                    <a:lnTo>
                      <a:pt x="53" y="29"/>
                    </a:lnTo>
                    <a:lnTo>
                      <a:pt x="52" y="27"/>
                    </a:lnTo>
                    <a:lnTo>
                      <a:pt x="52" y="26"/>
                    </a:lnTo>
                    <a:lnTo>
                      <a:pt x="51" y="24"/>
                    </a:lnTo>
                    <a:lnTo>
                      <a:pt x="51" y="23"/>
                    </a:lnTo>
                    <a:lnTo>
                      <a:pt x="51" y="22"/>
                    </a:lnTo>
                    <a:lnTo>
                      <a:pt x="51" y="21"/>
                    </a:lnTo>
                    <a:lnTo>
                      <a:pt x="51" y="20"/>
                    </a:lnTo>
                    <a:lnTo>
                      <a:pt x="51" y="18"/>
                    </a:lnTo>
                    <a:lnTo>
                      <a:pt x="51" y="17"/>
                    </a:lnTo>
                    <a:lnTo>
                      <a:pt x="51" y="15"/>
                    </a:lnTo>
                    <a:lnTo>
                      <a:pt x="51" y="14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50" y="14"/>
                    </a:lnTo>
                    <a:lnTo>
                      <a:pt x="50" y="15"/>
                    </a:lnTo>
                    <a:lnTo>
                      <a:pt x="50" y="17"/>
                    </a:lnTo>
                    <a:lnTo>
                      <a:pt x="50" y="20"/>
                    </a:lnTo>
                    <a:lnTo>
                      <a:pt x="50" y="22"/>
                    </a:lnTo>
                    <a:lnTo>
                      <a:pt x="50" y="25"/>
                    </a:lnTo>
                    <a:lnTo>
                      <a:pt x="51" y="28"/>
                    </a:lnTo>
                    <a:lnTo>
                      <a:pt x="51" y="31"/>
                    </a:lnTo>
                    <a:lnTo>
                      <a:pt x="53" y="33"/>
                    </a:lnTo>
                    <a:lnTo>
                      <a:pt x="54" y="35"/>
                    </a:lnTo>
                    <a:lnTo>
                      <a:pt x="55" y="36"/>
                    </a:lnTo>
                    <a:lnTo>
                      <a:pt x="56" y="38"/>
                    </a:lnTo>
                    <a:lnTo>
                      <a:pt x="57" y="39"/>
                    </a:lnTo>
                    <a:lnTo>
                      <a:pt x="57" y="40"/>
                    </a:lnTo>
                    <a:lnTo>
                      <a:pt x="57" y="41"/>
                    </a:lnTo>
                    <a:lnTo>
                      <a:pt x="57" y="41"/>
                    </a:lnTo>
                    <a:lnTo>
                      <a:pt x="56" y="41"/>
                    </a:lnTo>
                    <a:lnTo>
                      <a:pt x="54" y="41"/>
                    </a:lnTo>
                    <a:lnTo>
                      <a:pt x="53" y="41"/>
                    </a:lnTo>
                    <a:lnTo>
                      <a:pt x="51" y="41"/>
                    </a:lnTo>
                    <a:lnTo>
                      <a:pt x="50" y="41"/>
                    </a:lnTo>
                    <a:lnTo>
                      <a:pt x="48" y="41"/>
                    </a:lnTo>
                    <a:lnTo>
                      <a:pt x="46" y="41"/>
                    </a:lnTo>
                    <a:lnTo>
                      <a:pt x="44" y="41"/>
                    </a:lnTo>
                    <a:lnTo>
                      <a:pt x="42" y="40"/>
                    </a:lnTo>
                    <a:lnTo>
                      <a:pt x="41" y="39"/>
                    </a:lnTo>
                    <a:lnTo>
                      <a:pt x="39" y="38"/>
                    </a:lnTo>
                    <a:lnTo>
                      <a:pt x="38" y="37"/>
                    </a:lnTo>
                    <a:lnTo>
                      <a:pt x="36" y="36"/>
                    </a:lnTo>
                    <a:lnTo>
                      <a:pt x="35" y="35"/>
                    </a:lnTo>
                    <a:lnTo>
                      <a:pt x="34" y="34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34" y="37"/>
                    </a:lnTo>
                    <a:lnTo>
                      <a:pt x="34" y="38"/>
                    </a:lnTo>
                    <a:lnTo>
                      <a:pt x="34" y="39"/>
                    </a:lnTo>
                    <a:lnTo>
                      <a:pt x="32" y="39"/>
                    </a:lnTo>
                    <a:lnTo>
                      <a:pt x="31" y="39"/>
                    </a:lnTo>
                    <a:lnTo>
                      <a:pt x="30" y="39"/>
                    </a:lnTo>
                    <a:lnTo>
                      <a:pt x="29" y="38"/>
                    </a:lnTo>
                    <a:lnTo>
                      <a:pt x="28" y="38"/>
                    </a:lnTo>
                    <a:lnTo>
                      <a:pt x="27" y="38"/>
                    </a:lnTo>
                    <a:lnTo>
                      <a:pt x="26" y="37"/>
                    </a:lnTo>
                    <a:lnTo>
                      <a:pt x="26" y="36"/>
                    </a:lnTo>
                    <a:lnTo>
                      <a:pt x="25" y="35"/>
                    </a:lnTo>
                    <a:lnTo>
                      <a:pt x="24" y="34"/>
                    </a:lnTo>
                    <a:lnTo>
                      <a:pt x="24" y="33"/>
                    </a:lnTo>
                    <a:lnTo>
                      <a:pt x="23" y="32"/>
                    </a:lnTo>
                    <a:lnTo>
                      <a:pt x="22" y="31"/>
                    </a:lnTo>
                    <a:lnTo>
                      <a:pt x="21" y="30"/>
                    </a:lnTo>
                    <a:lnTo>
                      <a:pt x="21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20" y="23"/>
                    </a:lnTo>
                    <a:lnTo>
                      <a:pt x="21" y="21"/>
                    </a:lnTo>
                    <a:lnTo>
                      <a:pt x="21" y="18"/>
                    </a:lnTo>
                    <a:lnTo>
                      <a:pt x="21" y="15"/>
                    </a:lnTo>
                    <a:lnTo>
                      <a:pt x="21" y="12"/>
                    </a:lnTo>
                    <a:lnTo>
                      <a:pt x="21" y="10"/>
                    </a:lnTo>
                    <a:lnTo>
                      <a:pt x="21" y="7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21" y="3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1"/>
                    </a:lnTo>
                    <a:lnTo>
                      <a:pt x="19" y="3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20" y="6"/>
                    </a:lnTo>
                    <a:lnTo>
                      <a:pt x="20" y="8"/>
                    </a:lnTo>
                    <a:lnTo>
                      <a:pt x="20" y="9"/>
                    </a:lnTo>
                    <a:lnTo>
                      <a:pt x="20" y="11"/>
                    </a:lnTo>
                    <a:lnTo>
                      <a:pt x="20" y="13"/>
                    </a:lnTo>
                    <a:lnTo>
                      <a:pt x="20" y="15"/>
                    </a:lnTo>
                    <a:lnTo>
                      <a:pt x="20" y="18"/>
                    </a:lnTo>
                    <a:lnTo>
                      <a:pt x="19" y="20"/>
                    </a:lnTo>
                    <a:lnTo>
                      <a:pt x="19" y="21"/>
                    </a:lnTo>
                    <a:lnTo>
                      <a:pt x="19" y="23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27"/>
                    </a:lnTo>
                    <a:lnTo>
                      <a:pt x="19" y="29"/>
                    </a:lnTo>
                    <a:lnTo>
                      <a:pt x="20" y="31"/>
                    </a:lnTo>
                    <a:lnTo>
                      <a:pt x="20" y="33"/>
                    </a:lnTo>
                    <a:lnTo>
                      <a:pt x="21" y="34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1" y="37"/>
                    </a:lnTo>
                    <a:lnTo>
                      <a:pt x="20" y="37"/>
                    </a:lnTo>
                    <a:lnTo>
                      <a:pt x="19" y="37"/>
                    </a:lnTo>
                    <a:lnTo>
                      <a:pt x="18" y="37"/>
                    </a:lnTo>
                    <a:lnTo>
                      <a:pt x="17" y="37"/>
                    </a:lnTo>
                    <a:lnTo>
                      <a:pt x="17" y="37"/>
                    </a:lnTo>
                    <a:lnTo>
                      <a:pt x="15" y="36"/>
                    </a:lnTo>
                    <a:lnTo>
                      <a:pt x="15" y="36"/>
                    </a:lnTo>
                    <a:lnTo>
                      <a:pt x="14" y="36"/>
                    </a:lnTo>
                    <a:lnTo>
                      <a:pt x="12" y="35"/>
                    </a:lnTo>
                    <a:lnTo>
                      <a:pt x="11" y="33"/>
                    </a:lnTo>
                    <a:lnTo>
                      <a:pt x="9" y="32"/>
                    </a:lnTo>
                    <a:lnTo>
                      <a:pt x="8" y="32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6" y="29"/>
                    </a:lnTo>
                    <a:lnTo>
                      <a:pt x="6" y="28"/>
                    </a:lnTo>
                    <a:lnTo>
                      <a:pt x="6" y="27"/>
                    </a:lnTo>
                    <a:lnTo>
                      <a:pt x="5" y="26"/>
                    </a:lnTo>
                    <a:lnTo>
                      <a:pt x="5" y="25"/>
                    </a:lnTo>
                    <a:lnTo>
                      <a:pt x="5" y="25"/>
                    </a:lnTo>
                    <a:lnTo>
                      <a:pt x="4" y="26"/>
                    </a:lnTo>
                    <a:lnTo>
                      <a:pt x="4" y="27"/>
                    </a:lnTo>
                    <a:lnTo>
                      <a:pt x="4" y="28"/>
                    </a:lnTo>
                    <a:lnTo>
                      <a:pt x="4" y="29"/>
                    </a:lnTo>
                    <a:lnTo>
                      <a:pt x="5" y="30"/>
                    </a:lnTo>
                    <a:lnTo>
                      <a:pt x="5" y="31"/>
                    </a:lnTo>
                    <a:lnTo>
                      <a:pt x="5" y="32"/>
                    </a:lnTo>
                    <a:lnTo>
                      <a:pt x="6" y="32"/>
                    </a:lnTo>
                    <a:lnTo>
                      <a:pt x="6" y="33"/>
                    </a:lnTo>
                    <a:lnTo>
                      <a:pt x="6" y="33"/>
                    </a:lnTo>
                    <a:lnTo>
                      <a:pt x="5" y="34"/>
                    </a:lnTo>
                    <a:lnTo>
                      <a:pt x="5" y="35"/>
                    </a:lnTo>
                    <a:lnTo>
                      <a:pt x="3" y="34"/>
                    </a:lnTo>
                    <a:lnTo>
                      <a:pt x="2" y="33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0" y="31"/>
                    </a:lnTo>
                    <a:lnTo>
                      <a:pt x="0" y="32"/>
                    </a:lnTo>
                    <a:lnTo>
                      <a:pt x="1" y="33"/>
                    </a:lnTo>
                    <a:lnTo>
                      <a:pt x="1" y="34"/>
                    </a:lnTo>
                    <a:lnTo>
                      <a:pt x="2" y="35"/>
                    </a:lnTo>
                    <a:lnTo>
                      <a:pt x="2" y="36"/>
                    </a:lnTo>
                    <a:lnTo>
                      <a:pt x="3" y="38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5" y="41"/>
                    </a:lnTo>
                    <a:lnTo>
                      <a:pt x="8" y="41"/>
                    </a:lnTo>
                    <a:lnTo>
                      <a:pt x="11" y="41"/>
                    </a:lnTo>
                    <a:lnTo>
                      <a:pt x="15" y="42"/>
                    </a:lnTo>
                    <a:lnTo>
                      <a:pt x="20" y="43"/>
                    </a:lnTo>
                    <a:lnTo>
                      <a:pt x="24" y="44"/>
                    </a:lnTo>
                    <a:lnTo>
                      <a:pt x="30" y="44"/>
                    </a:lnTo>
                    <a:lnTo>
                      <a:pt x="36" y="45"/>
                    </a:lnTo>
                    <a:lnTo>
                      <a:pt x="42" y="45"/>
                    </a:lnTo>
                    <a:lnTo>
                      <a:pt x="48" y="46"/>
                    </a:lnTo>
                    <a:lnTo>
                      <a:pt x="54" y="47"/>
                    </a:lnTo>
                    <a:lnTo>
                      <a:pt x="59" y="47"/>
                    </a:lnTo>
                    <a:lnTo>
                      <a:pt x="63" y="47"/>
                    </a:lnTo>
                    <a:lnTo>
                      <a:pt x="68" y="48"/>
                    </a:lnTo>
                    <a:lnTo>
                      <a:pt x="71" y="48"/>
                    </a:lnTo>
                    <a:lnTo>
                      <a:pt x="73" y="48"/>
                    </a:lnTo>
                    <a:lnTo>
                      <a:pt x="75" y="48"/>
                    </a:lnTo>
                    <a:lnTo>
                      <a:pt x="79" y="48"/>
                    </a:lnTo>
                    <a:lnTo>
                      <a:pt x="83" y="48"/>
                    </a:lnTo>
                    <a:lnTo>
                      <a:pt x="88" y="49"/>
                    </a:lnTo>
                    <a:lnTo>
                      <a:pt x="94" y="49"/>
                    </a:lnTo>
                    <a:lnTo>
                      <a:pt x="100" y="50"/>
                    </a:lnTo>
                    <a:lnTo>
                      <a:pt x="107" y="50"/>
                    </a:lnTo>
                    <a:lnTo>
                      <a:pt x="114" y="50"/>
                    </a:lnTo>
                    <a:lnTo>
                      <a:pt x="120" y="50"/>
                    </a:lnTo>
                    <a:lnTo>
                      <a:pt x="127" y="51"/>
                    </a:lnTo>
                    <a:lnTo>
                      <a:pt x="132" y="51"/>
                    </a:lnTo>
                    <a:lnTo>
                      <a:pt x="137" y="51"/>
                    </a:lnTo>
                    <a:lnTo>
                      <a:pt x="142" y="52"/>
                    </a:lnTo>
                    <a:lnTo>
                      <a:pt x="145" y="52"/>
                    </a:lnTo>
                    <a:lnTo>
                      <a:pt x="148" y="52"/>
                    </a:lnTo>
                    <a:lnTo>
                      <a:pt x="148" y="52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33" name="Freeform 21">
                <a:extLst>
                  <a:ext uri="{FF2B5EF4-FFF2-40B4-BE49-F238E27FC236}">
                    <a16:creationId xmlns:a16="http://schemas.microsoft.com/office/drawing/2014/main" id="{42A1DDEA-A897-CA9F-67EF-CC0C82F26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" y="811"/>
                <a:ext cx="17" cy="72"/>
              </a:xfrm>
              <a:custGeom>
                <a:avLst/>
                <a:gdLst>
                  <a:gd name="T0" fmla="*/ 14 w 17"/>
                  <a:gd name="T1" fmla="*/ 69 h 72"/>
                  <a:gd name="T2" fmla="*/ 13 w 17"/>
                  <a:gd name="T3" fmla="*/ 64 h 72"/>
                  <a:gd name="T4" fmla="*/ 12 w 17"/>
                  <a:gd name="T5" fmla="*/ 55 h 72"/>
                  <a:gd name="T6" fmla="*/ 12 w 17"/>
                  <a:gd name="T7" fmla="*/ 45 h 72"/>
                  <a:gd name="T8" fmla="*/ 11 w 17"/>
                  <a:gd name="T9" fmla="*/ 38 h 72"/>
                  <a:gd name="T10" fmla="*/ 10 w 17"/>
                  <a:gd name="T11" fmla="*/ 34 h 72"/>
                  <a:gd name="T12" fmla="*/ 10 w 17"/>
                  <a:gd name="T13" fmla="*/ 27 h 72"/>
                  <a:gd name="T14" fmla="*/ 10 w 17"/>
                  <a:gd name="T15" fmla="*/ 22 h 72"/>
                  <a:gd name="T16" fmla="*/ 9 w 17"/>
                  <a:gd name="T17" fmla="*/ 27 h 72"/>
                  <a:gd name="T18" fmla="*/ 8 w 17"/>
                  <a:gd name="T19" fmla="*/ 31 h 72"/>
                  <a:gd name="T20" fmla="*/ 5 w 17"/>
                  <a:gd name="T21" fmla="*/ 23 h 72"/>
                  <a:gd name="T22" fmla="*/ 5 w 17"/>
                  <a:gd name="T23" fmla="*/ 15 h 72"/>
                  <a:gd name="T24" fmla="*/ 5 w 17"/>
                  <a:gd name="T25" fmla="*/ 10 h 72"/>
                  <a:gd name="T26" fmla="*/ 6 w 17"/>
                  <a:gd name="T27" fmla="*/ 7 h 72"/>
                  <a:gd name="T28" fmla="*/ 6 w 17"/>
                  <a:gd name="T29" fmla="*/ 3 h 72"/>
                  <a:gd name="T30" fmla="*/ 6 w 17"/>
                  <a:gd name="T31" fmla="*/ 0 h 72"/>
                  <a:gd name="T32" fmla="*/ 4 w 17"/>
                  <a:gd name="T33" fmla="*/ 4 h 72"/>
                  <a:gd name="T34" fmla="*/ 3 w 17"/>
                  <a:gd name="T35" fmla="*/ 13 h 72"/>
                  <a:gd name="T36" fmla="*/ 5 w 17"/>
                  <a:gd name="T37" fmla="*/ 28 h 72"/>
                  <a:gd name="T38" fmla="*/ 6 w 17"/>
                  <a:gd name="T39" fmla="*/ 37 h 72"/>
                  <a:gd name="T40" fmla="*/ 5 w 17"/>
                  <a:gd name="T41" fmla="*/ 36 h 72"/>
                  <a:gd name="T42" fmla="*/ 2 w 17"/>
                  <a:gd name="T43" fmla="*/ 34 h 72"/>
                  <a:gd name="T44" fmla="*/ 4 w 17"/>
                  <a:gd name="T45" fmla="*/ 38 h 72"/>
                  <a:gd name="T46" fmla="*/ 5 w 17"/>
                  <a:gd name="T47" fmla="*/ 39 h 72"/>
                  <a:gd name="T48" fmla="*/ 7 w 17"/>
                  <a:gd name="T49" fmla="*/ 41 h 72"/>
                  <a:gd name="T50" fmla="*/ 8 w 17"/>
                  <a:gd name="T51" fmla="*/ 46 h 72"/>
                  <a:gd name="T52" fmla="*/ 9 w 17"/>
                  <a:gd name="T53" fmla="*/ 51 h 72"/>
                  <a:gd name="T54" fmla="*/ 9 w 17"/>
                  <a:gd name="T55" fmla="*/ 57 h 72"/>
                  <a:gd name="T56" fmla="*/ 9 w 17"/>
                  <a:gd name="T57" fmla="*/ 61 h 72"/>
                  <a:gd name="T58" fmla="*/ 9 w 17"/>
                  <a:gd name="T59" fmla="*/ 63 h 72"/>
                  <a:gd name="T60" fmla="*/ 8 w 17"/>
                  <a:gd name="T61" fmla="*/ 62 h 72"/>
                  <a:gd name="T62" fmla="*/ 6 w 17"/>
                  <a:gd name="T63" fmla="*/ 56 h 72"/>
                  <a:gd name="T64" fmla="*/ 4 w 17"/>
                  <a:gd name="T65" fmla="*/ 52 h 72"/>
                  <a:gd name="T66" fmla="*/ 2 w 17"/>
                  <a:gd name="T67" fmla="*/ 49 h 72"/>
                  <a:gd name="T68" fmla="*/ 1 w 17"/>
                  <a:gd name="T69" fmla="*/ 49 h 72"/>
                  <a:gd name="T70" fmla="*/ 3 w 17"/>
                  <a:gd name="T71" fmla="*/ 52 h 72"/>
                  <a:gd name="T72" fmla="*/ 4 w 17"/>
                  <a:gd name="T73" fmla="*/ 55 h 72"/>
                  <a:gd name="T74" fmla="*/ 5 w 17"/>
                  <a:gd name="T75" fmla="*/ 58 h 72"/>
                  <a:gd name="T76" fmla="*/ 6 w 17"/>
                  <a:gd name="T77" fmla="*/ 62 h 72"/>
                  <a:gd name="T78" fmla="*/ 7 w 17"/>
                  <a:gd name="T79" fmla="*/ 64 h 72"/>
                  <a:gd name="T80" fmla="*/ 5 w 17"/>
                  <a:gd name="T81" fmla="*/ 62 h 72"/>
                  <a:gd name="T82" fmla="*/ 3 w 17"/>
                  <a:gd name="T83" fmla="*/ 58 h 72"/>
                  <a:gd name="T84" fmla="*/ 2 w 17"/>
                  <a:gd name="T85" fmla="*/ 57 h 72"/>
                  <a:gd name="T86" fmla="*/ 3 w 17"/>
                  <a:gd name="T87" fmla="*/ 60 h 72"/>
                  <a:gd name="T88" fmla="*/ 5 w 17"/>
                  <a:gd name="T89" fmla="*/ 64 h 72"/>
                  <a:gd name="T90" fmla="*/ 3 w 17"/>
                  <a:gd name="T91" fmla="*/ 66 h 72"/>
                  <a:gd name="T92" fmla="*/ 2 w 17"/>
                  <a:gd name="T93" fmla="*/ 68 h 72"/>
                  <a:gd name="T94" fmla="*/ 8 w 17"/>
                  <a:gd name="T95" fmla="*/ 70 h 72"/>
                  <a:gd name="T96" fmla="*/ 14 w 17"/>
                  <a:gd name="T97" fmla="*/ 7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" h="72">
                    <a:moveTo>
                      <a:pt x="16" y="70"/>
                    </a:moveTo>
                    <a:lnTo>
                      <a:pt x="16" y="69"/>
                    </a:lnTo>
                    <a:lnTo>
                      <a:pt x="14" y="69"/>
                    </a:lnTo>
                    <a:lnTo>
                      <a:pt x="14" y="68"/>
                    </a:lnTo>
                    <a:lnTo>
                      <a:pt x="14" y="66"/>
                    </a:lnTo>
                    <a:lnTo>
                      <a:pt x="13" y="64"/>
                    </a:lnTo>
                    <a:lnTo>
                      <a:pt x="13" y="61"/>
                    </a:lnTo>
                    <a:lnTo>
                      <a:pt x="13" y="58"/>
                    </a:lnTo>
                    <a:lnTo>
                      <a:pt x="12" y="55"/>
                    </a:lnTo>
                    <a:lnTo>
                      <a:pt x="12" y="51"/>
                    </a:lnTo>
                    <a:lnTo>
                      <a:pt x="12" y="48"/>
                    </a:lnTo>
                    <a:lnTo>
                      <a:pt x="12" y="45"/>
                    </a:lnTo>
                    <a:lnTo>
                      <a:pt x="11" y="42"/>
                    </a:lnTo>
                    <a:lnTo>
                      <a:pt x="11" y="40"/>
                    </a:lnTo>
                    <a:lnTo>
                      <a:pt x="11" y="38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10" y="32"/>
                    </a:lnTo>
                    <a:lnTo>
                      <a:pt x="10" y="30"/>
                    </a:lnTo>
                    <a:lnTo>
                      <a:pt x="10" y="27"/>
                    </a:lnTo>
                    <a:lnTo>
                      <a:pt x="10" y="25"/>
                    </a:lnTo>
                    <a:lnTo>
                      <a:pt x="10" y="23"/>
                    </a:lnTo>
                    <a:lnTo>
                      <a:pt x="10" y="22"/>
                    </a:lnTo>
                    <a:lnTo>
                      <a:pt x="10" y="23"/>
                    </a:lnTo>
                    <a:lnTo>
                      <a:pt x="9" y="25"/>
                    </a:lnTo>
                    <a:lnTo>
                      <a:pt x="9" y="27"/>
                    </a:lnTo>
                    <a:lnTo>
                      <a:pt x="9" y="29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7" y="30"/>
                    </a:lnTo>
                    <a:lnTo>
                      <a:pt x="6" y="28"/>
                    </a:lnTo>
                    <a:lnTo>
                      <a:pt x="5" y="23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5" y="15"/>
                    </a:lnTo>
                    <a:lnTo>
                      <a:pt x="5" y="13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9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3" y="10"/>
                    </a:lnTo>
                    <a:lnTo>
                      <a:pt x="3" y="13"/>
                    </a:lnTo>
                    <a:lnTo>
                      <a:pt x="3" y="18"/>
                    </a:lnTo>
                    <a:lnTo>
                      <a:pt x="4" y="23"/>
                    </a:lnTo>
                    <a:lnTo>
                      <a:pt x="5" y="28"/>
                    </a:lnTo>
                    <a:lnTo>
                      <a:pt x="6" y="33"/>
                    </a:lnTo>
                    <a:lnTo>
                      <a:pt x="6" y="36"/>
                    </a:lnTo>
                    <a:lnTo>
                      <a:pt x="6" y="37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5" y="36"/>
                    </a:lnTo>
                    <a:lnTo>
                      <a:pt x="4" y="36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3" y="35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5" y="38"/>
                    </a:lnTo>
                    <a:lnTo>
                      <a:pt x="5" y="39"/>
                    </a:lnTo>
                    <a:lnTo>
                      <a:pt x="6" y="39"/>
                    </a:lnTo>
                    <a:lnTo>
                      <a:pt x="6" y="40"/>
                    </a:lnTo>
                    <a:lnTo>
                      <a:pt x="7" y="41"/>
                    </a:lnTo>
                    <a:lnTo>
                      <a:pt x="8" y="43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9" y="48"/>
                    </a:lnTo>
                    <a:lnTo>
                      <a:pt x="9" y="50"/>
                    </a:lnTo>
                    <a:lnTo>
                      <a:pt x="9" y="51"/>
                    </a:lnTo>
                    <a:lnTo>
                      <a:pt x="9" y="54"/>
                    </a:lnTo>
                    <a:lnTo>
                      <a:pt x="9" y="56"/>
                    </a:lnTo>
                    <a:lnTo>
                      <a:pt x="9" y="57"/>
                    </a:lnTo>
                    <a:lnTo>
                      <a:pt x="9" y="59"/>
                    </a:lnTo>
                    <a:lnTo>
                      <a:pt x="9" y="60"/>
                    </a:lnTo>
                    <a:lnTo>
                      <a:pt x="9" y="61"/>
                    </a:lnTo>
                    <a:lnTo>
                      <a:pt x="9" y="62"/>
                    </a:lnTo>
                    <a:lnTo>
                      <a:pt x="9" y="63"/>
                    </a:lnTo>
                    <a:lnTo>
                      <a:pt x="9" y="63"/>
                    </a:lnTo>
                    <a:lnTo>
                      <a:pt x="9" y="63"/>
                    </a:lnTo>
                    <a:lnTo>
                      <a:pt x="8" y="63"/>
                    </a:lnTo>
                    <a:lnTo>
                      <a:pt x="8" y="62"/>
                    </a:lnTo>
                    <a:lnTo>
                      <a:pt x="8" y="60"/>
                    </a:lnTo>
                    <a:lnTo>
                      <a:pt x="7" y="58"/>
                    </a:lnTo>
                    <a:lnTo>
                      <a:pt x="6" y="56"/>
                    </a:lnTo>
                    <a:lnTo>
                      <a:pt x="6" y="55"/>
                    </a:lnTo>
                    <a:lnTo>
                      <a:pt x="5" y="53"/>
                    </a:lnTo>
                    <a:lnTo>
                      <a:pt x="4" y="52"/>
                    </a:lnTo>
                    <a:lnTo>
                      <a:pt x="4" y="51"/>
                    </a:lnTo>
                    <a:lnTo>
                      <a:pt x="3" y="50"/>
                    </a:lnTo>
                    <a:lnTo>
                      <a:pt x="2" y="49"/>
                    </a:lnTo>
                    <a:lnTo>
                      <a:pt x="1" y="48"/>
                    </a:lnTo>
                    <a:lnTo>
                      <a:pt x="0" y="48"/>
                    </a:lnTo>
                    <a:lnTo>
                      <a:pt x="1" y="49"/>
                    </a:lnTo>
                    <a:lnTo>
                      <a:pt x="2" y="50"/>
                    </a:lnTo>
                    <a:lnTo>
                      <a:pt x="2" y="51"/>
                    </a:lnTo>
                    <a:lnTo>
                      <a:pt x="3" y="52"/>
                    </a:lnTo>
                    <a:lnTo>
                      <a:pt x="4" y="53"/>
                    </a:lnTo>
                    <a:lnTo>
                      <a:pt x="4" y="54"/>
                    </a:lnTo>
                    <a:lnTo>
                      <a:pt x="4" y="55"/>
                    </a:lnTo>
                    <a:lnTo>
                      <a:pt x="5" y="56"/>
                    </a:lnTo>
                    <a:lnTo>
                      <a:pt x="5" y="57"/>
                    </a:lnTo>
                    <a:lnTo>
                      <a:pt x="5" y="58"/>
                    </a:lnTo>
                    <a:lnTo>
                      <a:pt x="5" y="59"/>
                    </a:lnTo>
                    <a:lnTo>
                      <a:pt x="6" y="60"/>
                    </a:lnTo>
                    <a:lnTo>
                      <a:pt x="6" y="62"/>
                    </a:lnTo>
                    <a:lnTo>
                      <a:pt x="6" y="63"/>
                    </a:lnTo>
                    <a:lnTo>
                      <a:pt x="7" y="63"/>
                    </a:lnTo>
                    <a:lnTo>
                      <a:pt x="7" y="64"/>
                    </a:lnTo>
                    <a:lnTo>
                      <a:pt x="6" y="63"/>
                    </a:lnTo>
                    <a:lnTo>
                      <a:pt x="6" y="63"/>
                    </a:lnTo>
                    <a:lnTo>
                      <a:pt x="5" y="62"/>
                    </a:lnTo>
                    <a:lnTo>
                      <a:pt x="5" y="60"/>
                    </a:lnTo>
                    <a:lnTo>
                      <a:pt x="4" y="59"/>
                    </a:lnTo>
                    <a:lnTo>
                      <a:pt x="3" y="58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3" y="59"/>
                    </a:lnTo>
                    <a:lnTo>
                      <a:pt x="3" y="60"/>
                    </a:lnTo>
                    <a:lnTo>
                      <a:pt x="4" y="62"/>
                    </a:lnTo>
                    <a:lnTo>
                      <a:pt x="5" y="63"/>
                    </a:lnTo>
                    <a:lnTo>
                      <a:pt x="5" y="64"/>
                    </a:lnTo>
                    <a:lnTo>
                      <a:pt x="5" y="65"/>
                    </a:lnTo>
                    <a:lnTo>
                      <a:pt x="5" y="66"/>
                    </a:lnTo>
                    <a:lnTo>
                      <a:pt x="3" y="66"/>
                    </a:lnTo>
                    <a:lnTo>
                      <a:pt x="2" y="66"/>
                    </a:lnTo>
                    <a:lnTo>
                      <a:pt x="2" y="67"/>
                    </a:lnTo>
                    <a:lnTo>
                      <a:pt x="2" y="68"/>
                    </a:lnTo>
                    <a:lnTo>
                      <a:pt x="4" y="69"/>
                    </a:lnTo>
                    <a:lnTo>
                      <a:pt x="5" y="69"/>
                    </a:lnTo>
                    <a:lnTo>
                      <a:pt x="8" y="70"/>
                    </a:lnTo>
                    <a:lnTo>
                      <a:pt x="10" y="71"/>
                    </a:lnTo>
                    <a:lnTo>
                      <a:pt x="12" y="71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6" y="7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34" name="Freeform 22">
                <a:extLst>
                  <a:ext uri="{FF2B5EF4-FFF2-40B4-BE49-F238E27FC236}">
                    <a16:creationId xmlns:a16="http://schemas.microsoft.com/office/drawing/2014/main" id="{21864FD0-0FB7-2C5F-37C1-C86A02A2F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" y="845"/>
                <a:ext cx="17" cy="37"/>
              </a:xfrm>
              <a:custGeom>
                <a:avLst/>
                <a:gdLst>
                  <a:gd name="T0" fmla="*/ 16 w 17"/>
                  <a:gd name="T1" fmla="*/ 36 h 37"/>
                  <a:gd name="T2" fmla="*/ 16 w 17"/>
                  <a:gd name="T3" fmla="*/ 36 h 37"/>
                  <a:gd name="T4" fmla="*/ 16 w 17"/>
                  <a:gd name="T5" fmla="*/ 35 h 37"/>
                  <a:gd name="T6" fmla="*/ 16 w 17"/>
                  <a:gd name="T7" fmla="*/ 34 h 37"/>
                  <a:gd name="T8" fmla="*/ 16 w 17"/>
                  <a:gd name="T9" fmla="*/ 31 h 37"/>
                  <a:gd name="T10" fmla="*/ 12 w 17"/>
                  <a:gd name="T11" fmla="*/ 29 h 37"/>
                  <a:gd name="T12" fmla="*/ 12 w 17"/>
                  <a:gd name="T13" fmla="*/ 26 h 37"/>
                  <a:gd name="T14" fmla="*/ 12 w 17"/>
                  <a:gd name="T15" fmla="*/ 23 h 37"/>
                  <a:gd name="T16" fmla="*/ 12 w 17"/>
                  <a:gd name="T17" fmla="*/ 20 h 37"/>
                  <a:gd name="T18" fmla="*/ 12 w 17"/>
                  <a:gd name="T19" fmla="*/ 19 h 37"/>
                  <a:gd name="T20" fmla="*/ 12 w 17"/>
                  <a:gd name="T21" fmla="*/ 19 h 37"/>
                  <a:gd name="T22" fmla="*/ 12 w 17"/>
                  <a:gd name="T23" fmla="*/ 17 h 37"/>
                  <a:gd name="T24" fmla="*/ 8 w 17"/>
                  <a:gd name="T25" fmla="*/ 14 h 37"/>
                  <a:gd name="T26" fmla="*/ 8 w 17"/>
                  <a:gd name="T27" fmla="*/ 12 h 37"/>
                  <a:gd name="T28" fmla="*/ 8 w 17"/>
                  <a:gd name="T29" fmla="*/ 9 h 37"/>
                  <a:gd name="T30" fmla="*/ 4 w 17"/>
                  <a:gd name="T31" fmla="*/ 6 h 37"/>
                  <a:gd name="T32" fmla="*/ 4 w 17"/>
                  <a:gd name="T33" fmla="*/ 4 h 37"/>
                  <a:gd name="T34" fmla="*/ 4 w 17"/>
                  <a:gd name="T35" fmla="*/ 2 h 37"/>
                  <a:gd name="T36" fmla="*/ 0 w 17"/>
                  <a:gd name="T3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37">
                    <a:moveTo>
                      <a:pt x="16" y="36"/>
                    </a:moveTo>
                    <a:lnTo>
                      <a:pt x="16" y="36"/>
                    </a:lnTo>
                    <a:lnTo>
                      <a:pt x="16" y="35"/>
                    </a:lnTo>
                    <a:lnTo>
                      <a:pt x="16" y="34"/>
                    </a:lnTo>
                    <a:lnTo>
                      <a:pt x="16" y="31"/>
                    </a:lnTo>
                    <a:lnTo>
                      <a:pt x="12" y="29"/>
                    </a:lnTo>
                    <a:lnTo>
                      <a:pt x="12" y="26"/>
                    </a:lnTo>
                    <a:lnTo>
                      <a:pt x="12" y="23"/>
                    </a:lnTo>
                    <a:lnTo>
                      <a:pt x="12" y="20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8" y="14"/>
                    </a:lnTo>
                    <a:lnTo>
                      <a:pt x="8" y="12"/>
                    </a:lnTo>
                    <a:lnTo>
                      <a:pt x="8" y="9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35" name="Freeform 23">
                <a:extLst>
                  <a:ext uri="{FF2B5EF4-FFF2-40B4-BE49-F238E27FC236}">
                    <a16:creationId xmlns:a16="http://schemas.microsoft.com/office/drawing/2014/main" id="{509C8901-EAE1-A1C9-04FA-76F71128C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" y="612"/>
                <a:ext cx="115" cy="191"/>
              </a:xfrm>
              <a:custGeom>
                <a:avLst/>
                <a:gdLst>
                  <a:gd name="T0" fmla="*/ 8 w 115"/>
                  <a:gd name="T1" fmla="*/ 46 h 191"/>
                  <a:gd name="T2" fmla="*/ 3 w 115"/>
                  <a:gd name="T3" fmla="*/ 45 h 191"/>
                  <a:gd name="T4" fmla="*/ 0 w 115"/>
                  <a:gd name="T5" fmla="*/ 49 h 191"/>
                  <a:gd name="T6" fmla="*/ 0 w 115"/>
                  <a:gd name="T7" fmla="*/ 54 h 191"/>
                  <a:gd name="T8" fmla="*/ 2 w 115"/>
                  <a:gd name="T9" fmla="*/ 57 h 191"/>
                  <a:gd name="T10" fmla="*/ 4 w 115"/>
                  <a:gd name="T11" fmla="*/ 60 h 191"/>
                  <a:gd name="T12" fmla="*/ 6 w 115"/>
                  <a:gd name="T13" fmla="*/ 64 h 191"/>
                  <a:gd name="T14" fmla="*/ 8 w 115"/>
                  <a:gd name="T15" fmla="*/ 68 h 191"/>
                  <a:gd name="T16" fmla="*/ 11 w 115"/>
                  <a:gd name="T17" fmla="*/ 72 h 191"/>
                  <a:gd name="T18" fmla="*/ 14 w 115"/>
                  <a:gd name="T19" fmla="*/ 78 h 191"/>
                  <a:gd name="T20" fmla="*/ 17 w 115"/>
                  <a:gd name="T21" fmla="*/ 77 h 191"/>
                  <a:gd name="T22" fmla="*/ 18 w 115"/>
                  <a:gd name="T23" fmla="*/ 78 h 191"/>
                  <a:gd name="T24" fmla="*/ 19 w 115"/>
                  <a:gd name="T25" fmla="*/ 82 h 191"/>
                  <a:gd name="T26" fmla="*/ 20 w 115"/>
                  <a:gd name="T27" fmla="*/ 88 h 191"/>
                  <a:gd name="T28" fmla="*/ 22 w 115"/>
                  <a:gd name="T29" fmla="*/ 94 h 191"/>
                  <a:gd name="T30" fmla="*/ 24 w 115"/>
                  <a:gd name="T31" fmla="*/ 100 h 191"/>
                  <a:gd name="T32" fmla="*/ 25 w 115"/>
                  <a:gd name="T33" fmla="*/ 103 h 191"/>
                  <a:gd name="T34" fmla="*/ 24 w 115"/>
                  <a:gd name="T35" fmla="*/ 110 h 191"/>
                  <a:gd name="T36" fmla="*/ 23 w 115"/>
                  <a:gd name="T37" fmla="*/ 117 h 191"/>
                  <a:gd name="T38" fmla="*/ 22 w 115"/>
                  <a:gd name="T39" fmla="*/ 123 h 191"/>
                  <a:gd name="T40" fmla="*/ 20 w 115"/>
                  <a:gd name="T41" fmla="*/ 126 h 191"/>
                  <a:gd name="T42" fmla="*/ 18 w 115"/>
                  <a:gd name="T43" fmla="*/ 129 h 191"/>
                  <a:gd name="T44" fmla="*/ 17 w 115"/>
                  <a:gd name="T45" fmla="*/ 132 h 191"/>
                  <a:gd name="T46" fmla="*/ 18 w 115"/>
                  <a:gd name="T47" fmla="*/ 141 h 191"/>
                  <a:gd name="T48" fmla="*/ 20 w 115"/>
                  <a:gd name="T49" fmla="*/ 153 h 191"/>
                  <a:gd name="T50" fmla="*/ 26 w 115"/>
                  <a:gd name="T51" fmla="*/ 170 h 191"/>
                  <a:gd name="T52" fmla="*/ 37 w 115"/>
                  <a:gd name="T53" fmla="*/ 190 h 191"/>
                  <a:gd name="T54" fmla="*/ 42 w 115"/>
                  <a:gd name="T55" fmla="*/ 186 h 191"/>
                  <a:gd name="T56" fmla="*/ 54 w 115"/>
                  <a:gd name="T57" fmla="*/ 176 h 191"/>
                  <a:gd name="T58" fmla="*/ 68 w 115"/>
                  <a:gd name="T59" fmla="*/ 162 h 191"/>
                  <a:gd name="T60" fmla="*/ 81 w 115"/>
                  <a:gd name="T61" fmla="*/ 148 h 191"/>
                  <a:gd name="T62" fmla="*/ 88 w 115"/>
                  <a:gd name="T63" fmla="*/ 137 h 191"/>
                  <a:gd name="T64" fmla="*/ 89 w 115"/>
                  <a:gd name="T65" fmla="*/ 133 h 191"/>
                  <a:gd name="T66" fmla="*/ 89 w 115"/>
                  <a:gd name="T67" fmla="*/ 127 h 191"/>
                  <a:gd name="T68" fmla="*/ 90 w 115"/>
                  <a:gd name="T69" fmla="*/ 117 h 191"/>
                  <a:gd name="T70" fmla="*/ 91 w 115"/>
                  <a:gd name="T71" fmla="*/ 106 h 191"/>
                  <a:gd name="T72" fmla="*/ 91 w 115"/>
                  <a:gd name="T73" fmla="*/ 95 h 191"/>
                  <a:gd name="T74" fmla="*/ 92 w 115"/>
                  <a:gd name="T75" fmla="*/ 87 h 191"/>
                  <a:gd name="T76" fmla="*/ 94 w 115"/>
                  <a:gd name="T77" fmla="*/ 83 h 191"/>
                  <a:gd name="T78" fmla="*/ 95 w 115"/>
                  <a:gd name="T79" fmla="*/ 79 h 191"/>
                  <a:gd name="T80" fmla="*/ 95 w 115"/>
                  <a:gd name="T81" fmla="*/ 81 h 191"/>
                  <a:gd name="T82" fmla="*/ 100 w 115"/>
                  <a:gd name="T83" fmla="*/ 78 h 191"/>
                  <a:gd name="T84" fmla="*/ 102 w 115"/>
                  <a:gd name="T85" fmla="*/ 74 h 191"/>
                  <a:gd name="T86" fmla="*/ 103 w 115"/>
                  <a:gd name="T87" fmla="*/ 72 h 191"/>
                  <a:gd name="T88" fmla="*/ 104 w 115"/>
                  <a:gd name="T89" fmla="*/ 69 h 191"/>
                  <a:gd name="T90" fmla="*/ 106 w 115"/>
                  <a:gd name="T91" fmla="*/ 66 h 191"/>
                  <a:gd name="T92" fmla="*/ 109 w 115"/>
                  <a:gd name="T93" fmla="*/ 63 h 191"/>
                  <a:gd name="T94" fmla="*/ 113 w 115"/>
                  <a:gd name="T95" fmla="*/ 55 h 191"/>
                  <a:gd name="T96" fmla="*/ 113 w 115"/>
                  <a:gd name="T97" fmla="*/ 47 h 191"/>
                  <a:gd name="T98" fmla="*/ 107 w 115"/>
                  <a:gd name="T99" fmla="*/ 46 h 191"/>
                  <a:gd name="T100" fmla="*/ 107 w 115"/>
                  <a:gd name="T101" fmla="*/ 31 h 191"/>
                  <a:gd name="T102" fmla="*/ 99 w 115"/>
                  <a:gd name="T103" fmla="*/ 17 h 191"/>
                  <a:gd name="T104" fmla="*/ 84 w 115"/>
                  <a:gd name="T105" fmla="*/ 13 h 191"/>
                  <a:gd name="T106" fmla="*/ 67 w 115"/>
                  <a:gd name="T107" fmla="*/ 8 h 191"/>
                  <a:gd name="T108" fmla="*/ 49 w 115"/>
                  <a:gd name="T109" fmla="*/ 2 h 191"/>
                  <a:gd name="T110" fmla="*/ 34 w 115"/>
                  <a:gd name="T111" fmla="*/ 0 h 191"/>
                  <a:gd name="T112" fmla="*/ 25 w 115"/>
                  <a:gd name="T113" fmla="*/ 2 h 191"/>
                  <a:gd name="T114" fmla="*/ 24 w 115"/>
                  <a:gd name="T115" fmla="*/ 12 h 191"/>
                  <a:gd name="T116" fmla="*/ 23 w 115"/>
                  <a:gd name="T117" fmla="*/ 23 h 191"/>
                  <a:gd name="T118" fmla="*/ 20 w 115"/>
                  <a:gd name="T119" fmla="*/ 32 h 191"/>
                  <a:gd name="T120" fmla="*/ 16 w 115"/>
                  <a:gd name="T121" fmla="*/ 39 h 191"/>
                  <a:gd name="T122" fmla="*/ 12 w 115"/>
                  <a:gd name="T123" fmla="*/ 44 h 191"/>
                  <a:gd name="T124" fmla="*/ 9 w 115"/>
                  <a:gd name="T125" fmla="*/ 4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191">
                    <a:moveTo>
                      <a:pt x="9" y="47"/>
                    </a:moveTo>
                    <a:lnTo>
                      <a:pt x="9" y="47"/>
                    </a:lnTo>
                    <a:lnTo>
                      <a:pt x="8" y="46"/>
                    </a:lnTo>
                    <a:lnTo>
                      <a:pt x="6" y="45"/>
                    </a:lnTo>
                    <a:lnTo>
                      <a:pt x="5" y="45"/>
                    </a:lnTo>
                    <a:lnTo>
                      <a:pt x="3" y="45"/>
                    </a:lnTo>
                    <a:lnTo>
                      <a:pt x="2" y="46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1" y="56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3" y="58"/>
                    </a:lnTo>
                    <a:lnTo>
                      <a:pt x="4" y="60"/>
                    </a:lnTo>
                    <a:lnTo>
                      <a:pt x="5" y="61"/>
                    </a:lnTo>
                    <a:lnTo>
                      <a:pt x="6" y="63"/>
                    </a:lnTo>
                    <a:lnTo>
                      <a:pt x="6" y="64"/>
                    </a:lnTo>
                    <a:lnTo>
                      <a:pt x="7" y="66"/>
                    </a:lnTo>
                    <a:lnTo>
                      <a:pt x="7" y="67"/>
                    </a:lnTo>
                    <a:lnTo>
                      <a:pt x="8" y="68"/>
                    </a:lnTo>
                    <a:lnTo>
                      <a:pt x="9" y="69"/>
                    </a:lnTo>
                    <a:lnTo>
                      <a:pt x="9" y="70"/>
                    </a:lnTo>
                    <a:lnTo>
                      <a:pt x="11" y="72"/>
                    </a:lnTo>
                    <a:lnTo>
                      <a:pt x="11" y="74"/>
                    </a:lnTo>
                    <a:lnTo>
                      <a:pt x="12" y="76"/>
                    </a:lnTo>
                    <a:lnTo>
                      <a:pt x="14" y="78"/>
                    </a:lnTo>
                    <a:lnTo>
                      <a:pt x="15" y="78"/>
                    </a:lnTo>
                    <a:lnTo>
                      <a:pt x="16" y="78"/>
                    </a:lnTo>
                    <a:lnTo>
                      <a:pt x="17" y="77"/>
                    </a:lnTo>
                    <a:lnTo>
                      <a:pt x="17" y="77"/>
                    </a:lnTo>
                    <a:lnTo>
                      <a:pt x="17" y="78"/>
                    </a:lnTo>
                    <a:lnTo>
                      <a:pt x="18" y="78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19" y="82"/>
                    </a:lnTo>
                    <a:lnTo>
                      <a:pt x="20" y="84"/>
                    </a:lnTo>
                    <a:lnTo>
                      <a:pt x="20" y="86"/>
                    </a:lnTo>
                    <a:lnTo>
                      <a:pt x="20" y="88"/>
                    </a:lnTo>
                    <a:lnTo>
                      <a:pt x="21" y="90"/>
                    </a:lnTo>
                    <a:lnTo>
                      <a:pt x="22" y="92"/>
                    </a:lnTo>
                    <a:lnTo>
                      <a:pt x="22" y="94"/>
                    </a:lnTo>
                    <a:lnTo>
                      <a:pt x="23" y="97"/>
                    </a:lnTo>
                    <a:lnTo>
                      <a:pt x="23" y="98"/>
                    </a:lnTo>
                    <a:lnTo>
                      <a:pt x="24" y="100"/>
                    </a:lnTo>
                    <a:lnTo>
                      <a:pt x="25" y="101"/>
                    </a:lnTo>
                    <a:lnTo>
                      <a:pt x="25" y="101"/>
                    </a:lnTo>
                    <a:lnTo>
                      <a:pt x="25" y="103"/>
                    </a:lnTo>
                    <a:lnTo>
                      <a:pt x="25" y="105"/>
                    </a:lnTo>
                    <a:lnTo>
                      <a:pt x="24" y="107"/>
                    </a:lnTo>
                    <a:lnTo>
                      <a:pt x="24" y="110"/>
                    </a:lnTo>
                    <a:lnTo>
                      <a:pt x="24" y="112"/>
                    </a:lnTo>
                    <a:lnTo>
                      <a:pt x="23" y="115"/>
                    </a:lnTo>
                    <a:lnTo>
                      <a:pt x="23" y="117"/>
                    </a:lnTo>
                    <a:lnTo>
                      <a:pt x="22" y="119"/>
                    </a:lnTo>
                    <a:lnTo>
                      <a:pt x="22" y="121"/>
                    </a:lnTo>
                    <a:lnTo>
                      <a:pt x="22" y="123"/>
                    </a:lnTo>
                    <a:lnTo>
                      <a:pt x="21" y="124"/>
                    </a:lnTo>
                    <a:lnTo>
                      <a:pt x="21" y="125"/>
                    </a:lnTo>
                    <a:lnTo>
                      <a:pt x="20" y="126"/>
                    </a:lnTo>
                    <a:lnTo>
                      <a:pt x="19" y="127"/>
                    </a:lnTo>
                    <a:lnTo>
                      <a:pt x="18" y="129"/>
                    </a:lnTo>
                    <a:lnTo>
                      <a:pt x="18" y="129"/>
                    </a:lnTo>
                    <a:lnTo>
                      <a:pt x="18" y="130"/>
                    </a:lnTo>
                    <a:lnTo>
                      <a:pt x="18" y="131"/>
                    </a:lnTo>
                    <a:lnTo>
                      <a:pt x="17" y="132"/>
                    </a:lnTo>
                    <a:lnTo>
                      <a:pt x="17" y="135"/>
                    </a:lnTo>
                    <a:lnTo>
                      <a:pt x="17" y="137"/>
                    </a:lnTo>
                    <a:lnTo>
                      <a:pt x="18" y="141"/>
                    </a:lnTo>
                    <a:lnTo>
                      <a:pt x="19" y="144"/>
                    </a:lnTo>
                    <a:lnTo>
                      <a:pt x="19" y="148"/>
                    </a:lnTo>
                    <a:lnTo>
                      <a:pt x="20" y="153"/>
                    </a:lnTo>
                    <a:lnTo>
                      <a:pt x="22" y="158"/>
                    </a:lnTo>
                    <a:lnTo>
                      <a:pt x="24" y="164"/>
                    </a:lnTo>
                    <a:lnTo>
                      <a:pt x="26" y="170"/>
                    </a:lnTo>
                    <a:lnTo>
                      <a:pt x="29" y="176"/>
                    </a:lnTo>
                    <a:lnTo>
                      <a:pt x="33" y="183"/>
                    </a:lnTo>
                    <a:lnTo>
                      <a:pt x="37" y="190"/>
                    </a:lnTo>
                    <a:lnTo>
                      <a:pt x="38" y="190"/>
                    </a:lnTo>
                    <a:lnTo>
                      <a:pt x="40" y="188"/>
                    </a:lnTo>
                    <a:lnTo>
                      <a:pt x="42" y="186"/>
                    </a:lnTo>
                    <a:lnTo>
                      <a:pt x="46" y="183"/>
                    </a:lnTo>
                    <a:lnTo>
                      <a:pt x="49" y="180"/>
                    </a:lnTo>
                    <a:lnTo>
                      <a:pt x="54" y="176"/>
                    </a:lnTo>
                    <a:lnTo>
                      <a:pt x="58" y="171"/>
                    </a:lnTo>
                    <a:lnTo>
                      <a:pt x="63" y="167"/>
                    </a:lnTo>
                    <a:lnTo>
                      <a:pt x="68" y="162"/>
                    </a:lnTo>
                    <a:lnTo>
                      <a:pt x="73" y="157"/>
                    </a:lnTo>
                    <a:lnTo>
                      <a:pt x="77" y="152"/>
                    </a:lnTo>
                    <a:lnTo>
                      <a:pt x="81" y="148"/>
                    </a:lnTo>
                    <a:lnTo>
                      <a:pt x="84" y="144"/>
                    </a:lnTo>
                    <a:lnTo>
                      <a:pt x="87" y="140"/>
                    </a:lnTo>
                    <a:lnTo>
                      <a:pt x="88" y="137"/>
                    </a:lnTo>
                    <a:lnTo>
                      <a:pt x="89" y="135"/>
                    </a:lnTo>
                    <a:lnTo>
                      <a:pt x="89" y="134"/>
                    </a:lnTo>
                    <a:lnTo>
                      <a:pt x="89" y="133"/>
                    </a:lnTo>
                    <a:lnTo>
                      <a:pt x="89" y="132"/>
                    </a:lnTo>
                    <a:lnTo>
                      <a:pt x="89" y="130"/>
                    </a:lnTo>
                    <a:lnTo>
                      <a:pt x="89" y="127"/>
                    </a:lnTo>
                    <a:lnTo>
                      <a:pt x="90" y="124"/>
                    </a:lnTo>
                    <a:lnTo>
                      <a:pt x="90" y="121"/>
                    </a:lnTo>
                    <a:lnTo>
                      <a:pt x="90" y="117"/>
                    </a:lnTo>
                    <a:lnTo>
                      <a:pt x="90" y="113"/>
                    </a:lnTo>
                    <a:lnTo>
                      <a:pt x="90" y="110"/>
                    </a:lnTo>
                    <a:lnTo>
                      <a:pt x="91" y="106"/>
                    </a:lnTo>
                    <a:lnTo>
                      <a:pt x="91" y="102"/>
                    </a:lnTo>
                    <a:lnTo>
                      <a:pt x="91" y="98"/>
                    </a:lnTo>
                    <a:lnTo>
                      <a:pt x="91" y="95"/>
                    </a:lnTo>
                    <a:lnTo>
                      <a:pt x="92" y="91"/>
                    </a:lnTo>
                    <a:lnTo>
                      <a:pt x="92" y="88"/>
                    </a:lnTo>
                    <a:lnTo>
                      <a:pt x="92" y="87"/>
                    </a:lnTo>
                    <a:lnTo>
                      <a:pt x="92" y="86"/>
                    </a:lnTo>
                    <a:lnTo>
                      <a:pt x="93" y="85"/>
                    </a:lnTo>
                    <a:lnTo>
                      <a:pt x="94" y="83"/>
                    </a:lnTo>
                    <a:lnTo>
                      <a:pt x="94" y="82"/>
                    </a:lnTo>
                    <a:lnTo>
                      <a:pt x="94" y="80"/>
                    </a:lnTo>
                    <a:lnTo>
                      <a:pt x="95" y="79"/>
                    </a:lnTo>
                    <a:lnTo>
                      <a:pt x="95" y="78"/>
                    </a:lnTo>
                    <a:lnTo>
                      <a:pt x="95" y="79"/>
                    </a:lnTo>
                    <a:lnTo>
                      <a:pt x="95" y="81"/>
                    </a:lnTo>
                    <a:lnTo>
                      <a:pt x="97" y="81"/>
                    </a:lnTo>
                    <a:lnTo>
                      <a:pt x="99" y="80"/>
                    </a:lnTo>
                    <a:lnTo>
                      <a:pt x="100" y="78"/>
                    </a:lnTo>
                    <a:lnTo>
                      <a:pt x="101" y="77"/>
                    </a:lnTo>
                    <a:lnTo>
                      <a:pt x="102" y="76"/>
                    </a:lnTo>
                    <a:lnTo>
                      <a:pt x="102" y="74"/>
                    </a:lnTo>
                    <a:lnTo>
                      <a:pt x="102" y="74"/>
                    </a:lnTo>
                    <a:lnTo>
                      <a:pt x="103" y="72"/>
                    </a:lnTo>
                    <a:lnTo>
                      <a:pt x="103" y="72"/>
                    </a:lnTo>
                    <a:lnTo>
                      <a:pt x="103" y="71"/>
                    </a:lnTo>
                    <a:lnTo>
                      <a:pt x="104" y="70"/>
                    </a:lnTo>
                    <a:lnTo>
                      <a:pt x="104" y="69"/>
                    </a:lnTo>
                    <a:lnTo>
                      <a:pt x="105" y="69"/>
                    </a:lnTo>
                    <a:lnTo>
                      <a:pt x="105" y="68"/>
                    </a:lnTo>
                    <a:lnTo>
                      <a:pt x="106" y="66"/>
                    </a:lnTo>
                    <a:lnTo>
                      <a:pt x="106" y="65"/>
                    </a:lnTo>
                    <a:lnTo>
                      <a:pt x="107" y="64"/>
                    </a:lnTo>
                    <a:lnTo>
                      <a:pt x="109" y="63"/>
                    </a:lnTo>
                    <a:lnTo>
                      <a:pt x="110" y="61"/>
                    </a:lnTo>
                    <a:lnTo>
                      <a:pt x="112" y="58"/>
                    </a:lnTo>
                    <a:lnTo>
                      <a:pt x="113" y="55"/>
                    </a:lnTo>
                    <a:lnTo>
                      <a:pt x="114" y="52"/>
                    </a:lnTo>
                    <a:lnTo>
                      <a:pt x="114" y="49"/>
                    </a:lnTo>
                    <a:lnTo>
                      <a:pt x="113" y="47"/>
                    </a:lnTo>
                    <a:lnTo>
                      <a:pt x="111" y="47"/>
                    </a:lnTo>
                    <a:lnTo>
                      <a:pt x="107" y="47"/>
                    </a:lnTo>
                    <a:lnTo>
                      <a:pt x="107" y="46"/>
                    </a:lnTo>
                    <a:lnTo>
                      <a:pt x="108" y="42"/>
                    </a:lnTo>
                    <a:lnTo>
                      <a:pt x="107" y="37"/>
                    </a:lnTo>
                    <a:lnTo>
                      <a:pt x="107" y="31"/>
                    </a:lnTo>
                    <a:lnTo>
                      <a:pt x="105" y="26"/>
                    </a:lnTo>
                    <a:lnTo>
                      <a:pt x="103" y="21"/>
                    </a:lnTo>
                    <a:lnTo>
                      <a:pt x="99" y="17"/>
                    </a:lnTo>
                    <a:lnTo>
                      <a:pt x="93" y="15"/>
                    </a:lnTo>
                    <a:lnTo>
                      <a:pt x="88" y="14"/>
                    </a:lnTo>
                    <a:lnTo>
                      <a:pt x="84" y="13"/>
                    </a:lnTo>
                    <a:lnTo>
                      <a:pt x="79" y="12"/>
                    </a:lnTo>
                    <a:lnTo>
                      <a:pt x="73" y="10"/>
                    </a:lnTo>
                    <a:lnTo>
                      <a:pt x="67" y="8"/>
                    </a:lnTo>
                    <a:lnTo>
                      <a:pt x="61" y="6"/>
                    </a:lnTo>
                    <a:lnTo>
                      <a:pt x="55" y="4"/>
                    </a:lnTo>
                    <a:lnTo>
                      <a:pt x="49" y="2"/>
                    </a:lnTo>
                    <a:lnTo>
                      <a:pt x="44" y="1"/>
                    </a:lnTo>
                    <a:lnTo>
                      <a:pt x="39" y="0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7" y="1"/>
                    </a:lnTo>
                    <a:lnTo>
                      <a:pt x="25" y="2"/>
                    </a:lnTo>
                    <a:lnTo>
                      <a:pt x="23" y="5"/>
                    </a:lnTo>
                    <a:lnTo>
                      <a:pt x="23" y="9"/>
                    </a:lnTo>
                    <a:lnTo>
                      <a:pt x="24" y="12"/>
                    </a:lnTo>
                    <a:lnTo>
                      <a:pt x="24" y="16"/>
                    </a:lnTo>
                    <a:lnTo>
                      <a:pt x="23" y="20"/>
                    </a:lnTo>
                    <a:lnTo>
                      <a:pt x="23" y="23"/>
                    </a:lnTo>
                    <a:lnTo>
                      <a:pt x="22" y="26"/>
                    </a:lnTo>
                    <a:lnTo>
                      <a:pt x="21" y="29"/>
                    </a:lnTo>
                    <a:lnTo>
                      <a:pt x="20" y="32"/>
                    </a:lnTo>
                    <a:lnTo>
                      <a:pt x="19" y="34"/>
                    </a:lnTo>
                    <a:lnTo>
                      <a:pt x="17" y="37"/>
                    </a:lnTo>
                    <a:lnTo>
                      <a:pt x="16" y="39"/>
                    </a:lnTo>
                    <a:lnTo>
                      <a:pt x="14" y="41"/>
                    </a:lnTo>
                    <a:lnTo>
                      <a:pt x="13" y="43"/>
                    </a:lnTo>
                    <a:lnTo>
                      <a:pt x="12" y="44"/>
                    </a:lnTo>
                    <a:lnTo>
                      <a:pt x="11" y="46"/>
                    </a:lnTo>
                    <a:lnTo>
                      <a:pt x="10" y="47"/>
                    </a:lnTo>
                    <a:lnTo>
                      <a:pt x="9" y="47"/>
                    </a:lnTo>
                  </a:path>
                </a:pathLst>
              </a:custGeom>
              <a:solidFill>
                <a:srgbClr val="FFB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36" name="Freeform 24">
                <a:extLst>
                  <a:ext uri="{FF2B5EF4-FFF2-40B4-BE49-F238E27FC236}">
                    <a16:creationId xmlns:a16="http://schemas.microsoft.com/office/drawing/2014/main" id="{97D27E3D-FAA3-FDF2-937E-BC425DC39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" y="612"/>
                <a:ext cx="115" cy="191"/>
              </a:xfrm>
              <a:custGeom>
                <a:avLst/>
                <a:gdLst>
                  <a:gd name="T0" fmla="*/ 8 w 115"/>
                  <a:gd name="T1" fmla="*/ 46 h 191"/>
                  <a:gd name="T2" fmla="*/ 2 w 115"/>
                  <a:gd name="T3" fmla="*/ 46 h 191"/>
                  <a:gd name="T4" fmla="*/ 0 w 115"/>
                  <a:gd name="T5" fmla="*/ 51 h 191"/>
                  <a:gd name="T6" fmla="*/ 1 w 115"/>
                  <a:gd name="T7" fmla="*/ 56 h 191"/>
                  <a:gd name="T8" fmla="*/ 3 w 115"/>
                  <a:gd name="T9" fmla="*/ 58 h 191"/>
                  <a:gd name="T10" fmla="*/ 6 w 115"/>
                  <a:gd name="T11" fmla="*/ 64 h 191"/>
                  <a:gd name="T12" fmla="*/ 9 w 115"/>
                  <a:gd name="T13" fmla="*/ 69 h 191"/>
                  <a:gd name="T14" fmla="*/ 11 w 115"/>
                  <a:gd name="T15" fmla="*/ 74 h 191"/>
                  <a:gd name="T16" fmla="*/ 16 w 115"/>
                  <a:gd name="T17" fmla="*/ 78 h 191"/>
                  <a:gd name="T18" fmla="*/ 17 w 115"/>
                  <a:gd name="T19" fmla="*/ 78 h 191"/>
                  <a:gd name="T20" fmla="*/ 19 w 115"/>
                  <a:gd name="T21" fmla="*/ 82 h 191"/>
                  <a:gd name="T22" fmla="*/ 20 w 115"/>
                  <a:gd name="T23" fmla="*/ 88 h 191"/>
                  <a:gd name="T24" fmla="*/ 23 w 115"/>
                  <a:gd name="T25" fmla="*/ 97 h 191"/>
                  <a:gd name="T26" fmla="*/ 25 w 115"/>
                  <a:gd name="T27" fmla="*/ 101 h 191"/>
                  <a:gd name="T28" fmla="*/ 24 w 115"/>
                  <a:gd name="T29" fmla="*/ 107 h 191"/>
                  <a:gd name="T30" fmla="*/ 23 w 115"/>
                  <a:gd name="T31" fmla="*/ 117 h 191"/>
                  <a:gd name="T32" fmla="*/ 22 w 115"/>
                  <a:gd name="T33" fmla="*/ 123 h 191"/>
                  <a:gd name="T34" fmla="*/ 19 w 115"/>
                  <a:gd name="T35" fmla="*/ 127 h 191"/>
                  <a:gd name="T36" fmla="*/ 18 w 115"/>
                  <a:gd name="T37" fmla="*/ 130 h 191"/>
                  <a:gd name="T38" fmla="*/ 17 w 115"/>
                  <a:gd name="T39" fmla="*/ 137 h 191"/>
                  <a:gd name="T40" fmla="*/ 20 w 115"/>
                  <a:gd name="T41" fmla="*/ 153 h 191"/>
                  <a:gd name="T42" fmla="*/ 29 w 115"/>
                  <a:gd name="T43" fmla="*/ 176 h 191"/>
                  <a:gd name="T44" fmla="*/ 38 w 115"/>
                  <a:gd name="T45" fmla="*/ 190 h 191"/>
                  <a:gd name="T46" fmla="*/ 49 w 115"/>
                  <a:gd name="T47" fmla="*/ 180 h 191"/>
                  <a:gd name="T48" fmla="*/ 68 w 115"/>
                  <a:gd name="T49" fmla="*/ 162 h 191"/>
                  <a:gd name="T50" fmla="*/ 84 w 115"/>
                  <a:gd name="T51" fmla="*/ 144 h 191"/>
                  <a:gd name="T52" fmla="*/ 89 w 115"/>
                  <a:gd name="T53" fmla="*/ 135 h 191"/>
                  <a:gd name="T54" fmla="*/ 89 w 115"/>
                  <a:gd name="T55" fmla="*/ 130 h 191"/>
                  <a:gd name="T56" fmla="*/ 90 w 115"/>
                  <a:gd name="T57" fmla="*/ 117 h 191"/>
                  <a:gd name="T58" fmla="*/ 91 w 115"/>
                  <a:gd name="T59" fmla="*/ 102 h 191"/>
                  <a:gd name="T60" fmla="*/ 92 w 115"/>
                  <a:gd name="T61" fmla="*/ 88 h 191"/>
                  <a:gd name="T62" fmla="*/ 93 w 115"/>
                  <a:gd name="T63" fmla="*/ 85 h 191"/>
                  <a:gd name="T64" fmla="*/ 95 w 115"/>
                  <a:gd name="T65" fmla="*/ 79 h 191"/>
                  <a:gd name="T66" fmla="*/ 95 w 115"/>
                  <a:gd name="T67" fmla="*/ 81 h 191"/>
                  <a:gd name="T68" fmla="*/ 100 w 115"/>
                  <a:gd name="T69" fmla="*/ 78 h 191"/>
                  <a:gd name="T70" fmla="*/ 102 w 115"/>
                  <a:gd name="T71" fmla="*/ 74 h 191"/>
                  <a:gd name="T72" fmla="*/ 103 w 115"/>
                  <a:gd name="T73" fmla="*/ 71 h 191"/>
                  <a:gd name="T74" fmla="*/ 105 w 115"/>
                  <a:gd name="T75" fmla="*/ 68 h 191"/>
                  <a:gd name="T76" fmla="*/ 109 w 115"/>
                  <a:gd name="T77" fmla="*/ 63 h 191"/>
                  <a:gd name="T78" fmla="*/ 113 w 115"/>
                  <a:gd name="T79" fmla="*/ 55 h 191"/>
                  <a:gd name="T80" fmla="*/ 111 w 115"/>
                  <a:gd name="T81" fmla="*/ 47 h 191"/>
                  <a:gd name="T82" fmla="*/ 108 w 115"/>
                  <a:gd name="T83" fmla="*/ 42 h 191"/>
                  <a:gd name="T84" fmla="*/ 103 w 115"/>
                  <a:gd name="T85" fmla="*/ 21 h 191"/>
                  <a:gd name="T86" fmla="*/ 88 w 115"/>
                  <a:gd name="T87" fmla="*/ 14 h 191"/>
                  <a:gd name="T88" fmla="*/ 67 w 115"/>
                  <a:gd name="T89" fmla="*/ 8 h 191"/>
                  <a:gd name="T90" fmla="*/ 44 w 115"/>
                  <a:gd name="T91" fmla="*/ 1 h 191"/>
                  <a:gd name="T92" fmla="*/ 27 w 115"/>
                  <a:gd name="T93" fmla="*/ 1 h 191"/>
                  <a:gd name="T94" fmla="*/ 23 w 115"/>
                  <a:gd name="T95" fmla="*/ 9 h 191"/>
                  <a:gd name="T96" fmla="*/ 23 w 115"/>
                  <a:gd name="T97" fmla="*/ 23 h 191"/>
                  <a:gd name="T98" fmla="*/ 19 w 115"/>
                  <a:gd name="T99" fmla="*/ 34 h 191"/>
                  <a:gd name="T100" fmla="*/ 13 w 115"/>
                  <a:gd name="T101" fmla="*/ 43 h 191"/>
                  <a:gd name="T102" fmla="*/ 9 w 115"/>
                  <a:gd name="T103" fmla="*/ 4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5" h="191">
                    <a:moveTo>
                      <a:pt x="9" y="47"/>
                    </a:moveTo>
                    <a:lnTo>
                      <a:pt x="9" y="47"/>
                    </a:lnTo>
                    <a:lnTo>
                      <a:pt x="9" y="47"/>
                    </a:lnTo>
                    <a:lnTo>
                      <a:pt x="8" y="46"/>
                    </a:lnTo>
                    <a:lnTo>
                      <a:pt x="6" y="45"/>
                    </a:lnTo>
                    <a:lnTo>
                      <a:pt x="5" y="45"/>
                    </a:lnTo>
                    <a:lnTo>
                      <a:pt x="3" y="45"/>
                    </a:lnTo>
                    <a:lnTo>
                      <a:pt x="2" y="46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1" y="56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3" y="58"/>
                    </a:lnTo>
                    <a:lnTo>
                      <a:pt x="3" y="58"/>
                    </a:lnTo>
                    <a:lnTo>
                      <a:pt x="4" y="60"/>
                    </a:lnTo>
                    <a:lnTo>
                      <a:pt x="5" y="61"/>
                    </a:lnTo>
                    <a:lnTo>
                      <a:pt x="6" y="63"/>
                    </a:lnTo>
                    <a:lnTo>
                      <a:pt x="6" y="64"/>
                    </a:lnTo>
                    <a:lnTo>
                      <a:pt x="7" y="66"/>
                    </a:lnTo>
                    <a:lnTo>
                      <a:pt x="7" y="67"/>
                    </a:lnTo>
                    <a:lnTo>
                      <a:pt x="8" y="68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9" y="70"/>
                    </a:lnTo>
                    <a:lnTo>
                      <a:pt x="11" y="72"/>
                    </a:lnTo>
                    <a:lnTo>
                      <a:pt x="11" y="74"/>
                    </a:lnTo>
                    <a:lnTo>
                      <a:pt x="12" y="76"/>
                    </a:lnTo>
                    <a:lnTo>
                      <a:pt x="14" y="78"/>
                    </a:lnTo>
                    <a:lnTo>
                      <a:pt x="15" y="78"/>
                    </a:lnTo>
                    <a:lnTo>
                      <a:pt x="16" y="78"/>
                    </a:lnTo>
                    <a:lnTo>
                      <a:pt x="17" y="77"/>
                    </a:lnTo>
                    <a:lnTo>
                      <a:pt x="17" y="77"/>
                    </a:lnTo>
                    <a:lnTo>
                      <a:pt x="17" y="77"/>
                    </a:lnTo>
                    <a:lnTo>
                      <a:pt x="17" y="78"/>
                    </a:lnTo>
                    <a:lnTo>
                      <a:pt x="18" y="78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19" y="82"/>
                    </a:lnTo>
                    <a:lnTo>
                      <a:pt x="20" y="84"/>
                    </a:lnTo>
                    <a:lnTo>
                      <a:pt x="20" y="86"/>
                    </a:lnTo>
                    <a:lnTo>
                      <a:pt x="20" y="86"/>
                    </a:lnTo>
                    <a:lnTo>
                      <a:pt x="20" y="88"/>
                    </a:lnTo>
                    <a:lnTo>
                      <a:pt x="21" y="90"/>
                    </a:lnTo>
                    <a:lnTo>
                      <a:pt x="22" y="92"/>
                    </a:lnTo>
                    <a:lnTo>
                      <a:pt x="22" y="94"/>
                    </a:lnTo>
                    <a:lnTo>
                      <a:pt x="23" y="97"/>
                    </a:lnTo>
                    <a:lnTo>
                      <a:pt x="23" y="98"/>
                    </a:lnTo>
                    <a:lnTo>
                      <a:pt x="24" y="100"/>
                    </a:lnTo>
                    <a:lnTo>
                      <a:pt x="25" y="101"/>
                    </a:lnTo>
                    <a:lnTo>
                      <a:pt x="25" y="101"/>
                    </a:lnTo>
                    <a:lnTo>
                      <a:pt x="25" y="101"/>
                    </a:lnTo>
                    <a:lnTo>
                      <a:pt x="25" y="103"/>
                    </a:lnTo>
                    <a:lnTo>
                      <a:pt x="25" y="105"/>
                    </a:lnTo>
                    <a:lnTo>
                      <a:pt x="24" y="107"/>
                    </a:lnTo>
                    <a:lnTo>
                      <a:pt x="24" y="110"/>
                    </a:lnTo>
                    <a:lnTo>
                      <a:pt x="24" y="112"/>
                    </a:lnTo>
                    <a:lnTo>
                      <a:pt x="23" y="115"/>
                    </a:lnTo>
                    <a:lnTo>
                      <a:pt x="23" y="117"/>
                    </a:lnTo>
                    <a:lnTo>
                      <a:pt x="23" y="117"/>
                    </a:lnTo>
                    <a:lnTo>
                      <a:pt x="22" y="119"/>
                    </a:lnTo>
                    <a:lnTo>
                      <a:pt x="22" y="121"/>
                    </a:lnTo>
                    <a:lnTo>
                      <a:pt x="22" y="123"/>
                    </a:lnTo>
                    <a:lnTo>
                      <a:pt x="21" y="124"/>
                    </a:lnTo>
                    <a:lnTo>
                      <a:pt x="21" y="125"/>
                    </a:lnTo>
                    <a:lnTo>
                      <a:pt x="20" y="126"/>
                    </a:lnTo>
                    <a:lnTo>
                      <a:pt x="19" y="127"/>
                    </a:lnTo>
                    <a:lnTo>
                      <a:pt x="18" y="129"/>
                    </a:lnTo>
                    <a:lnTo>
                      <a:pt x="18" y="129"/>
                    </a:lnTo>
                    <a:lnTo>
                      <a:pt x="18" y="129"/>
                    </a:lnTo>
                    <a:lnTo>
                      <a:pt x="18" y="130"/>
                    </a:lnTo>
                    <a:lnTo>
                      <a:pt x="18" y="131"/>
                    </a:lnTo>
                    <a:lnTo>
                      <a:pt x="17" y="132"/>
                    </a:lnTo>
                    <a:lnTo>
                      <a:pt x="17" y="135"/>
                    </a:lnTo>
                    <a:lnTo>
                      <a:pt x="17" y="137"/>
                    </a:lnTo>
                    <a:lnTo>
                      <a:pt x="18" y="141"/>
                    </a:lnTo>
                    <a:lnTo>
                      <a:pt x="19" y="144"/>
                    </a:lnTo>
                    <a:lnTo>
                      <a:pt x="19" y="148"/>
                    </a:lnTo>
                    <a:lnTo>
                      <a:pt x="20" y="153"/>
                    </a:lnTo>
                    <a:lnTo>
                      <a:pt x="22" y="158"/>
                    </a:lnTo>
                    <a:lnTo>
                      <a:pt x="24" y="164"/>
                    </a:lnTo>
                    <a:lnTo>
                      <a:pt x="26" y="170"/>
                    </a:lnTo>
                    <a:lnTo>
                      <a:pt x="29" y="176"/>
                    </a:lnTo>
                    <a:lnTo>
                      <a:pt x="33" y="183"/>
                    </a:lnTo>
                    <a:lnTo>
                      <a:pt x="37" y="190"/>
                    </a:lnTo>
                    <a:lnTo>
                      <a:pt x="37" y="190"/>
                    </a:lnTo>
                    <a:lnTo>
                      <a:pt x="38" y="190"/>
                    </a:lnTo>
                    <a:lnTo>
                      <a:pt x="40" y="188"/>
                    </a:lnTo>
                    <a:lnTo>
                      <a:pt x="42" y="186"/>
                    </a:lnTo>
                    <a:lnTo>
                      <a:pt x="46" y="183"/>
                    </a:lnTo>
                    <a:lnTo>
                      <a:pt x="49" y="180"/>
                    </a:lnTo>
                    <a:lnTo>
                      <a:pt x="54" y="176"/>
                    </a:lnTo>
                    <a:lnTo>
                      <a:pt x="58" y="171"/>
                    </a:lnTo>
                    <a:lnTo>
                      <a:pt x="63" y="167"/>
                    </a:lnTo>
                    <a:lnTo>
                      <a:pt x="68" y="162"/>
                    </a:lnTo>
                    <a:lnTo>
                      <a:pt x="73" y="157"/>
                    </a:lnTo>
                    <a:lnTo>
                      <a:pt x="77" y="152"/>
                    </a:lnTo>
                    <a:lnTo>
                      <a:pt x="81" y="148"/>
                    </a:lnTo>
                    <a:lnTo>
                      <a:pt x="84" y="144"/>
                    </a:lnTo>
                    <a:lnTo>
                      <a:pt x="87" y="140"/>
                    </a:lnTo>
                    <a:lnTo>
                      <a:pt x="88" y="137"/>
                    </a:lnTo>
                    <a:lnTo>
                      <a:pt x="89" y="135"/>
                    </a:lnTo>
                    <a:lnTo>
                      <a:pt x="89" y="135"/>
                    </a:lnTo>
                    <a:lnTo>
                      <a:pt x="89" y="134"/>
                    </a:lnTo>
                    <a:lnTo>
                      <a:pt x="89" y="133"/>
                    </a:lnTo>
                    <a:lnTo>
                      <a:pt x="89" y="132"/>
                    </a:lnTo>
                    <a:lnTo>
                      <a:pt x="89" y="130"/>
                    </a:lnTo>
                    <a:lnTo>
                      <a:pt x="89" y="127"/>
                    </a:lnTo>
                    <a:lnTo>
                      <a:pt x="90" y="124"/>
                    </a:lnTo>
                    <a:lnTo>
                      <a:pt x="90" y="121"/>
                    </a:lnTo>
                    <a:lnTo>
                      <a:pt x="90" y="117"/>
                    </a:lnTo>
                    <a:lnTo>
                      <a:pt x="90" y="113"/>
                    </a:lnTo>
                    <a:lnTo>
                      <a:pt x="90" y="110"/>
                    </a:lnTo>
                    <a:lnTo>
                      <a:pt x="91" y="106"/>
                    </a:lnTo>
                    <a:lnTo>
                      <a:pt x="91" y="102"/>
                    </a:lnTo>
                    <a:lnTo>
                      <a:pt x="91" y="98"/>
                    </a:lnTo>
                    <a:lnTo>
                      <a:pt x="91" y="95"/>
                    </a:lnTo>
                    <a:lnTo>
                      <a:pt x="92" y="91"/>
                    </a:lnTo>
                    <a:lnTo>
                      <a:pt x="92" y="88"/>
                    </a:lnTo>
                    <a:lnTo>
                      <a:pt x="92" y="88"/>
                    </a:lnTo>
                    <a:lnTo>
                      <a:pt x="92" y="87"/>
                    </a:lnTo>
                    <a:lnTo>
                      <a:pt x="92" y="86"/>
                    </a:lnTo>
                    <a:lnTo>
                      <a:pt x="93" y="85"/>
                    </a:lnTo>
                    <a:lnTo>
                      <a:pt x="94" y="83"/>
                    </a:lnTo>
                    <a:lnTo>
                      <a:pt x="94" y="82"/>
                    </a:lnTo>
                    <a:lnTo>
                      <a:pt x="94" y="80"/>
                    </a:lnTo>
                    <a:lnTo>
                      <a:pt x="95" y="79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5" y="79"/>
                    </a:lnTo>
                    <a:lnTo>
                      <a:pt x="95" y="81"/>
                    </a:lnTo>
                    <a:lnTo>
                      <a:pt x="97" y="81"/>
                    </a:lnTo>
                    <a:lnTo>
                      <a:pt x="99" y="80"/>
                    </a:lnTo>
                    <a:lnTo>
                      <a:pt x="99" y="80"/>
                    </a:lnTo>
                    <a:lnTo>
                      <a:pt x="100" y="78"/>
                    </a:lnTo>
                    <a:lnTo>
                      <a:pt x="101" y="77"/>
                    </a:lnTo>
                    <a:lnTo>
                      <a:pt x="102" y="76"/>
                    </a:lnTo>
                    <a:lnTo>
                      <a:pt x="102" y="74"/>
                    </a:lnTo>
                    <a:lnTo>
                      <a:pt x="102" y="74"/>
                    </a:lnTo>
                    <a:lnTo>
                      <a:pt x="103" y="72"/>
                    </a:lnTo>
                    <a:lnTo>
                      <a:pt x="103" y="72"/>
                    </a:lnTo>
                    <a:lnTo>
                      <a:pt x="103" y="71"/>
                    </a:lnTo>
                    <a:lnTo>
                      <a:pt x="103" y="71"/>
                    </a:lnTo>
                    <a:lnTo>
                      <a:pt x="104" y="70"/>
                    </a:lnTo>
                    <a:lnTo>
                      <a:pt x="104" y="69"/>
                    </a:lnTo>
                    <a:lnTo>
                      <a:pt x="105" y="69"/>
                    </a:lnTo>
                    <a:lnTo>
                      <a:pt x="105" y="68"/>
                    </a:lnTo>
                    <a:lnTo>
                      <a:pt x="106" y="66"/>
                    </a:lnTo>
                    <a:lnTo>
                      <a:pt x="106" y="65"/>
                    </a:lnTo>
                    <a:lnTo>
                      <a:pt x="107" y="64"/>
                    </a:lnTo>
                    <a:lnTo>
                      <a:pt x="109" y="63"/>
                    </a:lnTo>
                    <a:lnTo>
                      <a:pt x="109" y="63"/>
                    </a:lnTo>
                    <a:lnTo>
                      <a:pt x="110" y="61"/>
                    </a:lnTo>
                    <a:lnTo>
                      <a:pt x="112" y="58"/>
                    </a:lnTo>
                    <a:lnTo>
                      <a:pt x="113" y="55"/>
                    </a:lnTo>
                    <a:lnTo>
                      <a:pt x="114" y="52"/>
                    </a:lnTo>
                    <a:lnTo>
                      <a:pt x="114" y="49"/>
                    </a:lnTo>
                    <a:lnTo>
                      <a:pt x="113" y="47"/>
                    </a:lnTo>
                    <a:lnTo>
                      <a:pt x="111" y="47"/>
                    </a:lnTo>
                    <a:lnTo>
                      <a:pt x="107" y="47"/>
                    </a:lnTo>
                    <a:lnTo>
                      <a:pt x="107" y="47"/>
                    </a:lnTo>
                    <a:lnTo>
                      <a:pt x="107" y="46"/>
                    </a:lnTo>
                    <a:lnTo>
                      <a:pt x="108" y="42"/>
                    </a:lnTo>
                    <a:lnTo>
                      <a:pt x="107" y="37"/>
                    </a:lnTo>
                    <a:lnTo>
                      <a:pt x="107" y="31"/>
                    </a:lnTo>
                    <a:lnTo>
                      <a:pt x="105" y="26"/>
                    </a:lnTo>
                    <a:lnTo>
                      <a:pt x="103" y="21"/>
                    </a:lnTo>
                    <a:lnTo>
                      <a:pt x="99" y="17"/>
                    </a:lnTo>
                    <a:lnTo>
                      <a:pt x="93" y="15"/>
                    </a:lnTo>
                    <a:lnTo>
                      <a:pt x="93" y="15"/>
                    </a:lnTo>
                    <a:lnTo>
                      <a:pt x="88" y="14"/>
                    </a:lnTo>
                    <a:lnTo>
                      <a:pt x="84" y="13"/>
                    </a:lnTo>
                    <a:lnTo>
                      <a:pt x="79" y="12"/>
                    </a:lnTo>
                    <a:lnTo>
                      <a:pt x="73" y="10"/>
                    </a:lnTo>
                    <a:lnTo>
                      <a:pt x="67" y="8"/>
                    </a:lnTo>
                    <a:lnTo>
                      <a:pt x="61" y="6"/>
                    </a:lnTo>
                    <a:lnTo>
                      <a:pt x="55" y="4"/>
                    </a:lnTo>
                    <a:lnTo>
                      <a:pt x="49" y="2"/>
                    </a:lnTo>
                    <a:lnTo>
                      <a:pt x="44" y="1"/>
                    </a:lnTo>
                    <a:lnTo>
                      <a:pt x="39" y="0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7" y="1"/>
                    </a:lnTo>
                    <a:lnTo>
                      <a:pt x="25" y="2"/>
                    </a:lnTo>
                    <a:lnTo>
                      <a:pt x="23" y="5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24" y="12"/>
                    </a:lnTo>
                    <a:lnTo>
                      <a:pt x="24" y="16"/>
                    </a:lnTo>
                    <a:lnTo>
                      <a:pt x="23" y="20"/>
                    </a:lnTo>
                    <a:lnTo>
                      <a:pt x="23" y="23"/>
                    </a:lnTo>
                    <a:lnTo>
                      <a:pt x="22" y="26"/>
                    </a:lnTo>
                    <a:lnTo>
                      <a:pt x="21" y="29"/>
                    </a:lnTo>
                    <a:lnTo>
                      <a:pt x="20" y="32"/>
                    </a:lnTo>
                    <a:lnTo>
                      <a:pt x="19" y="34"/>
                    </a:lnTo>
                    <a:lnTo>
                      <a:pt x="17" y="37"/>
                    </a:lnTo>
                    <a:lnTo>
                      <a:pt x="16" y="39"/>
                    </a:lnTo>
                    <a:lnTo>
                      <a:pt x="14" y="41"/>
                    </a:lnTo>
                    <a:lnTo>
                      <a:pt x="13" y="43"/>
                    </a:lnTo>
                    <a:lnTo>
                      <a:pt x="12" y="44"/>
                    </a:lnTo>
                    <a:lnTo>
                      <a:pt x="11" y="46"/>
                    </a:lnTo>
                    <a:lnTo>
                      <a:pt x="10" y="47"/>
                    </a:lnTo>
                    <a:lnTo>
                      <a:pt x="9" y="4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37" name="Freeform 25">
                <a:extLst>
                  <a:ext uri="{FF2B5EF4-FFF2-40B4-BE49-F238E27FC236}">
                    <a16:creationId xmlns:a16="http://schemas.microsoft.com/office/drawing/2014/main" id="{686657F4-219D-2DF3-02EF-19E8EE81A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" y="765"/>
                <a:ext cx="17" cy="26"/>
              </a:xfrm>
              <a:custGeom>
                <a:avLst/>
                <a:gdLst>
                  <a:gd name="T0" fmla="*/ 16 w 17"/>
                  <a:gd name="T1" fmla="*/ 2 h 26"/>
                  <a:gd name="T2" fmla="*/ 14 w 17"/>
                  <a:gd name="T3" fmla="*/ 4 h 26"/>
                  <a:gd name="T4" fmla="*/ 12 w 17"/>
                  <a:gd name="T5" fmla="*/ 6 h 26"/>
                  <a:gd name="T6" fmla="*/ 11 w 17"/>
                  <a:gd name="T7" fmla="*/ 9 h 26"/>
                  <a:gd name="T8" fmla="*/ 11 w 17"/>
                  <a:gd name="T9" fmla="*/ 12 h 26"/>
                  <a:gd name="T10" fmla="*/ 9 w 17"/>
                  <a:gd name="T11" fmla="*/ 14 h 26"/>
                  <a:gd name="T12" fmla="*/ 8 w 17"/>
                  <a:gd name="T13" fmla="*/ 17 h 26"/>
                  <a:gd name="T14" fmla="*/ 8 w 17"/>
                  <a:gd name="T15" fmla="*/ 19 h 26"/>
                  <a:gd name="T16" fmla="*/ 8 w 17"/>
                  <a:gd name="T17" fmla="*/ 20 h 26"/>
                  <a:gd name="T18" fmla="*/ 11 w 17"/>
                  <a:gd name="T19" fmla="*/ 23 h 26"/>
                  <a:gd name="T20" fmla="*/ 12 w 17"/>
                  <a:gd name="T21" fmla="*/ 24 h 26"/>
                  <a:gd name="T22" fmla="*/ 12 w 17"/>
                  <a:gd name="T23" fmla="*/ 24 h 26"/>
                  <a:gd name="T24" fmla="*/ 8 w 17"/>
                  <a:gd name="T25" fmla="*/ 25 h 26"/>
                  <a:gd name="T26" fmla="*/ 6 w 17"/>
                  <a:gd name="T27" fmla="*/ 24 h 26"/>
                  <a:gd name="T28" fmla="*/ 3 w 17"/>
                  <a:gd name="T29" fmla="*/ 23 h 26"/>
                  <a:gd name="T30" fmla="*/ 0 w 17"/>
                  <a:gd name="T31" fmla="*/ 21 h 26"/>
                  <a:gd name="T32" fmla="*/ 0 w 17"/>
                  <a:gd name="T33" fmla="*/ 20 h 26"/>
                  <a:gd name="T34" fmla="*/ 0 w 17"/>
                  <a:gd name="T35" fmla="*/ 18 h 26"/>
                  <a:gd name="T36" fmla="*/ 1 w 17"/>
                  <a:gd name="T37" fmla="*/ 17 h 26"/>
                  <a:gd name="T38" fmla="*/ 3 w 17"/>
                  <a:gd name="T39" fmla="*/ 15 h 26"/>
                  <a:gd name="T40" fmla="*/ 4 w 17"/>
                  <a:gd name="T41" fmla="*/ 14 h 26"/>
                  <a:gd name="T42" fmla="*/ 6 w 17"/>
                  <a:gd name="T43" fmla="*/ 12 h 26"/>
                  <a:gd name="T44" fmla="*/ 8 w 17"/>
                  <a:gd name="T45" fmla="*/ 11 h 26"/>
                  <a:gd name="T46" fmla="*/ 9 w 17"/>
                  <a:gd name="T47" fmla="*/ 8 h 26"/>
                  <a:gd name="T48" fmla="*/ 11 w 17"/>
                  <a:gd name="T49" fmla="*/ 6 h 26"/>
                  <a:gd name="T50" fmla="*/ 11 w 17"/>
                  <a:gd name="T51" fmla="*/ 4 h 26"/>
                  <a:gd name="T52" fmla="*/ 11 w 17"/>
                  <a:gd name="T53" fmla="*/ 3 h 26"/>
                  <a:gd name="T54" fmla="*/ 12 w 17"/>
                  <a:gd name="T55" fmla="*/ 2 h 26"/>
                  <a:gd name="T56" fmla="*/ 14 w 17"/>
                  <a:gd name="T57" fmla="*/ 1 h 26"/>
                  <a:gd name="T58" fmla="*/ 14 w 17"/>
                  <a:gd name="T59" fmla="*/ 0 h 26"/>
                  <a:gd name="T60" fmla="*/ 16 w 17"/>
                  <a:gd name="T61" fmla="*/ 0 h 26"/>
                  <a:gd name="T62" fmla="*/ 16 w 17"/>
                  <a:gd name="T63" fmla="*/ 0 h 26"/>
                  <a:gd name="T64" fmla="*/ 16 w 17"/>
                  <a:gd name="T65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" h="26">
                    <a:moveTo>
                      <a:pt x="16" y="2"/>
                    </a:moveTo>
                    <a:lnTo>
                      <a:pt x="14" y="4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11" y="12"/>
                    </a:lnTo>
                    <a:lnTo>
                      <a:pt x="9" y="14"/>
                    </a:lnTo>
                    <a:lnTo>
                      <a:pt x="8" y="17"/>
                    </a:lnTo>
                    <a:lnTo>
                      <a:pt x="8" y="19"/>
                    </a:lnTo>
                    <a:lnTo>
                      <a:pt x="8" y="20"/>
                    </a:lnTo>
                    <a:lnTo>
                      <a:pt x="11" y="23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8" y="25"/>
                    </a:lnTo>
                    <a:lnTo>
                      <a:pt x="6" y="24"/>
                    </a:lnTo>
                    <a:lnTo>
                      <a:pt x="3" y="23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1" y="17"/>
                    </a:lnTo>
                    <a:lnTo>
                      <a:pt x="3" y="15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2" y="2"/>
                    </a:lnTo>
                    <a:lnTo>
                      <a:pt x="14" y="1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D8937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38" name="Freeform 26">
                <a:extLst>
                  <a:ext uri="{FF2B5EF4-FFF2-40B4-BE49-F238E27FC236}">
                    <a16:creationId xmlns:a16="http://schemas.microsoft.com/office/drawing/2014/main" id="{57A7E32F-D80F-8C08-90AD-33E6F9D16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" y="769"/>
                <a:ext cx="32" cy="35"/>
              </a:xfrm>
              <a:custGeom>
                <a:avLst/>
                <a:gdLst>
                  <a:gd name="T0" fmla="*/ 19 w 32"/>
                  <a:gd name="T1" fmla="*/ 1 h 35"/>
                  <a:gd name="T2" fmla="*/ 19 w 32"/>
                  <a:gd name="T3" fmla="*/ 1 h 35"/>
                  <a:gd name="T4" fmla="*/ 18 w 32"/>
                  <a:gd name="T5" fmla="*/ 1 h 35"/>
                  <a:gd name="T6" fmla="*/ 18 w 32"/>
                  <a:gd name="T7" fmla="*/ 2 h 35"/>
                  <a:gd name="T8" fmla="*/ 17 w 32"/>
                  <a:gd name="T9" fmla="*/ 3 h 35"/>
                  <a:gd name="T10" fmla="*/ 17 w 32"/>
                  <a:gd name="T11" fmla="*/ 4 h 35"/>
                  <a:gd name="T12" fmla="*/ 15 w 32"/>
                  <a:gd name="T13" fmla="*/ 6 h 35"/>
                  <a:gd name="T14" fmla="*/ 14 w 32"/>
                  <a:gd name="T15" fmla="*/ 8 h 35"/>
                  <a:gd name="T16" fmla="*/ 13 w 32"/>
                  <a:gd name="T17" fmla="*/ 10 h 35"/>
                  <a:gd name="T18" fmla="*/ 12 w 32"/>
                  <a:gd name="T19" fmla="*/ 11 h 35"/>
                  <a:gd name="T20" fmla="*/ 12 w 32"/>
                  <a:gd name="T21" fmla="*/ 13 h 35"/>
                  <a:gd name="T22" fmla="*/ 11 w 32"/>
                  <a:gd name="T23" fmla="*/ 15 h 35"/>
                  <a:gd name="T24" fmla="*/ 9 w 32"/>
                  <a:gd name="T25" fmla="*/ 18 h 35"/>
                  <a:gd name="T26" fmla="*/ 7 w 32"/>
                  <a:gd name="T27" fmla="*/ 21 h 35"/>
                  <a:gd name="T28" fmla="*/ 5 w 32"/>
                  <a:gd name="T29" fmla="*/ 24 h 35"/>
                  <a:gd name="T30" fmla="*/ 4 w 32"/>
                  <a:gd name="T31" fmla="*/ 27 h 35"/>
                  <a:gd name="T32" fmla="*/ 3 w 32"/>
                  <a:gd name="T33" fmla="*/ 28 h 35"/>
                  <a:gd name="T34" fmla="*/ 2 w 32"/>
                  <a:gd name="T35" fmla="*/ 29 h 35"/>
                  <a:gd name="T36" fmla="*/ 2 w 32"/>
                  <a:gd name="T37" fmla="*/ 30 h 35"/>
                  <a:gd name="T38" fmla="*/ 1 w 32"/>
                  <a:gd name="T39" fmla="*/ 31 h 35"/>
                  <a:gd name="T40" fmla="*/ 0 w 32"/>
                  <a:gd name="T41" fmla="*/ 32 h 35"/>
                  <a:gd name="T42" fmla="*/ 0 w 32"/>
                  <a:gd name="T43" fmla="*/ 33 h 35"/>
                  <a:gd name="T44" fmla="*/ 0 w 32"/>
                  <a:gd name="T45" fmla="*/ 34 h 35"/>
                  <a:gd name="T46" fmla="*/ 0 w 32"/>
                  <a:gd name="T47" fmla="*/ 33 h 35"/>
                  <a:gd name="T48" fmla="*/ 1 w 32"/>
                  <a:gd name="T49" fmla="*/ 32 h 35"/>
                  <a:gd name="T50" fmla="*/ 3 w 32"/>
                  <a:gd name="T51" fmla="*/ 31 h 35"/>
                  <a:gd name="T52" fmla="*/ 5 w 32"/>
                  <a:gd name="T53" fmla="*/ 29 h 35"/>
                  <a:gd name="T54" fmla="*/ 7 w 32"/>
                  <a:gd name="T55" fmla="*/ 27 h 35"/>
                  <a:gd name="T56" fmla="*/ 10 w 32"/>
                  <a:gd name="T57" fmla="*/ 25 h 35"/>
                  <a:gd name="T58" fmla="*/ 13 w 32"/>
                  <a:gd name="T59" fmla="*/ 23 h 35"/>
                  <a:gd name="T60" fmla="*/ 15 w 32"/>
                  <a:gd name="T61" fmla="*/ 21 h 35"/>
                  <a:gd name="T62" fmla="*/ 17 w 32"/>
                  <a:gd name="T63" fmla="*/ 19 h 35"/>
                  <a:gd name="T64" fmla="*/ 19 w 32"/>
                  <a:gd name="T65" fmla="*/ 18 h 35"/>
                  <a:gd name="T66" fmla="*/ 20 w 32"/>
                  <a:gd name="T67" fmla="*/ 17 h 35"/>
                  <a:gd name="T68" fmla="*/ 22 w 32"/>
                  <a:gd name="T69" fmla="*/ 17 h 35"/>
                  <a:gd name="T70" fmla="*/ 24 w 32"/>
                  <a:gd name="T71" fmla="*/ 16 h 35"/>
                  <a:gd name="T72" fmla="*/ 25 w 32"/>
                  <a:gd name="T73" fmla="*/ 14 h 35"/>
                  <a:gd name="T74" fmla="*/ 27 w 32"/>
                  <a:gd name="T75" fmla="*/ 13 h 35"/>
                  <a:gd name="T76" fmla="*/ 29 w 32"/>
                  <a:gd name="T77" fmla="*/ 11 h 35"/>
                  <a:gd name="T78" fmla="*/ 30 w 32"/>
                  <a:gd name="T79" fmla="*/ 10 h 35"/>
                  <a:gd name="T80" fmla="*/ 31 w 32"/>
                  <a:gd name="T81" fmla="*/ 9 h 35"/>
                  <a:gd name="T82" fmla="*/ 31 w 32"/>
                  <a:gd name="T83" fmla="*/ 8 h 35"/>
                  <a:gd name="T84" fmla="*/ 30 w 32"/>
                  <a:gd name="T85" fmla="*/ 6 h 35"/>
                  <a:gd name="T86" fmla="*/ 29 w 32"/>
                  <a:gd name="T87" fmla="*/ 4 h 35"/>
                  <a:gd name="T88" fmla="*/ 27 w 32"/>
                  <a:gd name="T89" fmla="*/ 3 h 35"/>
                  <a:gd name="T90" fmla="*/ 25 w 32"/>
                  <a:gd name="T91" fmla="*/ 1 h 35"/>
                  <a:gd name="T92" fmla="*/ 23 w 32"/>
                  <a:gd name="T93" fmla="*/ 0 h 35"/>
                  <a:gd name="T94" fmla="*/ 21 w 32"/>
                  <a:gd name="T95" fmla="*/ 0 h 35"/>
                  <a:gd name="T96" fmla="*/ 19 w 32"/>
                  <a:gd name="T97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" h="35">
                    <a:moveTo>
                      <a:pt x="19" y="1"/>
                    </a:moveTo>
                    <a:lnTo>
                      <a:pt x="19" y="1"/>
                    </a:lnTo>
                    <a:lnTo>
                      <a:pt x="18" y="1"/>
                    </a:lnTo>
                    <a:lnTo>
                      <a:pt x="18" y="2"/>
                    </a:lnTo>
                    <a:lnTo>
                      <a:pt x="17" y="3"/>
                    </a:lnTo>
                    <a:lnTo>
                      <a:pt x="17" y="4"/>
                    </a:lnTo>
                    <a:lnTo>
                      <a:pt x="15" y="6"/>
                    </a:lnTo>
                    <a:lnTo>
                      <a:pt x="14" y="8"/>
                    </a:lnTo>
                    <a:lnTo>
                      <a:pt x="13" y="10"/>
                    </a:lnTo>
                    <a:lnTo>
                      <a:pt x="12" y="11"/>
                    </a:lnTo>
                    <a:lnTo>
                      <a:pt x="12" y="13"/>
                    </a:lnTo>
                    <a:lnTo>
                      <a:pt x="11" y="15"/>
                    </a:lnTo>
                    <a:lnTo>
                      <a:pt x="9" y="18"/>
                    </a:lnTo>
                    <a:lnTo>
                      <a:pt x="7" y="21"/>
                    </a:lnTo>
                    <a:lnTo>
                      <a:pt x="5" y="24"/>
                    </a:lnTo>
                    <a:lnTo>
                      <a:pt x="4" y="27"/>
                    </a:lnTo>
                    <a:lnTo>
                      <a:pt x="3" y="28"/>
                    </a:lnTo>
                    <a:lnTo>
                      <a:pt x="2" y="29"/>
                    </a:lnTo>
                    <a:lnTo>
                      <a:pt x="2" y="30"/>
                    </a:lnTo>
                    <a:lnTo>
                      <a:pt x="1" y="31"/>
                    </a:lnTo>
                    <a:lnTo>
                      <a:pt x="0" y="32"/>
                    </a:lnTo>
                    <a:lnTo>
                      <a:pt x="0" y="33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5" y="29"/>
                    </a:lnTo>
                    <a:lnTo>
                      <a:pt x="7" y="27"/>
                    </a:lnTo>
                    <a:lnTo>
                      <a:pt x="10" y="25"/>
                    </a:lnTo>
                    <a:lnTo>
                      <a:pt x="13" y="23"/>
                    </a:lnTo>
                    <a:lnTo>
                      <a:pt x="15" y="21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0" y="17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5" y="14"/>
                    </a:lnTo>
                    <a:lnTo>
                      <a:pt x="27" y="13"/>
                    </a:lnTo>
                    <a:lnTo>
                      <a:pt x="29" y="11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1" y="8"/>
                    </a:lnTo>
                    <a:lnTo>
                      <a:pt x="30" y="6"/>
                    </a:lnTo>
                    <a:lnTo>
                      <a:pt x="29" y="4"/>
                    </a:lnTo>
                    <a:lnTo>
                      <a:pt x="27" y="3"/>
                    </a:lnTo>
                    <a:lnTo>
                      <a:pt x="25" y="1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19" y="1"/>
                    </a:lnTo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39" name="Freeform 27">
                <a:extLst>
                  <a:ext uri="{FF2B5EF4-FFF2-40B4-BE49-F238E27FC236}">
                    <a16:creationId xmlns:a16="http://schemas.microsoft.com/office/drawing/2014/main" id="{D0DD52D9-28B6-DB65-B0AC-8A3D98C90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" y="769"/>
                <a:ext cx="32" cy="35"/>
              </a:xfrm>
              <a:custGeom>
                <a:avLst/>
                <a:gdLst>
                  <a:gd name="T0" fmla="*/ 19 w 32"/>
                  <a:gd name="T1" fmla="*/ 1 h 35"/>
                  <a:gd name="T2" fmla="*/ 19 w 32"/>
                  <a:gd name="T3" fmla="*/ 1 h 35"/>
                  <a:gd name="T4" fmla="*/ 19 w 32"/>
                  <a:gd name="T5" fmla="*/ 1 h 35"/>
                  <a:gd name="T6" fmla="*/ 18 w 32"/>
                  <a:gd name="T7" fmla="*/ 1 h 35"/>
                  <a:gd name="T8" fmla="*/ 18 w 32"/>
                  <a:gd name="T9" fmla="*/ 2 h 35"/>
                  <a:gd name="T10" fmla="*/ 17 w 32"/>
                  <a:gd name="T11" fmla="*/ 3 h 35"/>
                  <a:gd name="T12" fmla="*/ 17 w 32"/>
                  <a:gd name="T13" fmla="*/ 4 h 35"/>
                  <a:gd name="T14" fmla="*/ 15 w 32"/>
                  <a:gd name="T15" fmla="*/ 6 h 35"/>
                  <a:gd name="T16" fmla="*/ 14 w 32"/>
                  <a:gd name="T17" fmla="*/ 8 h 35"/>
                  <a:gd name="T18" fmla="*/ 13 w 32"/>
                  <a:gd name="T19" fmla="*/ 10 h 35"/>
                  <a:gd name="T20" fmla="*/ 13 w 32"/>
                  <a:gd name="T21" fmla="*/ 10 h 35"/>
                  <a:gd name="T22" fmla="*/ 12 w 32"/>
                  <a:gd name="T23" fmla="*/ 11 h 35"/>
                  <a:gd name="T24" fmla="*/ 12 w 32"/>
                  <a:gd name="T25" fmla="*/ 13 h 35"/>
                  <a:gd name="T26" fmla="*/ 11 w 32"/>
                  <a:gd name="T27" fmla="*/ 15 h 35"/>
                  <a:gd name="T28" fmla="*/ 9 w 32"/>
                  <a:gd name="T29" fmla="*/ 18 h 35"/>
                  <a:gd name="T30" fmla="*/ 7 w 32"/>
                  <a:gd name="T31" fmla="*/ 21 h 35"/>
                  <a:gd name="T32" fmla="*/ 5 w 32"/>
                  <a:gd name="T33" fmla="*/ 24 h 35"/>
                  <a:gd name="T34" fmla="*/ 4 w 32"/>
                  <a:gd name="T35" fmla="*/ 27 h 35"/>
                  <a:gd name="T36" fmla="*/ 3 w 32"/>
                  <a:gd name="T37" fmla="*/ 28 h 35"/>
                  <a:gd name="T38" fmla="*/ 3 w 32"/>
                  <a:gd name="T39" fmla="*/ 28 h 35"/>
                  <a:gd name="T40" fmla="*/ 2 w 32"/>
                  <a:gd name="T41" fmla="*/ 29 h 35"/>
                  <a:gd name="T42" fmla="*/ 2 w 32"/>
                  <a:gd name="T43" fmla="*/ 30 h 35"/>
                  <a:gd name="T44" fmla="*/ 1 w 32"/>
                  <a:gd name="T45" fmla="*/ 31 h 35"/>
                  <a:gd name="T46" fmla="*/ 0 w 32"/>
                  <a:gd name="T47" fmla="*/ 32 h 35"/>
                  <a:gd name="T48" fmla="*/ 0 w 32"/>
                  <a:gd name="T49" fmla="*/ 33 h 35"/>
                  <a:gd name="T50" fmla="*/ 0 w 32"/>
                  <a:gd name="T51" fmla="*/ 34 h 35"/>
                  <a:gd name="T52" fmla="*/ 0 w 32"/>
                  <a:gd name="T53" fmla="*/ 33 h 35"/>
                  <a:gd name="T54" fmla="*/ 1 w 32"/>
                  <a:gd name="T55" fmla="*/ 32 h 35"/>
                  <a:gd name="T56" fmla="*/ 1 w 32"/>
                  <a:gd name="T57" fmla="*/ 32 h 35"/>
                  <a:gd name="T58" fmla="*/ 3 w 32"/>
                  <a:gd name="T59" fmla="*/ 31 h 35"/>
                  <a:gd name="T60" fmla="*/ 5 w 32"/>
                  <a:gd name="T61" fmla="*/ 29 h 35"/>
                  <a:gd name="T62" fmla="*/ 7 w 32"/>
                  <a:gd name="T63" fmla="*/ 27 h 35"/>
                  <a:gd name="T64" fmla="*/ 10 w 32"/>
                  <a:gd name="T65" fmla="*/ 25 h 35"/>
                  <a:gd name="T66" fmla="*/ 13 w 32"/>
                  <a:gd name="T67" fmla="*/ 23 h 35"/>
                  <a:gd name="T68" fmla="*/ 15 w 32"/>
                  <a:gd name="T69" fmla="*/ 21 h 35"/>
                  <a:gd name="T70" fmla="*/ 17 w 32"/>
                  <a:gd name="T71" fmla="*/ 19 h 35"/>
                  <a:gd name="T72" fmla="*/ 19 w 32"/>
                  <a:gd name="T73" fmla="*/ 18 h 35"/>
                  <a:gd name="T74" fmla="*/ 19 w 32"/>
                  <a:gd name="T75" fmla="*/ 18 h 35"/>
                  <a:gd name="T76" fmla="*/ 20 w 32"/>
                  <a:gd name="T77" fmla="*/ 17 h 35"/>
                  <a:gd name="T78" fmla="*/ 22 w 32"/>
                  <a:gd name="T79" fmla="*/ 17 h 35"/>
                  <a:gd name="T80" fmla="*/ 24 w 32"/>
                  <a:gd name="T81" fmla="*/ 16 h 35"/>
                  <a:gd name="T82" fmla="*/ 25 w 32"/>
                  <a:gd name="T83" fmla="*/ 14 h 35"/>
                  <a:gd name="T84" fmla="*/ 27 w 32"/>
                  <a:gd name="T85" fmla="*/ 13 h 35"/>
                  <a:gd name="T86" fmla="*/ 29 w 32"/>
                  <a:gd name="T87" fmla="*/ 11 h 35"/>
                  <a:gd name="T88" fmla="*/ 30 w 32"/>
                  <a:gd name="T89" fmla="*/ 10 h 35"/>
                  <a:gd name="T90" fmla="*/ 31 w 32"/>
                  <a:gd name="T91" fmla="*/ 9 h 35"/>
                  <a:gd name="T92" fmla="*/ 31 w 32"/>
                  <a:gd name="T93" fmla="*/ 9 h 35"/>
                  <a:gd name="T94" fmla="*/ 31 w 32"/>
                  <a:gd name="T95" fmla="*/ 8 h 35"/>
                  <a:gd name="T96" fmla="*/ 30 w 32"/>
                  <a:gd name="T97" fmla="*/ 6 h 35"/>
                  <a:gd name="T98" fmla="*/ 29 w 32"/>
                  <a:gd name="T99" fmla="*/ 4 h 35"/>
                  <a:gd name="T100" fmla="*/ 27 w 32"/>
                  <a:gd name="T101" fmla="*/ 3 h 35"/>
                  <a:gd name="T102" fmla="*/ 25 w 32"/>
                  <a:gd name="T103" fmla="*/ 1 h 35"/>
                  <a:gd name="T104" fmla="*/ 23 w 32"/>
                  <a:gd name="T105" fmla="*/ 0 h 35"/>
                  <a:gd name="T106" fmla="*/ 21 w 32"/>
                  <a:gd name="T107" fmla="*/ 0 h 35"/>
                  <a:gd name="T108" fmla="*/ 19 w 32"/>
                  <a:gd name="T10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" h="35">
                    <a:moveTo>
                      <a:pt x="19" y="1"/>
                    </a:moveTo>
                    <a:lnTo>
                      <a:pt x="19" y="1"/>
                    </a:lnTo>
                    <a:lnTo>
                      <a:pt x="19" y="1"/>
                    </a:lnTo>
                    <a:lnTo>
                      <a:pt x="18" y="1"/>
                    </a:lnTo>
                    <a:lnTo>
                      <a:pt x="18" y="2"/>
                    </a:lnTo>
                    <a:lnTo>
                      <a:pt x="17" y="3"/>
                    </a:lnTo>
                    <a:lnTo>
                      <a:pt x="17" y="4"/>
                    </a:lnTo>
                    <a:lnTo>
                      <a:pt x="15" y="6"/>
                    </a:lnTo>
                    <a:lnTo>
                      <a:pt x="14" y="8"/>
                    </a:lnTo>
                    <a:lnTo>
                      <a:pt x="13" y="10"/>
                    </a:lnTo>
                    <a:lnTo>
                      <a:pt x="13" y="10"/>
                    </a:lnTo>
                    <a:lnTo>
                      <a:pt x="12" y="11"/>
                    </a:lnTo>
                    <a:lnTo>
                      <a:pt x="12" y="13"/>
                    </a:lnTo>
                    <a:lnTo>
                      <a:pt x="11" y="15"/>
                    </a:lnTo>
                    <a:lnTo>
                      <a:pt x="9" y="18"/>
                    </a:lnTo>
                    <a:lnTo>
                      <a:pt x="7" y="21"/>
                    </a:lnTo>
                    <a:lnTo>
                      <a:pt x="5" y="24"/>
                    </a:lnTo>
                    <a:lnTo>
                      <a:pt x="4" y="27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2" y="29"/>
                    </a:lnTo>
                    <a:lnTo>
                      <a:pt x="2" y="30"/>
                    </a:lnTo>
                    <a:lnTo>
                      <a:pt x="1" y="31"/>
                    </a:lnTo>
                    <a:lnTo>
                      <a:pt x="0" y="32"/>
                    </a:lnTo>
                    <a:lnTo>
                      <a:pt x="0" y="33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5" y="29"/>
                    </a:lnTo>
                    <a:lnTo>
                      <a:pt x="7" y="27"/>
                    </a:lnTo>
                    <a:lnTo>
                      <a:pt x="10" y="25"/>
                    </a:lnTo>
                    <a:lnTo>
                      <a:pt x="13" y="23"/>
                    </a:lnTo>
                    <a:lnTo>
                      <a:pt x="15" y="21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19" y="18"/>
                    </a:lnTo>
                    <a:lnTo>
                      <a:pt x="20" y="17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5" y="14"/>
                    </a:lnTo>
                    <a:lnTo>
                      <a:pt x="27" y="13"/>
                    </a:lnTo>
                    <a:lnTo>
                      <a:pt x="29" y="11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1" y="9"/>
                    </a:lnTo>
                    <a:lnTo>
                      <a:pt x="31" y="8"/>
                    </a:lnTo>
                    <a:lnTo>
                      <a:pt x="30" y="6"/>
                    </a:lnTo>
                    <a:lnTo>
                      <a:pt x="29" y="4"/>
                    </a:lnTo>
                    <a:lnTo>
                      <a:pt x="27" y="3"/>
                    </a:lnTo>
                    <a:lnTo>
                      <a:pt x="25" y="1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19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40" name="Freeform 28">
                <a:extLst>
                  <a:ext uri="{FF2B5EF4-FFF2-40B4-BE49-F238E27FC236}">
                    <a16:creationId xmlns:a16="http://schemas.microsoft.com/office/drawing/2014/main" id="{0640357A-3652-90CF-75B2-EEC5CBE8E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755"/>
                <a:ext cx="22" cy="49"/>
              </a:xfrm>
              <a:custGeom>
                <a:avLst/>
                <a:gdLst>
                  <a:gd name="T0" fmla="*/ 21 w 22"/>
                  <a:gd name="T1" fmla="*/ 47 h 49"/>
                  <a:gd name="T2" fmla="*/ 21 w 22"/>
                  <a:gd name="T3" fmla="*/ 46 h 49"/>
                  <a:gd name="T4" fmla="*/ 20 w 22"/>
                  <a:gd name="T5" fmla="*/ 45 h 49"/>
                  <a:gd name="T6" fmla="*/ 18 w 22"/>
                  <a:gd name="T7" fmla="*/ 42 h 49"/>
                  <a:gd name="T8" fmla="*/ 16 w 22"/>
                  <a:gd name="T9" fmla="*/ 39 h 49"/>
                  <a:gd name="T10" fmla="*/ 15 w 22"/>
                  <a:gd name="T11" fmla="*/ 35 h 49"/>
                  <a:gd name="T12" fmla="*/ 13 w 22"/>
                  <a:gd name="T13" fmla="*/ 32 h 49"/>
                  <a:gd name="T14" fmla="*/ 11 w 22"/>
                  <a:gd name="T15" fmla="*/ 29 h 49"/>
                  <a:gd name="T16" fmla="*/ 11 w 22"/>
                  <a:gd name="T17" fmla="*/ 27 h 49"/>
                  <a:gd name="T18" fmla="*/ 10 w 22"/>
                  <a:gd name="T19" fmla="*/ 25 h 49"/>
                  <a:gd name="T20" fmla="*/ 9 w 22"/>
                  <a:gd name="T21" fmla="*/ 22 h 49"/>
                  <a:gd name="T22" fmla="*/ 8 w 22"/>
                  <a:gd name="T23" fmla="*/ 19 h 49"/>
                  <a:gd name="T24" fmla="*/ 7 w 22"/>
                  <a:gd name="T25" fmla="*/ 16 h 49"/>
                  <a:gd name="T26" fmla="*/ 6 w 22"/>
                  <a:gd name="T27" fmla="*/ 13 h 49"/>
                  <a:gd name="T28" fmla="*/ 5 w 22"/>
                  <a:gd name="T29" fmla="*/ 10 h 49"/>
                  <a:gd name="T30" fmla="*/ 5 w 22"/>
                  <a:gd name="T31" fmla="*/ 8 h 49"/>
                  <a:gd name="T32" fmla="*/ 4 w 22"/>
                  <a:gd name="T33" fmla="*/ 7 h 49"/>
                  <a:gd name="T34" fmla="*/ 4 w 22"/>
                  <a:gd name="T35" fmla="*/ 6 h 49"/>
                  <a:gd name="T36" fmla="*/ 3 w 22"/>
                  <a:gd name="T37" fmla="*/ 5 h 49"/>
                  <a:gd name="T38" fmla="*/ 3 w 22"/>
                  <a:gd name="T39" fmla="*/ 3 h 49"/>
                  <a:gd name="T40" fmla="*/ 2 w 22"/>
                  <a:gd name="T41" fmla="*/ 2 h 49"/>
                  <a:gd name="T42" fmla="*/ 2 w 22"/>
                  <a:gd name="T43" fmla="*/ 1 h 49"/>
                  <a:gd name="T44" fmla="*/ 1 w 22"/>
                  <a:gd name="T45" fmla="*/ 0 h 49"/>
                  <a:gd name="T46" fmla="*/ 0 w 22"/>
                  <a:gd name="T47" fmla="*/ 0 h 49"/>
                  <a:gd name="T48" fmla="*/ 0 w 22"/>
                  <a:gd name="T49" fmla="*/ 1 h 49"/>
                  <a:gd name="T50" fmla="*/ 0 w 22"/>
                  <a:gd name="T51" fmla="*/ 3 h 49"/>
                  <a:gd name="T52" fmla="*/ 0 w 22"/>
                  <a:gd name="T53" fmla="*/ 5 h 49"/>
                  <a:gd name="T54" fmla="*/ 0 w 22"/>
                  <a:gd name="T55" fmla="*/ 7 h 49"/>
                  <a:gd name="T56" fmla="*/ 0 w 22"/>
                  <a:gd name="T57" fmla="*/ 9 h 49"/>
                  <a:gd name="T58" fmla="*/ 1 w 22"/>
                  <a:gd name="T59" fmla="*/ 11 h 49"/>
                  <a:gd name="T60" fmla="*/ 1 w 22"/>
                  <a:gd name="T61" fmla="*/ 14 h 49"/>
                  <a:gd name="T62" fmla="*/ 2 w 22"/>
                  <a:gd name="T63" fmla="*/ 16 h 49"/>
                  <a:gd name="T64" fmla="*/ 3 w 22"/>
                  <a:gd name="T65" fmla="*/ 18 h 49"/>
                  <a:gd name="T66" fmla="*/ 4 w 22"/>
                  <a:gd name="T67" fmla="*/ 21 h 49"/>
                  <a:gd name="T68" fmla="*/ 5 w 22"/>
                  <a:gd name="T69" fmla="*/ 23 h 49"/>
                  <a:gd name="T70" fmla="*/ 7 w 22"/>
                  <a:gd name="T71" fmla="*/ 25 h 49"/>
                  <a:gd name="T72" fmla="*/ 8 w 22"/>
                  <a:gd name="T73" fmla="*/ 28 h 49"/>
                  <a:gd name="T74" fmla="*/ 9 w 22"/>
                  <a:gd name="T75" fmla="*/ 30 h 49"/>
                  <a:gd name="T76" fmla="*/ 10 w 22"/>
                  <a:gd name="T77" fmla="*/ 32 h 49"/>
                  <a:gd name="T78" fmla="*/ 11 w 22"/>
                  <a:gd name="T79" fmla="*/ 34 h 49"/>
                  <a:gd name="T80" fmla="*/ 12 w 22"/>
                  <a:gd name="T81" fmla="*/ 35 h 49"/>
                  <a:gd name="T82" fmla="*/ 12 w 22"/>
                  <a:gd name="T83" fmla="*/ 36 h 49"/>
                  <a:gd name="T84" fmla="*/ 14 w 22"/>
                  <a:gd name="T85" fmla="*/ 38 h 49"/>
                  <a:gd name="T86" fmla="*/ 15 w 22"/>
                  <a:gd name="T87" fmla="*/ 40 h 49"/>
                  <a:gd name="T88" fmla="*/ 17 w 22"/>
                  <a:gd name="T89" fmla="*/ 43 h 49"/>
                  <a:gd name="T90" fmla="*/ 18 w 22"/>
                  <a:gd name="T91" fmla="*/ 45 h 49"/>
                  <a:gd name="T92" fmla="*/ 20 w 22"/>
                  <a:gd name="T93" fmla="*/ 47 h 49"/>
                  <a:gd name="T94" fmla="*/ 21 w 22"/>
                  <a:gd name="T95" fmla="*/ 48 h 49"/>
                  <a:gd name="T96" fmla="*/ 21 w 22"/>
                  <a:gd name="T97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" h="49">
                    <a:moveTo>
                      <a:pt x="21" y="47"/>
                    </a:moveTo>
                    <a:lnTo>
                      <a:pt x="21" y="46"/>
                    </a:lnTo>
                    <a:lnTo>
                      <a:pt x="20" y="45"/>
                    </a:lnTo>
                    <a:lnTo>
                      <a:pt x="18" y="42"/>
                    </a:lnTo>
                    <a:lnTo>
                      <a:pt x="16" y="39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1" y="29"/>
                    </a:lnTo>
                    <a:lnTo>
                      <a:pt x="11" y="27"/>
                    </a:lnTo>
                    <a:lnTo>
                      <a:pt x="10" y="25"/>
                    </a:lnTo>
                    <a:lnTo>
                      <a:pt x="9" y="22"/>
                    </a:lnTo>
                    <a:lnTo>
                      <a:pt x="8" y="19"/>
                    </a:lnTo>
                    <a:lnTo>
                      <a:pt x="7" y="16"/>
                    </a:lnTo>
                    <a:lnTo>
                      <a:pt x="6" y="13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1" y="14"/>
                    </a:lnTo>
                    <a:lnTo>
                      <a:pt x="2" y="16"/>
                    </a:lnTo>
                    <a:lnTo>
                      <a:pt x="3" y="18"/>
                    </a:lnTo>
                    <a:lnTo>
                      <a:pt x="4" y="21"/>
                    </a:lnTo>
                    <a:lnTo>
                      <a:pt x="5" y="23"/>
                    </a:lnTo>
                    <a:lnTo>
                      <a:pt x="7" y="25"/>
                    </a:lnTo>
                    <a:lnTo>
                      <a:pt x="8" y="28"/>
                    </a:lnTo>
                    <a:lnTo>
                      <a:pt x="9" y="30"/>
                    </a:lnTo>
                    <a:lnTo>
                      <a:pt x="10" y="32"/>
                    </a:lnTo>
                    <a:lnTo>
                      <a:pt x="11" y="34"/>
                    </a:lnTo>
                    <a:lnTo>
                      <a:pt x="12" y="35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5" y="40"/>
                    </a:lnTo>
                    <a:lnTo>
                      <a:pt x="17" y="43"/>
                    </a:lnTo>
                    <a:lnTo>
                      <a:pt x="18" y="45"/>
                    </a:lnTo>
                    <a:lnTo>
                      <a:pt x="20" y="47"/>
                    </a:lnTo>
                    <a:lnTo>
                      <a:pt x="21" y="48"/>
                    </a:lnTo>
                    <a:lnTo>
                      <a:pt x="21" y="47"/>
                    </a:lnTo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41" name="Freeform 29">
                <a:extLst>
                  <a:ext uri="{FF2B5EF4-FFF2-40B4-BE49-F238E27FC236}">
                    <a16:creationId xmlns:a16="http://schemas.microsoft.com/office/drawing/2014/main" id="{B69B3DB2-F2D9-4466-D901-0690443A1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755"/>
                <a:ext cx="22" cy="49"/>
              </a:xfrm>
              <a:custGeom>
                <a:avLst/>
                <a:gdLst>
                  <a:gd name="T0" fmla="*/ 21 w 22"/>
                  <a:gd name="T1" fmla="*/ 47 h 49"/>
                  <a:gd name="T2" fmla="*/ 21 w 22"/>
                  <a:gd name="T3" fmla="*/ 47 h 49"/>
                  <a:gd name="T4" fmla="*/ 21 w 22"/>
                  <a:gd name="T5" fmla="*/ 46 h 49"/>
                  <a:gd name="T6" fmla="*/ 20 w 22"/>
                  <a:gd name="T7" fmla="*/ 45 h 49"/>
                  <a:gd name="T8" fmla="*/ 18 w 22"/>
                  <a:gd name="T9" fmla="*/ 42 h 49"/>
                  <a:gd name="T10" fmla="*/ 16 w 22"/>
                  <a:gd name="T11" fmla="*/ 39 h 49"/>
                  <a:gd name="T12" fmla="*/ 15 w 22"/>
                  <a:gd name="T13" fmla="*/ 35 h 49"/>
                  <a:gd name="T14" fmla="*/ 13 w 22"/>
                  <a:gd name="T15" fmla="*/ 32 h 49"/>
                  <a:gd name="T16" fmla="*/ 11 w 22"/>
                  <a:gd name="T17" fmla="*/ 29 h 49"/>
                  <a:gd name="T18" fmla="*/ 11 w 22"/>
                  <a:gd name="T19" fmla="*/ 27 h 49"/>
                  <a:gd name="T20" fmla="*/ 11 w 22"/>
                  <a:gd name="T21" fmla="*/ 27 h 49"/>
                  <a:gd name="T22" fmla="*/ 10 w 22"/>
                  <a:gd name="T23" fmla="*/ 25 h 49"/>
                  <a:gd name="T24" fmla="*/ 9 w 22"/>
                  <a:gd name="T25" fmla="*/ 22 h 49"/>
                  <a:gd name="T26" fmla="*/ 8 w 22"/>
                  <a:gd name="T27" fmla="*/ 19 h 49"/>
                  <a:gd name="T28" fmla="*/ 7 w 22"/>
                  <a:gd name="T29" fmla="*/ 16 h 49"/>
                  <a:gd name="T30" fmla="*/ 6 w 22"/>
                  <a:gd name="T31" fmla="*/ 13 h 49"/>
                  <a:gd name="T32" fmla="*/ 5 w 22"/>
                  <a:gd name="T33" fmla="*/ 10 h 49"/>
                  <a:gd name="T34" fmla="*/ 5 w 22"/>
                  <a:gd name="T35" fmla="*/ 8 h 49"/>
                  <a:gd name="T36" fmla="*/ 4 w 22"/>
                  <a:gd name="T37" fmla="*/ 7 h 49"/>
                  <a:gd name="T38" fmla="*/ 4 w 22"/>
                  <a:gd name="T39" fmla="*/ 7 h 49"/>
                  <a:gd name="T40" fmla="*/ 4 w 22"/>
                  <a:gd name="T41" fmla="*/ 6 h 49"/>
                  <a:gd name="T42" fmla="*/ 3 w 22"/>
                  <a:gd name="T43" fmla="*/ 5 h 49"/>
                  <a:gd name="T44" fmla="*/ 3 w 22"/>
                  <a:gd name="T45" fmla="*/ 3 h 49"/>
                  <a:gd name="T46" fmla="*/ 2 w 22"/>
                  <a:gd name="T47" fmla="*/ 2 h 49"/>
                  <a:gd name="T48" fmla="*/ 2 w 22"/>
                  <a:gd name="T49" fmla="*/ 1 h 49"/>
                  <a:gd name="T50" fmla="*/ 1 w 22"/>
                  <a:gd name="T51" fmla="*/ 0 h 49"/>
                  <a:gd name="T52" fmla="*/ 0 w 22"/>
                  <a:gd name="T53" fmla="*/ 0 h 49"/>
                  <a:gd name="T54" fmla="*/ 0 w 22"/>
                  <a:gd name="T55" fmla="*/ 1 h 49"/>
                  <a:gd name="T56" fmla="*/ 0 w 22"/>
                  <a:gd name="T57" fmla="*/ 1 h 49"/>
                  <a:gd name="T58" fmla="*/ 0 w 22"/>
                  <a:gd name="T59" fmla="*/ 3 h 49"/>
                  <a:gd name="T60" fmla="*/ 0 w 22"/>
                  <a:gd name="T61" fmla="*/ 5 h 49"/>
                  <a:gd name="T62" fmla="*/ 0 w 22"/>
                  <a:gd name="T63" fmla="*/ 7 h 49"/>
                  <a:gd name="T64" fmla="*/ 0 w 22"/>
                  <a:gd name="T65" fmla="*/ 9 h 49"/>
                  <a:gd name="T66" fmla="*/ 1 w 22"/>
                  <a:gd name="T67" fmla="*/ 11 h 49"/>
                  <a:gd name="T68" fmla="*/ 1 w 22"/>
                  <a:gd name="T69" fmla="*/ 14 h 49"/>
                  <a:gd name="T70" fmla="*/ 2 w 22"/>
                  <a:gd name="T71" fmla="*/ 16 h 49"/>
                  <a:gd name="T72" fmla="*/ 3 w 22"/>
                  <a:gd name="T73" fmla="*/ 18 h 49"/>
                  <a:gd name="T74" fmla="*/ 3 w 22"/>
                  <a:gd name="T75" fmla="*/ 18 h 49"/>
                  <a:gd name="T76" fmla="*/ 4 w 22"/>
                  <a:gd name="T77" fmla="*/ 21 h 49"/>
                  <a:gd name="T78" fmla="*/ 5 w 22"/>
                  <a:gd name="T79" fmla="*/ 23 h 49"/>
                  <a:gd name="T80" fmla="*/ 7 w 22"/>
                  <a:gd name="T81" fmla="*/ 25 h 49"/>
                  <a:gd name="T82" fmla="*/ 8 w 22"/>
                  <a:gd name="T83" fmla="*/ 28 h 49"/>
                  <a:gd name="T84" fmla="*/ 9 w 22"/>
                  <a:gd name="T85" fmla="*/ 30 h 49"/>
                  <a:gd name="T86" fmla="*/ 10 w 22"/>
                  <a:gd name="T87" fmla="*/ 32 h 49"/>
                  <a:gd name="T88" fmla="*/ 11 w 22"/>
                  <a:gd name="T89" fmla="*/ 34 h 49"/>
                  <a:gd name="T90" fmla="*/ 12 w 22"/>
                  <a:gd name="T91" fmla="*/ 35 h 49"/>
                  <a:gd name="T92" fmla="*/ 12 w 22"/>
                  <a:gd name="T93" fmla="*/ 35 h 49"/>
                  <a:gd name="T94" fmla="*/ 12 w 22"/>
                  <a:gd name="T95" fmla="*/ 36 h 49"/>
                  <a:gd name="T96" fmla="*/ 14 w 22"/>
                  <a:gd name="T97" fmla="*/ 38 h 49"/>
                  <a:gd name="T98" fmla="*/ 15 w 22"/>
                  <a:gd name="T99" fmla="*/ 40 h 49"/>
                  <a:gd name="T100" fmla="*/ 17 w 22"/>
                  <a:gd name="T101" fmla="*/ 43 h 49"/>
                  <a:gd name="T102" fmla="*/ 18 w 22"/>
                  <a:gd name="T103" fmla="*/ 45 h 49"/>
                  <a:gd name="T104" fmla="*/ 20 w 22"/>
                  <a:gd name="T105" fmla="*/ 47 h 49"/>
                  <a:gd name="T106" fmla="*/ 21 w 22"/>
                  <a:gd name="T107" fmla="*/ 48 h 49"/>
                  <a:gd name="T108" fmla="*/ 21 w 22"/>
                  <a:gd name="T109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" h="49">
                    <a:moveTo>
                      <a:pt x="21" y="47"/>
                    </a:moveTo>
                    <a:lnTo>
                      <a:pt x="21" y="47"/>
                    </a:lnTo>
                    <a:lnTo>
                      <a:pt x="21" y="46"/>
                    </a:lnTo>
                    <a:lnTo>
                      <a:pt x="20" y="45"/>
                    </a:lnTo>
                    <a:lnTo>
                      <a:pt x="18" y="42"/>
                    </a:lnTo>
                    <a:lnTo>
                      <a:pt x="16" y="39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1" y="29"/>
                    </a:lnTo>
                    <a:lnTo>
                      <a:pt x="11" y="27"/>
                    </a:lnTo>
                    <a:lnTo>
                      <a:pt x="11" y="27"/>
                    </a:lnTo>
                    <a:lnTo>
                      <a:pt x="10" y="25"/>
                    </a:lnTo>
                    <a:lnTo>
                      <a:pt x="9" y="22"/>
                    </a:lnTo>
                    <a:lnTo>
                      <a:pt x="8" y="19"/>
                    </a:lnTo>
                    <a:lnTo>
                      <a:pt x="7" y="16"/>
                    </a:lnTo>
                    <a:lnTo>
                      <a:pt x="6" y="13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1" y="14"/>
                    </a:lnTo>
                    <a:lnTo>
                      <a:pt x="2" y="16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4" y="21"/>
                    </a:lnTo>
                    <a:lnTo>
                      <a:pt x="5" y="23"/>
                    </a:lnTo>
                    <a:lnTo>
                      <a:pt x="7" y="25"/>
                    </a:lnTo>
                    <a:lnTo>
                      <a:pt x="8" y="28"/>
                    </a:lnTo>
                    <a:lnTo>
                      <a:pt x="9" y="30"/>
                    </a:lnTo>
                    <a:lnTo>
                      <a:pt x="10" y="32"/>
                    </a:lnTo>
                    <a:lnTo>
                      <a:pt x="11" y="34"/>
                    </a:lnTo>
                    <a:lnTo>
                      <a:pt x="12" y="35"/>
                    </a:lnTo>
                    <a:lnTo>
                      <a:pt x="12" y="35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5" y="40"/>
                    </a:lnTo>
                    <a:lnTo>
                      <a:pt x="17" y="43"/>
                    </a:lnTo>
                    <a:lnTo>
                      <a:pt x="18" y="45"/>
                    </a:lnTo>
                    <a:lnTo>
                      <a:pt x="20" y="47"/>
                    </a:lnTo>
                    <a:lnTo>
                      <a:pt x="21" y="48"/>
                    </a:lnTo>
                    <a:lnTo>
                      <a:pt x="21" y="4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42" name="Freeform 30">
                <a:extLst>
                  <a:ext uri="{FF2B5EF4-FFF2-40B4-BE49-F238E27FC236}">
                    <a16:creationId xmlns:a16="http://schemas.microsoft.com/office/drawing/2014/main" id="{4FD4DBFE-28B5-9D46-6261-CDD9D49EA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" y="758"/>
                <a:ext cx="26" cy="47"/>
              </a:xfrm>
              <a:custGeom>
                <a:avLst/>
                <a:gdLst>
                  <a:gd name="T0" fmla="*/ 4 w 26"/>
                  <a:gd name="T1" fmla="*/ 4 h 47"/>
                  <a:gd name="T2" fmla="*/ 5 w 26"/>
                  <a:gd name="T3" fmla="*/ 5 h 47"/>
                  <a:gd name="T4" fmla="*/ 6 w 26"/>
                  <a:gd name="T5" fmla="*/ 7 h 47"/>
                  <a:gd name="T6" fmla="*/ 6 w 26"/>
                  <a:gd name="T7" fmla="*/ 9 h 47"/>
                  <a:gd name="T8" fmla="*/ 7 w 26"/>
                  <a:gd name="T9" fmla="*/ 11 h 47"/>
                  <a:gd name="T10" fmla="*/ 8 w 26"/>
                  <a:gd name="T11" fmla="*/ 14 h 47"/>
                  <a:gd name="T12" fmla="*/ 9 w 26"/>
                  <a:gd name="T13" fmla="*/ 16 h 47"/>
                  <a:gd name="T14" fmla="*/ 10 w 26"/>
                  <a:gd name="T15" fmla="*/ 19 h 47"/>
                  <a:gd name="T16" fmla="*/ 12 w 26"/>
                  <a:gd name="T17" fmla="*/ 22 h 47"/>
                  <a:gd name="T18" fmla="*/ 13 w 26"/>
                  <a:gd name="T19" fmla="*/ 25 h 47"/>
                  <a:gd name="T20" fmla="*/ 14 w 26"/>
                  <a:gd name="T21" fmla="*/ 27 h 47"/>
                  <a:gd name="T22" fmla="*/ 16 w 26"/>
                  <a:gd name="T23" fmla="*/ 30 h 47"/>
                  <a:gd name="T24" fmla="*/ 17 w 26"/>
                  <a:gd name="T25" fmla="*/ 33 h 47"/>
                  <a:gd name="T26" fmla="*/ 18 w 26"/>
                  <a:gd name="T27" fmla="*/ 35 h 47"/>
                  <a:gd name="T28" fmla="*/ 20 w 26"/>
                  <a:gd name="T29" fmla="*/ 37 h 47"/>
                  <a:gd name="T30" fmla="*/ 21 w 26"/>
                  <a:gd name="T31" fmla="*/ 39 h 47"/>
                  <a:gd name="T32" fmla="*/ 23 w 26"/>
                  <a:gd name="T33" fmla="*/ 40 h 47"/>
                  <a:gd name="T34" fmla="*/ 25 w 26"/>
                  <a:gd name="T35" fmla="*/ 43 h 47"/>
                  <a:gd name="T36" fmla="*/ 25 w 26"/>
                  <a:gd name="T37" fmla="*/ 45 h 47"/>
                  <a:gd name="T38" fmla="*/ 25 w 26"/>
                  <a:gd name="T39" fmla="*/ 45 h 47"/>
                  <a:gd name="T40" fmla="*/ 24 w 26"/>
                  <a:gd name="T41" fmla="*/ 46 h 47"/>
                  <a:gd name="T42" fmla="*/ 22 w 26"/>
                  <a:gd name="T43" fmla="*/ 46 h 47"/>
                  <a:gd name="T44" fmla="*/ 21 w 26"/>
                  <a:gd name="T45" fmla="*/ 45 h 47"/>
                  <a:gd name="T46" fmla="*/ 19 w 26"/>
                  <a:gd name="T47" fmla="*/ 44 h 47"/>
                  <a:gd name="T48" fmla="*/ 18 w 26"/>
                  <a:gd name="T49" fmla="*/ 43 h 47"/>
                  <a:gd name="T50" fmla="*/ 17 w 26"/>
                  <a:gd name="T51" fmla="*/ 42 h 47"/>
                  <a:gd name="T52" fmla="*/ 16 w 26"/>
                  <a:gd name="T53" fmla="*/ 41 h 47"/>
                  <a:gd name="T54" fmla="*/ 16 w 26"/>
                  <a:gd name="T55" fmla="*/ 40 h 47"/>
                  <a:gd name="T56" fmla="*/ 15 w 26"/>
                  <a:gd name="T57" fmla="*/ 38 h 47"/>
                  <a:gd name="T58" fmla="*/ 13 w 26"/>
                  <a:gd name="T59" fmla="*/ 36 h 47"/>
                  <a:gd name="T60" fmla="*/ 12 w 26"/>
                  <a:gd name="T61" fmla="*/ 34 h 47"/>
                  <a:gd name="T62" fmla="*/ 11 w 26"/>
                  <a:gd name="T63" fmla="*/ 32 h 47"/>
                  <a:gd name="T64" fmla="*/ 10 w 26"/>
                  <a:gd name="T65" fmla="*/ 30 h 47"/>
                  <a:gd name="T66" fmla="*/ 8 w 26"/>
                  <a:gd name="T67" fmla="*/ 28 h 47"/>
                  <a:gd name="T68" fmla="*/ 7 w 26"/>
                  <a:gd name="T69" fmla="*/ 25 h 47"/>
                  <a:gd name="T70" fmla="*/ 6 w 26"/>
                  <a:gd name="T71" fmla="*/ 22 h 47"/>
                  <a:gd name="T72" fmla="*/ 4 w 26"/>
                  <a:gd name="T73" fmla="*/ 20 h 47"/>
                  <a:gd name="T74" fmla="*/ 3 w 26"/>
                  <a:gd name="T75" fmla="*/ 17 h 47"/>
                  <a:gd name="T76" fmla="*/ 2 w 26"/>
                  <a:gd name="T77" fmla="*/ 14 h 47"/>
                  <a:gd name="T78" fmla="*/ 1 w 26"/>
                  <a:gd name="T79" fmla="*/ 11 h 47"/>
                  <a:gd name="T80" fmla="*/ 1 w 26"/>
                  <a:gd name="T81" fmla="*/ 8 h 47"/>
                  <a:gd name="T82" fmla="*/ 0 w 26"/>
                  <a:gd name="T83" fmla="*/ 3 h 47"/>
                  <a:gd name="T84" fmla="*/ 0 w 26"/>
                  <a:gd name="T85" fmla="*/ 1 h 47"/>
                  <a:gd name="T86" fmla="*/ 1 w 26"/>
                  <a:gd name="T87" fmla="*/ 0 h 47"/>
                  <a:gd name="T88" fmla="*/ 1 w 26"/>
                  <a:gd name="T89" fmla="*/ 0 h 47"/>
                  <a:gd name="T90" fmla="*/ 2 w 26"/>
                  <a:gd name="T91" fmla="*/ 1 h 47"/>
                  <a:gd name="T92" fmla="*/ 3 w 26"/>
                  <a:gd name="T93" fmla="*/ 2 h 47"/>
                  <a:gd name="T94" fmla="*/ 4 w 26"/>
                  <a:gd name="T95" fmla="*/ 3 h 47"/>
                  <a:gd name="T96" fmla="*/ 4 w 26"/>
                  <a:gd name="T97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" h="47">
                    <a:moveTo>
                      <a:pt x="4" y="4"/>
                    </a:moveTo>
                    <a:lnTo>
                      <a:pt x="5" y="5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7" y="11"/>
                    </a:lnTo>
                    <a:lnTo>
                      <a:pt x="8" y="14"/>
                    </a:lnTo>
                    <a:lnTo>
                      <a:pt x="9" y="16"/>
                    </a:lnTo>
                    <a:lnTo>
                      <a:pt x="10" y="19"/>
                    </a:lnTo>
                    <a:lnTo>
                      <a:pt x="12" y="22"/>
                    </a:lnTo>
                    <a:lnTo>
                      <a:pt x="13" y="25"/>
                    </a:lnTo>
                    <a:lnTo>
                      <a:pt x="14" y="27"/>
                    </a:lnTo>
                    <a:lnTo>
                      <a:pt x="16" y="30"/>
                    </a:lnTo>
                    <a:lnTo>
                      <a:pt x="17" y="33"/>
                    </a:lnTo>
                    <a:lnTo>
                      <a:pt x="18" y="35"/>
                    </a:lnTo>
                    <a:lnTo>
                      <a:pt x="20" y="37"/>
                    </a:lnTo>
                    <a:lnTo>
                      <a:pt x="21" y="39"/>
                    </a:lnTo>
                    <a:lnTo>
                      <a:pt x="23" y="40"/>
                    </a:lnTo>
                    <a:lnTo>
                      <a:pt x="25" y="43"/>
                    </a:lnTo>
                    <a:lnTo>
                      <a:pt x="25" y="45"/>
                    </a:lnTo>
                    <a:lnTo>
                      <a:pt x="25" y="45"/>
                    </a:lnTo>
                    <a:lnTo>
                      <a:pt x="24" y="46"/>
                    </a:lnTo>
                    <a:lnTo>
                      <a:pt x="22" y="46"/>
                    </a:lnTo>
                    <a:lnTo>
                      <a:pt x="21" y="45"/>
                    </a:lnTo>
                    <a:lnTo>
                      <a:pt x="19" y="44"/>
                    </a:lnTo>
                    <a:lnTo>
                      <a:pt x="18" y="43"/>
                    </a:lnTo>
                    <a:lnTo>
                      <a:pt x="17" y="42"/>
                    </a:lnTo>
                    <a:lnTo>
                      <a:pt x="16" y="41"/>
                    </a:lnTo>
                    <a:lnTo>
                      <a:pt x="16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2" y="34"/>
                    </a:lnTo>
                    <a:lnTo>
                      <a:pt x="11" y="32"/>
                    </a:lnTo>
                    <a:lnTo>
                      <a:pt x="10" y="30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4" y="4"/>
                    </a:lnTo>
                  </a:path>
                </a:pathLst>
              </a:custGeom>
              <a:solidFill>
                <a:srgbClr val="004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43" name="Freeform 31">
                <a:extLst>
                  <a:ext uri="{FF2B5EF4-FFF2-40B4-BE49-F238E27FC236}">
                    <a16:creationId xmlns:a16="http://schemas.microsoft.com/office/drawing/2014/main" id="{FA9C7A00-3744-F68C-6C7A-EE3390D86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" y="758"/>
                <a:ext cx="26" cy="47"/>
              </a:xfrm>
              <a:custGeom>
                <a:avLst/>
                <a:gdLst>
                  <a:gd name="T0" fmla="*/ 4 w 26"/>
                  <a:gd name="T1" fmla="*/ 4 h 47"/>
                  <a:gd name="T2" fmla="*/ 4 w 26"/>
                  <a:gd name="T3" fmla="*/ 4 h 47"/>
                  <a:gd name="T4" fmla="*/ 5 w 26"/>
                  <a:gd name="T5" fmla="*/ 5 h 47"/>
                  <a:gd name="T6" fmla="*/ 6 w 26"/>
                  <a:gd name="T7" fmla="*/ 7 h 47"/>
                  <a:gd name="T8" fmla="*/ 6 w 26"/>
                  <a:gd name="T9" fmla="*/ 9 h 47"/>
                  <a:gd name="T10" fmla="*/ 7 w 26"/>
                  <a:gd name="T11" fmla="*/ 11 h 47"/>
                  <a:gd name="T12" fmla="*/ 8 w 26"/>
                  <a:gd name="T13" fmla="*/ 14 h 47"/>
                  <a:gd name="T14" fmla="*/ 9 w 26"/>
                  <a:gd name="T15" fmla="*/ 16 h 47"/>
                  <a:gd name="T16" fmla="*/ 10 w 26"/>
                  <a:gd name="T17" fmla="*/ 19 h 47"/>
                  <a:gd name="T18" fmla="*/ 12 w 26"/>
                  <a:gd name="T19" fmla="*/ 22 h 47"/>
                  <a:gd name="T20" fmla="*/ 13 w 26"/>
                  <a:gd name="T21" fmla="*/ 25 h 47"/>
                  <a:gd name="T22" fmla="*/ 14 w 26"/>
                  <a:gd name="T23" fmla="*/ 27 h 47"/>
                  <a:gd name="T24" fmla="*/ 16 w 26"/>
                  <a:gd name="T25" fmla="*/ 30 h 47"/>
                  <a:gd name="T26" fmla="*/ 17 w 26"/>
                  <a:gd name="T27" fmla="*/ 33 h 47"/>
                  <a:gd name="T28" fmla="*/ 18 w 26"/>
                  <a:gd name="T29" fmla="*/ 35 h 47"/>
                  <a:gd name="T30" fmla="*/ 20 w 26"/>
                  <a:gd name="T31" fmla="*/ 37 h 47"/>
                  <a:gd name="T32" fmla="*/ 21 w 26"/>
                  <a:gd name="T33" fmla="*/ 39 h 47"/>
                  <a:gd name="T34" fmla="*/ 23 w 26"/>
                  <a:gd name="T35" fmla="*/ 40 h 47"/>
                  <a:gd name="T36" fmla="*/ 23 w 26"/>
                  <a:gd name="T37" fmla="*/ 40 h 47"/>
                  <a:gd name="T38" fmla="*/ 25 w 26"/>
                  <a:gd name="T39" fmla="*/ 43 h 47"/>
                  <a:gd name="T40" fmla="*/ 25 w 26"/>
                  <a:gd name="T41" fmla="*/ 45 h 47"/>
                  <a:gd name="T42" fmla="*/ 25 w 26"/>
                  <a:gd name="T43" fmla="*/ 45 h 47"/>
                  <a:gd name="T44" fmla="*/ 24 w 26"/>
                  <a:gd name="T45" fmla="*/ 46 h 47"/>
                  <a:gd name="T46" fmla="*/ 22 w 26"/>
                  <a:gd name="T47" fmla="*/ 46 h 47"/>
                  <a:gd name="T48" fmla="*/ 21 w 26"/>
                  <a:gd name="T49" fmla="*/ 45 h 47"/>
                  <a:gd name="T50" fmla="*/ 19 w 26"/>
                  <a:gd name="T51" fmla="*/ 44 h 47"/>
                  <a:gd name="T52" fmla="*/ 18 w 26"/>
                  <a:gd name="T53" fmla="*/ 43 h 47"/>
                  <a:gd name="T54" fmla="*/ 18 w 26"/>
                  <a:gd name="T55" fmla="*/ 43 h 47"/>
                  <a:gd name="T56" fmla="*/ 17 w 26"/>
                  <a:gd name="T57" fmla="*/ 42 h 47"/>
                  <a:gd name="T58" fmla="*/ 16 w 26"/>
                  <a:gd name="T59" fmla="*/ 41 h 47"/>
                  <a:gd name="T60" fmla="*/ 16 w 26"/>
                  <a:gd name="T61" fmla="*/ 40 h 47"/>
                  <a:gd name="T62" fmla="*/ 15 w 26"/>
                  <a:gd name="T63" fmla="*/ 38 h 47"/>
                  <a:gd name="T64" fmla="*/ 13 w 26"/>
                  <a:gd name="T65" fmla="*/ 36 h 47"/>
                  <a:gd name="T66" fmla="*/ 12 w 26"/>
                  <a:gd name="T67" fmla="*/ 34 h 47"/>
                  <a:gd name="T68" fmla="*/ 11 w 26"/>
                  <a:gd name="T69" fmla="*/ 32 h 47"/>
                  <a:gd name="T70" fmla="*/ 10 w 26"/>
                  <a:gd name="T71" fmla="*/ 30 h 47"/>
                  <a:gd name="T72" fmla="*/ 8 w 26"/>
                  <a:gd name="T73" fmla="*/ 28 h 47"/>
                  <a:gd name="T74" fmla="*/ 7 w 26"/>
                  <a:gd name="T75" fmla="*/ 25 h 47"/>
                  <a:gd name="T76" fmla="*/ 6 w 26"/>
                  <a:gd name="T77" fmla="*/ 22 h 47"/>
                  <a:gd name="T78" fmla="*/ 4 w 26"/>
                  <a:gd name="T79" fmla="*/ 20 h 47"/>
                  <a:gd name="T80" fmla="*/ 3 w 26"/>
                  <a:gd name="T81" fmla="*/ 17 h 47"/>
                  <a:gd name="T82" fmla="*/ 2 w 26"/>
                  <a:gd name="T83" fmla="*/ 14 h 47"/>
                  <a:gd name="T84" fmla="*/ 1 w 26"/>
                  <a:gd name="T85" fmla="*/ 11 h 47"/>
                  <a:gd name="T86" fmla="*/ 1 w 26"/>
                  <a:gd name="T87" fmla="*/ 8 h 47"/>
                  <a:gd name="T88" fmla="*/ 1 w 26"/>
                  <a:gd name="T89" fmla="*/ 8 h 47"/>
                  <a:gd name="T90" fmla="*/ 0 w 26"/>
                  <a:gd name="T91" fmla="*/ 3 h 47"/>
                  <a:gd name="T92" fmla="*/ 0 w 26"/>
                  <a:gd name="T93" fmla="*/ 1 h 47"/>
                  <a:gd name="T94" fmla="*/ 1 w 26"/>
                  <a:gd name="T95" fmla="*/ 0 h 47"/>
                  <a:gd name="T96" fmla="*/ 1 w 26"/>
                  <a:gd name="T97" fmla="*/ 0 h 47"/>
                  <a:gd name="T98" fmla="*/ 2 w 26"/>
                  <a:gd name="T99" fmla="*/ 1 h 47"/>
                  <a:gd name="T100" fmla="*/ 3 w 26"/>
                  <a:gd name="T101" fmla="*/ 2 h 47"/>
                  <a:gd name="T102" fmla="*/ 4 w 26"/>
                  <a:gd name="T103" fmla="*/ 3 h 47"/>
                  <a:gd name="T104" fmla="*/ 4 w 26"/>
                  <a:gd name="T105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" h="47">
                    <a:moveTo>
                      <a:pt x="4" y="4"/>
                    </a:moveTo>
                    <a:lnTo>
                      <a:pt x="4" y="4"/>
                    </a:lnTo>
                    <a:lnTo>
                      <a:pt x="5" y="5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7" y="11"/>
                    </a:lnTo>
                    <a:lnTo>
                      <a:pt x="8" y="14"/>
                    </a:lnTo>
                    <a:lnTo>
                      <a:pt x="9" y="16"/>
                    </a:lnTo>
                    <a:lnTo>
                      <a:pt x="10" y="19"/>
                    </a:lnTo>
                    <a:lnTo>
                      <a:pt x="12" y="22"/>
                    </a:lnTo>
                    <a:lnTo>
                      <a:pt x="13" y="25"/>
                    </a:lnTo>
                    <a:lnTo>
                      <a:pt x="14" y="27"/>
                    </a:lnTo>
                    <a:lnTo>
                      <a:pt x="16" y="30"/>
                    </a:lnTo>
                    <a:lnTo>
                      <a:pt x="17" y="33"/>
                    </a:lnTo>
                    <a:lnTo>
                      <a:pt x="18" y="35"/>
                    </a:lnTo>
                    <a:lnTo>
                      <a:pt x="20" y="37"/>
                    </a:lnTo>
                    <a:lnTo>
                      <a:pt x="21" y="39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5" y="43"/>
                    </a:lnTo>
                    <a:lnTo>
                      <a:pt x="25" y="45"/>
                    </a:lnTo>
                    <a:lnTo>
                      <a:pt x="25" y="45"/>
                    </a:lnTo>
                    <a:lnTo>
                      <a:pt x="24" y="46"/>
                    </a:lnTo>
                    <a:lnTo>
                      <a:pt x="22" y="46"/>
                    </a:lnTo>
                    <a:lnTo>
                      <a:pt x="21" y="45"/>
                    </a:lnTo>
                    <a:lnTo>
                      <a:pt x="19" y="44"/>
                    </a:lnTo>
                    <a:lnTo>
                      <a:pt x="18" y="43"/>
                    </a:lnTo>
                    <a:lnTo>
                      <a:pt x="18" y="43"/>
                    </a:lnTo>
                    <a:lnTo>
                      <a:pt x="17" y="42"/>
                    </a:lnTo>
                    <a:lnTo>
                      <a:pt x="16" y="41"/>
                    </a:lnTo>
                    <a:lnTo>
                      <a:pt x="16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2" y="34"/>
                    </a:lnTo>
                    <a:lnTo>
                      <a:pt x="11" y="32"/>
                    </a:lnTo>
                    <a:lnTo>
                      <a:pt x="10" y="30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4" y="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44" name="Freeform 32">
                <a:extLst>
                  <a:ext uri="{FF2B5EF4-FFF2-40B4-BE49-F238E27FC236}">
                    <a16:creationId xmlns:a16="http://schemas.microsoft.com/office/drawing/2014/main" id="{4508E8C0-A4B6-55BD-7920-96C40983F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" y="763"/>
                <a:ext cx="17" cy="17"/>
              </a:xfrm>
              <a:custGeom>
                <a:avLst/>
                <a:gdLst>
                  <a:gd name="T0" fmla="*/ 6 w 17"/>
                  <a:gd name="T1" fmla="*/ 0 h 17"/>
                  <a:gd name="T2" fmla="*/ 6 w 17"/>
                  <a:gd name="T3" fmla="*/ 1 h 17"/>
                  <a:gd name="T4" fmla="*/ 6 w 17"/>
                  <a:gd name="T5" fmla="*/ 2 h 17"/>
                  <a:gd name="T6" fmla="*/ 9 w 17"/>
                  <a:gd name="T7" fmla="*/ 3 h 17"/>
                  <a:gd name="T8" fmla="*/ 9 w 17"/>
                  <a:gd name="T9" fmla="*/ 4 h 17"/>
                  <a:gd name="T10" fmla="*/ 11 w 17"/>
                  <a:gd name="T11" fmla="*/ 6 h 17"/>
                  <a:gd name="T12" fmla="*/ 11 w 17"/>
                  <a:gd name="T13" fmla="*/ 8 h 17"/>
                  <a:gd name="T14" fmla="*/ 13 w 17"/>
                  <a:gd name="T15" fmla="*/ 9 h 17"/>
                  <a:gd name="T16" fmla="*/ 13 w 17"/>
                  <a:gd name="T17" fmla="*/ 10 h 17"/>
                  <a:gd name="T18" fmla="*/ 16 w 17"/>
                  <a:gd name="T19" fmla="*/ 11 h 17"/>
                  <a:gd name="T20" fmla="*/ 16 w 17"/>
                  <a:gd name="T21" fmla="*/ 13 h 17"/>
                  <a:gd name="T22" fmla="*/ 13 w 17"/>
                  <a:gd name="T23" fmla="*/ 14 h 17"/>
                  <a:gd name="T24" fmla="*/ 13 w 17"/>
                  <a:gd name="T25" fmla="*/ 15 h 17"/>
                  <a:gd name="T26" fmla="*/ 11 w 17"/>
                  <a:gd name="T27" fmla="*/ 16 h 17"/>
                  <a:gd name="T28" fmla="*/ 11 w 17"/>
                  <a:gd name="T29" fmla="*/ 16 h 17"/>
                  <a:gd name="T30" fmla="*/ 9 w 17"/>
                  <a:gd name="T31" fmla="*/ 16 h 17"/>
                  <a:gd name="T32" fmla="*/ 9 w 17"/>
                  <a:gd name="T33" fmla="*/ 16 h 17"/>
                  <a:gd name="T34" fmla="*/ 6 w 17"/>
                  <a:gd name="T35" fmla="*/ 14 h 17"/>
                  <a:gd name="T36" fmla="*/ 4 w 17"/>
                  <a:gd name="T37" fmla="*/ 14 h 17"/>
                  <a:gd name="T38" fmla="*/ 4 w 17"/>
                  <a:gd name="T39" fmla="*/ 12 h 17"/>
                  <a:gd name="T40" fmla="*/ 2 w 17"/>
                  <a:gd name="T41" fmla="*/ 11 h 17"/>
                  <a:gd name="T42" fmla="*/ 2 w 17"/>
                  <a:gd name="T43" fmla="*/ 10 h 17"/>
                  <a:gd name="T44" fmla="*/ 0 w 17"/>
                  <a:gd name="T45" fmla="*/ 8 h 17"/>
                  <a:gd name="T46" fmla="*/ 0 w 17"/>
                  <a:gd name="T47" fmla="*/ 6 h 17"/>
                  <a:gd name="T48" fmla="*/ 0 w 17"/>
                  <a:gd name="T49" fmla="*/ 4 h 17"/>
                  <a:gd name="T50" fmla="*/ 0 w 17"/>
                  <a:gd name="T51" fmla="*/ 2 h 17"/>
                  <a:gd name="T52" fmla="*/ 0 w 17"/>
                  <a:gd name="T53" fmla="*/ 0 h 17"/>
                  <a:gd name="T54" fmla="*/ 4 w 17"/>
                  <a:gd name="T55" fmla="*/ 0 h 17"/>
                  <a:gd name="T56" fmla="*/ 6 w 17"/>
                  <a:gd name="T5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" h="17">
                    <a:moveTo>
                      <a:pt x="6" y="0"/>
                    </a:moveTo>
                    <a:lnTo>
                      <a:pt x="6" y="1"/>
                    </a:lnTo>
                    <a:lnTo>
                      <a:pt x="6" y="2"/>
                    </a:lnTo>
                    <a:lnTo>
                      <a:pt x="9" y="3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13" y="9"/>
                    </a:lnTo>
                    <a:lnTo>
                      <a:pt x="13" y="10"/>
                    </a:lnTo>
                    <a:lnTo>
                      <a:pt x="16" y="11"/>
                    </a:lnTo>
                    <a:lnTo>
                      <a:pt x="16" y="13"/>
                    </a:lnTo>
                    <a:lnTo>
                      <a:pt x="13" y="14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9" y="16"/>
                    </a:lnTo>
                    <a:lnTo>
                      <a:pt x="9" y="16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0019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45" name="Freeform 33">
                <a:extLst>
                  <a:ext uri="{FF2B5EF4-FFF2-40B4-BE49-F238E27FC236}">
                    <a16:creationId xmlns:a16="http://schemas.microsoft.com/office/drawing/2014/main" id="{1D268914-F04E-B09B-F5B9-C76C4E20A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771"/>
                <a:ext cx="34" cy="33"/>
              </a:xfrm>
              <a:custGeom>
                <a:avLst/>
                <a:gdLst>
                  <a:gd name="T0" fmla="*/ 31 w 34"/>
                  <a:gd name="T1" fmla="*/ 0 h 33"/>
                  <a:gd name="T2" fmla="*/ 30 w 34"/>
                  <a:gd name="T3" fmla="*/ 1 h 33"/>
                  <a:gd name="T4" fmla="*/ 27 w 34"/>
                  <a:gd name="T5" fmla="*/ 3 h 33"/>
                  <a:gd name="T6" fmla="*/ 22 w 34"/>
                  <a:gd name="T7" fmla="*/ 7 h 33"/>
                  <a:gd name="T8" fmla="*/ 17 w 34"/>
                  <a:gd name="T9" fmla="*/ 11 h 33"/>
                  <a:gd name="T10" fmla="*/ 12 w 34"/>
                  <a:gd name="T11" fmla="*/ 16 h 33"/>
                  <a:gd name="T12" fmla="*/ 7 w 34"/>
                  <a:gd name="T13" fmla="*/ 20 h 33"/>
                  <a:gd name="T14" fmla="*/ 3 w 34"/>
                  <a:gd name="T15" fmla="*/ 24 h 33"/>
                  <a:gd name="T16" fmla="*/ 1 w 34"/>
                  <a:gd name="T17" fmla="*/ 26 h 33"/>
                  <a:gd name="T18" fmla="*/ 0 w 34"/>
                  <a:gd name="T19" fmla="*/ 28 h 33"/>
                  <a:gd name="T20" fmla="*/ 0 w 34"/>
                  <a:gd name="T21" fmla="*/ 29 h 33"/>
                  <a:gd name="T22" fmla="*/ 0 w 34"/>
                  <a:gd name="T23" fmla="*/ 30 h 33"/>
                  <a:gd name="T24" fmla="*/ 0 w 34"/>
                  <a:gd name="T25" fmla="*/ 31 h 33"/>
                  <a:gd name="T26" fmla="*/ 1 w 34"/>
                  <a:gd name="T27" fmla="*/ 32 h 33"/>
                  <a:gd name="T28" fmla="*/ 2 w 34"/>
                  <a:gd name="T29" fmla="*/ 32 h 33"/>
                  <a:gd name="T30" fmla="*/ 3 w 34"/>
                  <a:gd name="T31" fmla="*/ 31 h 33"/>
                  <a:gd name="T32" fmla="*/ 4 w 34"/>
                  <a:gd name="T33" fmla="*/ 30 h 33"/>
                  <a:gd name="T34" fmla="*/ 6 w 34"/>
                  <a:gd name="T35" fmla="*/ 28 h 33"/>
                  <a:gd name="T36" fmla="*/ 9 w 34"/>
                  <a:gd name="T37" fmla="*/ 25 h 33"/>
                  <a:gd name="T38" fmla="*/ 13 w 34"/>
                  <a:gd name="T39" fmla="*/ 22 h 33"/>
                  <a:gd name="T40" fmla="*/ 17 w 34"/>
                  <a:gd name="T41" fmla="*/ 19 h 33"/>
                  <a:gd name="T42" fmla="*/ 21 w 34"/>
                  <a:gd name="T43" fmla="*/ 15 h 33"/>
                  <a:gd name="T44" fmla="*/ 25 w 34"/>
                  <a:gd name="T45" fmla="*/ 12 h 33"/>
                  <a:gd name="T46" fmla="*/ 27 w 34"/>
                  <a:gd name="T47" fmla="*/ 10 h 33"/>
                  <a:gd name="T48" fmla="*/ 30 w 34"/>
                  <a:gd name="T49" fmla="*/ 9 h 33"/>
                  <a:gd name="T50" fmla="*/ 30 w 34"/>
                  <a:gd name="T51" fmla="*/ 8 h 33"/>
                  <a:gd name="T52" fmla="*/ 31 w 34"/>
                  <a:gd name="T53" fmla="*/ 6 h 33"/>
                  <a:gd name="T54" fmla="*/ 32 w 34"/>
                  <a:gd name="T55" fmla="*/ 5 h 33"/>
                  <a:gd name="T56" fmla="*/ 33 w 34"/>
                  <a:gd name="T57" fmla="*/ 3 h 33"/>
                  <a:gd name="T58" fmla="*/ 33 w 34"/>
                  <a:gd name="T59" fmla="*/ 2 h 33"/>
                  <a:gd name="T60" fmla="*/ 33 w 34"/>
                  <a:gd name="T61" fmla="*/ 0 h 33"/>
                  <a:gd name="T62" fmla="*/ 32 w 34"/>
                  <a:gd name="T63" fmla="*/ 0 h 33"/>
                  <a:gd name="T64" fmla="*/ 31 w 34"/>
                  <a:gd name="T6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3">
                    <a:moveTo>
                      <a:pt x="31" y="0"/>
                    </a:moveTo>
                    <a:lnTo>
                      <a:pt x="30" y="1"/>
                    </a:lnTo>
                    <a:lnTo>
                      <a:pt x="27" y="3"/>
                    </a:lnTo>
                    <a:lnTo>
                      <a:pt x="22" y="7"/>
                    </a:lnTo>
                    <a:lnTo>
                      <a:pt x="17" y="11"/>
                    </a:lnTo>
                    <a:lnTo>
                      <a:pt x="12" y="16"/>
                    </a:lnTo>
                    <a:lnTo>
                      <a:pt x="7" y="20"/>
                    </a:lnTo>
                    <a:lnTo>
                      <a:pt x="3" y="24"/>
                    </a:lnTo>
                    <a:lnTo>
                      <a:pt x="1" y="26"/>
                    </a:lnTo>
                    <a:lnTo>
                      <a:pt x="0" y="28"/>
                    </a:lnTo>
                    <a:lnTo>
                      <a:pt x="0" y="29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1" y="32"/>
                    </a:lnTo>
                    <a:lnTo>
                      <a:pt x="2" y="32"/>
                    </a:lnTo>
                    <a:lnTo>
                      <a:pt x="3" y="31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9" y="25"/>
                    </a:lnTo>
                    <a:lnTo>
                      <a:pt x="13" y="22"/>
                    </a:lnTo>
                    <a:lnTo>
                      <a:pt x="17" y="19"/>
                    </a:lnTo>
                    <a:lnTo>
                      <a:pt x="21" y="15"/>
                    </a:lnTo>
                    <a:lnTo>
                      <a:pt x="25" y="12"/>
                    </a:lnTo>
                    <a:lnTo>
                      <a:pt x="27" y="10"/>
                    </a:lnTo>
                    <a:lnTo>
                      <a:pt x="30" y="9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2" y="5"/>
                    </a:lnTo>
                    <a:lnTo>
                      <a:pt x="33" y="3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004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46" name="Freeform 34">
                <a:extLst>
                  <a:ext uri="{FF2B5EF4-FFF2-40B4-BE49-F238E27FC236}">
                    <a16:creationId xmlns:a16="http://schemas.microsoft.com/office/drawing/2014/main" id="{956993D8-5E4B-80A8-1361-281E18ED6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771"/>
                <a:ext cx="34" cy="33"/>
              </a:xfrm>
              <a:custGeom>
                <a:avLst/>
                <a:gdLst>
                  <a:gd name="T0" fmla="*/ 31 w 34"/>
                  <a:gd name="T1" fmla="*/ 0 h 33"/>
                  <a:gd name="T2" fmla="*/ 31 w 34"/>
                  <a:gd name="T3" fmla="*/ 0 h 33"/>
                  <a:gd name="T4" fmla="*/ 30 w 34"/>
                  <a:gd name="T5" fmla="*/ 1 h 33"/>
                  <a:gd name="T6" fmla="*/ 27 w 34"/>
                  <a:gd name="T7" fmla="*/ 3 h 33"/>
                  <a:gd name="T8" fmla="*/ 22 w 34"/>
                  <a:gd name="T9" fmla="*/ 7 h 33"/>
                  <a:gd name="T10" fmla="*/ 17 w 34"/>
                  <a:gd name="T11" fmla="*/ 11 h 33"/>
                  <a:gd name="T12" fmla="*/ 12 w 34"/>
                  <a:gd name="T13" fmla="*/ 16 h 33"/>
                  <a:gd name="T14" fmla="*/ 7 w 34"/>
                  <a:gd name="T15" fmla="*/ 20 h 33"/>
                  <a:gd name="T16" fmla="*/ 3 w 34"/>
                  <a:gd name="T17" fmla="*/ 24 h 33"/>
                  <a:gd name="T18" fmla="*/ 1 w 34"/>
                  <a:gd name="T19" fmla="*/ 26 h 33"/>
                  <a:gd name="T20" fmla="*/ 1 w 34"/>
                  <a:gd name="T21" fmla="*/ 26 h 33"/>
                  <a:gd name="T22" fmla="*/ 0 w 34"/>
                  <a:gd name="T23" fmla="*/ 28 h 33"/>
                  <a:gd name="T24" fmla="*/ 0 w 34"/>
                  <a:gd name="T25" fmla="*/ 29 h 33"/>
                  <a:gd name="T26" fmla="*/ 0 w 34"/>
                  <a:gd name="T27" fmla="*/ 30 h 33"/>
                  <a:gd name="T28" fmla="*/ 0 w 34"/>
                  <a:gd name="T29" fmla="*/ 31 h 33"/>
                  <a:gd name="T30" fmla="*/ 1 w 34"/>
                  <a:gd name="T31" fmla="*/ 32 h 33"/>
                  <a:gd name="T32" fmla="*/ 2 w 34"/>
                  <a:gd name="T33" fmla="*/ 32 h 33"/>
                  <a:gd name="T34" fmla="*/ 3 w 34"/>
                  <a:gd name="T35" fmla="*/ 31 h 33"/>
                  <a:gd name="T36" fmla="*/ 4 w 34"/>
                  <a:gd name="T37" fmla="*/ 30 h 33"/>
                  <a:gd name="T38" fmla="*/ 4 w 34"/>
                  <a:gd name="T39" fmla="*/ 30 h 33"/>
                  <a:gd name="T40" fmla="*/ 6 w 34"/>
                  <a:gd name="T41" fmla="*/ 28 h 33"/>
                  <a:gd name="T42" fmla="*/ 9 w 34"/>
                  <a:gd name="T43" fmla="*/ 25 h 33"/>
                  <a:gd name="T44" fmla="*/ 13 w 34"/>
                  <a:gd name="T45" fmla="*/ 22 h 33"/>
                  <a:gd name="T46" fmla="*/ 17 w 34"/>
                  <a:gd name="T47" fmla="*/ 19 h 33"/>
                  <a:gd name="T48" fmla="*/ 21 w 34"/>
                  <a:gd name="T49" fmla="*/ 15 h 33"/>
                  <a:gd name="T50" fmla="*/ 25 w 34"/>
                  <a:gd name="T51" fmla="*/ 12 h 33"/>
                  <a:gd name="T52" fmla="*/ 27 w 34"/>
                  <a:gd name="T53" fmla="*/ 10 h 33"/>
                  <a:gd name="T54" fmla="*/ 30 w 34"/>
                  <a:gd name="T55" fmla="*/ 9 h 33"/>
                  <a:gd name="T56" fmla="*/ 30 w 34"/>
                  <a:gd name="T57" fmla="*/ 9 h 33"/>
                  <a:gd name="T58" fmla="*/ 30 w 34"/>
                  <a:gd name="T59" fmla="*/ 8 h 33"/>
                  <a:gd name="T60" fmla="*/ 31 w 34"/>
                  <a:gd name="T61" fmla="*/ 6 h 33"/>
                  <a:gd name="T62" fmla="*/ 32 w 34"/>
                  <a:gd name="T63" fmla="*/ 5 h 33"/>
                  <a:gd name="T64" fmla="*/ 33 w 34"/>
                  <a:gd name="T65" fmla="*/ 3 h 33"/>
                  <a:gd name="T66" fmla="*/ 33 w 34"/>
                  <a:gd name="T67" fmla="*/ 2 h 33"/>
                  <a:gd name="T68" fmla="*/ 33 w 34"/>
                  <a:gd name="T69" fmla="*/ 0 h 33"/>
                  <a:gd name="T70" fmla="*/ 32 w 34"/>
                  <a:gd name="T71" fmla="*/ 0 h 33"/>
                  <a:gd name="T72" fmla="*/ 31 w 34"/>
                  <a:gd name="T7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" h="33">
                    <a:moveTo>
                      <a:pt x="31" y="0"/>
                    </a:moveTo>
                    <a:lnTo>
                      <a:pt x="31" y="0"/>
                    </a:lnTo>
                    <a:lnTo>
                      <a:pt x="30" y="1"/>
                    </a:lnTo>
                    <a:lnTo>
                      <a:pt x="27" y="3"/>
                    </a:lnTo>
                    <a:lnTo>
                      <a:pt x="22" y="7"/>
                    </a:lnTo>
                    <a:lnTo>
                      <a:pt x="17" y="11"/>
                    </a:lnTo>
                    <a:lnTo>
                      <a:pt x="12" y="16"/>
                    </a:lnTo>
                    <a:lnTo>
                      <a:pt x="7" y="20"/>
                    </a:lnTo>
                    <a:lnTo>
                      <a:pt x="3" y="24"/>
                    </a:lnTo>
                    <a:lnTo>
                      <a:pt x="1" y="26"/>
                    </a:lnTo>
                    <a:lnTo>
                      <a:pt x="1" y="26"/>
                    </a:lnTo>
                    <a:lnTo>
                      <a:pt x="0" y="28"/>
                    </a:lnTo>
                    <a:lnTo>
                      <a:pt x="0" y="29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1" y="32"/>
                    </a:lnTo>
                    <a:lnTo>
                      <a:pt x="2" y="32"/>
                    </a:lnTo>
                    <a:lnTo>
                      <a:pt x="3" y="31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9" y="25"/>
                    </a:lnTo>
                    <a:lnTo>
                      <a:pt x="13" y="22"/>
                    </a:lnTo>
                    <a:lnTo>
                      <a:pt x="17" y="19"/>
                    </a:lnTo>
                    <a:lnTo>
                      <a:pt x="21" y="15"/>
                    </a:lnTo>
                    <a:lnTo>
                      <a:pt x="25" y="12"/>
                    </a:lnTo>
                    <a:lnTo>
                      <a:pt x="27" y="10"/>
                    </a:lnTo>
                    <a:lnTo>
                      <a:pt x="30" y="9"/>
                    </a:lnTo>
                    <a:lnTo>
                      <a:pt x="30" y="9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2" y="5"/>
                    </a:lnTo>
                    <a:lnTo>
                      <a:pt x="33" y="3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47" name="Freeform 35">
                <a:extLst>
                  <a:ext uri="{FF2B5EF4-FFF2-40B4-BE49-F238E27FC236}">
                    <a16:creationId xmlns:a16="http://schemas.microsoft.com/office/drawing/2014/main" id="{EF5D21CE-8740-C25D-864B-C530D5B6B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" y="777"/>
                <a:ext cx="17" cy="17"/>
              </a:xfrm>
              <a:custGeom>
                <a:avLst/>
                <a:gdLst>
                  <a:gd name="T0" fmla="*/ 14 w 17"/>
                  <a:gd name="T1" fmla="*/ 0 h 17"/>
                  <a:gd name="T2" fmla="*/ 2 w 17"/>
                  <a:gd name="T3" fmla="*/ 5 h 17"/>
                  <a:gd name="T4" fmla="*/ 2 w 17"/>
                  <a:gd name="T5" fmla="*/ 7 h 17"/>
                  <a:gd name="T6" fmla="*/ 2 w 17"/>
                  <a:gd name="T7" fmla="*/ 8 h 17"/>
                  <a:gd name="T8" fmla="*/ 0 w 17"/>
                  <a:gd name="T9" fmla="*/ 10 h 17"/>
                  <a:gd name="T10" fmla="*/ 0 w 17"/>
                  <a:gd name="T11" fmla="*/ 11 h 17"/>
                  <a:gd name="T12" fmla="*/ 0 w 17"/>
                  <a:gd name="T13" fmla="*/ 13 h 17"/>
                  <a:gd name="T14" fmla="*/ 0 w 17"/>
                  <a:gd name="T15" fmla="*/ 14 h 17"/>
                  <a:gd name="T16" fmla="*/ 0 w 17"/>
                  <a:gd name="T17" fmla="*/ 16 h 17"/>
                  <a:gd name="T18" fmla="*/ 2 w 17"/>
                  <a:gd name="T19" fmla="*/ 16 h 17"/>
                  <a:gd name="T20" fmla="*/ 4 w 17"/>
                  <a:gd name="T21" fmla="*/ 14 h 17"/>
                  <a:gd name="T22" fmla="*/ 6 w 17"/>
                  <a:gd name="T23" fmla="*/ 13 h 17"/>
                  <a:gd name="T24" fmla="*/ 8 w 17"/>
                  <a:gd name="T25" fmla="*/ 11 h 17"/>
                  <a:gd name="T26" fmla="*/ 10 w 17"/>
                  <a:gd name="T27" fmla="*/ 10 h 17"/>
                  <a:gd name="T28" fmla="*/ 12 w 17"/>
                  <a:gd name="T29" fmla="*/ 8 h 17"/>
                  <a:gd name="T30" fmla="*/ 14 w 17"/>
                  <a:gd name="T31" fmla="*/ 7 h 17"/>
                  <a:gd name="T32" fmla="*/ 14 w 17"/>
                  <a:gd name="T33" fmla="*/ 7 h 17"/>
                  <a:gd name="T34" fmla="*/ 16 w 17"/>
                  <a:gd name="T35" fmla="*/ 5 h 17"/>
                  <a:gd name="T36" fmla="*/ 16 w 17"/>
                  <a:gd name="T37" fmla="*/ 4 h 17"/>
                  <a:gd name="T38" fmla="*/ 14 w 17"/>
                  <a:gd name="T39" fmla="*/ 2 h 17"/>
                  <a:gd name="T40" fmla="*/ 14 w 17"/>
                  <a:gd name="T41" fmla="*/ 0 h 17"/>
                  <a:gd name="T42" fmla="*/ 14 w 17"/>
                  <a:gd name="T4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7">
                    <a:moveTo>
                      <a:pt x="14" y="0"/>
                    </a:moveTo>
                    <a:lnTo>
                      <a:pt x="2" y="5"/>
                    </a:lnTo>
                    <a:lnTo>
                      <a:pt x="2" y="7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4" y="14"/>
                    </a:lnTo>
                    <a:lnTo>
                      <a:pt x="6" y="13"/>
                    </a:lnTo>
                    <a:lnTo>
                      <a:pt x="8" y="11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0019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48" name="Freeform 36">
                <a:extLst>
                  <a:ext uri="{FF2B5EF4-FFF2-40B4-BE49-F238E27FC236}">
                    <a16:creationId xmlns:a16="http://schemas.microsoft.com/office/drawing/2014/main" id="{8F72E9BB-793C-2C74-3B20-7972A8C36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" y="815"/>
                <a:ext cx="35" cy="192"/>
              </a:xfrm>
              <a:custGeom>
                <a:avLst/>
                <a:gdLst>
                  <a:gd name="T0" fmla="*/ 34 w 35"/>
                  <a:gd name="T1" fmla="*/ 5 h 192"/>
                  <a:gd name="T2" fmla="*/ 34 w 35"/>
                  <a:gd name="T3" fmla="*/ 11 h 192"/>
                  <a:gd name="T4" fmla="*/ 34 w 35"/>
                  <a:gd name="T5" fmla="*/ 20 h 192"/>
                  <a:gd name="T6" fmla="*/ 34 w 35"/>
                  <a:gd name="T7" fmla="*/ 28 h 192"/>
                  <a:gd name="T8" fmla="*/ 34 w 35"/>
                  <a:gd name="T9" fmla="*/ 32 h 192"/>
                  <a:gd name="T10" fmla="*/ 34 w 35"/>
                  <a:gd name="T11" fmla="*/ 37 h 192"/>
                  <a:gd name="T12" fmla="*/ 34 w 35"/>
                  <a:gd name="T13" fmla="*/ 45 h 192"/>
                  <a:gd name="T14" fmla="*/ 34 w 35"/>
                  <a:gd name="T15" fmla="*/ 55 h 192"/>
                  <a:gd name="T16" fmla="*/ 33 w 35"/>
                  <a:gd name="T17" fmla="*/ 66 h 192"/>
                  <a:gd name="T18" fmla="*/ 33 w 35"/>
                  <a:gd name="T19" fmla="*/ 78 h 192"/>
                  <a:gd name="T20" fmla="*/ 33 w 35"/>
                  <a:gd name="T21" fmla="*/ 90 h 192"/>
                  <a:gd name="T22" fmla="*/ 32 w 35"/>
                  <a:gd name="T23" fmla="*/ 100 h 192"/>
                  <a:gd name="T24" fmla="*/ 32 w 35"/>
                  <a:gd name="T25" fmla="*/ 107 h 192"/>
                  <a:gd name="T26" fmla="*/ 31 w 35"/>
                  <a:gd name="T27" fmla="*/ 114 h 192"/>
                  <a:gd name="T28" fmla="*/ 30 w 35"/>
                  <a:gd name="T29" fmla="*/ 122 h 192"/>
                  <a:gd name="T30" fmla="*/ 29 w 35"/>
                  <a:gd name="T31" fmla="*/ 132 h 192"/>
                  <a:gd name="T32" fmla="*/ 28 w 35"/>
                  <a:gd name="T33" fmla="*/ 141 h 192"/>
                  <a:gd name="T34" fmla="*/ 27 w 35"/>
                  <a:gd name="T35" fmla="*/ 151 h 192"/>
                  <a:gd name="T36" fmla="*/ 26 w 35"/>
                  <a:gd name="T37" fmla="*/ 159 h 192"/>
                  <a:gd name="T38" fmla="*/ 26 w 35"/>
                  <a:gd name="T39" fmla="*/ 164 h 192"/>
                  <a:gd name="T40" fmla="*/ 26 w 35"/>
                  <a:gd name="T41" fmla="*/ 169 h 192"/>
                  <a:gd name="T42" fmla="*/ 24 w 35"/>
                  <a:gd name="T43" fmla="*/ 173 h 192"/>
                  <a:gd name="T44" fmla="*/ 21 w 35"/>
                  <a:gd name="T45" fmla="*/ 178 h 192"/>
                  <a:gd name="T46" fmla="*/ 19 w 35"/>
                  <a:gd name="T47" fmla="*/ 180 h 192"/>
                  <a:gd name="T48" fmla="*/ 10 w 35"/>
                  <a:gd name="T49" fmla="*/ 191 h 192"/>
                  <a:gd name="T50" fmla="*/ 1 w 35"/>
                  <a:gd name="T51" fmla="*/ 176 h 192"/>
                  <a:gd name="T52" fmla="*/ 0 w 35"/>
                  <a:gd name="T53" fmla="*/ 173 h 192"/>
                  <a:gd name="T54" fmla="*/ 0 w 35"/>
                  <a:gd name="T55" fmla="*/ 168 h 192"/>
                  <a:gd name="T56" fmla="*/ 0 w 35"/>
                  <a:gd name="T57" fmla="*/ 163 h 192"/>
                  <a:gd name="T58" fmla="*/ 1 w 35"/>
                  <a:gd name="T59" fmla="*/ 160 h 192"/>
                  <a:gd name="T60" fmla="*/ 1 w 35"/>
                  <a:gd name="T61" fmla="*/ 155 h 192"/>
                  <a:gd name="T62" fmla="*/ 2 w 35"/>
                  <a:gd name="T63" fmla="*/ 149 h 192"/>
                  <a:gd name="T64" fmla="*/ 3 w 35"/>
                  <a:gd name="T65" fmla="*/ 142 h 192"/>
                  <a:gd name="T66" fmla="*/ 4 w 35"/>
                  <a:gd name="T67" fmla="*/ 134 h 192"/>
                  <a:gd name="T68" fmla="*/ 5 w 35"/>
                  <a:gd name="T69" fmla="*/ 127 h 192"/>
                  <a:gd name="T70" fmla="*/ 6 w 35"/>
                  <a:gd name="T71" fmla="*/ 120 h 192"/>
                  <a:gd name="T72" fmla="*/ 7 w 35"/>
                  <a:gd name="T73" fmla="*/ 115 h 192"/>
                  <a:gd name="T74" fmla="*/ 7 w 35"/>
                  <a:gd name="T75" fmla="*/ 112 h 192"/>
                  <a:gd name="T76" fmla="*/ 9 w 35"/>
                  <a:gd name="T77" fmla="*/ 107 h 192"/>
                  <a:gd name="T78" fmla="*/ 10 w 35"/>
                  <a:gd name="T79" fmla="*/ 102 h 192"/>
                  <a:gd name="T80" fmla="*/ 12 w 35"/>
                  <a:gd name="T81" fmla="*/ 96 h 192"/>
                  <a:gd name="T82" fmla="*/ 13 w 35"/>
                  <a:gd name="T83" fmla="*/ 91 h 192"/>
                  <a:gd name="T84" fmla="*/ 15 w 35"/>
                  <a:gd name="T85" fmla="*/ 86 h 192"/>
                  <a:gd name="T86" fmla="*/ 16 w 35"/>
                  <a:gd name="T87" fmla="*/ 82 h 192"/>
                  <a:gd name="T88" fmla="*/ 16 w 35"/>
                  <a:gd name="T89" fmla="*/ 79 h 192"/>
                  <a:gd name="T90" fmla="*/ 16 w 35"/>
                  <a:gd name="T91" fmla="*/ 78 h 192"/>
                  <a:gd name="T92" fmla="*/ 17 w 35"/>
                  <a:gd name="T93" fmla="*/ 71 h 192"/>
                  <a:gd name="T94" fmla="*/ 18 w 35"/>
                  <a:gd name="T95" fmla="*/ 61 h 192"/>
                  <a:gd name="T96" fmla="*/ 20 w 35"/>
                  <a:gd name="T97" fmla="*/ 48 h 192"/>
                  <a:gd name="T98" fmla="*/ 22 w 35"/>
                  <a:gd name="T99" fmla="*/ 35 h 192"/>
                  <a:gd name="T100" fmla="*/ 24 w 35"/>
                  <a:gd name="T101" fmla="*/ 21 h 192"/>
                  <a:gd name="T102" fmla="*/ 25 w 35"/>
                  <a:gd name="T103" fmla="*/ 11 h 192"/>
                  <a:gd name="T104" fmla="*/ 26 w 35"/>
                  <a:gd name="T105" fmla="*/ 4 h 192"/>
                  <a:gd name="T106" fmla="*/ 26 w 35"/>
                  <a:gd name="T107" fmla="*/ 1 h 192"/>
                  <a:gd name="T108" fmla="*/ 28 w 35"/>
                  <a:gd name="T109" fmla="*/ 0 h 192"/>
                  <a:gd name="T110" fmla="*/ 31 w 35"/>
                  <a:gd name="T111" fmla="*/ 2 h 192"/>
                  <a:gd name="T112" fmla="*/ 33 w 35"/>
                  <a:gd name="T113" fmla="*/ 3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" h="192">
                    <a:moveTo>
                      <a:pt x="34" y="3"/>
                    </a:moveTo>
                    <a:lnTo>
                      <a:pt x="34" y="5"/>
                    </a:lnTo>
                    <a:lnTo>
                      <a:pt x="34" y="7"/>
                    </a:lnTo>
                    <a:lnTo>
                      <a:pt x="34" y="11"/>
                    </a:lnTo>
                    <a:lnTo>
                      <a:pt x="34" y="16"/>
                    </a:lnTo>
                    <a:lnTo>
                      <a:pt x="34" y="20"/>
                    </a:lnTo>
                    <a:lnTo>
                      <a:pt x="34" y="25"/>
                    </a:lnTo>
                    <a:lnTo>
                      <a:pt x="34" y="28"/>
                    </a:lnTo>
                    <a:lnTo>
                      <a:pt x="34" y="30"/>
                    </a:lnTo>
                    <a:lnTo>
                      <a:pt x="34" y="32"/>
                    </a:lnTo>
                    <a:lnTo>
                      <a:pt x="34" y="34"/>
                    </a:lnTo>
                    <a:lnTo>
                      <a:pt x="34" y="37"/>
                    </a:lnTo>
                    <a:lnTo>
                      <a:pt x="34" y="40"/>
                    </a:lnTo>
                    <a:lnTo>
                      <a:pt x="34" y="45"/>
                    </a:lnTo>
                    <a:lnTo>
                      <a:pt x="34" y="49"/>
                    </a:lnTo>
                    <a:lnTo>
                      <a:pt x="34" y="55"/>
                    </a:lnTo>
                    <a:lnTo>
                      <a:pt x="34" y="60"/>
                    </a:lnTo>
                    <a:lnTo>
                      <a:pt x="33" y="66"/>
                    </a:lnTo>
                    <a:lnTo>
                      <a:pt x="33" y="72"/>
                    </a:lnTo>
                    <a:lnTo>
                      <a:pt x="33" y="78"/>
                    </a:lnTo>
                    <a:lnTo>
                      <a:pt x="33" y="84"/>
                    </a:lnTo>
                    <a:lnTo>
                      <a:pt x="33" y="90"/>
                    </a:lnTo>
                    <a:lnTo>
                      <a:pt x="33" y="95"/>
                    </a:lnTo>
                    <a:lnTo>
                      <a:pt x="32" y="100"/>
                    </a:lnTo>
                    <a:lnTo>
                      <a:pt x="32" y="105"/>
                    </a:lnTo>
                    <a:lnTo>
                      <a:pt x="32" y="107"/>
                    </a:lnTo>
                    <a:lnTo>
                      <a:pt x="31" y="110"/>
                    </a:lnTo>
                    <a:lnTo>
                      <a:pt x="31" y="114"/>
                    </a:lnTo>
                    <a:lnTo>
                      <a:pt x="31" y="118"/>
                    </a:lnTo>
                    <a:lnTo>
                      <a:pt x="30" y="122"/>
                    </a:lnTo>
                    <a:lnTo>
                      <a:pt x="30" y="127"/>
                    </a:lnTo>
                    <a:lnTo>
                      <a:pt x="29" y="132"/>
                    </a:lnTo>
                    <a:lnTo>
                      <a:pt x="29" y="137"/>
                    </a:lnTo>
                    <a:lnTo>
                      <a:pt x="28" y="141"/>
                    </a:lnTo>
                    <a:lnTo>
                      <a:pt x="28" y="146"/>
                    </a:lnTo>
                    <a:lnTo>
                      <a:pt x="27" y="151"/>
                    </a:lnTo>
                    <a:lnTo>
                      <a:pt x="27" y="155"/>
                    </a:lnTo>
                    <a:lnTo>
                      <a:pt x="26" y="159"/>
                    </a:lnTo>
                    <a:lnTo>
                      <a:pt x="26" y="162"/>
                    </a:lnTo>
                    <a:lnTo>
                      <a:pt x="26" y="164"/>
                    </a:lnTo>
                    <a:lnTo>
                      <a:pt x="26" y="166"/>
                    </a:lnTo>
                    <a:lnTo>
                      <a:pt x="26" y="169"/>
                    </a:lnTo>
                    <a:lnTo>
                      <a:pt x="25" y="171"/>
                    </a:lnTo>
                    <a:lnTo>
                      <a:pt x="24" y="173"/>
                    </a:lnTo>
                    <a:lnTo>
                      <a:pt x="23" y="176"/>
                    </a:lnTo>
                    <a:lnTo>
                      <a:pt x="21" y="178"/>
                    </a:lnTo>
                    <a:lnTo>
                      <a:pt x="20" y="179"/>
                    </a:lnTo>
                    <a:lnTo>
                      <a:pt x="19" y="180"/>
                    </a:lnTo>
                    <a:lnTo>
                      <a:pt x="19" y="180"/>
                    </a:lnTo>
                    <a:lnTo>
                      <a:pt x="10" y="191"/>
                    </a:lnTo>
                    <a:lnTo>
                      <a:pt x="1" y="176"/>
                    </a:lnTo>
                    <a:lnTo>
                      <a:pt x="1" y="176"/>
                    </a:lnTo>
                    <a:lnTo>
                      <a:pt x="0" y="175"/>
                    </a:lnTo>
                    <a:lnTo>
                      <a:pt x="0" y="173"/>
                    </a:lnTo>
                    <a:lnTo>
                      <a:pt x="0" y="170"/>
                    </a:lnTo>
                    <a:lnTo>
                      <a:pt x="0" y="168"/>
                    </a:lnTo>
                    <a:lnTo>
                      <a:pt x="0" y="166"/>
                    </a:lnTo>
                    <a:lnTo>
                      <a:pt x="0" y="163"/>
                    </a:lnTo>
                    <a:lnTo>
                      <a:pt x="1" y="161"/>
                    </a:lnTo>
                    <a:lnTo>
                      <a:pt x="1" y="160"/>
                    </a:lnTo>
                    <a:lnTo>
                      <a:pt x="1" y="158"/>
                    </a:lnTo>
                    <a:lnTo>
                      <a:pt x="1" y="155"/>
                    </a:lnTo>
                    <a:lnTo>
                      <a:pt x="2" y="152"/>
                    </a:lnTo>
                    <a:lnTo>
                      <a:pt x="2" y="149"/>
                    </a:lnTo>
                    <a:lnTo>
                      <a:pt x="2" y="146"/>
                    </a:lnTo>
                    <a:lnTo>
                      <a:pt x="3" y="142"/>
                    </a:lnTo>
                    <a:lnTo>
                      <a:pt x="3" y="138"/>
                    </a:lnTo>
                    <a:lnTo>
                      <a:pt x="4" y="134"/>
                    </a:lnTo>
                    <a:lnTo>
                      <a:pt x="4" y="131"/>
                    </a:lnTo>
                    <a:lnTo>
                      <a:pt x="5" y="127"/>
                    </a:lnTo>
                    <a:lnTo>
                      <a:pt x="5" y="123"/>
                    </a:lnTo>
                    <a:lnTo>
                      <a:pt x="6" y="120"/>
                    </a:lnTo>
                    <a:lnTo>
                      <a:pt x="6" y="117"/>
                    </a:lnTo>
                    <a:lnTo>
                      <a:pt x="7" y="115"/>
                    </a:lnTo>
                    <a:lnTo>
                      <a:pt x="7" y="113"/>
                    </a:lnTo>
                    <a:lnTo>
                      <a:pt x="7" y="112"/>
                    </a:lnTo>
                    <a:lnTo>
                      <a:pt x="8" y="110"/>
                    </a:lnTo>
                    <a:lnTo>
                      <a:pt x="9" y="107"/>
                    </a:lnTo>
                    <a:lnTo>
                      <a:pt x="10" y="105"/>
                    </a:lnTo>
                    <a:lnTo>
                      <a:pt x="10" y="102"/>
                    </a:lnTo>
                    <a:lnTo>
                      <a:pt x="11" y="99"/>
                    </a:lnTo>
                    <a:lnTo>
                      <a:pt x="12" y="96"/>
                    </a:lnTo>
                    <a:lnTo>
                      <a:pt x="13" y="94"/>
                    </a:lnTo>
                    <a:lnTo>
                      <a:pt x="13" y="91"/>
                    </a:lnTo>
                    <a:lnTo>
                      <a:pt x="14" y="88"/>
                    </a:lnTo>
                    <a:lnTo>
                      <a:pt x="15" y="86"/>
                    </a:lnTo>
                    <a:lnTo>
                      <a:pt x="15" y="84"/>
                    </a:lnTo>
                    <a:lnTo>
                      <a:pt x="16" y="82"/>
                    </a:lnTo>
                    <a:lnTo>
                      <a:pt x="16" y="80"/>
                    </a:lnTo>
                    <a:lnTo>
                      <a:pt x="16" y="79"/>
                    </a:lnTo>
                    <a:lnTo>
                      <a:pt x="16" y="79"/>
                    </a:lnTo>
                    <a:lnTo>
                      <a:pt x="16" y="78"/>
                    </a:lnTo>
                    <a:lnTo>
                      <a:pt x="17" y="75"/>
                    </a:lnTo>
                    <a:lnTo>
                      <a:pt x="17" y="71"/>
                    </a:lnTo>
                    <a:lnTo>
                      <a:pt x="18" y="66"/>
                    </a:lnTo>
                    <a:lnTo>
                      <a:pt x="18" y="61"/>
                    </a:lnTo>
                    <a:lnTo>
                      <a:pt x="19" y="55"/>
                    </a:lnTo>
                    <a:lnTo>
                      <a:pt x="20" y="48"/>
                    </a:lnTo>
                    <a:lnTo>
                      <a:pt x="21" y="41"/>
                    </a:lnTo>
                    <a:lnTo>
                      <a:pt x="22" y="35"/>
                    </a:lnTo>
                    <a:lnTo>
                      <a:pt x="23" y="28"/>
                    </a:lnTo>
                    <a:lnTo>
                      <a:pt x="24" y="21"/>
                    </a:lnTo>
                    <a:lnTo>
                      <a:pt x="24" y="16"/>
                    </a:lnTo>
                    <a:lnTo>
                      <a:pt x="25" y="11"/>
                    </a:lnTo>
                    <a:lnTo>
                      <a:pt x="25" y="6"/>
                    </a:lnTo>
                    <a:lnTo>
                      <a:pt x="26" y="4"/>
                    </a:lnTo>
                    <a:lnTo>
                      <a:pt x="26" y="2"/>
                    </a:lnTo>
                    <a:lnTo>
                      <a:pt x="26" y="1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4" y="3"/>
                    </a:lnTo>
                  </a:path>
                </a:pathLst>
              </a:custGeom>
              <a:solidFill>
                <a:srgbClr val="004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49" name="Freeform 37">
                <a:extLst>
                  <a:ext uri="{FF2B5EF4-FFF2-40B4-BE49-F238E27FC236}">
                    <a16:creationId xmlns:a16="http://schemas.microsoft.com/office/drawing/2014/main" id="{4F76F34D-5B52-61F3-4EDD-025131A7B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" y="815"/>
                <a:ext cx="35" cy="192"/>
              </a:xfrm>
              <a:custGeom>
                <a:avLst/>
                <a:gdLst>
                  <a:gd name="T0" fmla="*/ 34 w 35"/>
                  <a:gd name="T1" fmla="*/ 3 h 192"/>
                  <a:gd name="T2" fmla="*/ 34 w 35"/>
                  <a:gd name="T3" fmla="*/ 7 h 192"/>
                  <a:gd name="T4" fmla="*/ 34 w 35"/>
                  <a:gd name="T5" fmla="*/ 16 h 192"/>
                  <a:gd name="T6" fmla="*/ 34 w 35"/>
                  <a:gd name="T7" fmla="*/ 25 h 192"/>
                  <a:gd name="T8" fmla="*/ 34 w 35"/>
                  <a:gd name="T9" fmla="*/ 30 h 192"/>
                  <a:gd name="T10" fmla="*/ 34 w 35"/>
                  <a:gd name="T11" fmla="*/ 32 h 192"/>
                  <a:gd name="T12" fmla="*/ 34 w 35"/>
                  <a:gd name="T13" fmla="*/ 37 h 192"/>
                  <a:gd name="T14" fmla="*/ 34 w 35"/>
                  <a:gd name="T15" fmla="*/ 45 h 192"/>
                  <a:gd name="T16" fmla="*/ 34 w 35"/>
                  <a:gd name="T17" fmla="*/ 55 h 192"/>
                  <a:gd name="T18" fmla="*/ 33 w 35"/>
                  <a:gd name="T19" fmla="*/ 66 h 192"/>
                  <a:gd name="T20" fmla="*/ 33 w 35"/>
                  <a:gd name="T21" fmla="*/ 78 h 192"/>
                  <a:gd name="T22" fmla="*/ 33 w 35"/>
                  <a:gd name="T23" fmla="*/ 90 h 192"/>
                  <a:gd name="T24" fmla="*/ 32 w 35"/>
                  <a:gd name="T25" fmla="*/ 100 h 192"/>
                  <a:gd name="T26" fmla="*/ 32 w 35"/>
                  <a:gd name="T27" fmla="*/ 105 h 192"/>
                  <a:gd name="T28" fmla="*/ 31 w 35"/>
                  <a:gd name="T29" fmla="*/ 110 h 192"/>
                  <a:gd name="T30" fmla="*/ 31 w 35"/>
                  <a:gd name="T31" fmla="*/ 118 h 192"/>
                  <a:gd name="T32" fmla="*/ 30 w 35"/>
                  <a:gd name="T33" fmla="*/ 127 h 192"/>
                  <a:gd name="T34" fmla="*/ 29 w 35"/>
                  <a:gd name="T35" fmla="*/ 137 h 192"/>
                  <a:gd name="T36" fmla="*/ 28 w 35"/>
                  <a:gd name="T37" fmla="*/ 146 h 192"/>
                  <a:gd name="T38" fmla="*/ 27 w 35"/>
                  <a:gd name="T39" fmla="*/ 155 h 192"/>
                  <a:gd name="T40" fmla="*/ 26 w 35"/>
                  <a:gd name="T41" fmla="*/ 162 h 192"/>
                  <a:gd name="T42" fmla="*/ 26 w 35"/>
                  <a:gd name="T43" fmla="*/ 166 h 192"/>
                  <a:gd name="T44" fmla="*/ 26 w 35"/>
                  <a:gd name="T45" fmla="*/ 169 h 192"/>
                  <a:gd name="T46" fmla="*/ 24 w 35"/>
                  <a:gd name="T47" fmla="*/ 173 h 192"/>
                  <a:gd name="T48" fmla="*/ 21 w 35"/>
                  <a:gd name="T49" fmla="*/ 178 h 192"/>
                  <a:gd name="T50" fmla="*/ 19 w 35"/>
                  <a:gd name="T51" fmla="*/ 180 h 192"/>
                  <a:gd name="T52" fmla="*/ 10 w 35"/>
                  <a:gd name="T53" fmla="*/ 191 h 192"/>
                  <a:gd name="T54" fmla="*/ 1 w 35"/>
                  <a:gd name="T55" fmla="*/ 176 h 192"/>
                  <a:gd name="T56" fmla="*/ 0 w 35"/>
                  <a:gd name="T57" fmla="*/ 175 h 192"/>
                  <a:gd name="T58" fmla="*/ 0 w 35"/>
                  <a:gd name="T59" fmla="*/ 170 h 192"/>
                  <a:gd name="T60" fmla="*/ 0 w 35"/>
                  <a:gd name="T61" fmla="*/ 166 h 192"/>
                  <a:gd name="T62" fmla="*/ 1 w 35"/>
                  <a:gd name="T63" fmla="*/ 161 h 192"/>
                  <a:gd name="T64" fmla="*/ 1 w 35"/>
                  <a:gd name="T65" fmla="*/ 160 h 192"/>
                  <a:gd name="T66" fmla="*/ 1 w 35"/>
                  <a:gd name="T67" fmla="*/ 155 h 192"/>
                  <a:gd name="T68" fmla="*/ 2 w 35"/>
                  <a:gd name="T69" fmla="*/ 149 h 192"/>
                  <a:gd name="T70" fmla="*/ 3 w 35"/>
                  <a:gd name="T71" fmla="*/ 142 h 192"/>
                  <a:gd name="T72" fmla="*/ 4 w 35"/>
                  <a:gd name="T73" fmla="*/ 134 h 192"/>
                  <a:gd name="T74" fmla="*/ 5 w 35"/>
                  <a:gd name="T75" fmla="*/ 127 h 192"/>
                  <a:gd name="T76" fmla="*/ 6 w 35"/>
                  <a:gd name="T77" fmla="*/ 120 h 192"/>
                  <a:gd name="T78" fmla="*/ 7 w 35"/>
                  <a:gd name="T79" fmla="*/ 115 h 192"/>
                  <a:gd name="T80" fmla="*/ 7 w 35"/>
                  <a:gd name="T81" fmla="*/ 113 h 192"/>
                  <a:gd name="T82" fmla="*/ 8 w 35"/>
                  <a:gd name="T83" fmla="*/ 110 h 192"/>
                  <a:gd name="T84" fmla="*/ 10 w 35"/>
                  <a:gd name="T85" fmla="*/ 105 h 192"/>
                  <a:gd name="T86" fmla="*/ 11 w 35"/>
                  <a:gd name="T87" fmla="*/ 99 h 192"/>
                  <a:gd name="T88" fmla="*/ 13 w 35"/>
                  <a:gd name="T89" fmla="*/ 94 h 192"/>
                  <a:gd name="T90" fmla="*/ 14 w 35"/>
                  <a:gd name="T91" fmla="*/ 88 h 192"/>
                  <a:gd name="T92" fmla="*/ 15 w 35"/>
                  <a:gd name="T93" fmla="*/ 84 h 192"/>
                  <a:gd name="T94" fmla="*/ 16 w 35"/>
                  <a:gd name="T95" fmla="*/ 80 h 192"/>
                  <a:gd name="T96" fmla="*/ 16 w 35"/>
                  <a:gd name="T97" fmla="*/ 79 h 192"/>
                  <a:gd name="T98" fmla="*/ 16 w 35"/>
                  <a:gd name="T99" fmla="*/ 78 h 192"/>
                  <a:gd name="T100" fmla="*/ 17 w 35"/>
                  <a:gd name="T101" fmla="*/ 71 h 192"/>
                  <a:gd name="T102" fmla="*/ 18 w 35"/>
                  <a:gd name="T103" fmla="*/ 61 h 192"/>
                  <a:gd name="T104" fmla="*/ 20 w 35"/>
                  <a:gd name="T105" fmla="*/ 48 h 192"/>
                  <a:gd name="T106" fmla="*/ 22 w 35"/>
                  <a:gd name="T107" fmla="*/ 35 h 192"/>
                  <a:gd name="T108" fmla="*/ 24 w 35"/>
                  <a:gd name="T109" fmla="*/ 21 h 192"/>
                  <a:gd name="T110" fmla="*/ 25 w 35"/>
                  <a:gd name="T111" fmla="*/ 11 h 192"/>
                  <a:gd name="T112" fmla="*/ 26 w 35"/>
                  <a:gd name="T113" fmla="*/ 4 h 192"/>
                  <a:gd name="T114" fmla="*/ 26 w 35"/>
                  <a:gd name="T115" fmla="*/ 2 h 192"/>
                  <a:gd name="T116" fmla="*/ 27 w 35"/>
                  <a:gd name="T117" fmla="*/ 0 h 192"/>
                  <a:gd name="T118" fmla="*/ 30 w 35"/>
                  <a:gd name="T119" fmla="*/ 1 h 192"/>
                  <a:gd name="T120" fmla="*/ 33 w 35"/>
                  <a:gd name="T121" fmla="*/ 3 h 192"/>
                  <a:gd name="T122" fmla="*/ 34 w 35"/>
                  <a:gd name="T123" fmla="*/ 3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" h="192">
                    <a:moveTo>
                      <a:pt x="34" y="3"/>
                    </a:moveTo>
                    <a:lnTo>
                      <a:pt x="34" y="3"/>
                    </a:lnTo>
                    <a:lnTo>
                      <a:pt x="34" y="5"/>
                    </a:lnTo>
                    <a:lnTo>
                      <a:pt x="34" y="7"/>
                    </a:lnTo>
                    <a:lnTo>
                      <a:pt x="34" y="11"/>
                    </a:lnTo>
                    <a:lnTo>
                      <a:pt x="34" y="16"/>
                    </a:lnTo>
                    <a:lnTo>
                      <a:pt x="34" y="20"/>
                    </a:lnTo>
                    <a:lnTo>
                      <a:pt x="34" y="25"/>
                    </a:lnTo>
                    <a:lnTo>
                      <a:pt x="34" y="28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2"/>
                    </a:lnTo>
                    <a:lnTo>
                      <a:pt x="34" y="34"/>
                    </a:lnTo>
                    <a:lnTo>
                      <a:pt x="34" y="37"/>
                    </a:lnTo>
                    <a:lnTo>
                      <a:pt x="34" y="40"/>
                    </a:lnTo>
                    <a:lnTo>
                      <a:pt x="34" y="45"/>
                    </a:lnTo>
                    <a:lnTo>
                      <a:pt x="34" y="49"/>
                    </a:lnTo>
                    <a:lnTo>
                      <a:pt x="34" y="55"/>
                    </a:lnTo>
                    <a:lnTo>
                      <a:pt x="34" y="60"/>
                    </a:lnTo>
                    <a:lnTo>
                      <a:pt x="33" y="66"/>
                    </a:lnTo>
                    <a:lnTo>
                      <a:pt x="33" y="72"/>
                    </a:lnTo>
                    <a:lnTo>
                      <a:pt x="33" y="78"/>
                    </a:lnTo>
                    <a:lnTo>
                      <a:pt x="33" y="84"/>
                    </a:lnTo>
                    <a:lnTo>
                      <a:pt x="33" y="90"/>
                    </a:lnTo>
                    <a:lnTo>
                      <a:pt x="33" y="95"/>
                    </a:lnTo>
                    <a:lnTo>
                      <a:pt x="32" y="100"/>
                    </a:lnTo>
                    <a:lnTo>
                      <a:pt x="32" y="105"/>
                    </a:lnTo>
                    <a:lnTo>
                      <a:pt x="32" y="105"/>
                    </a:lnTo>
                    <a:lnTo>
                      <a:pt x="32" y="107"/>
                    </a:lnTo>
                    <a:lnTo>
                      <a:pt x="31" y="110"/>
                    </a:lnTo>
                    <a:lnTo>
                      <a:pt x="31" y="114"/>
                    </a:lnTo>
                    <a:lnTo>
                      <a:pt x="31" y="118"/>
                    </a:lnTo>
                    <a:lnTo>
                      <a:pt x="30" y="122"/>
                    </a:lnTo>
                    <a:lnTo>
                      <a:pt x="30" y="127"/>
                    </a:lnTo>
                    <a:lnTo>
                      <a:pt x="29" y="132"/>
                    </a:lnTo>
                    <a:lnTo>
                      <a:pt x="29" y="137"/>
                    </a:lnTo>
                    <a:lnTo>
                      <a:pt x="28" y="141"/>
                    </a:lnTo>
                    <a:lnTo>
                      <a:pt x="28" y="146"/>
                    </a:lnTo>
                    <a:lnTo>
                      <a:pt x="27" y="151"/>
                    </a:lnTo>
                    <a:lnTo>
                      <a:pt x="27" y="155"/>
                    </a:lnTo>
                    <a:lnTo>
                      <a:pt x="26" y="159"/>
                    </a:lnTo>
                    <a:lnTo>
                      <a:pt x="26" y="162"/>
                    </a:lnTo>
                    <a:lnTo>
                      <a:pt x="26" y="164"/>
                    </a:lnTo>
                    <a:lnTo>
                      <a:pt x="26" y="166"/>
                    </a:lnTo>
                    <a:lnTo>
                      <a:pt x="26" y="166"/>
                    </a:lnTo>
                    <a:lnTo>
                      <a:pt x="26" y="169"/>
                    </a:lnTo>
                    <a:lnTo>
                      <a:pt x="25" y="171"/>
                    </a:lnTo>
                    <a:lnTo>
                      <a:pt x="24" y="173"/>
                    </a:lnTo>
                    <a:lnTo>
                      <a:pt x="23" y="176"/>
                    </a:lnTo>
                    <a:lnTo>
                      <a:pt x="21" y="178"/>
                    </a:lnTo>
                    <a:lnTo>
                      <a:pt x="20" y="179"/>
                    </a:lnTo>
                    <a:lnTo>
                      <a:pt x="19" y="180"/>
                    </a:lnTo>
                    <a:lnTo>
                      <a:pt x="19" y="180"/>
                    </a:lnTo>
                    <a:lnTo>
                      <a:pt x="10" y="191"/>
                    </a:lnTo>
                    <a:lnTo>
                      <a:pt x="1" y="176"/>
                    </a:lnTo>
                    <a:lnTo>
                      <a:pt x="1" y="176"/>
                    </a:lnTo>
                    <a:lnTo>
                      <a:pt x="1" y="176"/>
                    </a:lnTo>
                    <a:lnTo>
                      <a:pt x="0" y="175"/>
                    </a:lnTo>
                    <a:lnTo>
                      <a:pt x="0" y="173"/>
                    </a:lnTo>
                    <a:lnTo>
                      <a:pt x="0" y="170"/>
                    </a:lnTo>
                    <a:lnTo>
                      <a:pt x="0" y="168"/>
                    </a:lnTo>
                    <a:lnTo>
                      <a:pt x="0" y="166"/>
                    </a:lnTo>
                    <a:lnTo>
                      <a:pt x="0" y="163"/>
                    </a:lnTo>
                    <a:lnTo>
                      <a:pt x="1" y="161"/>
                    </a:lnTo>
                    <a:lnTo>
                      <a:pt x="1" y="161"/>
                    </a:lnTo>
                    <a:lnTo>
                      <a:pt x="1" y="160"/>
                    </a:lnTo>
                    <a:lnTo>
                      <a:pt x="1" y="158"/>
                    </a:lnTo>
                    <a:lnTo>
                      <a:pt x="1" y="155"/>
                    </a:lnTo>
                    <a:lnTo>
                      <a:pt x="2" y="152"/>
                    </a:lnTo>
                    <a:lnTo>
                      <a:pt x="2" y="149"/>
                    </a:lnTo>
                    <a:lnTo>
                      <a:pt x="2" y="146"/>
                    </a:lnTo>
                    <a:lnTo>
                      <a:pt x="3" y="142"/>
                    </a:lnTo>
                    <a:lnTo>
                      <a:pt x="3" y="138"/>
                    </a:lnTo>
                    <a:lnTo>
                      <a:pt x="4" y="134"/>
                    </a:lnTo>
                    <a:lnTo>
                      <a:pt x="4" y="131"/>
                    </a:lnTo>
                    <a:lnTo>
                      <a:pt x="5" y="127"/>
                    </a:lnTo>
                    <a:lnTo>
                      <a:pt x="5" y="123"/>
                    </a:lnTo>
                    <a:lnTo>
                      <a:pt x="6" y="120"/>
                    </a:lnTo>
                    <a:lnTo>
                      <a:pt x="6" y="117"/>
                    </a:lnTo>
                    <a:lnTo>
                      <a:pt x="7" y="115"/>
                    </a:lnTo>
                    <a:lnTo>
                      <a:pt x="7" y="113"/>
                    </a:lnTo>
                    <a:lnTo>
                      <a:pt x="7" y="113"/>
                    </a:lnTo>
                    <a:lnTo>
                      <a:pt x="7" y="112"/>
                    </a:lnTo>
                    <a:lnTo>
                      <a:pt x="8" y="110"/>
                    </a:lnTo>
                    <a:lnTo>
                      <a:pt x="9" y="107"/>
                    </a:lnTo>
                    <a:lnTo>
                      <a:pt x="10" y="105"/>
                    </a:lnTo>
                    <a:lnTo>
                      <a:pt x="10" y="102"/>
                    </a:lnTo>
                    <a:lnTo>
                      <a:pt x="11" y="99"/>
                    </a:lnTo>
                    <a:lnTo>
                      <a:pt x="12" y="96"/>
                    </a:lnTo>
                    <a:lnTo>
                      <a:pt x="13" y="94"/>
                    </a:lnTo>
                    <a:lnTo>
                      <a:pt x="13" y="91"/>
                    </a:lnTo>
                    <a:lnTo>
                      <a:pt x="14" y="88"/>
                    </a:lnTo>
                    <a:lnTo>
                      <a:pt x="15" y="86"/>
                    </a:lnTo>
                    <a:lnTo>
                      <a:pt x="15" y="84"/>
                    </a:lnTo>
                    <a:lnTo>
                      <a:pt x="16" y="82"/>
                    </a:lnTo>
                    <a:lnTo>
                      <a:pt x="16" y="80"/>
                    </a:lnTo>
                    <a:lnTo>
                      <a:pt x="16" y="79"/>
                    </a:lnTo>
                    <a:lnTo>
                      <a:pt x="16" y="79"/>
                    </a:lnTo>
                    <a:lnTo>
                      <a:pt x="16" y="79"/>
                    </a:lnTo>
                    <a:lnTo>
                      <a:pt x="16" y="78"/>
                    </a:lnTo>
                    <a:lnTo>
                      <a:pt x="17" y="75"/>
                    </a:lnTo>
                    <a:lnTo>
                      <a:pt x="17" y="71"/>
                    </a:lnTo>
                    <a:lnTo>
                      <a:pt x="18" y="66"/>
                    </a:lnTo>
                    <a:lnTo>
                      <a:pt x="18" y="61"/>
                    </a:lnTo>
                    <a:lnTo>
                      <a:pt x="19" y="55"/>
                    </a:lnTo>
                    <a:lnTo>
                      <a:pt x="20" y="48"/>
                    </a:lnTo>
                    <a:lnTo>
                      <a:pt x="21" y="41"/>
                    </a:lnTo>
                    <a:lnTo>
                      <a:pt x="22" y="35"/>
                    </a:lnTo>
                    <a:lnTo>
                      <a:pt x="23" y="28"/>
                    </a:lnTo>
                    <a:lnTo>
                      <a:pt x="24" y="21"/>
                    </a:lnTo>
                    <a:lnTo>
                      <a:pt x="24" y="16"/>
                    </a:lnTo>
                    <a:lnTo>
                      <a:pt x="25" y="11"/>
                    </a:lnTo>
                    <a:lnTo>
                      <a:pt x="25" y="6"/>
                    </a:lnTo>
                    <a:lnTo>
                      <a:pt x="26" y="4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1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4" y="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50" name="Freeform 38">
                <a:extLst>
                  <a:ext uri="{FF2B5EF4-FFF2-40B4-BE49-F238E27FC236}">
                    <a16:creationId xmlns:a16="http://schemas.microsoft.com/office/drawing/2014/main" id="{EBF35223-4FD1-99F1-AC40-644069CB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" y="867"/>
                <a:ext cx="20" cy="43"/>
              </a:xfrm>
              <a:custGeom>
                <a:avLst/>
                <a:gdLst>
                  <a:gd name="T0" fmla="*/ 19 w 20"/>
                  <a:gd name="T1" fmla="*/ 0 h 43"/>
                  <a:gd name="T2" fmla="*/ 19 w 20"/>
                  <a:gd name="T3" fmla="*/ 1 h 43"/>
                  <a:gd name="T4" fmla="*/ 19 w 20"/>
                  <a:gd name="T5" fmla="*/ 3 h 43"/>
                  <a:gd name="T6" fmla="*/ 19 w 20"/>
                  <a:gd name="T7" fmla="*/ 6 h 43"/>
                  <a:gd name="T8" fmla="*/ 19 w 20"/>
                  <a:gd name="T9" fmla="*/ 9 h 43"/>
                  <a:gd name="T10" fmla="*/ 19 w 20"/>
                  <a:gd name="T11" fmla="*/ 13 h 43"/>
                  <a:gd name="T12" fmla="*/ 19 w 20"/>
                  <a:gd name="T13" fmla="*/ 17 h 43"/>
                  <a:gd name="T14" fmla="*/ 18 w 20"/>
                  <a:gd name="T15" fmla="*/ 21 h 43"/>
                  <a:gd name="T16" fmla="*/ 18 w 20"/>
                  <a:gd name="T17" fmla="*/ 24 h 43"/>
                  <a:gd name="T18" fmla="*/ 15 w 20"/>
                  <a:gd name="T19" fmla="*/ 27 h 43"/>
                  <a:gd name="T20" fmla="*/ 15 w 20"/>
                  <a:gd name="T21" fmla="*/ 27 h 43"/>
                  <a:gd name="T22" fmla="*/ 15 w 20"/>
                  <a:gd name="T23" fmla="*/ 27 h 43"/>
                  <a:gd name="T24" fmla="*/ 15 w 20"/>
                  <a:gd name="T25" fmla="*/ 28 h 43"/>
                  <a:gd name="T26" fmla="*/ 15 w 20"/>
                  <a:gd name="T27" fmla="*/ 29 h 43"/>
                  <a:gd name="T28" fmla="*/ 15 w 20"/>
                  <a:gd name="T29" fmla="*/ 30 h 43"/>
                  <a:gd name="T30" fmla="*/ 15 w 20"/>
                  <a:gd name="T31" fmla="*/ 31 h 43"/>
                  <a:gd name="T32" fmla="*/ 15 w 20"/>
                  <a:gd name="T33" fmla="*/ 32 h 43"/>
                  <a:gd name="T34" fmla="*/ 15 w 20"/>
                  <a:gd name="T35" fmla="*/ 33 h 43"/>
                  <a:gd name="T36" fmla="*/ 14 w 20"/>
                  <a:gd name="T37" fmla="*/ 35 h 43"/>
                  <a:gd name="T38" fmla="*/ 13 w 20"/>
                  <a:gd name="T39" fmla="*/ 36 h 43"/>
                  <a:gd name="T40" fmla="*/ 11 w 20"/>
                  <a:gd name="T41" fmla="*/ 37 h 43"/>
                  <a:gd name="T42" fmla="*/ 10 w 20"/>
                  <a:gd name="T43" fmla="*/ 38 h 43"/>
                  <a:gd name="T44" fmla="*/ 9 w 20"/>
                  <a:gd name="T45" fmla="*/ 39 h 43"/>
                  <a:gd name="T46" fmla="*/ 7 w 20"/>
                  <a:gd name="T47" fmla="*/ 39 h 43"/>
                  <a:gd name="T48" fmla="*/ 6 w 20"/>
                  <a:gd name="T49" fmla="*/ 40 h 43"/>
                  <a:gd name="T50" fmla="*/ 4 w 20"/>
                  <a:gd name="T51" fmla="*/ 41 h 43"/>
                  <a:gd name="T52" fmla="*/ 3 w 20"/>
                  <a:gd name="T53" fmla="*/ 41 h 43"/>
                  <a:gd name="T54" fmla="*/ 1 w 20"/>
                  <a:gd name="T55" fmla="*/ 41 h 43"/>
                  <a:gd name="T56" fmla="*/ 1 w 20"/>
                  <a:gd name="T57" fmla="*/ 42 h 43"/>
                  <a:gd name="T58" fmla="*/ 0 w 20"/>
                  <a:gd name="T59" fmla="*/ 42 h 43"/>
                  <a:gd name="T60" fmla="*/ 3 w 20"/>
                  <a:gd name="T61" fmla="*/ 27 h 43"/>
                  <a:gd name="T62" fmla="*/ 4 w 20"/>
                  <a:gd name="T63" fmla="*/ 26 h 43"/>
                  <a:gd name="T64" fmla="*/ 4 w 20"/>
                  <a:gd name="T65" fmla="*/ 23 h 43"/>
                  <a:gd name="T66" fmla="*/ 6 w 20"/>
                  <a:gd name="T67" fmla="*/ 18 h 43"/>
                  <a:gd name="T68" fmla="*/ 7 w 20"/>
                  <a:gd name="T69" fmla="*/ 13 h 43"/>
                  <a:gd name="T70" fmla="*/ 10 w 20"/>
                  <a:gd name="T71" fmla="*/ 9 h 43"/>
                  <a:gd name="T72" fmla="*/ 12 w 20"/>
                  <a:gd name="T73" fmla="*/ 4 h 43"/>
                  <a:gd name="T74" fmla="*/ 15 w 20"/>
                  <a:gd name="T75" fmla="*/ 1 h 43"/>
                  <a:gd name="T76" fmla="*/ 19 w 20"/>
                  <a:gd name="T7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3">
                    <a:moveTo>
                      <a:pt x="19" y="0"/>
                    </a:moveTo>
                    <a:lnTo>
                      <a:pt x="19" y="1"/>
                    </a:lnTo>
                    <a:lnTo>
                      <a:pt x="19" y="3"/>
                    </a:lnTo>
                    <a:lnTo>
                      <a:pt x="19" y="6"/>
                    </a:lnTo>
                    <a:lnTo>
                      <a:pt x="19" y="9"/>
                    </a:lnTo>
                    <a:lnTo>
                      <a:pt x="19" y="13"/>
                    </a:lnTo>
                    <a:lnTo>
                      <a:pt x="19" y="17"/>
                    </a:lnTo>
                    <a:lnTo>
                      <a:pt x="18" y="21"/>
                    </a:lnTo>
                    <a:lnTo>
                      <a:pt x="18" y="24"/>
                    </a:lnTo>
                    <a:lnTo>
                      <a:pt x="15" y="27"/>
                    </a:lnTo>
                    <a:lnTo>
                      <a:pt x="15" y="27"/>
                    </a:lnTo>
                    <a:lnTo>
                      <a:pt x="15" y="27"/>
                    </a:lnTo>
                    <a:lnTo>
                      <a:pt x="15" y="28"/>
                    </a:lnTo>
                    <a:lnTo>
                      <a:pt x="15" y="29"/>
                    </a:lnTo>
                    <a:lnTo>
                      <a:pt x="15" y="30"/>
                    </a:lnTo>
                    <a:lnTo>
                      <a:pt x="15" y="31"/>
                    </a:lnTo>
                    <a:lnTo>
                      <a:pt x="15" y="32"/>
                    </a:lnTo>
                    <a:lnTo>
                      <a:pt x="15" y="33"/>
                    </a:lnTo>
                    <a:lnTo>
                      <a:pt x="14" y="35"/>
                    </a:lnTo>
                    <a:lnTo>
                      <a:pt x="13" y="36"/>
                    </a:lnTo>
                    <a:lnTo>
                      <a:pt x="11" y="37"/>
                    </a:lnTo>
                    <a:lnTo>
                      <a:pt x="10" y="38"/>
                    </a:lnTo>
                    <a:lnTo>
                      <a:pt x="9" y="39"/>
                    </a:lnTo>
                    <a:lnTo>
                      <a:pt x="7" y="39"/>
                    </a:lnTo>
                    <a:lnTo>
                      <a:pt x="6" y="40"/>
                    </a:lnTo>
                    <a:lnTo>
                      <a:pt x="4" y="41"/>
                    </a:lnTo>
                    <a:lnTo>
                      <a:pt x="3" y="41"/>
                    </a:lnTo>
                    <a:lnTo>
                      <a:pt x="1" y="41"/>
                    </a:lnTo>
                    <a:lnTo>
                      <a:pt x="1" y="42"/>
                    </a:lnTo>
                    <a:lnTo>
                      <a:pt x="0" y="42"/>
                    </a:lnTo>
                    <a:lnTo>
                      <a:pt x="3" y="27"/>
                    </a:lnTo>
                    <a:lnTo>
                      <a:pt x="4" y="26"/>
                    </a:lnTo>
                    <a:lnTo>
                      <a:pt x="4" y="23"/>
                    </a:lnTo>
                    <a:lnTo>
                      <a:pt x="6" y="18"/>
                    </a:lnTo>
                    <a:lnTo>
                      <a:pt x="7" y="13"/>
                    </a:lnTo>
                    <a:lnTo>
                      <a:pt x="10" y="9"/>
                    </a:lnTo>
                    <a:lnTo>
                      <a:pt x="12" y="4"/>
                    </a:lnTo>
                    <a:lnTo>
                      <a:pt x="15" y="1"/>
                    </a:lnTo>
                    <a:lnTo>
                      <a:pt x="19" y="0"/>
                    </a:lnTo>
                  </a:path>
                </a:pathLst>
              </a:custGeom>
              <a:solidFill>
                <a:srgbClr val="0019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51" name="Freeform 39">
                <a:extLst>
                  <a:ext uri="{FF2B5EF4-FFF2-40B4-BE49-F238E27FC236}">
                    <a16:creationId xmlns:a16="http://schemas.microsoft.com/office/drawing/2014/main" id="{2182A9DF-7B5B-3B18-D19F-B68A4EFAE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" y="795"/>
                <a:ext cx="23" cy="26"/>
              </a:xfrm>
              <a:custGeom>
                <a:avLst/>
                <a:gdLst>
                  <a:gd name="T0" fmla="*/ 0 w 23"/>
                  <a:gd name="T1" fmla="*/ 2 h 26"/>
                  <a:gd name="T2" fmla="*/ 2 w 23"/>
                  <a:gd name="T3" fmla="*/ 1 h 26"/>
                  <a:gd name="T4" fmla="*/ 4 w 23"/>
                  <a:gd name="T5" fmla="*/ 0 h 26"/>
                  <a:gd name="T6" fmla="*/ 7 w 23"/>
                  <a:gd name="T7" fmla="*/ 0 h 26"/>
                  <a:gd name="T8" fmla="*/ 10 w 23"/>
                  <a:gd name="T9" fmla="*/ 0 h 26"/>
                  <a:gd name="T10" fmla="*/ 13 w 23"/>
                  <a:gd name="T11" fmla="*/ 0 h 26"/>
                  <a:gd name="T12" fmla="*/ 16 w 23"/>
                  <a:gd name="T13" fmla="*/ 0 h 26"/>
                  <a:gd name="T14" fmla="*/ 19 w 23"/>
                  <a:gd name="T15" fmla="*/ 0 h 26"/>
                  <a:gd name="T16" fmla="*/ 20 w 23"/>
                  <a:gd name="T17" fmla="*/ 1 h 26"/>
                  <a:gd name="T18" fmla="*/ 21 w 23"/>
                  <a:gd name="T19" fmla="*/ 2 h 26"/>
                  <a:gd name="T20" fmla="*/ 22 w 23"/>
                  <a:gd name="T21" fmla="*/ 2 h 26"/>
                  <a:gd name="T22" fmla="*/ 22 w 23"/>
                  <a:gd name="T23" fmla="*/ 3 h 26"/>
                  <a:gd name="T24" fmla="*/ 22 w 23"/>
                  <a:gd name="T25" fmla="*/ 5 h 26"/>
                  <a:gd name="T26" fmla="*/ 22 w 23"/>
                  <a:gd name="T27" fmla="*/ 5 h 26"/>
                  <a:gd name="T28" fmla="*/ 22 w 23"/>
                  <a:gd name="T29" fmla="*/ 6 h 26"/>
                  <a:gd name="T30" fmla="*/ 21 w 23"/>
                  <a:gd name="T31" fmla="*/ 8 h 26"/>
                  <a:gd name="T32" fmla="*/ 20 w 23"/>
                  <a:gd name="T33" fmla="*/ 9 h 26"/>
                  <a:gd name="T34" fmla="*/ 20 w 23"/>
                  <a:gd name="T35" fmla="*/ 11 h 26"/>
                  <a:gd name="T36" fmla="*/ 19 w 23"/>
                  <a:gd name="T37" fmla="*/ 13 h 26"/>
                  <a:gd name="T38" fmla="*/ 19 w 23"/>
                  <a:gd name="T39" fmla="*/ 16 h 26"/>
                  <a:gd name="T40" fmla="*/ 17 w 23"/>
                  <a:gd name="T41" fmla="*/ 18 h 26"/>
                  <a:gd name="T42" fmla="*/ 16 w 23"/>
                  <a:gd name="T43" fmla="*/ 21 h 26"/>
                  <a:gd name="T44" fmla="*/ 16 w 23"/>
                  <a:gd name="T45" fmla="*/ 23 h 26"/>
                  <a:gd name="T46" fmla="*/ 14 w 23"/>
                  <a:gd name="T47" fmla="*/ 25 h 26"/>
                  <a:gd name="T48" fmla="*/ 13 w 23"/>
                  <a:gd name="T49" fmla="*/ 25 h 26"/>
                  <a:gd name="T50" fmla="*/ 11 w 23"/>
                  <a:gd name="T51" fmla="*/ 25 h 26"/>
                  <a:gd name="T52" fmla="*/ 10 w 23"/>
                  <a:gd name="T53" fmla="*/ 25 h 26"/>
                  <a:gd name="T54" fmla="*/ 9 w 23"/>
                  <a:gd name="T55" fmla="*/ 25 h 26"/>
                  <a:gd name="T56" fmla="*/ 7 w 23"/>
                  <a:gd name="T57" fmla="*/ 25 h 26"/>
                  <a:gd name="T58" fmla="*/ 6 w 23"/>
                  <a:gd name="T59" fmla="*/ 25 h 26"/>
                  <a:gd name="T60" fmla="*/ 5 w 23"/>
                  <a:gd name="T61" fmla="*/ 25 h 26"/>
                  <a:gd name="T62" fmla="*/ 5 w 23"/>
                  <a:gd name="T63" fmla="*/ 25 h 26"/>
                  <a:gd name="T64" fmla="*/ 4 w 23"/>
                  <a:gd name="T65" fmla="*/ 25 h 26"/>
                  <a:gd name="T66" fmla="*/ 4 w 23"/>
                  <a:gd name="T67" fmla="*/ 23 h 26"/>
                  <a:gd name="T68" fmla="*/ 3 w 23"/>
                  <a:gd name="T69" fmla="*/ 22 h 26"/>
                  <a:gd name="T70" fmla="*/ 2 w 23"/>
                  <a:gd name="T71" fmla="*/ 19 h 26"/>
                  <a:gd name="T72" fmla="*/ 2 w 23"/>
                  <a:gd name="T73" fmla="*/ 17 h 26"/>
                  <a:gd name="T74" fmla="*/ 1 w 23"/>
                  <a:gd name="T75" fmla="*/ 14 h 26"/>
                  <a:gd name="T76" fmla="*/ 1 w 23"/>
                  <a:gd name="T77" fmla="*/ 12 h 26"/>
                  <a:gd name="T78" fmla="*/ 0 w 23"/>
                  <a:gd name="T79" fmla="*/ 10 h 26"/>
                  <a:gd name="T80" fmla="*/ 0 w 23"/>
                  <a:gd name="T81" fmla="*/ 9 h 26"/>
                  <a:gd name="T82" fmla="*/ 0 w 23"/>
                  <a:gd name="T83" fmla="*/ 8 h 26"/>
                  <a:gd name="T84" fmla="*/ 0 w 23"/>
                  <a:gd name="T85" fmla="*/ 8 h 26"/>
                  <a:gd name="T86" fmla="*/ 0 w 23"/>
                  <a:gd name="T87" fmla="*/ 6 h 26"/>
                  <a:gd name="T88" fmla="*/ 0 w 23"/>
                  <a:gd name="T89" fmla="*/ 5 h 26"/>
                  <a:gd name="T90" fmla="*/ 0 w 23"/>
                  <a:gd name="T91" fmla="*/ 4 h 26"/>
                  <a:gd name="T92" fmla="*/ 0 w 23"/>
                  <a:gd name="T93" fmla="*/ 3 h 26"/>
                  <a:gd name="T94" fmla="*/ 0 w 23"/>
                  <a:gd name="T95" fmla="*/ 2 h 26"/>
                  <a:gd name="T96" fmla="*/ 0 w 23"/>
                  <a:gd name="T9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" h="26">
                    <a:moveTo>
                      <a:pt x="0" y="2"/>
                    </a:moveTo>
                    <a:lnTo>
                      <a:pt x="2" y="1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9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2"/>
                    </a:lnTo>
                    <a:lnTo>
                      <a:pt x="22" y="3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6"/>
                    </a:lnTo>
                    <a:lnTo>
                      <a:pt x="21" y="8"/>
                    </a:lnTo>
                    <a:lnTo>
                      <a:pt x="20" y="9"/>
                    </a:lnTo>
                    <a:lnTo>
                      <a:pt x="20" y="11"/>
                    </a:lnTo>
                    <a:lnTo>
                      <a:pt x="19" y="13"/>
                    </a:lnTo>
                    <a:lnTo>
                      <a:pt x="19" y="16"/>
                    </a:lnTo>
                    <a:lnTo>
                      <a:pt x="17" y="18"/>
                    </a:lnTo>
                    <a:lnTo>
                      <a:pt x="16" y="21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13" y="25"/>
                    </a:lnTo>
                    <a:lnTo>
                      <a:pt x="11" y="25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6" y="25"/>
                    </a:lnTo>
                    <a:lnTo>
                      <a:pt x="5" y="25"/>
                    </a:lnTo>
                    <a:lnTo>
                      <a:pt x="5" y="25"/>
                    </a:lnTo>
                    <a:lnTo>
                      <a:pt x="4" y="25"/>
                    </a:lnTo>
                    <a:lnTo>
                      <a:pt x="4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2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4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52" name="Freeform 40">
                <a:extLst>
                  <a:ext uri="{FF2B5EF4-FFF2-40B4-BE49-F238E27FC236}">
                    <a16:creationId xmlns:a16="http://schemas.microsoft.com/office/drawing/2014/main" id="{4D7A0D39-EC54-6813-5D07-EFFE6F39A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" y="795"/>
                <a:ext cx="23" cy="26"/>
              </a:xfrm>
              <a:custGeom>
                <a:avLst/>
                <a:gdLst>
                  <a:gd name="T0" fmla="*/ 0 w 23"/>
                  <a:gd name="T1" fmla="*/ 2 h 26"/>
                  <a:gd name="T2" fmla="*/ 0 w 23"/>
                  <a:gd name="T3" fmla="*/ 2 h 26"/>
                  <a:gd name="T4" fmla="*/ 2 w 23"/>
                  <a:gd name="T5" fmla="*/ 1 h 26"/>
                  <a:gd name="T6" fmla="*/ 4 w 23"/>
                  <a:gd name="T7" fmla="*/ 0 h 26"/>
                  <a:gd name="T8" fmla="*/ 7 w 23"/>
                  <a:gd name="T9" fmla="*/ 0 h 26"/>
                  <a:gd name="T10" fmla="*/ 10 w 23"/>
                  <a:gd name="T11" fmla="*/ 0 h 26"/>
                  <a:gd name="T12" fmla="*/ 13 w 23"/>
                  <a:gd name="T13" fmla="*/ 0 h 26"/>
                  <a:gd name="T14" fmla="*/ 16 w 23"/>
                  <a:gd name="T15" fmla="*/ 0 h 26"/>
                  <a:gd name="T16" fmla="*/ 19 w 23"/>
                  <a:gd name="T17" fmla="*/ 0 h 26"/>
                  <a:gd name="T18" fmla="*/ 20 w 23"/>
                  <a:gd name="T19" fmla="*/ 1 h 26"/>
                  <a:gd name="T20" fmla="*/ 20 w 23"/>
                  <a:gd name="T21" fmla="*/ 1 h 26"/>
                  <a:gd name="T22" fmla="*/ 21 w 23"/>
                  <a:gd name="T23" fmla="*/ 2 h 26"/>
                  <a:gd name="T24" fmla="*/ 22 w 23"/>
                  <a:gd name="T25" fmla="*/ 2 h 26"/>
                  <a:gd name="T26" fmla="*/ 22 w 23"/>
                  <a:gd name="T27" fmla="*/ 3 h 26"/>
                  <a:gd name="T28" fmla="*/ 22 w 23"/>
                  <a:gd name="T29" fmla="*/ 5 h 26"/>
                  <a:gd name="T30" fmla="*/ 22 w 23"/>
                  <a:gd name="T31" fmla="*/ 5 h 26"/>
                  <a:gd name="T32" fmla="*/ 22 w 23"/>
                  <a:gd name="T33" fmla="*/ 6 h 26"/>
                  <a:gd name="T34" fmla="*/ 21 w 23"/>
                  <a:gd name="T35" fmla="*/ 8 h 26"/>
                  <a:gd name="T36" fmla="*/ 20 w 23"/>
                  <a:gd name="T37" fmla="*/ 9 h 26"/>
                  <a:gd name="T38" fmla="*/ 20 w 23"/>
                  <a:gd name="T39" fmla="*/ 9 h 26"/>
                  <a:gd name="T40" fmla="*/ 20 w 23"/>
                  <a:gd name="T41" fmla="*/ 11 h 26"/>
                  <a:gd name="T42" fmla="*/ 19 w 23"/>
                  <a:gd name="T43" fmla="*/ 13 h 26"/>
                  <a:gd name="T44" fmla="*/ 19 w 23"/>
                  <a:gd name="T45" fmla="*/ 16 h 26"/>
                  <a:gd name="T46" fmla="*/ 17 w 23"/>
                  <a:gd name="T47" fmla="*/ 18 h 26"/>
                  <a:gd name="T48" fmla="*/ 16 w 23"/>
                  <a:gd name="T49" fmla="*/ 21 h 26"/>
                  <a:gd name="T50" fmla="*/ 16 w 23"/>
                  <a:gd name="T51" fmla="*/ 23 h 26"/>
                  <a:gd name="T52" fmla="*/ 14 w 23"/>
                  <a:gd name="T53" fmla="*/ 25 h 26"/>
                  <a:gd name="T54" fmla="*/ 13 w 23"/>
                  <a:gd name="T55" fmla="*/ 25 h 26"/>
                  <a:gd name="T56" fmla="*/ 13 w 23"/>
                  <a:gd name="T57" fmla="*/ 25 h 26"/>
                  <a:gd name="T58" fmla="*/ 11 w 23"/>
                  <a:gd name="T59" fmla="*/ 25 h 26"/>
                  <a:gd name="T60" fmla="*/ 10 w 23"/>
                  <a:gd name="T61" fmla="*/ 25 h 26"/>
                  <a:gd name="T62" fmla="*/ 9 w 23"/>
                  <a:gd name="T63" fmla="*/ 25 h 26"/>
                  <a:gd name="T64" fmla="*/ 7 w 23"/>
                  <a:gd name="T65" fmla="*/ 25 h 26"/>
                  <a:gd name="T66" fmla="*/ 6 w 23"/>
                  <a:gd name="T67" fmla="*/ 25 h 26"/>
                  <a:gd name="T68" fmla="*/ 5 w 23"/>
                  <a:gd name="T69" fmla="*/ 25 h 26"/>
                  <a:gd name="T70" fmla="*/ 5 w 23"/>
                  <a:gd name="T71" fmla="*/ 25 h 26"/>
                  <a:gd name="T72" fmla="*/ 4 w 23"/>
                  <a:gd name="T73" fmla="*/ 25 h 26"/>
                  <a:gd name="T74" fmla="*/ 4 w 23"/>
                  <a:gd name="T75" fmla="*/ 25 h 26"/>
                  <a:gd name="T76" fmla="*/ 4 w 23"/>
                  <a:gd name="T77" fmla="*/ 23 h 26"/>
                  <a:gd name="T78" fmla="*/ 3 w 23"/>
                  <a:gd name="T79" fmla="*/ 22 h 26"/>
                  <a:gd name="T80" fmla="*/ 2 w 23"/>
                  <a:gd name="T81" fmla="*/ 19 h 26"/>
                  <a:gd name="T82" fmla="*/ 2 w 23"/>
                  <a:gd name="T83" fmla="*/ 17 h 26"/>
                  <a:gd name="T84" fmla="*/ 1 w 23"/>
                  <a:gd name="T85" fmla="*/ 14 h 26"/>
                  <a:gd name="T86" fmla="*/ 1 w 23"/>
                  <a:gd name="T87" fmla="*/ 12 h 26"/>
                  <a:gd name="T88" fmla="*/ 0 w 23"/>
                  <a:gd name="T89" fmla="*/ 10 h 26"/>
                  <a:gd name="T90" fmla="*/ 0 w 23"/>
                  <a:gd name="T91" fmla="*/ 9 h 26"/>
                  <a:gd name="T92" fmla="*/ 0 w 23"/>
                  <a:gd name="T93" fmla="*/ 9 h 26"/>
                  <a:gd name="T94" fmla="*/ 0 w 23"/>
                  <a:gd name="T95" fmla="*/ 8 h 26"/>
                  <a:gd name="T96" fmla="*/ 0 w 23"/>
                  <a:gd name="T97" fmla="*/ 8 h 26"/>
                  <a:gd name="T98" fmla="*/ 0 w 23"/>
                  <a:gd name="T99" fmla="*/ 6 h 26"/>
                  <a:gd name="T100" fmla="*/ 0 w 23"/>
                  <a:gd name="T101" fmla="*/ 5 h 26"/>
                  <a:gd name="T102" fmla="*/ 0 w 23"/>
                  <a:gd name="T103" fmla="*/ 4 h 26"/>
                  <a:gd name="T104" fmla="*/ 0 w 23"/>
                  <a:gd name="T105" fmla="*/ 3 h 26"/>
                  <a:gd name="T106" fmla="*/ 0 w 23"/>
                  <a:gd name="T107" fmla="*/ 2 h 26"/>
                  <a:gd name="T108" fmla="*/ 0 w 23"/>
                  <a:gd name="T109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" h="26">
                    <a:moveTo>
                      <a:pt x="0" y="2"/>
                    </a:moveTo>
                    <a:lnTo>
                      <a:pt x="0" y="2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9" y="0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2"/>
                    </a:lnTo>
                    <a:lnTo>
                      <a:pt x="22" y="3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6"/>
                    </a:lnTo>
                    <a:lnTo>
                      <a:pt x="21" y="8"/>
                    </a:lnTo>
                    <a:lnTo>
                      <a:pt x="20" y="9"/>
                    </a:lnTo>
                    <a:lnTo>
                      <a:pt x="20" y="9"/>
                    </a:lnTo>
                    <a:lnTo>
                      <a:pt x="20" y="11"/>
                    </a:lnTo>
                    <a:lnTo>
                      <a:pt x="19" y="13"/>
                    </a:lnTo>
                    <a:lnTo>
                      <a:pt x="19" y="16"/>
                    </a:lnTo>
                    <a:lnTo>
                      <a:pt x="17" y="18"/>
                    </a:lnTo>
                    <a:lnTo>
                      <a:pt x="16" y="21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11" y="25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6" y="25"/>
                    </a:lnTo>
                    <a:lnTo>
                      <a:pt x="5" y="25"/>
                    </a:lnTo>
                    <a:lnTo>
                      <a:pt x="5" y="25"/>
                    </a:lnTo>
                    <a:lnTo>
                      <a:pt x="4" y="25"/>
                    </a:lnTo>
                    <a:lnTo>
                      <a:pt x="4" y="25"/>
                    </a:lnTo>
                    <a:lnTo>
                      <a:pt x="4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2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53" name="Freeform 41">
                <a:extLst>
                  <a:ext uri="{FF2B5EF4-FFF2-40B4-BE49-F238E27FC236}">
                    <a16:creationId xmlns:a16="http://schemas.microsoft.com/office/drawing/2014/main" id="{7164C081-0F0D-1A07-913F-C6C7552CD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" y="798"/>
                <a:ext cx="20" cy="23"/>
              </a:xfrm>
              <a:custGeom>
                <a:avLst/>
                <a:gdLst>
                  <a:gd name="T0" fmla="*/ 18 w 20"/>
                  <a:gd name="T1" fmla="*/ 0 h 23"/>
                  <a:gd name="T2" fmla="*/ 18 w 20"/>
                  <a:gd name="T3" fmla="*/ 0 h 23"/>
                  <a:gd name="T4" fmla="*/ 17 w 20"/>
                  <a:gd name="T5" fmla="*/ 0 h 23"/>
                  <a:gd name="T6" fmla="*/ 17 w 20"/>
                  <a:gd name="T7" fmla="*/ 2 h 23"/>
                  <a:gd name="T8" fmla="*/ 17 w 20"/>
                  <a:gd name="T9" fmla="*/ 3 h 23"/>
                  <a:gd name="T10" fmla="*/ 17 w 20"/>
                  <a:gd name="T11" fmla="*/ 5 h 23"/>
                  <a:gd name="T12" fmla="*/ 16 w 20"/>
                  <a:gd name="T13" fmla="*/ 8 h 23"/>
                  <a:gd name="T14" fmla="*/ 14 w 20"/>
                  <a:gd name="T15" fmla="*/ 11 h 23"/>
                  <a:gd name="T16" fmla="*/ 12 w 20"/>
                  <a:gd name="T17" fmla="*/ 14 h 23"/>
                  <a:gd name="T18" fmla="*/ 11 w 20"/>
                  <a:gd name="T19" fmla="*/ 16 h 23"/>
                  <a:gd name="T20" fmla="*/ 10 w 20"/>
                  <a:gd name="T21" fmla="*/ 17 h 23"/>
                  <a:gd name="T22" fmla="*/ 8 w 20"/>
                  <a:gd name="T23" fmla="*/ 18 h 23"/>
                  <a:gd name="T24" fmla="*/ 6 w 20"/>
                  <a:gd name="T25" fmla="*/ 18 h 23"/>
                  <a:gd name="T26" fmla="*/ 5 w 20"/>
                  <a:gd name="T27" fmla="*/ 18 h 23"/>
                  <a:gd name="T28" fmla="*/ 3 w 20"/>
                  <a:gd name="T29" fmla="*/ 18 h 23"/>
                  <a:gd name="T30" fmla="*/ 2 w 20"/>
                  <a:gd name="T31" fmla="*/ 17 h 23"/>
                  <a:gd name="T32" fmla="*/ 1 w 20"/>
                  <a:gd name="T33" fmla="*/ 16 h 23"/>
                  <a:gd name="T34" fmla="*/ 0 w 20"/>
                  <a:gd name="T35" fmla="*/ 16 h 23"/>
                  <a:gd name="T36" fmla="*/ 0 w 20"/>
                  <a:gd name="T37" fmla="*/ 16 h 23"/>
                  <a:gd name="T38" fmla="*/ 0 w 20"/>
                  <a:gd name="T39" fmla="*/ 16 h 23"/>
                  <a:gd name="T40" fmla="*/ 0 w 20"/>
                  <a:gd name="T41" fmla="*/ 17 h 23"/>
                  <a:gd name="T42" fmla="*/ 0 w 20"/>
                  <a:gd name="T43" fmla="*/ 17 h 23"/>
                  <a:gd name="T44" fmla="*/ 1 w 20"/>
                  <a:gd name="T45" fmla="*/ 19 h 23"/>
                  <a:gd name="T46" fmla="*/ 1 w 20"/>
                  <a:gd name="T47" fmla="*/ 20 h 23"/>
                  <a:gd name="T48" fmla="*/ 2 w 20"/>
                  <a:gd name="T49" fmla="*/ 21 h 23"/>
                  <a:gd name="T50" fmla="*/ 2 w 20"/>
                  <a:gd name="T51" fmla="*/ 21 h 23"/>
                  <a:gd name="T52" fmla="*/ 2 w 20"/>
                  <a:gd name="T53" fmla="*/ 22 h 23"/>
                  <a:gd name="T54" fmla="*/ 3 w 20"/>
                  <a:gd name="T55" fmla="*/ 22 h 23"/>
                  <a:gd name="T56" fmla="*/ 4 w 20"/>
                  <a:gd name="T57" fmla="*/ 22 h 23"/>
                  <a:gd name="T58" fmla="*/ 4 w 20"/>
                  <a:gd name="T59" fmla="*/ 22 h 23"/>
                  <a:gd name="T60" fmla="*/ 5 w 20"/>
                  <a:gd name="T61" fmla="*/ 22 h 23"/>
                  <a:gd name="T62" fmla="*/ 6 w 20"/>
                  <a:gd name="T63" fmla="*/ 22 h 23"/>
                  <a:gd name="T64" fmla="*/ 7 w 20"/>
                  <a:gd name="T65" fmla="*/ 22 h 23"/>
                  <a:gd name="T66" fmla="*/ 8 w 20"/>
                  <a:gd name="T67" fmla="*/ 22 h 23"/>
                  <a:gd name="T68" fmla="*/ 9 w 20"/>
                  <a:gd name="T69" fmla="*/ 22 h 23"/>
                  <a:gd name="T70" fmla="*/ 10 w 20"/>
                  <a:gd name="T71" fmla="*/ 22 h 23"/>
                  <a:gd name="T72" fmla="*/ 10 w 20"/>
                  <a:gd name="T73" fmla="*/ 22 h 23"/>
                  <a:gd name="T74" fmla="*/ 11 w 20"/>
                  <a:gd name="T75" fmla="*/ 21 h 23"/>
                  <a:gd name="T76" fmla="*/ 12 w 20"/>
                  <a:gd name="T77" fmla="*/ 20 h 23"/>
                  <a:gd name="T78" fmla="*/ 13 w 20"/>
                  <a:gd name="T79" fmla="*/ 19 h 23"/>
                  <a:gd name="T80" fmla="*/ 13 w 20"/>
                  <a:gd name="T81" fmla="*/ 17 h 23"/>
                  <a:gd name="T82" fmla="*/ 14 w 20"/>
                  <a:gd name="T83" fmla="*/ 16 h 23"/>
                  <a:gd name="T84" fmla="*/ 14 w 20"/>
                  <a:gd name="T85" fmla="*/ 14 h 23"/>
                  <a:gd name="T86" fmla="*/ 15 w 20"/>
                  <a:gd name="T87" fmla="*/ 13 h 23"/>
                  <a:gd name="T88" fmla="*/ 15 w 20"/>
                  <a:gd name="T89" fmla="*/ 12 h 23"/>
                  <a:gd name="T90" fmla="*/ 15 w 20"/>
                  <a:gd name="T91" fmla="*/ 12 h 23"/>
                  <a:gd name="T92" fmla="*/ 16 w 20"/>
                  <a:gd name="T93" fmla="*/ 11 h 23"/>
                  <a:gd name="T94" fmla="*/ 16 w 20"/>
                  <a:gd name="T95" fmla="*/ 9 h 23"/>
                  <a:gd name="T96" fmla="*/ 16 w 20"/>
                  <a:gd name="T97" fmla="*/ 8 h 23"/>
                  <a:gd name="T98" fmla="*/ 17 w 20"/>
                  <a:gd name="T99" fmla="*/ 7 h 23"/>
                  <a:gd name="T100" fmla="*/ 17 w 20"/>
                  <a:gd name="T101" fmla="*/ 6 h 23"/>
                  <a:gd name="T102" fmla="*/ 17 w 20"/>
                  <a:gd name="T103" fmla="*/ 5 h 23"/>
                  <a:gd name="T104" fmla="*/ 18 w 20"/>
                  <a:gd name="T105" fmla="*/ 4 h 23"/>
                  <a:gd name="T106" fmla="*/ 18 w 20"/>
                  <a:gd name="T107" fmla="*/ 3 h 23"/>
                  <a:gd name="T108" fmla="*/ 19 w 20"/>
                  <a:gd name="T109" fmla="*/ 2 h 23"/>
                  <a:gd name="T110" fmla="*/ 19 w 20"/>
                  <a:gd name="T111" fmla="*/ 1 h 23"/>
                  <a:gd name="T112" fmla="*/ 18 w 20"/>
                  <a:gd name="T1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" h="23">
                    <a:moveTo>
                      <a:pt x="18" y="0"/>
                    </a:moveTo>
                    <a:lnTo>
                      <a:pt x="18" y="0"/>
                    </a:lnTo>
                    <a:lnTo>
                      <a:pt x="17" y="0"/>
                    </a:lnTo>
                    <a:lnTo>
                      <a:pt x="17" y="2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16" y="8"/>
                    </a:lnTo>
                    <a:lnTo>
                      <a:pt x="14" y="11"/>
                    </a:lnTo>
                    <a:lnTo>
                      <a:pt x="12" y="14"/>
                    </a:lnTo>
                    <a:lnTo>
                      <a:pt x="11" y="16"/>
                    </a:lnTo>
                    <a:lnTo>
                      <a:pt x="10" y="17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5" y="18"/>
                    </a:lnTo>
                    <a:lnTo>
                      <a:pt x="3" y="18"/>
                    </a:lnTo>
                    <a:lnTo>
                      <a:pt x="2" y="17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2"/>
                    </a:lnTo>
                    <a:lnTo>
                      <a:pt x="3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6" y="22"/>
                    </a:lnTo>
                    <a:lnTo>
                      <a:pt x="7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1" y="21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5" y="13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6" y="11"/>
                    </a:lnTo>
                    <a:lnTo>
                      <a:pt x="16" y="9"/>
                    </a:lnTo>
                    <a:lnTo>
                      <a:pt x="16" y="8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8" y="4"/>
                    </a:lnTo>
                    <a:lnTo>
                      <a:pt x="18" y="3"/>
                    </a:lnTo>
                    <a:lnTo>
                      <a:pt x="19" y="2"/>
                    </a:lnTo>
                    <a:lnTo>
                      <a:pt x="19" y="1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0019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54" name="Freeform 42">
                <a:extLst>
                  <a:ext uri="{FF2B5EF4-FFF2-40B4-BE49-F238E27FC236}">
                    <a16:creationId xmlns:a16="http://schemas.microsoft.com/office/drawing/2014/main" id="{D59AD168-9198-9FE1-7CA1-441475BAE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1091"/>
                <a:ext cx="106" cy="24"/>
              </a:xfrm>
              <a:custGeom>
                <a:avLst/>
                <a:gdLst>
                  <a:gd name="T0" fmla="*/ 101 w 106"/>
                  <a:gd name="T1" fmla="*/ 14 h 24"/>
                  <a:gd name="T2" fmla="*/ 104 w 106"/>
                  <a:gd name="T3" fmla="*/ 15 h 24"/>
                  <a:gd name="T4" fmla="*/ 105 w 106"/>
                  <a:gd name="T5" fmla="*/ 16 h 24"/>
                  <a:gd name="T6" fmla="*/ 104 w 106"/>
                  <a:gd name="T7" fmla="*/ 17 h 24"/>
                  <a:gd name="T8" fmla="*/ 98 w 106"/>
                  <a:gd name="T9" fmla="*/ 18 h 24"/>
                  <a:gd name="T10" fmla="*/ 93 w 106"/>
                  <a:gd name="T11" fmla="*/ 18 h 24"/>
                  <a:gd name="T12" fmla="*/ 89 w 106"/>
                  <a:gd name="T13" fmla="*/ 17 h 24"/>
                  <a:gd name="T14" fmla="*/ 86 w 106"/>
                  <a:gd name="T15" fmla="*/ 17 h 24"/>
                  <a:gd name="T16" fmla="*/ 82 w 106"/>
                  <a:gd name="T17" fmla="*/ 17 h 24"/>
                  <a:gd name="T18" fmla="*/ 80 w 106"/>
                  <a:gd name="T19" fmla="*/ 18 h 24"/>
                  <a:gd name="T20" fmla="*/ 78 w 106"/>
                  <a:gd name="T21" fmla="*/ 18 h 24"/>
                  <a:gd name="T22" fmla="*/ 79 w 106"/>
                  <a:gd name="T23" fmla="*/ 18 h 24"/>
                  <a:gd name="T24" fmla="*/ 80 w 106"/>
                  <a:gd name="T25" fmla="*/ 19 h 24"/>
                  <a:gd name="T26" fmla="*/ 81 w 106"/>
                  <a:gd name="T27" fmla="*/ 20 h 24"/>
                  <a:gd name="T28" fmla="*/ 80 w 106"/>
                  <a:gd name="T29" fmla="*/ 21 h 24"/>
                  <a:gd name="T30" fmla="*/ 77 w 106"/>
                  <a:gd name="T31" fmla="*/ 22 h 24"/>
                  <a:gd name="T32" fmla="*/ 72 w 106"/>
                  <a:gd name="T33" fmla="*/ 22 h 24"/>
                  <a:gd name="T34" fmla="*/ 65 w 106"/>
                  <a:gd name="T35" fmla="*/ 22 h 24"/>
                  <a:gd name="T36" fmla="*/ 58 w 106"/>
                  <a:gd name="T37" fmla="*/ 20 h 24"/>
                  <a:gd name="T38" fmla="*/ 52 w 106"/>
                  <a:gd name="T39" fmla="*/ 20 h 24"/>
                  <a:gd name="T40" fmla="*/ 47 w 106"/>
                  <a:gd name="T41" fmla="*/ 20 h 24"/>
                  <a:gd name="T42" fmla="*/ 40 w 106"/>
                  <a:gd name="T43" fmla="*/ 20 h 24"/>
                  <a:gd name="T44" fmla="*/ 33 w 106"/>
                  <a:gd name="T45" fmla="*/ 19 h 24"/>
                  <a:gd name="T46" fmla="*/ 27 w 106"/>
                  <a:gd name="T47" fmla="*/ 19 h 24"/>
                  <a:gd name="T48" fmla="*/ 23 w 106"/>
                  <a:gd name="T49" fmla="*/ 17 h 24"/>
                  <a:gd name="T50" fmla="*/ 20 w 106"/>
                  <a:gd name="T51" fmla="*/ 16 h 24"/>
                  <a:gd name="T52" fmla="*/ 15 w 106"/>
                  <a:gd name="T53" fmla="*/ 14 h 24"/>
                  <a:gd name="T54" fmla="*/ 12 w 106"/>
                  <a:gd name="T55" fmla="*/ 13 h 24"/>
                  <a:gd name="T56" fmla="*/ 9 w 106"/>
                  <a:gd name="T57" fmla="*/ 12 h 24"/>
                  <a:gd name="T58" fmla="*/ 5 w 106"/>
                  <a:gd name="T59" fmla="*/ 11 h 24"/>
                  <a:gd name="T60" fmla="*/ 1 w 106"/>
                  <a:gd name="T61" fmla="*/ 10 h 24"/>
                  <a:gd name="T62" fmla="*/ 0 w 106"/>
                  <a:gd name="T63" fmla="*/ 8 h 24"/>
                  <a:gd name="T64" fmla="*/ 3 w 106"/>
                  <a:gd name="T65" fmla="*/ 7 h 24"/>
                  <a:gd name="T66" fmla="*/ 8 w 106"/>
                  <a:gd name="T67" fmla="*/ 5 h 24"/>
                  <a:gd name="T68" fmla="*/ 16 w 106"/>
                  <a:gd name="T69" fmla="*/ 4 h 24"/>
                  <a:gd name="T70" fmla="*/ 25 w 106"/>
                  <a:gd name="T71" fmla="*/ 2 h 24"/>
                  <a:gd name="T72" fmla="*/ 36 w 106"/>
                  <a:gd name="T73" fmla="*/ 1 h 24"/>
                  <a:gd name="T74" fmla="*/ 46 w 106"/>
                  <a:gd name="T75" fmla="*/ 0 h 24"/>
                  <a:gd name="T76" fmla="*/ 55 w 106"/>
                  <a:gd name="T77" fmla="*/ 0 h 24"/>
                  <a:gd name="T78" fmla="*/ 63 w 106"/>
                  <a:gd name="T79" fmla="*/ 0 h 24"/>
                  <a:gd name="T80" fmla="*/ 72 w 106"/>
                  <a:gd name="T81" fmla="*/ 2 h 24"/>
                  <a:gd name="T82" fmla="*/ 84 w 106"/>
                  <a:gd name="T83" fmla="*/ 6 h 24"/>
                  <a:gd name="T84" fmla="*/ 93 w 106"/>
                  <a:gd name="T85" fmla="*/ 11 h 24"/>
                  <a:gd name="T86" fmla="*/ 99 w 106"/>
                  <a:gd name="T87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6" h="24">
                    <a:moveTo>
                      <a:pt x="100" y="14"/>
                    </a:moveTo>
                    <a:lnTo>
                      <a:pt x="101" y="14"/>
                    </a:lnTo>
                    <a:lnTo>
                      <a:pt x="102" y="14"/>
                    </a:lnTo>
                    <a:lnTo>
                      <a:pt x="104" y="15"/>
                    </a:lnTo>
                    <a:lnTo>
                      <a:pt x="105" y="16"/>
                    </a:lnTo>
                    <a:lnTo>
                      <a:pt x="105" y="16"/>
                    </a:lnTo>
                    <a:lnTo>
                      <a:pt x="105" y="17"/>
                    </a:lnTo>
                    <a:lnTo>
                      <a:pt x="104" y="17"/>
                    </a:lnTo>
                    <a:lnTo>
                      <a:pt x="101" y="18"/>
                    </a:lnTo>
                    <a:lnTo>
                      <a:pt x="98" y="18"/>
                    </a:lnTo>
                    <a:lnTo>
                      <a:pt x="95" y="18"/>
                    </a:lnTo>
                    <a:lnTo>
                      <a:pt x="93" y="18"/>
                    </a:lnTo>
                    <a:lnTo>
                      <a:pt x="91" y="17"/>
                    </a:lnTo>
                    <a:lnTo>
                      <a:pt x="89" y="17"/>
                    </a:lnTo>
                    <a:lnTo>
                      <a:pt x="87" y="17"/>
                    </a:lnTo>
                    <a:lnTo>
                      <a:pt x="86" y="17"/>
                    </a:lnTo>
                    <a:lnTo>
                      <a:pt x="84" y="17"/>
                    </a:lnTo>
                    <a:lnTo>
                      <a:pt x="82" y="17"/>
                    </a:lnTo>
                    <a:lnTo>
                      <a:pt x="81" y="18"/>
                    </a:lnTo>
                    <a:lnTo>
                      <a:pt x="80" y="18"/>
                    </a:lnTo>
                    <a:lnTo>
                      <a:pt x="79" y="18"/>
                    </a:lnTo>
                    <a:lnTo>
                      <a:pt x="78" y="18"/>
                    </a:lnTo>
                    <a:lnTo>
                      <a:pt x="78" y="18"/>
                    </a:lnTo>
                    <a:lnTo>
                      <a:pt x="79" y="18"/>
                    </a:lnTo>
                    <a:lnTo>
                      <a:pt x="79" y="18"/>
                    </a:lnTo>
                    <a:lnTo>
                      <a:pt x="80" y="19"/>
                    </a:lnTo>
                    <a:lnTo>
                      <a:pt x="81" y="19"/>
                    </a:lnTo>
                    <a:lnTo>
                      <a:pt x="81" y="20"/>
                    </a:lnTo>
                    <a:lnTo>
                      <a:pt x="81" y="21"/>
                    </a:lnTo>
                    <a:lnTo>
                      <a:pt x="80" y="21"/>
                    </a:lnTo>
                    <a:lnTo>
                      <a:pt x="79" y="22"/>
                    </a:lnTo>
                    <a:lnTo>
                      <a:pt x="77" y="22"/>
                    </a:lnTo>
                    <a:lnTo>
                      <a:pt x="75" y="23"/>
                    </a:lnTo>
                    <a:lnTo>
                      <a:pt x="72" y="22"/>
                    </a:lnTo>
                    <a:lnTo>
                      <a:pt x="68" y="22"/>
                    </a:lnTo>
                    <a:lnTo>
                      <a:pt x="65" y="22"/>
                    </a:lnTo>
                    <a:lnTo>
                      <a:pt x="61" y="21"/>
                    </a:lnTo>
                    <a:lnTo>
                      <a:pt x="58" y="20"/>
                    </a:lnTo>
                    <a:lnTo>
                      <a:pt x="55" y="20"/>
                    </a:lnTo>
                    <a:lnTo>
                      <a:pt x="52" y="20"/>
                    </a:lnTo>
                    <a:lnTo>
                      <a:pt x="50" y="20"/>
                    </a:lnTo>
                    <a:lnTo>
                      <a:pt x="47" y="20"/>
                    </a:lnTo>
                    <a:lnTo>
                      <a:pt x="44" y="20"/>
                    </a:lnTo>
                    <a:lnTo>
                      <a:pt x="40" y="20"/>
                    </a:lnTo>
                    <a:lnTo>
                      <a:pt x="36" y="19"/>
                    </a:lnTo>
                    <a:lnTo>
                      <a:pt x="33" y="19"/>
                    </a:lnTo>
                    <a:lnTo>
                      <a:pt x="30" y="19"/>
                    </a:lnTo>
                    <a:lnTo>
                      <a:pt x="27" y="19"/>
                    </a:lnTo>
                    <a:lnTo>
                      <a:pt x="25" y="18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5" y="14"/>
                    </a:lnTo>
                    <a:lnTo>
                      <a:pt x="13" y="13"/>
                    </a:lnTo>
                    <a:lnTo>
                      <a:pt x="12" y="13"/>
                    </a:lnTo>
                    <a:lnTo>
                      <a:pt x="10" y="13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5" y="11"/>
                    </a:lnTo>
                    <a:lnTo>
                      <a:pt x="3" y="10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3" y="7"/>
                    </a:lnTo>
                    <a:lnTo>
                      <a:pt x="5" y="6"/>
                    </a:lnTo>
                    <a:lnTo>
                      <a:pt x="8" y="5"/>
                    </a:lnTo>
                    <a:lnTo>
                      <a:pt x="11" y="5"/>
                    </a:lnTo>
                    <a:lnTo>
                      <a:pt x="16" y="4"/>
                    </a:lnTo>
                    <a:lnTo>
                      <a:pt x="20" y="3"/>
                    </a:lnTo>
                    <a:lnTo>
                      <a:pt x="25" y="2"/>
                    </a:lnTo>
                    <a:lnTo>
                      <a:pt x="30" y="2"/>
                    </a:lnTo>
                    <a:lnTo>
                      <a:pt x="36" y="1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0" y="0"/>
                    </a:lnTo>
                    <a:lnTo>
                      <a:pt x="63" y="0"/>
                    </a:lnTo>
                    <a:lnTo>
                      <a:pt x="66" y="1"/>
                    </a:lnTo>
                    <a:lnTo>
                      <a:pt x="72" y="2"/>
                    </a:lnTo>
                    <a:lnTo>
                      <a:pt x="78" y="4"/>
                    </a:lnTo>
                    <a:lnTo>
                      <a:pt x="84" y="6"/>
                    </a:lnTo>
                    <a:lnTo>
                      <a:pt x="89" y="8"/>
                    </a:lnTo>
                    <a:lnTo>
                      <a:pt x="93" y="11"/>
                    </a:lnTo>
                    <a:lnTo>
                      <a:pt x="97" y="13"/>
                    </a:lnTo>
                    <a:lnTo>
                      <a:pt x="99" y="14"/>
                    </a:lnTo>
                    <a:lnTo>
                      <a:pt x="100" y="14"/>
                    </a:lnTo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55" name="Freeform 43">
                <a:extLst>
                  <a:ext uri="{FF2B5EF4-FFF2-40B4-BE49-F238E27FC236}">
                    <a16:creationId xmlns:a16="http://schemas.microsoft.com/office/drawing/2014/main" id="{51080FFE-CD22-C8D1-8F38-74AE72379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" y="1037"/>
                <a:ext cx="119" cy="76"/>
              </a:xfrm>
              <a:custGeom>
                <a:avLst/>
                <a:gdLst>
                  <a:gd name="T0" fmla="*/ 35 w 119"/>
                  <a:gd name="T1" fmla="*/ 2 h 76"/>
                  <a:gd name="T2" fmla="*/ 36 w 119"/>
                  <a:gd name="T3" fmla="*/ 9 h 76"/>
                  <a:gd name="T4" fmla="*/ 39 w 119"/>
                  <a:gd name="T5" fmla="*/ 18 h 76"/>
                  <a:gd name="T6" fmla="*/ 41 w 119"/>
                  <a:gd name="T7" fmla="*/ 25 h 76"/>
                  <a:gd name="T8" fmla="*/ 44 w 119"/>
                  <a:gd name="T9" fmla="*/ 28 h 76"/>
                  <a:gd name="T10" fmla="*/ 45 w 119"/>
                  <a:gd name="T11" fmla="*/ 30 h 76"/>
                  <a:gd name="T12" fmla="*/ 48 w 119"/>
                  <a:gd name="T13" fmla="*/ 32 h 76"/>
                  <a:gd name="T14" fmla="*/ 51 w 119"/>
                  <a:gd name="T15" fmla="*/ 35 h 76"/>
                  <a:gd name="T16" fmla="*/ 56 w 119"/>
                  <a:gd name="T17" fmla="*/ 38 h 76"/>
                  <a:gd name="T18" fmla="*/ 63 w 119"/>
                  <a:gd name="T19" fmla="*/ 40 h 76"/>
                  <a:gd name="T20" fmla="*/ 72 w 119"/>
                  <a:gd name="T21" fmla="*/ 42 h 76"/>
                  <a:gd name="T22" fmla="*/ 84 w 119"/>
                  <a:gd name="T23" fmla="*/ 44 h 76"/>
                  <a:gd name="T24" fmla="*/ 92 w 119"/>
                  <a:gd name="T25" fmla="*/ 45 h 76"/>
                  <a:gd name="T26" fmla="*/ 96 w 119"/>
                  <a:gd name="T27" fmla="*/ 48 h 76"/>
                  <a:gd name="T28" fmla="*/ 102 w 119"/>
                  <a:gd name="T29" fmla="*/ 53 h 76"/>
                  <a:gd name="T30" fmla="*/ 108 w 119"/>
                  <a:gd name="T31" fmla="*/ 58 h 76"/>
                  <a:gd name="T32" fmla="*/ 112 w 119"/>
                  <a:gd name="T33" fmla="*/ 60 h 76"/>
                  <a:gd name="T34" fmla="*/ 116 w 119"/>
                  <a:gd name="T35" fmla="*/ 63 h 76"/>
                  <a:gd name="T36" fmla="*/ 118 w 119"/>
                  <a:gd name="T37" fmla="*/ 65 h 76"/>
                  <a:gd name="T38" fmla="*/ 116 w 119"/>
                  <a:gd name="T39" fmla="*/ 68 h 76"/>
                  <a:gd name="T40" fmla="*/ 112 w 119"/>
                  <a:gd name="T41" fmla="*/ 70 h 76"/>
                  <a:gd name="T42" fmla="*/ 107 w 119"/>
                  <a:gd name="T43" fmla="*/ 70 h 76"/>
                  <a:gd name="T44" fmla="*/ 103 w 119"/>
                  <a:gd name="T45" fmla="*/ 68 h 76"/>
                  <a:gd name="T46" fmla="*/ 100 w 119"/>
                  <a:gd name="T47" fmla="*/ 66 h 76"/>
                  <a:gd name="T48" fmla="*/ 97 w 119"/>
                  <a:gd name="T49" fmla="*/ 64 h 76"/>
                  <a:gd name="T50" fmla="*/ 90 w 119"/>
                  <a:gd name="T51" fmla="*/ 60 h 76"/>
                  <a:gd name="T52" fmla="*/ 81 w 119"/>
                  <a:gd name="T53" fmla="*/ 57 h 76"/>
                  <a:gd name="T54" fmla="*/ 73 w 119"/>
                  <a:gd name="T55" fmla="*/ 55 h 76"/>
                  <a:gd name="T56" fmla="*/ 70 w 119"/>
                  <a:gd name="T57" fmla="*/ 56 h 76"/>
                  <a:gd name="T58" fmla="*/ 73 w 119"/>
                  <a:gd name="T59" fmla="*/ 58 h 76"/>
                  <a:gd name="T60" fmla="*/ 77 w 119"/>
                  <a:gd name="T61" fmla="*/ 59 h 76"/>
                  <a:gd name="T62" fmla="*/ 79 w 119"/>
                  <a:gd name="T63" fmla="*/ 60 h 76"/>
                  <a:gd name="T64" fmla="*/ 82 w 119"/>
                  <a:gd name="T65" fmla="*/ 62 h 76"/>
                  <a:gd name="T66" fmla="*/ 88 w 119"/>
                  <a:gd name="T67" fmla="*/ 64 h 76"/>
                  <a:gd name="T68" fmla="*/ 93 w 119"/>
                  <a:gd name="T69" fmla="*/ 66 h 76"/>
                  <a:gd name="T70" fmla="*/ 94 w 119"/>
                  <a:gd name="T71" fmla="*/ 70 h 76"/>
                  <a:gd name="T72" fmla="*/ 91 w 119"/>
                  <a:gd name="T73" fmla="*/ 74 h 76"/>
                  <a:gd name="T74" fmla="*/ 86 w 119"/>
                  <a:gd name="T75" fmla="*/ 75 h 76"/>
                  <a:gd name="T76" fmla="*/ 81 w 119"/>
                  <a:gd name="T77" fmla="*/ 75 h 76"/>
                  <a:gd name="T78" fmla="*/ 76 w 119"/>
                  <a:gd name="T79" fmla="*/ 73 h 76"/>
                  <a:gd name="T80" fmla="*/ 73 w 119"/>
                  <a:gd name="T81" fmla="*/ 72 h 76"/>
                  <a:gd name="T82" fmla="*/ 69 w 119"/>
                  <a:gd name="T83" fmla="*/ 72 h 76"/>
                  <a:gd name="T84" fmla="*/ 64 w 119"/>
                  <a:gd name="T85" fmla="*/ 72 h 76"/>
                  <a:gd name="T86" fmla="*/ 58 w 119"/>
                  <a:gd name="T87" fmla="*/ 72 h 76"/>
                  <a:gd name="T88" fmla="*/ 51 w 119"/>
                  <a:gd name="T89" fmla="*/ 72 h 76"/>
                  <a:gd name="T90" fmla="*/ 45 w 119"/>
                  <a:gd name="T91" fmla="*/ 71 h 76"/>
                  <a:gd name="T92" fmla="*/ 38 w 119"/>
                  <a:gd name="T93" fmla="*/ 70 h 76"/>
                  <a:gd name="T94" fmla="*/ 33 w 119"/>
                  <a:gd name="T95" fmla="*/ 67 h 76"/>
                  <a:gd name="T96" fmla="*/ 28 w 119"/>
                  <a:gd name="T97" fmla="*/ 63 h 76"/>
                  <a:gd name="T98" fmla="*/ 22 w 119"/>
                  <a:gd name="T99" fmla="*/ 63 h 76"/>
                  <a:gd name="T100" fmla="*/ 17 w 119"/>
                  <a:gd name="T101" fmla="*/ 63 h 76"/>
                  <a:gd name="T102" fmla="*/ 13 w 119"/>
                  <a:gd name="T103" fmla="*/ 58 h 76"/>
                  <a:gd name="T104" fmla="*/ 10 w 119"/>
                  <a:gd name="T105" fmla="*/ 50 h 76"/>
                  <a:gd name="T106" fmla="*/ 10 w 119"/>
                  <a:gd name="T107" fmla="*/ 46 h 76"/>
                  <a:gd name="T108" fmla="*/ 10 w 119"/>
                  <a:gd name="T109" fmla="*/ 41 h 76"/>
                  <a:gd name="T110" fmla="*/ 10 w 119"/>
                  <a:gd name="T111" fmla="*/ 36 h 76"/>
                  <a:gd name="T112" fmla="*/ 8 w 119"/>
                  <a:gd name="T113" fmla="*/ 30 h 76"/>
                  <a:gd name="T114" fmla="*/ 5 w 119"/>
                  <a:gd name="T115" fmla="*/ 25 h 76"/>
                  <a:gd name="T116" fmla="*/ 2 w 119"/>
                  <a:gd name="T117" fmla="*/ 21 h 76"/>
                  <a:gd name="T118" fmla="*/ 0 w 119"/>
                  <a:gd name="T119" fmla="*/ 16 h 76"/>
                  <a:gd name="T120" fmla="*/ 34 w 119"/>
                  <a:gd name="T12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9" h="76">
                    <a:moveTo>
                      <a:pt x="34" y="0"/>
                    </a:moveTo>
                    <a:lnTo>
                      <a:pt x="35" y="2"/>
                    </a:lnTo>
                    <a:lnTo>
                      <a:pt x="35" y="6"/>
                    </a:lnTo>
                    <a:lnTo>
                      <a:pt x="36" y="9"/>
                    </a:lnTo>
                    <a:lnTo>
                      <a:pt x="37" y="14"/>
                    </a:lnTo>
                    <a:lnTo>
                      <a:pt x="39" y="18"/>
                    </a:lnTo>
                    <a:lnTo>
                      <a:pt x="40" y="22"/>
                    </a:lnTo>
                    <a:lnTo>
                      <a:pt x="41" y="25"/>
                    </a:lnTo>
                    <a:lnTo>
                      <a:pt x="43" y="27"/>
                    </a:lnTo>
                    <a:lnTo>
                      <a:pt x="44" y="28"/>
                    </a:lnTo>
                    <a:lnTo>
                      <a:pt x="44" y="29"/>
                    </a:lnTo>
                    <a:lnTo>
                      <a:pt x="45" y="30"/>
                    </a:lnTo>
                    <a:lnTo>
                      <a:pt x="47" y="31"/>
                    </a:lnTo>
                    <a:lnTo>
                      <a:pt x="48" y="32"/>
                    </a:lnTo>
                    <a:lnTo>
                      <a:pt x="50" y="33"/>
                    </a:lnTo>
                    <a:lnTo>
                      <a:pt x="51" y="35"/>
                    </a:lnTo>
                    <a:lnTo>
                      <a:pt x="54" y="36"/>
                    </a:lnTo>
                    <a:lnTo>
                      <a:pt x="56" y="38"/>
                    </a:lnTo>
                    <a:lnTo>
                      <a:pt x="60" y="39"/>
                    </a:lnTo>
                    <a:lnTo>
                      <a:pt x="63" y="40"/>
                    </a:lnTo>
                    <a:lnTo>
                      <a:pt x="67" y="41"/>
                    </a:lnTo>
                    <a:lnTo>
                      <a:pt x="72" y="42"/>
                    </a:lnTo>
                    <a:lnTo>
                      <a:pt x="78" y="43"/>
                    </a:lnTo>
                    <a:lnTo>
                      <a:pt x="84" y="44"/>
                    </a:lnTo>
                    <a:lnTo>
                      <a:pt x="91" y="44"/>
                    </a:lnTo>
                    <a:lnTo>
                      <a:pt x="92" y="45"/>
                    </a:lnTo>
                    <a:lnTo>
                      <a:pt x="93" y="46"/>
                    </a:lnTo>
                    <a:lnTo>
                      <a:pt x="96" y="48"/>
                    </a:lnTo>
                    <a:lnTo>
                      <a:pt x="98" y="51"/>
                    </a:lnTo>
                    <a:lnTo>
                      <a:pt x="102" y="53"/>
                    </a:lnTo>
                    <a:lnTo>
                      <a:pt x="105" y="56"/>
                    </a:lnTo>
                    <a:lnTo>
                      <a:pt x="108" y="58"/>
                    </a:lnTo>
                    <a:lnTo>
                      <a:pt x="110" y="59"/>
                    </a:lnTo>
                    <a:lnTo>
                      <a:pt x="112" y="60"/>
                    </a:lnTo>
                    <a:lnTo>
                      <a:pt x="114" y="61"/>
                    </a:lnTo>
                    <a:lnTo>
                      <a:pt x="116" y="63"/>
                    </a:lnTo>
                    <a:lnTo>
                      <a:pt x="117" y="64"/>
                    </a:lnTo>
                    <a:lnTo>
                      <a:pt x="118" y="65"/>
                    </a:lnTo>
                    <a:lnTo>
                      <a:pt x="118" y="67"/>
                    </a:lnTo>
                    <a:lnTo>
                      <a:pt x="116" y="68"/>
                    </a:lnTo>
                    <a:lnTo>
                      <a:pt x="114" y="70"/>
                    </a:lnTo>
                    <a:lnTo>
                      <a:pt x="112" y="70"/>
                    </a:lnTo>
                    <a:lnTo>
                      <a:pt x="110" y="70"/>
                    </a:lnTo>
                    <a:lnTo>
                      <a:pt x="107" y="70"/>
                    </a:lnTo>
                    <a:lnTo>
                      <a:pt x="105" y="69"/>
                    </a:lnTo>
                    <a:lnTo>
                      <a:pt x="103" y="68"/>
                    </a:lnTo>
                    <a:lnTo>
                      <a:pt x="101" y="67"/>
                    </a:lnTo>
                    <a:lnTo>
                      <a:pt x="100" y="66"/>
                    </a:lnTo>
                    <a:lnTo>
                      <a:pt x="99" y="65"/>
                    </a:lnTo>
                    <a:lnTo>
                      <a:pt x="97" y="64"/>
                    </a:lnTo>
                    <a:lnTo>
                      <a:pt x="94" y="62"/>
                    </a:lnTo>
                    <a:lnTo>
                      <a:pt x="90" y="60"/>
                    </a:lnTo>
                    <a:lnTo>
                      <a:pt x="86" y="58"/>
                    </a:lnTo>
                    <a:lnTo>
                      <a:pt x="81" y="57"/>
                    </a:lnTo>
                    <a:lnTo>
                      <a:pt x="77" y="56"/>
                    </a:lnTo>
                    <a:lnTo>
                      <a:pt x="73" y="55"/>
                    </a:lnTo>
                    <a:lnTo>
                      <a:pt x="69" y="56"/>
                    </a:lnTo>
                    <a:lnTo>
                      <a:pt x="70" y="56"/>
                    </a:lnTo>
                    <a:lnTo>
                      <a:pt x="71" y="57"/>
                    </a:lnTo>
                    <a:lnTo>
                      <a:pt x="73" y="58"/>
                    </a:lnTo>
                    <a:lnTo>
                      <a:pt x="75" y="58"/>
                    </a:lnTo>
                    <a:lnTo>
                      <a:pt x="77" y="59"/>
                    </a:lnTo>
                    <a:lnTo>
                      <a:pt x="78" y="59"/>
                    </a:lnTo>
                    <a:lnTo>
                      <a:pt x="79" y="60"/>
                    </a:lnTo>
                    <a:lnTo>
                      <a:pt x="81" y="61"/>
                    </a:lnTo>
                    <a:lnTo>
                      <a:pt x="82" y="62"/>
                    </a:lnTo>
                    <a:lnTo>
                      <a:pt x="85" y="63"/>
                    </a:lnTo>
                    <a:lnTo>
                      <a:pt x="88" y="64"/>
                    </a:lnTo>
                    <a:lnTo>
                      <a:pt x="90" y="65"/>
                    </a:lnTo>
                    <a:lnTo>
                      <a:pt x="93" y="66"/>
                    </a:lnTo>
                    <a:lnTo>
                      <a:pt x="94" y="68"/>
                    </a:lnTo>
                    <a:lnTo>
                      <a:pt x="94" y="70"/>
                    </a:lnTo>
                    <a:lnTo>
                      <a:pt x="93" y="72"/>
                    </a:lnTo>
                    <a:lnTo>
                      <a:pt x="91" y="74"/>
                    </a:lnTo>
                    <a:lnTo>
                      <a:pt x="89" y="75"/>
                    </a:lnTo>
                    <a:lnTo>
                      <a:pt x="86" y="75"/>
                    </a:lnTo>
                    <a:lnTo>
                      <a:pt x="84" y="75"/>
                    </a:lnTo>
                    <a:lnTo>
                      <a:pt x="81" y="75"/>
                    </a:lnTo>
                    <a:lnTo>
                      <a:pt x="78" y="74"/>
                    </a:lnTo>
                    <a:lnTo>
                      <a:pt x="76" y="73"/>
                    </a:lnTo>
                    <a:lnTo>
                      <a:pt x="74" y="73"/>
                    </a:lnTo>
                    <a:lnTo>
                      <a:pt x="73" y="72"/>
                    </a:lnTo>
                    <a:lnTo>
                      <a:pt x="71" y="72"/>
                    </a:lnTo>
                    <a:lnTo>
                      <a:pt x="69" y="72"/>
                    </a:lnTo>
                    <a:lnTo>
                      <a:pt x="66" y="72"/>
                    </a:lnTo>
                    <a:lnTo>
                      <a:pt x="64" y="72"/>
                    </a:lnTo>
                    <a:lnTo>
                      <a:pt x="61" y="72"/>
                    </a:lnTo>
                    <a:lnTo>
                      <a:pt x="58" y="72"/>
                    </a:lnTo>
                    <a:lnTo>
                      <a:pt x="54" y="72"/>
                    </a:lnTo>
                    <a:lnTo>
                      <a:pt x="51" y="72"/>
                    </a:lnTo>
                    <a:lnTo>
                      <a:pt x="48" y="71"/>
                    </a:lnTo>
                    <a:lnTo>
                      <a:pt x="45" y="71"/>
                    </a:lnTo>
                    <a:lnTo>
                      <a:pt x="41" y="70"/>
                    </a:lnTo>
                    <a:lnTo>
                      <a:pt x="38" y="70"/>
                    </a:lnTo>
                    <a:lnTo>
                      <a:pt x="35" y="68"/>
                    </a:lnTo>
                    <a:lnTo>
                      <a:pt x="33" y="67"/>
                    </a:lnTo>
                    <a:lnTo>
                      <a:pt x="30" y="65"/>
                    </a:lnTo>
                    <a:lnTo>
                      <a:pt x="28" y="63"/>
                    </a:lnTo>
                    <a:lnTo>
                      <a:pt x="25" y="63"/>
                    </a:lnTo>
                    <a:lnTo>
                      <a:pt x="22" y="63"/>
                    </a:lnTo>
                    <a:lnTo>
                      <a:pt x="19" y="63"/>
                    </a:lnTo>
                    <a:lnTo>
                      <a:pt x="17" y="63"/>
                    </a:lnTo>
                    <a:lnTo>
                      <a:pt x="15" y="61"/>
                    </a:lnTo>
                    <a:lnTo>
                      <a:pt x="13" y="58"/>
                    </a:lnTo>
                    <a:lnTo>
                      <a:pt x="11" y="52"/>
                    </a:lnTo>
                    <a:lnTo>
                      <a:pt x="10" y="50"/>
                    </a:lnTo>
                    <a:lnTo>
                      <a:pt x="10" y="48"/>
                    </a:lnTo>
                    <a:lnTo>
                      <a:pt x="10" y="46"/>
                    </a:lnTo>
                    <a:lnTo>
                      <a:pt x="10" y="43"/>
                    </a:lnTo>
                    <a:lnTo>
                      <a:pt x="10" y="41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9" y="33"/>
                    </a:lnTo>
                    <a:lnTo>
                      <a:pt x="8" y="30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4" y="23"/>
                    </a:lnTo>
                    <a:lnTo>
                      <a:pt x="2" y="21"/>
                    </a:lnTo>
                    <a:lnTo>
                      <a:pt x="1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FFB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56" name="Freeform 44">
                <a:extLst>
                  <a:ext uri="{FF2B5EF4-FFF2-40B4-BE49-F238E27FC236}">
                    <a16:creationId xmlns:a16="http://schemas.microsoft.com/office/drawing/2014/main" id="{6803B000-9FDA-A7AE-A604-6C613FE11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" y="1037"/>
                <a:ext cx="119" cy="76"/>
              </a:xfrm>
              <a:custGeom>
                <a:avLst/>
                <a:gdLst>
                  <a:gd name="T0" fmla="*/ 35 w 119"/>
                  <a:gd name="T1" fmla="*/ 2 h 76"/>
                  <a:gd name="T2" fmla="*/ 37 w 119"/>
                  <a:gd name="T3" fmla="*/ 14 h 76"/>
                  <a:gd name="T4" fmla="*/ 41 w 119"/>
                  <a:gd name="T5" fmla="*/ 25 h 76"/>
                  <a:gd name="T6" fmla="*/ 44 w 119"/>
                  <a:gd name="T7" fmla="*/ 28 h 76"/>
                  <a:gd name="T8" fmla="*/ 47 w 119"/>
                  <a:gd name="T9" fmla="*/ 31 h 76"/>
                  <a:gd name="T10" fmla="*/ 51 w 119"/>
                  <a:gd name="T11" fmla="*/ 35 h 76"/>
                  <a:gd name="T12" fmla="*/ 60 w 119"/>
                  <a:gd name="T13" fmla="*/ 39 h 76"/>
                  <a:gd name="T14" fmla="*/ 72 w 119"/>
                  <a:gd name="T15" fmla="*/ 42 h 76"/>
                  <a:gd name="T16" fmla="*/ 91 w 119"/>
                  <a:gd name="T17" fmla="*/ 44 h 76"/>
                  <a:gd name="T18" fmla="*/ 93 w 119"/>
                  <a:gd name="T19" fmla="*/ 46 h 76"/>
                  <a:gd name="T20" fmla="*/ 102 w 119"/>
                  <a:gd name="T21" fmla="*/ 53 h 76"/>
                  <a:gd name="T22" fmla="*/ 110 w 119"/>
                  <a:gd name="T23" fmla="*/ 59 h 76"/>
                  <a:gd name="T24" fmla="*/ 114 w 119"/>
                  <a:gd name="T25" fmla="*/ 61 h 76"/>
                  <a:gd name="T26" fmla="*/ 118 w 119"/>
                  <a:gd name="T27" fmla="*/ 65 h 76"/>
                  <a:gd name="T28" fmla="*/ 114 w 119"/>
                  <a:gd name="T29" fmla="*/ 70 h 76"/>
                  <a:gd name="T30" fmla="*/ 110 w 119"/>
                  <a:gd name="T31" fmla="*/ 70 h 76"/>
                  <a:gd name="T32" fmla="*/ 103 w 119"/>
                  <a:gd name="T33" fmla="*/ 68 h 76"/>
                  <a:gd name="T34" fmla="*/ 99 w 119"/>
                  <a:gd name="T35" fmla="*/ 65 h 76"/>
                  <a:gd name="T36" fmla="*/ 94 w 119"/>
                  <a:gd name="T37" fmla="*/ 62 h 76"/>
                  <a:gd name="T38" fmla="*/ 81 w 119"/>
                  <a:gd name="T39" fmla="*/ 57 h 76"/>
                  <a:gd name="T40" fmla="*/ 69 w 119"/>
                  <a:gd name="T41" fmla="*/ 56 h 76"/>
                  <a:gd name="T42" fmla="*/ 71 w 119"/>
                  <a:gd name="T43" fmla="*/ 57 h 76"/>
                  <a:gd name="T44" fmla="*/ 75 w 119"/>
                  <a:gd name="T45" fmla="*/ 58 h 76"/>
                  <a:gd name="T46" fmla="*/ 79 w 119"/>
                  <a:gd name="T47" fmla="*/ 60 h 76"/>
                  <a:gd name="T48" fmla="*/ 82 w 119"/>
                  <a:gd name="T49" fmla="*/ 62 h 76"/>
                  <a:gd name="T50" fmla="*/ 90 w 119"/>
                  <a:gd name="T51" fmla="*/ 65 h 76"/>
                  <a:gd name="T52" fmla="*/ 94 w 119"/>
                  <a:gd name="T53" fmla="*/ 70 h 76"/>
                  <a:gd name="T54" fmla="*/ 91 w 119"/>
                  <a:gd name="T55" fmla="*/ 74 h 76"/>
                  <a:gd name="T56" fmla="*/ 84 w 119"/>
                  <a:gd name="T57" fmla="*/ 75 h 76"/>
                  <a:gd name="T58" fmla="*/ 76 w 119"/>
                  <a:gd name="T59" fmla="*/ 73 h 76"/>
                  <a:gd name="T60" fmla="*/ 73 w 119"/>
                  <a:gd name="T61" fmla="*/ 72 h 76"/>
                  <a:gd name="T62" fmla="*/ 66 w 119"/>
                  <a:gd name="T63" fmla="*/ 72 h 76"/>
                  <a:gd name="T64" fmla="*/ 58 w 119"/>
                  <a:gd name="T65" fmla="*/ 72 h 76"/>
                  <a:gd name="T66" fmla="*/ 48 w 119"/>
                  <a:gd name="T67" fmla="*/ 71 h 76"/>
                  <a:gd name="T68" fmla="*/ 38 w 119"/>
                  <a:gd name="T69" fmla="*/ 70 h 76"/>
                  <a:gd name="T70" fmla="*/ 30 w 119"/>
                  <a:gd name="T71" fmla="*/ 65 h 76"/>
                  <a:gd name="T72" fmla="*/ 25 w 119"/>
                  <a:gd name="T73" fmla="*/ 63 h 76"/>
                  <a:gd name="T74" fmla="*/ 17 w 119"/>
                  <a:gd name="T75" fmla="*/ 63 h 76"/>
                  <a:gd name="T76" fmla="*/ 11 w 119"/>
                  <a:gd name="T77" fmla="*/ 52 h 76"/>
                  <a:gd name="T78" fmla="*/ 10 w 119"/>
                  <a:gd name="T79" fmla="*/ 48 h 76"/>
                  <a:gd name="T80" fmla="*/ 10 w 119"/>
                  <a:gd name="T81" fmla="*/ 41 h 76"/>
                  <a:gd name="T82" fmla="*/ 9 w 119"/>
                  <a:gd name="T83" fmla="*/ 33 h 76"/>
                  <a:gd name="T84" fmla="*/ 7 w 119"/>
                  <a:gd name="T85" fmla="*/ 28 h 76"/>
                  <a:gd name="T86" fmla="*/ 2 w 119"/>
                  <a:gd name="T87" fmla="*/ 21 h 76"/>
                  <a:gd name="T88" fmla="*/ 0 w 119"/>
                  <a:gd name="T89" fmla="*/ 1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9" h="76">
                    <a:moveTo>
                      <a:pt x="34" y="0"/>
                    </a:moveTo>
                    <a:lnTo>
                      <a:pt x="34" y="0"/>
                    </a:lnTo>
                    <a:lnTo>
                      <a:pt x="35" y="2"/>
                    </a:lnTo>
                    <a:lnTo>
                      <a:pt x="35" y="6"/>
                    </a:lnTo>
                    <a:lnTo>
                      <a:pt x="36" y="9"/>
                    </a:lnTo>
                    <a:lnTo>
                      <a:pt x="37" y="14"/>
                    </a:lnTo>
                    <a:lnTo>
                      <a:pt x="39" y="18"/>
                    </a:lnTo>
                    <a:lnTo>
                      <a:pt x="40" y="22"/>
                    </a:lnTo>
                    <a:lnTo>
                      <a:pt x="41" y="25"/>
                    </a:lnTo>
                    <a:lnTo>
                      <a:pt x="43" y="27"/>
                    </a:lnTo>
                    <a:lnTo>
                      <a:pt x="43" y="27"/>
                    </a:lnTo>
                    <a:lnTo>
                      <a:pt x="44" y="28"/>
                    </a:lnTo>
                    <a:lnTo>
                      <a:pt x="44" y="29"/>
                    </a:lnTo>
                    <a:lnTo>
                      <a:pt x="45" y="30"/>
                    </a:lnTo>
                    <a:lnTo>
                      <a:pt x="47" y="31"/>
                    </a:lnTo>
                    <a:lnTo>
                      <a:pt x="48" y="32"/>
                    </a:lnTo>
                    <a:lnTo>
                      <a:pt x="50" y="33"/>
                    </a:lnTo>
                    <a:lnTo>
                      <a:pt x="51" y="35"/>
                    </a:lnTo>
                    <a:lnTo>
                      <a:pt x="54" y="36"/>
                    </a:lnTo>
                    <a:lnTo>
                      <a:pt x="56" y="38"/>
                    </a:lnTo>
                    <a:lnTo>
                      <a:pt x="60" y="39"/>
                    </a:lnTo>
                    <a:lnTo>
                      <a:pt x="63" y="40"/>
                    </a:lnTo>
                    <a:lnTo>
                      <a:pt x="67" y="41"/>
                    </a:lnTo>
                    <a:lnTo>
                      <a:pt x="72" y="42"/>
                    </a:lnTo>
                    <a:lnTo>
                      <a:pt x="78" y="43"/>
                    </a:lnTo>
                    <a:lnTo>
                      <a:pt x="84" y="44"/>
                    </a:lnTo>
                    <a:lnTo>
                      <a:pt x="91" y="44"/>
                    </a:lnTo>
                    <a:lnTo>
                      <a:pt x="91" y="44"/>
                    </a:lnTo>
                    <a:lnTo>
                      <a:pt x="92" y="45"/>
                    </a:lnTo>
                    <a:lnTo>
                      <a:pt x="93" y="46"/>
                    </a:lnTo>
                    <a:lnTo>
                      <a:pt x="96" y="48"/>
                    </a:lnTo>
                    <a:lnTo>
                      <a:pt x="98" y="51"/>
                    </a:lnTo>
                    <a:lnTo>
                      <a:pt x="102" y="53"/>
                    </a:lnTo>
                    <a:lnTo>
                      <a:pt x="105" y="56"/>
                    </a:lnTo>
                    <a:lnTo>
                      <a:pt x="108" y="58"/>
                    </a:lnTo>
                    <a:lnTo>
                      <a:pt x="110" y="59"/>
                    </a:lnTo>
                    <a:lnTo>
                      <a:pt x="110" y="59"/>
                    </a:lnTo>
                    <a:lnTo>
                      <a:pt x="112" y="60"/>
                    </a:lnTo>
                    <a:lnTo>
                      <a:pt x="114" y="61"/>
                    </a:lnTo>
                    <a:lnTo>
                      <a:pt x="116" y="63"/>
                    </a:lnTo>
                    <a:lnTo>
                      <a:pt x="117" y="64"/>
                    </a:lnTo>
                    <a:lnTo>
                      <a:pt x="118" y="65"/>
                    </a:lnTo>
                    <a:lnTo>
                      <a:pt x="118" y="67"/>
                    </a:lnTo>
                    <a:lnTo>
                      <a:pt x="116" y="6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12" y="70"/>
                    </a:lnTo>
                    <a:lnTo>
                      <a:pt x="110" y="70"/>
                    </a:lnTo>
                    <a:lnTo>
                      <a:pt x="107" y="70"/>
                    </a:lnTo>
                    <a:lnTo>
                      <a:pt x="105" y="69"/>
                    </a:lnTo>
                    <a:lnTo>
                      <a:pt x="103" y="68"/>
                    </a:lnTo>
                    <a:lnTo>
                      <a:pt x="101" y="67"/>
                    </a:lnTo>
                    <a:lnTo>
                      <a:pt x="100" y="66"/>
                    </a:lnTo>
                    <a:lnTo>
                      <a:pt x="99" y="65"/>
                    </a:lnTo>
                    <a:lnTo>
                      <a:pt x="99" y="65"/>
                    </a:lnTo>
                    <a:lnTo>
                      <a:pt x="97" y="64"/>
                    </a:lnTo>
                    <a:lnTo>
                      <a:pt x="94" y="62"/>
                    </a:lnTo>
                    <a:lnTo>
                      <a:pt x="90" y="60"/>
                    </a:lnTo>
                    <a:lnTo>
                      <a:pt x="86" y="58"/>
                    </a:lnTo>
                    <a:lnTo>
                      <a:pt x="81" y="57"/>
                    </a:lnTo>
                    <a:lnTo>
                      <a:pt x="77" y="56"/>
                    </a:lnTo>
                    <a:lnTo>
                      <a:pt x="73" y="55"/>
                    </a:lnTo>
                    <a:lnTo>
                      <a:pt x="69" y="56"/>
                    </a:lnTo>
                    <a:lnTo>
                      <a:pt x="69" y="56"/>
                    </a:lnTo>
                    <a:lnTo>
                      <a:pt x="70" y="56"/>
                    </a:lnTo>
                    <a:lnTo>
                      <a:pt x="71" y="57"/>
                    </a:lnTo>
                    <a:lnTo>
                      <a:pt x="73" y="58"/>
                    </a:lnTo>
                    <a:lnTo>
                      <a:pt x="75" y="58"/>
                    </a:lnTo>
                    <a:lnTo>
                      <a:pt x="75" y="58"/>
                    </a:lnTo>
                    <a:lnTo>
                      <a:pt x="77" y="59"/>
                    </a:lnTo>
                    <a:lnTo>
                      <a:pt x="78" y="59"/>
                    </a:lnTo>
                    <a:lnTo>
                      <a:pt x="79" y="60"/>
                    </a:lnTo>
                    <a:lnTo>
                      <a:pt x="81" y="61"/>
                    </a:lnTo>
                    <a:lnTo>
                      <a:pt x="81" y="61"/>
                    </a:lnTo>
                    <a:lnTo>
                      <a:pt x="82" y="62"/>
                    </a:lnTo>
                    <a:lnTo>
                      <a:pt x="85" y="63"/>
                    </a:lnTo>
                    <a:lnTo>
                      <a:pt x="88" y="64"/>
                    </a:lnTo>
                    <a:lnTo>
                      <a:pt x="90" y="65"/>
                    </a:lnTo>
                    <a:lnTo>
                      <a:pt x="93" y="66"/>
                    </a:lnTo>
                    <a:lnTo>
                      <a:pt x="94" y="68"/>
                    </a:lnTo>
                    <a:lnTo>
                      <a:pt x="94" y="70"/>
                    </a:lnTo>
                    <a:lnTo>
                      <a:pt x="93" y="72"/>
                    </a:lnTo>
                    <a:lnTo>
                      <a:pt x="93" y="72"/>
                    </a:lnTo>
                    <a:lnTo>
                      <a:pt x="91" y="74"/>
                    </a:lnTo>
                    <a:lnTo>
                      <a:pt x="89" y="75"/>
                    </a:lnTo>
                    <a:lnTo>
                      <a:pt x="86" y="75"/>
                    </a:lnTo>
                    <a:lnTo>
                      <a:pt x="84" y="75"/>
                    </a:lnTo>
                    <a:lnTo>
                      <a:pt x="81" y="75"/>
                    </a:lnTo>
                    <a:lnTo>
                      <a:pt x="78" y="74"/>
                    </a:lnTo>
                    <a:lnTo>
                      <a:pt x="76" y="73"/>
                    </a:lnTo>
                    <a:lnTo>
                      <a:pt x="74" y="73"/>
                    </a:lnTo>
                    <a:lnTo>
                      <a:pt x="74" y="73"/>
                    </a:lnTo>
                    <a:lnTo>
                      <a:pt x="73" y="72"/>
                    </a:lnTo>
                    <a:lnTo>
                      <a:pt x="71" y="72"/>
                    </a:lnTo>
                    <a:lnTo>
                      <a:pt x="69" y="72"/>
                    </a:lnTo>
                    <a:lnTo>
                      <a:pt x="66" y="72"/>
                    </a:lnTo>
                    <a:lnTo>
                      <a:pt x="64" y="72"/>
                    </a:lnTo>
                    <a:lnTo>
                      <a:pt x="61" y="72"/>
                    </a:lnTo>
                    <a:lnTo>
                      <a:pt x="58" y="72"/>
                    </a:lnTo>
                    <a:lnTo>
                      <a:pt x="54" y="72"/>
                    </a:lnTo>
                    <a:lnTo>
                      <a:pt x="51" y="72"/>
                    </a:lnTo>
                    <a:lnTo>
                      <a:pt x="48" y="71"/>
                    </a:lnTo>
                    <a:lnTo>
                      <a:pt x="45" y="71"/>
                    </a:lnTo>
                    <a:lnTo>
                      <a:pt x="41" y="70"/>
                    </a:lnTo>
                    <a:lnTo>
                      <a:pt x="38" y="70"/>
                    </a:lnTo>
                    <a:lnTo>
                      <a:pt x="35" y="68"/>
                    </a:lnTo>
                    <a:lnTo>
                      <a:pt x="33" y="67"/>
                    </a:lnTo>
                    <a:lnTo>
                      <a:pt x="30" y="65"/>
                    </a:lnTo>
                    <a:lnTo>
                      <a:pt x="30" y="65"/>
                    </a:lnTo>
                    <a:lnTo>
                      <a:pt x="28" y="63"/>
                    </a:lnTo>
                    <a:lnTo>
                      <a:pt x="25" y="63"/>
                    </a:lnTo>
                    <a:lnTo>
                      <a:pt x="22" y="63"/>
                    </a:lnTo>
                    <a:lnTo>
                      <a:pt x="19" y="63"/>
                    </a:lnTo>
                    <a:lnTo>
                      <a:pt x="17" y="63"/>
                    </a:lnTo>
                    <a:lnTo>
                      <a:pt x="15" y="61"/>
                    </a:lnTo>
                    <a:lnTo>
                      <a:pt x="13" y="58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0" y="50"/>
                    </a:lnTo>
                    <a:lnTo>
                      <a:pt x="10" y="48"/>
                    </a:lnTo>
                    <a:lnTo>
                      <a:pt x="10" y="46"/>
                    </a:lnTo>
                    <a:lnTo>
                      <a:pt x="10" y="43"/>
                    </a:lnTo>
                    <a:lnTo>
                      <a:pt x="10" y="41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9" y="33"/>
                    </a:lnTo>
                    <a:lnTo>
                      <a:pt x="9" y="33"/>
                    </a:lnTo>
                    <a:lnTo>
                      <a:pt x="8" y="30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4" y="23"/>
                    </a:lnTo>
                    <a:lnTo>
                      <a:pt x="2" y="21"/>
                    </a:lnTo>
                    <a:lnTo>
                      <a:pt x="1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34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57" name="Freeform 45">
                <a:extLst>
                  <a:ext uri="{FF2B5EF4-FFF2-40B4-BE49-F238E27FC236}">
                    <a16:creationId xmlns:a16="http://schemas.microsoft.com/office/drawing/2014/main" id="{14F11D65-40D8-FDCE-706A-629F769BC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" y="1075"/>
                <a:ext cx="63" cy="28"/>
              </a:xfrm>
              <a:custGeom>
                <a:avLst/>
                <a:gdLst>
                  <a:gd name="T0" fmla="*/ 61 w 63"/>
                  <a:gd name="T1" fmla="*/ 27 h 28"/>
                  <a:gd name="T2" fmla="*/ 59 w 63"/>
                  <a:gd name="T3" fmla="*/ 26 h 28"/>
                  <a:gd name="T4" fmla="*/ 57 w 63"/>
                  <a:gd name="T5" fmla="*/ 25 h 28"/>
                  <a:gd name="T6" fmla="*/ 54 w 63"/>
                  <a:gd name="T7" fmla="*/ 24 h 28"/>
                  <a:gd name="T8" fmla="*/ 53 w 63"/>
                  <a:gd name="T9" fmla="*/ 23 h 28"/>
                  <a:gd name="T10" fmla="*/ 48 w 63"/>
                  <a:gd name="T11" fmla="*/ 20 h 28"/>
                  <a:gd name="T12" fmla="*/ 43 w 63"/>
                  <a:gd name="T13" fmla="*/ 16 h 28"/>
                  <a:gd name="T14" fmla="*/ 39 w 63"/>
                  <a:gd name="T15" fmla="*/ 13 h 28"/>
                  <a:gd name="T16" fmla="*/ 37 w 63"/>
                  <a:gd name="T17" fmla="*/ 12 h 28"/>
                  <a:gd name="T18" fmla="*/ 35 w 63"/>
                  <a:gd name="T19" fmla="*/ 11 h 28"/>
                  <a:gd name="T20" fmla="*/ 33 w 63"/>
                  <a:gd name="T21" fmla="*/ 11 h 28"/>
                  <a:gd name="T22" fmla="*/ 30 w 63"/>
                  <a:gd name="T23" fmla="*/ 11 h 28"/>
                  <a:gd name="T24" fmla="*/ 27 w 63"/>
                  <a:gd name="T25" fmla="*/ 11 h 28"/>
                  <a:gd name="T26" fmla="*/ 21 w 63"/>
                  <a:gd name="T27" fmla="*/ 11 h 28"/>
                  <a:gd name="T28" fmla="*/ 13 w 63"/>
                  <a:gd name="T29" fmla="*/ 9 h 28"/>
                  <a:gd name="T30" fmla="*/ 6 w 63"/>
                  <a:gd name="T31" fmla="*/ 8 h 28"/>
                  <a:gd name="T32" fmla="*/ 3 w 63"/>
                  <a:gd name="T33" fmla="*/ 5 h 28"/>
                  <a:gd name="T34" fmla="*/ 1 w 63"/>
                  <a:gd name="T35" fmla="*/ 3 h 28"/>
                  <a:gd name="T36" fmla="*/ 0 w 63"/>
                  <a:gd name="T37" fmla="*/ 1 h 28"/>
                  <a:gd name="T38" fmla="*/ 0 w 63"/>
                  <a:gd name="T39" fmla="*/ 0 h 28"/>
                  <a:gd name="T40" fmla="*/ 5 w 63"/>
                  <a:gd name="T41" fmla="*/ 2 h 28"/>
                  <a:gd name="T42" fmla="*/ 12 w 63"/>
                  <a:gd name="T43" fmla="*/ 5 h 28"/>
                  <a:gd name="T44" fmla="*/ 21 w 63"/>
                  <a:gd name="T45" fmla="*/ 6 h 28"/>
                  <a:gd name="T46" fmla="*/ 29 w 63"/>
                  <a:gd name="T47" fmla="*/ 7 h 28"/>
                  <a:gd name="T48" fmla="*/ 33 w 63"/>
                  <a:gd name="T49" fmla="*/ 7 h 28"/>
                  <a:gd name="T50" fmla="*/ 36 w 63"/>
                  <a:gd name="T51" fmla="*/ 8 h 28"/>
                  <a:gd name="T52" fmla="*/ 39 w 63"/>
                  <a:gd name="T53" fmla="*/ 10 h 28"/>
                  <a:gd name="T54" fmla="*/ 43 w 63"/>
                  <a:gd name="T55" fmla="*/ 13 h 28"/>
                  <a:gd name="T56" fmla="*/ 48 w 63"/>
                  <a:gd name="T57" fmla="*/ 17 h 28"/>
                  <a:gd name="T58" fmla="*/ 52 w 63"/>
                  <a:gd name="T59" fmla="*/ 20 h 28"/>
                  <a:gd name="T60" fmla="*/ 54 w 63"/>
                  <a:gd name="T61" fmla="*/ 21 h 28"/>
                  <a:gd name="T62" fmla="*/ 58 w 63"/>
                  <a:gd name="T63" fmla="*/ 23 h 28"/>
                  <a:gd name="T64" fmla="*/ 60 w 63"/>
                  <a:gd name="T65" fmla="*/ 25 h 28"/>
                  <a:gd name="T66" fmla="*/ 62 w 63"/>
                  <a:gd name="T67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" h="28">
                    <a:moveTo>
                      <a:pt x="62" y="27"/>
                    </a:moveTo>
                    <a:lnTo>
                      <a:pt x="61" y="27"/>
                    </a:lnTo>
                    <a:lnTo>
                      <a:pt x="60" y="27"/>
                    </a:lnTo>
                    <a:lnTo>
                      <a:pt x="59" y="26"/>
                    </a:lnTo>
                    <a:lnTo>
                      <a:pt x="58" y="26"/>
                    </a:lnTo>
                    <a:lnTo>
                      <a:pt x="57" y="25"/>
                    </a:lnTo>
                    <a:lnTo>
                      <a:pt x="56" y="24"/>
                    </a:lnTo>
                    <a:lnTo>
                      <a:pt x="54" y="24"/>
                    </a:lnTo>
                    <a:lnTo>
                      <a:pt x="54" y="23"/>
                    </a:lnTo>
                    <a:lnTo>
                      <a:pt x="53" y="23"/>
                    </a:lnTo>
                    <a:lnTo>
                      <a:pt x="51" y="21"/>
                    </a:lnTo>
                    <a:lnTo>
                      <a:pt x="48" y="20"/>
                    </a:lnTo>
                    <a:lnTo>
                      <a:pt x="46" y="18"/>
                    </a:lnTo>
                    <a:lnTo>
                      <a:pt x="43" y="16"/>
                    </a:lnTo>
                    <a:lnTo>
                      <a:pt x="41" y="15"/>
                    </a:lnTo>
                    <a:lnTo>
                      <a:pt x="39" y="13"/>
                    </a:lnTo>
                    <a:lnTo>
                      <a:pt x="38" y="12"/>
                    </a:lnTo>
                    <a:lnTo>
                      <a:pt x="37" y="12"/>
                    </a:lnTo>
                    <a:lnTo>
                      <a:pt x="36" y="12"/>
                    </a:lnTo>
                    <a:lnTo>
                      <a:pt x="35" y="11"/>
                    </a:lnTo>
                    <a:lnTo>
                      <a:pt x="34" y="11"/>
                    </a:lnTo>
                    <a:lnTo>
                      <a:pt x="33" y="11"/>
                    </a:lnTo>
                    <a:lnTo>
                      <a:pt x="32" y="11"/>
                    </a:lnTo>
                    <a:lnTo>
                      <a:pt x="30" y="11"/>
                    </a:lnTo>
                    <a:lnTo>
                      <a:pt x="29" y="11"/>
                    </a:lnTo>
                    <a:lnTo>
                      <a:pt x="27" y="11"/>
                    </a:lnTo>
                    <a:lnTo>
                      <a:pt x="24" y="11"/>
                    </a:lnTo>
                    <a:lnTo>
                      <a:pt x="21" y="11"/>
                    </a:lnTo>
                    <a:lnTo>
                      <a:pt x="17" y="10"/>
                    </a:lnTo>
                    <a:lnTo>
                      <a:pt x="13" y="9"/>
                    </a:lnTo>
                    <a:lnTo>
                      <a:pt x="9" y="9"/>
                    </a:lnTo>
                    <a:lnTo>
                      <a:pt x="6" y="8"/>
                    </a:lnTo>
                    <a:lnTo>
                      <a:pt x="5" y="6"/>
                    </a:lnTo>
                    <a:lnTo>
                      <a:pt x="3" y="5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21" y="6"/>
                    </a:lnTo>
                    <a:lnTo>
                      <a:pt x="25" y="6"/>
                    </a:lnTo>
                    <a:lnTo>
                      <a:pt x="29" y="7"/>
                    </a:lnTo>
                    <a:lnTo>
                      <a:pt x="32" y="7"/>
                    </a:lnTo>
                    <a:lnTo>
                      <a:pt x="33" y="7"/>
                    </a:lnTo>
                    <a:lnTo>
                      <a:pt x="34" y="7"/>
                    </a:lnTo>
                    <a:lnTo>
                      <a:pt x="36" y="8"/>
                    </a:lnTo>
                    <a:lnTo>
                      <a:pt x="38" y="9"/>
                    </a:lnTo>
                    <a:lnTo>
                      <a:pt x="39" y="10"/>
                    </a:lnTo>
                    <a:lnTo>
                      <a:pt x="41" y="11"/>
                    </a:lnTo>
                    <a:lnTo>
                      <a:pt x="43" y="13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8"/>
                    </a:lnTo>
                    <a:lnTo>
                      <a:pt x="52" y="20"/>
                    </a:lnTo>
                    <a:lnTo>
                      <a:pt x="53" y="21"/>
                    </a:lnTo>
                    <a:lnTo>
                      <a:pt x="54" y="21"/>
                    </a:lnTo>
                    <a:lnTo>
                      <a:pt x="56" y="23"/>
                    </a:lnTo>
                    <a:lnTo>
                      <a:pt x="58" y="23"/>
                    </a:lnTo>
                    <a:lnTo>
                      <a:pt x="59" y="24"/>
                    </a:lnTo>
                    <a:lnTo>
                      <a:pt x="60" y="25"/>
                    </a:lnTo>
                    <a:lnTo>
                      <a:pt x="61" y="26"/>
                    </a:lnTo>
                    <a:lnTo>
                      <a:pt x="62" y="26"/>
                    </a:lnTo>
                    <a:lnTo>
                      <a:pt x="62" y="27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58" name="Freeform 46">
                <a:extLst>
                  <a:ext uri="{FF2B5EF4-FFF2-40B4-BE49-F238E27FC236}">
                    <a16:creationId xmlns:a16="http://schemas.microsoft.com/office/drawing/2014/main" id="{91C43CA6-45E8-D5CB-A38C-B7A46DDA9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" y="1097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0 w 17"/>
                  <a:gd name="T3" fmla="*/ 5 h 17"/>
                  <a:gd name="T4" fmla="*/ 1 w 17"/>
                  <a:gd name="T5" fmla="*/ 8 h 17"/>
                  <a:gd name="T6" fmla="*/ 1 w 17"/>
                  <a:gd name="T7" fmla="*/ 10 h 17"/>
                  <a:gd name="T8" fmla="*/ 5 w 17"/>
                  <a:gd name="T9" fmla="*/ 13 h 17"/>
                  <a:gd name="T10" fmla="*/ 7 w 17"/>
                  <a:gd name="T11" fmla="*/ 13 h 17"/>
                  <a:gd name="T12" fmla="*/ 10 w 17"/>
                  <a:gd name="T13" fmla="*/ 13 h 17"/>
                  <a:gd name="T14" fmla="*/ 12 w 17"/>
                  <a:gd name="T15" fmla="*/ 16 h 17"/>
                  <a:gd name="T16" fmla="*/ 14 w 17"/>
                  <a:gd name="T17" fmla="*/ 16 h 17"/>
                  <a:gd name="T18" fmla="*/ 16 w 17"/>
                  <a:gd name="T19" fmla="*/ 16 h 17"/>
                  <a:gd name="T20" fmla="*/ 14 w 17"/>
                  <a:gd name="T21" fmla="*/ 8 h 17"/>
                  <a:gd name="T22" fmla="*/ 14 w 17"/>
                  <a:gd name="T23" fmla="*/ 8 h 17"/>
                  <a:gd name="T24" fmla="*/ 14 w 17"/>
                  <a:gd name="T25" fmla="*/ 8 h 17"/>
                  <a:gd name="T26" fmla="*/ 12 w 17"/>
                  <a:gd name="T27" fmla="*/ 5 h 17"/>
                  <a:gd name="T28" fmla="*/ 10 w 17"/>
                  <a:gd name="T29" fmla="*/ 5 h 17"/>
                  <a:gd name="T30" fmla="*/ 8 w 17"/>
                  <a:gd name="T31" fmla="*/ 2 h 17"/>
                  <a:gd name="T32" fmla="*/ 5 w 17"/>
                  <a:gd name="T33" fmla="*/ 2 h 17"/>
                  <a:gd name="T34" fmla="*/ 3 w 17"/>
                  <a:gd name="T35" fmla="*/ 0 h 17"/>
                  <a:gd name="T36" fmla="*/ 1 w 17"/>
                  <a:gd name="T37" fmla="*/ 0 h 17"/>
                  <a:gd name="T38" fmla="*/ 1 w 17"/>
                  <a:gd name="T39" fmla="*/ 0 h 17"/>
                  <a:gd name="T40" fmla="*/ 0 w 17"/>
                  <a:gd name="T4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0" y="5"/>
                    </a:moveTo>
                    <a:lnTo>
                      <a:pt x="0" y="5"/>
                    </a:lnTo>
                    <a:lnTo>
                      <a:pt x="1" y="8"/>
                    </a:lnTo>
                    <a:lnTo>
                      <a:pt x="1" y="10"/>
                    </a:lnTo>
                    <a:lnTo>
                      <a:pt x="5" y="13"/>
                    </a:lnTo>
                    <a:lnTo>
                      <a:pt x="7" y="13"/>
                    </a:lnTo>
                    <a:lnTo>
                      <a:pt x="10" y="13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5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59" name="Freeform 47">
                <a:extLst>
                  <a:ext uri="{FF2B5EF4-FFF2-40B4-BE49-F238E27FC236}">
                    <a16:creationId xmlns:a16="http://schemas.microsoft.com/office/drawing/2014/main" id="{DE0EA067-77F3-369C-1C42-90BEC305A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" y="1086"/>
                <a:ext cx="18" cy="17"/>
              </a:xfrm>
              <a:custGeom>
                <a:avLst/>
                <a:gdLst>
                  <a:gd name="T0" fmla="*/ 0 w 18"/>
                  <a:gd name="T1" fmla="*/ 3 h 17"/>
                  <a:gd name="T2" fmla="*/ 0 w 18"/>
                  <a:gd name="T3" fmla="*/ 3 h 17"/>
                  <a:gd name="T4" fmla="*/ 1 w 18"/>
                  <a:gd name="T5" fmla="*/ 4 h 17"/>
                  <a:gd name="T6" fmla="*/ 3 w 18"/>
                  <a:gd name="T7" fmla="*/ 6 h 17"/>
                  <a:gd name="T8" fmla="*/ 5 w 18"/>
                  <a:gd name="T9" fmla="*/ 7 h 17"/>
                  <a:gd name="T10" fmla="*/ 8 w 18"/>
                  <a:gd name="T11" fmla="*/ 9 h 17"/>
                  <a:gd name="T12" fmla="*/ 10 w 18"/>
                  <a:gd name="T13" fmla="*/ 12 h 17"/>
                  <a:gd name="T14" fmla="*/ 13 w 18"/>
                  <a:gd name="T15" fmla="*/ 14 h 17"/>
                  <a:gd name="T16" fmla="*/ 14 w 18"/>
                  <a:gd name="T17" fmla="*/ 16 h 17"/>
                  <a:gd name="T18" fmla="*/ 16 w 18"/>
                  <a:gd name="T19" fmla="*/ 16 h 17"/>
                  <a:gd name="T20" fmla="*/ 17 w 18"/>
                  <a:gd name="T21" fmla="*/ 13 h 17"/>
                  <a:gd name="T22" fmla="*/ 16 w 18"/>
                  <a:gd name="T23" fmla="*/ 12 h 17"/>
                  <a:gd name="T24" fmla="*/ 14 w 18"/>
                  <a:gd name="T25" fmla="*/ 11 h 17"/>
                  <a:gd name="T26" fmla="*/ 12 w 18"/>
                  <a:gd name="T27" fmla="*/ 8 h 17"/>
                  <a:gd name="T28" fmla="*/ 10 w 18"/>
                  <a:gd name="T29" fmla="*/ 7 h 17"/>
                  <a:gd name="T30" fmla="*/ 7 w 18"/>
                  <a:gd name="T31" fmla="*/ 4 h 17"/>
                  <a:gd name="T32" fmla="*/ 5 w 18"/>
                  <a:gd name="T33" fmla="*/ 2 h 17"/>
                  <a:gd name="T34" fmla="*/ 3 w 18"/>
                  <a:gd name="T35" fmla="*/ 1 h 17"/>
                  <a:gd name="T36" fmla="*/ 1 w 18"/>
                  <a:gd name="T37" fmla="*/ 0 h 17"/>
                  <a:gd name="T38" fmla="*/ 1 w 18"/>
                  <a:gd name="T39" fmla="*/ 0 h 17"/>
                  <a:gd name="T40" fmla="*/ 0 w 18"/>
                  <a:gd name="T41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7">
                    <a:moveTo>
                      <a:pt x="0" y="3"/>
                    </a:moveTo>
                    <a:lnTo>
                      <a:pt x="0" y="3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5" y="7"/>
                    </a:lnTo>
                    <a:lnTo>
                      <a:pt x="8" y="9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7" y="13"/>
                    </a:lnTo>
                    <a:lnTo>
                      <a:pt x="16" y="12"/>
                    </a:lnTo>
                    <a:lnTo>
                      <a:pt x="14" y="11"/>
                    </a:lnTo>
                    <a:lnTo>
                      <a:pt x="12" y="8"/>
                    </a:lnTo>
                    <a:lnTo>
                      <a:pt x="10" y="7"/>
                    </a:lnTo>
                    <a:lnTo>
                      <a:pt x="7" y="4"/>
                    </a:lnTo>
                    <a:lnTo>
                      <a:pt x="5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60" name="Freeform 48">
                <a:extLst>
                  <a:ext uri="{FF2B5EF4-FFF2-40B4-BE49-F238E27FC236}">
                    <a16:creationId xmlns:a16="http://schemas.microsoft.com/office/drawing/2014/main" id="{8625E95B-1B47-6A42-58AC-5F4B837B7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" y="1084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0 w 17"/>
                  <a:gd name="T3" fmla="*/ 12 h 17"/>
                  <a:gd name="T4" fmla="*/ 1 w 17"/>
                  <a:gd name="T5" fmla="*/ 12 h 17"/>
                  <a:gd name="T6" fmla="*/ 5 w 17"/>
                  <a:gd name="T7" fmla="*/ 12 h 17"/>
                  <a:gd name="T8" fmla="*/ 7 w 17"/>
                  <a:gd name="T9" fmla="*/ 12 h 17"/>
                  <a:gd name="T10" fmla="*/ 7 w 17"/>
                  <a:gd name="T11" fmla="*/ 12 h 17"/>
                  <a:gd name="T12" fmla="*/ 10 w 17"/>
                  <a:gd name="T13" fmla="*/ 12 h 17"/>
                  <a:gd name="T14" fmla="*/ 10 w 17"/>
                  <a:gd name="T15" fmla="*/ 12 h 17"/>
                  <a:gd name="T16" fmla="*/ 12 w 17"/>
                  <a:gd name="T17" fmla="*/ 16 h 17"/>
                  <a:gd name="T18" fmla="*/ 14 w 17"/>
                  <a:gd name="T19" fmla="*/ 16 h 17"/>
                  <a:gd name="T20" fmla="*/ 16 w 17"/>
                  <a:gd name="T21" fmla="*/ 6 h 17"/>
                  <a:gd name="T22" fmla="*/ 14 w 17"/>
                  <a:gd name="T23" fmla="*/ 6 h 17"/>
                  <a:gd name="T24" fmla="*/ 12 w 17"/>
                  <a:gd name="T25" fmla="*/ 3 h 17"/>
                  <a:gd name="T26" fmla="*/ 10 w 17"/>
                  <a:gd name="T27" fmla="*/ 3 h 17"/>
                  <a:gd name="T28" fmla="*/ 8 w 17"/>
                  <a:gd name="T29" fmla="*/ 3 h 17"/>
                  <a:gd name="T30" fmla="*/ 7 w 17"/>
                  <a:gd name="T31" fmla="*/ 0 h 17"/>
                  <a:gd name="T32" fmla="*/ 5 w 17"/>
                  <a:gd name="T33" fmla="*/ 0 h 17"/>
                  <a:gd name="T34" fmla="*/ 1 w 17"/>
                  <a:gd name="T35" fmla="*/ 0 h 17"/>
                  <a:gd name="T36" fmla="*/ 0 w 17"/>
                  <a:gd name="T37" fmla="*/ 0 h 17"/>
                  <a:gd name="T38" fmla="*/ 0 w 17"/>
                  <a:gd name="T39" fmla="*/ 3 h 17"/>
                  <a:gd name="T40" fmla="*/ 0 w 17"/>
                  <a:gd name="T41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0" y="12"/>
                    </a:moveTo>
                    <a:lnTo>
                      <a:pt x="0" y="12"/>
                    </a:lnTo>
                    <a:lnTo>
                      <a:pt x="1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6" y="6"/>
                    </a:lnTo>
                    <a:lnTo>
                      <a:pt x="14" y="6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61" name="Freeform 49">
                <a:extLst>
                  <a:ext uri="{FF2B5EF4-FFF2-40B4-BE49-F238E27FC236}">
                    <a16:creationId xmlns:a16="http://schemas.microsoft.com/office/drawing/2014/main" id="{817D598D-BAEA-FE90-F793-ED6E98194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" y="1080"/>
                <a:ext cx="27" cy="17"/>
              </a:xfrm>
              <a:custGeom>
                <a:avLst/>
                <a:gdLst>
                  <a:gd name="T0" fmla="*/ 0 w 27"/>
                  <a:gd name="T1" fmla="*/ 6 h 17"/>
                  <a:gd name="T2" fmla="*/ 0 w 27"/>
                  <a:gd name="T3" fmla="*/ 6 h 17"/>
                  <a:gd name="T4" fmla="*/ 3 w 27"/>
                  <a:gd name="T5" fmla="*/ 8 h 17"/>
                  <a:gd name="T6" fmla="*/ 6 w 27"/>
                  <a:gd name="T7" fmla="*/ 10 h 17"/>
                  <a:gd name="T8" fmla="*/ 10 w 27"/>
                  <a:gd name="T9" fmla="*/ 12 h 17"/>
                  <a:gd name="T10" fmla="*/ 14 w 27"/>
                  <a:gd name="T11" fmla="*/ 14 h 17"/>
                  <a:gd name="T12" fmla="*/ 18 w 27"/>
                  <a:gd name="T13" fmla="*/ 14 h 17"/>
                  <a:gd name="T14" fmla="*/ 21 w 27"/>
                  <a:gd name="T15" fmla="*/ 14 h 17"/>
                  <a:gd name="T16" fmla="*/ 24 w 27"/>
                  <a:gd name="T17" fmla="*/ 16 h 17"/>
                  <a:gd name="T18" fmla="*/ 26 w 27"/>
                  <a:gd name="T19" fmla="*/ 16 h 17"/>
                  <a:gd name="T20" fmla="*/ 26 w 27"/>
                  <a:gd name="T21" fmla="*/ 10 h 17"/>
                  <a:gd name="T22" fmla="*/ 24 w 27"/>
                  <a:gd name="T23" fmla="*/ 8 h 17"/>
                  <a:gd name="T24" fmla="*/ 22 w 27"/>
                  <a:gd name="T25" fmla="*/ 8 h 17"/>
                  <a:gd name="T26" fmla="*/ 18 w 27"/>
                  <a:gd name="T27" fmla="*/ 8 h 17"/>
                  <a:gd name="T28" fmla="*/ 14 w 27"/>
                  <a:gd name="T29" fmla="*/ 8 h 17"/>
                  <a:gd name="T30" fmla="*/ 10 w 27"/>
                  <a:gd name="T31" fmla="*/ 6 h 17"/>
                  <a:gd name="T32" fmla="*/ 7 w 27"/>
                  <a:gd name="T33" fmla="*/ 4 h 17"/>
                  <a:gd name="T34" fmla="*/ 4 w 27"/>
                  <a:gd name="T35" fmla="*/ 2 h 17"/>
                  <a:gd name="T36" fmla="*/ 3 w 27"/>
                  <a:gd name="T37" fmla="*/ 0 h 17"/>
                  <a:gd name="T38" fmla="*/ 3 w 27"/>
                  <a:gd name="T39" fmla="*/ 0 h 17"/>
                  <a:gd name="T40" fmla="*/ 0 w 27"/>
                  <a:gd name="T41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17">
                    <a:moveTo>
                      <a:pt x="0" y="6"/>
                    </a:moveTo>
                    <a:lnTo>
                      <a:pt x="0" y="6"/>
                    </a:lnTo>
                    <a:lnTo>
                      <a:pt x="3" y="8"/>
                    </a:lnTo>
                    <a:lnTo>
                      <a:pt x="6" y="10"/>
                    </a:lnTo>
                    <a:lnTo>
                      <a:pt x="10" y="12"/>
                    </a:lnTo>
                    <a:lnTo>
                      <a:pt x="14" y="14"/>
                    </a:lnTo>
                    <a:lnTo>
                      <a:pt x="18" y="14"/>
                    </a:lnTo>
                    <a:lnTo>
                      <a:pt x="21" y="14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26" y="10"/>
                    </a:lnTo>
                    <a:lnTo>
                      <a:pt x="24" y="8"/>
                    </a:lnTo>
                    <a:lnTo>
                      <a:pt x="22" y="8"/>
                    </a:lnTo>
                    <a:lnTo>
                      <a:pt x="18" y="8"/>
                    </a:lnTo>
                    <a:lnTo>
                      <a:pt x="14" y="8"/>
                    </a:lnTo>
                    <a:lnTo>
                      <a:pt x="10" y="6"/>
                    </a:lnTo>
                    <a:lnTo>
                      <a:pt x="7" y="4"/>
                    </a:lnTo>
                    <a:lnTo>
                      <a:pt x="4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62" name="Freeform 50">
                <a:extLst>
                  <a:ext uri="{FF2B5EF4-FFF2-40B4-BE49-F238E27FC236}">
                    <a16:creationId xmlns:a16="http://schemas.microsoft.com/office/drawing/2014/main" id="{E0391A8B-8FC7-ED1E-AF90-6091DACB9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4" y="1073"/>
                <a:ext cx="17" cy="17"/>
              </a:xfrm>
              <a:custGeom>
                <a:avLst/>
                <a:gdLst>
                  <a:gd name="T0" fmla="*/ 10 w 17"/>
                  <a:gd name="T1" fmla="*/ 1 h 17"/>
                  <a:gd name="T2" fmla="*/ 8 w 17"/>
                  <a:gd name="T3" fmla="*/ 1 h 17"/>
                  <a:gd name="T4" fmla="*/ 6 w 17"/>
                  <a:gd name="T5" fmla="*/ 0 h 17"/>
                  <a:gd name="T6" fmla="*/ 2 w 17"/>
                  <a:gd name="T7" fmla="*/ 1 h 17"/>
                  <a:gd name="T8" fmla="*/ 0 w 17"/>
                  <a:gd name="T9" fmla="*/ 4 h 17"/>
                  <a:gd name="T10" fmla="*/ 2 w 17"/>
                  <a:gd name="T11" fmla="*/ 8 h 17"/>
                  <a:gd name="T12" fmla="*/ 4 w 17"/>
                  <a:gd name="T13" fmla="*/ 9 h 17"/>
                  <a:gd name="T14" fmla="*/ 6 w 17"/>
                  <a:gd name="T15" fmla="*/ 11 h 17"/>
                  <a:gd name="T16" fmla="*/ 8 w 17"/>
                  <a:gd name="T17" fmla="*/ 12 h 17"/>
                  <a:gd name="T18" fmla="*/ 10 w 17"/>
                  <a:gd name="T19" fmla="*/ 16 h 17"/>
                  <a:gd name="T20" fmla="*/ 16 w 17"/>
                  <a:gd name="T21" fmla="*/ 11 h 17"/>
                  <a:gd name="T22" fmla="*/ 12 w 17"/>
                  <a:gd name="T23" fmla="*/ 9 h 17"/>
                  <a:gd name="T24" fmla="*/ 10 w 17"/>
                  <a:gd name="T25" fmla="*/ 8 h 17"/>
                  <a:gd name="T26" fmla="*/ 8 w 17"/>
                  <a:gd name="T27" fmla="*/ 4 h 17"/>
                  <a:gd name="T28" fmla="*/ 8 w 17"/>
                  <a:gd name="T29" fmla="*/ 4 h 17"/>
                  <a:gd name="T30" fmla="*/ 6 w 17"/>
                  <a:gd name="T31" fmla="*/ 3 h 17"/>
                  <a:gd name="T32" fmla="*/ 6 w 17"/>
                  <a:gd name="T33" fmla="*/ 4 h 17"/>
                  <a:gd name="T34" fmla="*/ 4 w 17"/>
                  <a:gd name="T35" fmla="*/ 4 h 17"/>
                  <a:gd name="T36" fmla="*/ 6 w 17"/>
                  <a:gd name="T37" fmla="*/ 6 h 17"/>
                  <a:gd name="T38" fmla="*/ 6 w 17"/>
                  <a:gd name="T39" fmla="*/ 6 h 17"/>
                  <a:gd name="T40" fmla="*/ 10 w 17"/>
                  <a:gd name="T4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0" y="1"/>
                    </a:moveTo>
                    <a:lnTo>
                      <a:pt x="8" y="1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12"/>
                    </a:lnTo>
                    <a:lnTo>
                      <a:pt x="10" y="16"/>
                    </a:lnTo>
                    <a:lnTo>
                      <a:pt x="16" y="11"/>
                    </a:lnTo>
                    <a:lnTo>
                      <a:pt x="12" y="9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0" y="1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63" name="Freeform 51">
                <a:extLst>
                  <a:ext uri="{FF2B5EF4-FFF2-40B4-BE49-F238E27FC236}">
                    <a16:creationId xmlns:a16="http://schemas.microsoft.com/office/drawing/2014/main" id="{75185770-7590-1505-D07D-EA13A3B6B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" y="1074"/>
                <a:ext cx="32" cy="17"/>
              </a:xfrm>
              <a:custGeom>
                <a:avLst/>
                <a:gdLst>
                  <a:gd name="T0" fmla="*/ 31 w 32"/>
                  <a:gd name="T1" fmla="*/ 10 h 17"/>
                  <a:gd name="T2" fmla="*/ 31 w 32"/>
                  <a:gd name="T3" fmla="*/ 10 h 17"/>
                  <a:gd name="T4" fmla="*/ 28 w 32"/>
                  <a:gd name="T5" fmla="*/ 10 h 17"/>
                  <a:gd name="T6" fmla="*/ 24 w 32"/>
                  <a:gd name="T7" fmla="*/ 10 h 17"/>
                  <a:gd name="T8" fmla="*/ 20 w 32"/>
                  <a:gd name="T9" fmla="*/ 10 h 17"/>
                  <a:gd name="T10" fmla="*/ 16 w 32"/>
                  <a:gd name="T11" fmla="*/ 8 h 17"/>
                  <a:gd name="T12" fmla="*/ 12 w 32"/>
                  <a:gd name="T13" fmla="*/ 7 h 17"/>
                  <a:gd name="T14" fmla="*/ 8 w 32"/>
                  <a:gd name="T15" fmla="*/ 5 h 17"/>
                  <a:gd name="T16" fmla="*/ 4 w 32"/>
                  <a:gd name="T17" fmla="*/ 1 h 17"/>
                  <a:gd name="T18" fmla="*/ 2 w 32"/>
                  <a:gd name="T19" fmla="*/ 0 h 17"/>
                  <a:gd name="T20" fmla="*/ 0 w 32"/>
                  <a:gd name="T21" fmla="*/ 5 h 17"/>
                  <a:gd name="T22" fmla="*/ 3 w 32"/>
                  <a:gd name="T23" fmla="*/ 7 h 17"/>
                  <a:gd name="T24" fmla="*/ 7 w 32"/>
                  <a:gd name="T25" fmla="*/ 10 h 17"/>
                  <a:gd name="T26" fmla="*/ 11 w 32"/>
                  <a:gd name="T27" fmla="*/ 12 h 17"/>
                  <a:gd name="T28" fmla="*/ 16 w 32"/>
                  <a:gd name="T29" fmla="*/ 14 h 17"/>
                  <a:gd name="T30" fmla="*/ 20 w 32"/>
                  <a:gd name="T31" fmla="*/ 16 h 17"/>
                  <a:gd name="T32" fmla="*/ 24 w 32"/>
                  <a:gd name="T33" fmla="*/ 16 h 17"/>
                  <a:gd name="T34" fmla="*/ 28 w 32"/>
                  <a:gd name="T35" fmla="*/ 16 h 17"/>
                  <a:gd name="T36" fmla="*/ 31 w 32"/>
                  <a:gd name="T37" fmla="*/ 16 h 17"/>
                  <a:gd name="T38" fmla="*/ 31 w 32"/>
                  <a:gd name="T39" fmla="*/ 16 h 17"/>
                  <a:gd name="T40" fmla="*/ 31 w 32"/>
                  <a:gd name="T41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17">
                    <a:moveTo>
                      <a:pt x="31" y="10"/>
                    </a:moveTo>
                    <a:lnTo>
                      <a:pt x="31" y="10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8"/>
                    </a:lnTo>
                    <a:lnTo>
                      <a:pt x="12" y="7"/>
                    </a:lnTo>
                    <a:lnTo>
                      <a:pt x="8" y="5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7" y="10"/>
                    </a:lnTo>
                    <a:lnTo>
                      <a:pt x="11" y="12"/>
                    </a:lnTo>
                    <a:lnTo>
                      <a:pt x="16" y="14"/>
                    </a:lnTo>
                    <a:lnTo>
                      <a:pt x="20" y="16"/>
                    </a:lnTo>
                    <a:lnTo>
                      <a:pt x="24" y="16"/>
                    </a:lnTo>
                    <a:lnTo>
                      <a:pt x="28" y="16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1" y="1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64" name="Freeform 52">
                <a:extLst>
                  <a:ext uri="{FF2B5EF4-FFF2-40B4-BE49-F238E27FC236}">
                    <a16:creationId xmlns:a16="http://schemas.microsoft.com/office/drawing/2014/main" id="{BF90E65E-D80C-7679-0668-BC5C494BB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8" y="1080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16 w 17"/>
                  <a:gd name="T3" fmla="*/ 9 h 17"/>
                  <a:gd name="T4" fmla="*/ 11 w 17"/>
                  <a:gd name="T5" fmla="*/ 3 h 17"/>
                  <a:gd name="T6" fmla="*/ 6 w 17"/>
                  <a:gd name="T7" fmla="*/ 0 h 17"/>
                  <a:gd name="T8" fmla="*/ 2 w 17"/>
                  <a:gd name="T9" fmla="*/ 0 h 17"/>
                  <a:gd name="T10" fmla="*/ 0 w 17"/>
                  <a:gd name="T11" fmla="*/ 0 h 17"/>
                  <a:gd name="T12" fmla="*/ 0 w 17"/>
                  <a:gd name="T13" fmla="*/ 9 h 17"/>
                  <a:gd name="T14" fmla="*/ 2 w 17"/>
                  <a:gd name="T15" fmla="*/ 9 h 17"/>
                  <a:gd name="T16" fmla="*/ 4 w 17"/>
                  <a:gd name="T17" fmla="*/ 9 h 17"/>
                  <a:gd name="T18" fmla="*/ 9 w 17"/>
                  <a:gd name="T19" fmla="*/ 12 h 17"/>
                  <a:gd name="T20" fmla="*/ 11 w 17"/>
                  <a:gd name="T21" fmla="*/ 16 h 17"/>
                  <a:gd name="T22" fmla="*/ 11 w 17"/>
                  <a:gd name="T23" fmla="*/ 16 h 17"/>
                  <a:gd name="T24" fmla="*/ 16 w 17"/>
                  <a:gd name="T2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6" y="9"/>
                    </a:moveTo>
                    <a:lnTo>
                      <a:pt x="16" y="9"/>
                    </a:lnTo>
                    <a:lnTo>
                      <a:pt x="11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9" y="12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65" name="Freeform 53">
                <a:extLst>
                  <a:ext uri="{FF2B5EF4-FFF2-40B4-BE49-F238E27FC236}">
                    <a16:creationId xmlns:a16="http://schemas.microsoft.com/office/drawing/2014/main" id="{7F6DBE85-DCB4-D379-0B28-EEFED1627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" y="1083"/>
                <a:ext cx="18" cy="17"/>
              </a:xfrm>
              <a:custGeom>
                <a:avLst/>
                <a:gdLst>
                  <a:gd name="T0" fmla="*/ 17 w 18"/>
                  <a:gd name="T1" fmla="*/ 13 h 17"/>
                  <a:gd name="T2" fmla="*/ 17 w 18"/>
                  <a:gd name="T3" fmla="*/ 13 h 17"/>
                  <a:gd name="T4" fmla="*/ 16 w 18"/>
                  <a:gd name="T5" fmla="*/ 11 h 17"/>
                  <a:gd name="T6" fmla="*/ 14 w 18"/>
                  <a:gd name="T7" fmla="*/ 10 h 17"/>
                  <a:gd name="T8" fmla="*/ 12 w 18"/>
                  <a:gd name="T9" fmla="*/ 8 h 17"/>
                  <a:gd name="T10" fmla="*/ 10 w 18"/>
                  <a:gd name="T11" fmla="*/ 5 h 17"/>
                  <a:gd name="T12" fmla="*/ 7 w 18"/>
                  <a:gd name="T13" fmla="*/ 4 h 17"/>
                  <a:gd name="T14" fmla="*/ 5 w 18"/>
                  <a:gd name="T15" fmla="*/ 2 h 17"/>
                  <a:gd name="T16" fmla="*/ 3 w 18"/>
                  <a:gd name="T17" fmla="*/ 0 h 17"/>
                  <a:gd name="T18" fmla="*/ 2 w 18"/>
                  <a:gd name="T19" fmla="*/ 0 h 17"/>
                  <a:gd name="T20" fmla="*/ 0 w 18"/>
                  <a:gd name="T21" fmla="*/ 2 h 17"/>
                  <a:gd name="T22" fmla="*/ 1 w 18"/>
                  <a:gd name="T23" fmla="*/ 3 h 17"/>
                  <a:gd name="T24" fmla="*/ 3 w 18"/>
                  <a:gd name="T25" fmla="*/ 4 h 17"/>
                  <a:gd name="T26" fmla="*/ 5 w 18"/>
                  <a:gd name="T27" fmla="*/ 6 h 17"/>
                  <a:gd name="T28" fmla="*/ 7 w 18"/>
                  <a:gd name="T29" fmla="*/ 9 h 17"/>
                  <a:gd name="T30" fmla="*/ 10 w 18"/>
                  <a:gd name="T31" fmla="*/ 11 h 17"/>
                  <a:gd name="T32" fmla="*/ 12 w 18"/>
                  <a:gd name="T33" fmla="*/ 13 h 17"/>
                  <a:gd name="T34" fmla="*/ 14 w 18"/>
                  <a:gd name="T35" fmla="*/ 14 h 17"/>
                  <a:gd name="T36" fmla="*/ 15 w 18"/>
                  <a:gd name="T37" fmla="*/ 16 h 17"/>
                  <a:gd name="T38" fmla="*/ 15 w 18"/>
                  <a:gd name="T39" fmla="*/ 16 h 17"/>
                  <a:gd name="T40" fmla="*/ 17 w 18"/>
                  <a:gd name="T41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7">
                    <a:moveTo>
                      <a:pt x="17" y="13"/>
                    </a:moveTo>
                    <a:lnTo>
                      <a:pt x="17" y="13"/>
                    </a:lnTo>
                    <a:lnTo>
                      <a:pt x="16" y="11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5"/>
                    </a:lnTo>
                    <a:lnTo>
                      <a:pt x="7" y="4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4"/>
                    </a:lnTo>
                    <a:lnTo>
                      <a:pt x="5" y="6"/>
                    </a:lnTo>
                    <a:lnTo>
                      <a:pt x="7" y="9"/>
                    </a:lnTo>
                    <a:lnTo>
                      <a:pt x="10" y="11"/>
                    </a:lnTo>
                    <a:lnTo>
                      <a:pt x="12" y="13"/>
                    </a:lnTo>
                    <a:lnTo>
                      <a:pt x="14" y="14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7" y="13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66" name="Freeform 54">
                <a:extLst>
                  <a:ext uri="{FF2B5EF4-FFF2-40B4-BE49-F238E27FC236}">
                    <a16:creationId xmlns:a16="http://schemas.microsoft.com/office/drawing/2014/main" id="{DEC14E98-02FA-C9DE-1DE6-26F999894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1095"/>
                <a:ext cx="17" cy="17"/>
              </a:xfrm>
              <a:custGeom>
                <a:avLst/>
                <a:gdLst>
                  <a:gd name="T0" fmla="*/ 13 w 17"/>
                  <a:gd name="T1" fmla="*/ 16 h 17"/>
                  <a:gd name="T2" fmla="*/ 13 w 17"/>
                  <a:gd name="T3" fmla="*/ 16 h 17"/>
                  <a:gd name="T4" fmla="*/ 16 w 17"/>
                  <a:gd name="T5" fmla="*/ 12 h 17"/>
                  <a:gd name="T6" fmla="*/ 13 w 17"/>
                  <a:gd name="T7" fmla="*/ 8 h 17"/>
                  <a:gd name="T8" fmla="*/ 12 w 17"/>
                  <a:gd name="T9" fmla="*/ 8 h 17"/>
                  <a:gd name="T10" fmla="*/ 10 w 17"/>
                  <a:gd name="T11" fmla="*/ 6 h 17"/>
                  <a:gd name="T12" fmla="*/ 8 w 17"/>
                  <a:gd name="T13" fmla="*/ 4 h 17"/>
                  <a:gd name="T14" fmla="*/ 6 w 17"/>
                  <a:gd name="T15" fmla="*/ 2 h 17"/>
                  <a:gd name="T16" fmla="*/ 4 w 17"/>
                  <a:gd name="T17" fmla="*/ 0 h 17"/>
                  <a:gd name="T18" fmla="*/ 2 w 17"/>
                  <a:gd name="T19" fmla="*/ 0 h 17"/>
                  <a:gd name="T20" fmla="*/ 0 w 17"/>
                  <a:gd name="T21" fmla="*/ 4 h 17"/>
                  <a:gd name="T22" fmla="*/ 2 w 17"/>
                  <a:gd name="T23" fmla="*/ 6 h 17"/>
                  <a:gd name="T24" fmla="*/ 4 w 17"/>
                  <a:gd name="T25" fmla="*/ 8 h 17"/>
                  <a:gd name="T26" fmla="*/ 6 w 17"/>
                  <a:gd name="T27" fmla="*/ 10 h 17"/>
                  <a:gd name="T28" fmla="*/ 8 w 17"/>
                  <a:gd name="T29" fmla="*/ 12 h 17"/>
                  <a:gd name="T30" fmla="*/ 9 w 17"/>
                  <a:gd name="T31" fmla="*/ 12 h 17"/>
                  <a:gd name="T32" fmla="*/ 10 w 17"/>
                  <a:gd name="T33" fmla="*/ 14 h 17"/>
                  <a:gd name="T34" fmla="*/ 10 w 17"/>
                  <a:gd name="T35" fmla="*/ 14 h 17"/>
                  <a:gd name="T36" fmla="*/ 12 w 17"/>
                  <a:gd name="T37" fmla="*/ 10 h 17"/>
                  <a:gd name="T38" fmla="*/ 12 w 17"/>
                  <a:gd name="T39" fmla="*/ 10 h 17"/>
                  <a:gd name="T40" fmla="*/ 13 w 17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3" y="16"/>
                    </a:moveTo>
                    <a:lnTo>
                      <a:pt x="13" y="16"/>
                    </a:lnTo>
                    <a:lnTo>
                      <a:pt x="16" y="12"/>
                    </a:lnTo>
                    <a:lnTo>
                      <a:pt x="13" y="8"/>
                    </a:lnTo>
                    <a:lnTo>
                      <a:pt x="12" y="8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3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67" name="Freeform 55">
                <a:extLst>
                  <a:ext uri="{FF2B5EF4-FFF2-40B4-BE49-F238E27FC236}">
                    <a16:creationId xmlns:a16="http://schemas.microsoft.com/office/drawing/2014/main" id="{F7DCE87A-053D-F85A-0590-E7D571C52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1085"/>
                <a:ext cx="27" cy="17"/>
              </a:xfrm>
              <a:custGeom>
                <a:avLst/>
                <a:gdLst>
                  <a:gd name="T0" fmla="*/ 25 w 27"/>
                  <a:gd name="T1" fmla="*/ 13 h 17"/>
                  <a:gd name="T2" fmla="*/ 25 w 27"/>
                  <a:gd name="T3" fmla="*/ 13 h 17"/>
                  <a:gd name="T4" fmla="*/ 24 w 27"/>
                  <a:gd name="T5" fmla="*/ 13 h 17"/>
                  <a:gd name="T6" fmla="*/ 23 w 27"/>
                  <a:gd name="T7" fmla="*/ 12 h 17"/>
                  <a:gd name="T8" fmla="*/ 21 w 27"/>
                  <a:gd name="T9" fmla="*/ 12 h 17"/>
                  <a:gd name="T10" fmla="*/ 20 w 27"/>
                  <a:gd name="T11" fmla="*/ 12 h 17"/>
                  <a:gd name="T12" fmla="*/ 18 w 27"/>
                  <a:gd name="T13" fmla="*/ 11 h 17"/>
                  <a:gd name="T14" fmla="*/ 17 w 27"/>
                  <a:gd name="T15" fmla="*/ 9 h 17"/>
                  <a:gd name="T16" fmla="*/ 16 w 27"/>
                  <a:gd name="T17" fmla="*/ 9 h 17"/>
                  <a:gd name="T18" fmla="*/ 16 w 27"/>
                  <a:gd name="T19" fmla="*/ 9 h 17"/>
                  <a:gd name="T20" fmla="*/ 15 w 27"/>
                  <a:gd name="T21" fmla="*/ 8 h 17"/>
                  <a:gd name="T22" fmla="*/ 14 w 27"/>
                  <a:gd name="T23" fmla="*/ 8 h 17"/>
                  <a:gd name="T24" fmla="*/ 13 w 27"/>
                  <a:gd name="T25" fmla="*/ 7 h 17"/>
                  <a:gd name="T26" fmla="*/ 11 w 27"/>
                  <a:gd name="T27" fmla="*/ 7 h 17"/>
                  <a:gd name="T28" fmla="*/ 10 w 27"/>
                  <a:gd name="T29" fmla="*/ 6 h 17"/>
                  <a:gd name="T30" fmla="*/ 9 w 27"/>
                  <a:gd name="T31" fmla="*/ 4 h 17"/>
                  <a:gd name="T32" fmla="*/ 8 w 27"/>
                  <a:gd name="T33" fmla="*/ 4 h 17"/>
                  <a:gd name="T34" fmla="*/ 7 w 27"/>
                  <a:gd name="T35" fmla="*/ 3 h 17"/>
                  <a:gd name="T36" fmla="*/ 6 w 27"/>
                  <a:gd name="T37" fmla="*/ 2 h 17"/>
                  <a:gd name="T38" fmla="*/ 5 w 27"/>
                  <a:gd name="T39" fmla="*/ 1 h 17"/>
                  <a:gd name="T40" fmla="*/ 3 w 27"/>
                  <a:gd name="T41" fmla="*/ 1 h 17"/>
                  <a:gd name="T42" fmla="*/ 2 w 27"/>
                  <a:gd name="T43" fmla="*/ 0 h 17"/>
                  <a:gd name="T44" fmla="*/ 1 w 27"/>
                  <a:gd name="T45" fmla="*/ 0 h 17"/>
                  <a:gd name="T46" fmla="*/ 0 w 27"/>
                  <a:gd name="T47" fmla="*/ 0 h 17"/>
                  <a:gd name="T48" fmla="*/ 0 w 27"/>
                  <a:gd name="T49" fmla="*/ 0 h 17"/>
                  <a:gd name="T50" fmla="*/ 0 w 27"/>
                  <a:gd name="T51" fmla="*/ 1 h 17"/>
                  <a:gd name="T52" fmla="*/ 1 w 27"/>
                  <a:gd name="T53" fmla="*/ 2 h 17"/>
                  <a:gd name="T54" fmla="*/ 2 w 27"/>
                  <a:gd name="T55" fmla="*/ 3 h 17"/>
                  <a:gd name="T56" fmla="*/ 3 w 27"/>
                  <a:gd name="T57" fmla="*/ 4 h 17"/>
                  <a:gd name="T58" fmla="*/ 4 w 27"/>
                  <a:gd name="T59" fmla="*/ 6 h 17"/>
                  <a:gd name="T60" fmla="*/ 6 w 27"/>
                  <a:gd name="T61" fmla="*/ 8 h 17"/>
                  <a:gd name="T62" fmla="*/ 7 w 27"/>
                  <a:gd name="T63" fmla="*/ 9 h 17"/>
                  <a:gd name="T64" fmla="*/ 9 w 27"/>
                  <a:gd name="T65" fmla="*/ 11 h 17"/>
                  <a:gd name="T66" fmla="*/ 11 w 27"/>
                  <a:gd name="T67" fmla="*/ 12 h 17"/>
                  <a:gd name="T68" fmla="*/ 13 w 27"/>
                  <a:gd name="T69" fmla="*/ 12 h 17"/>
                  <a:gd name="T70" fmla="*/ 14 w 27"/>
                  <a:gd name="T71" fmla="*/ 13 h 17"/>
                  <a:gd name="T72" fmla="*/ 16 w 27"/>
                  <a:gd name="T73" fmla="*/ 13 h 17"/>
                  <a:gd name="T74" fmla="*/ 18 w 27"/>
                  <a:gd name="T75" fmla="*/ 14 h 17"/>
                  <a:gd name="T76" fmla="*/ 20 w 27"/>
                  <a:gd name="T77" fmla="*/ 14 h 17"/>
                  <a:gd name="T78" fmla="*/ 20 w 27"/>
                  <a:gd name="T79" fmla="*/ 14 h 17"/>
                  <a:gd name="T80" fmla="*/ 21 w 27"/>
                  <a:gd name="T81" fmla="*/ 16 h 17"/>
                  <a:gd name="T82" fmla="*/ 23 w 27"/>
                  <a:gd name="T83" fmla="*/ 16 h 17"/>
                  <a:gd name="T84" fmla="*/ 24 w 27"/>
                  <a:gd name="T85" fmla="*/ 16 h 17"/>
                  <a:gd name="T86" fmla="*/ 26 w 27"/>
                  <a:gd name="T87" fmla="*/ 14 h 17"/>
                  <a:gd name="T88" fmla="*/ 25 w 27"/>
                  <a:gd name="T8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" h="17">
                    <a:moveTo>
                      <a:pt x="25" y="13"/>
                    </a:moveTo>
                    <a:lnTo>
                      <a:pt x="25" y="13"/>
                    </a:lnTo>
                    <a:lnTo>
                      <a:pt x="24" y="13"/>
                    </a:lnTo>
                    <a:lnTo>
                      <a:pt x="23" y="12"/>
                    </a:lnTo>
                    <a:lnTo>
                      <a:pt x="21" y="12"/>
                    </a:lnTo>
                    <a:lnTo>
                      <a:pt x="20" y="12"/>
                    </a:lnTo>
                    <a:lnTo>
                      <a:pt x="18" y="11"/>
                    </a:lnTo>
                    <a:lnTo>
                      <a:pt x="17" y="9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5" y="8"/>
                    </a:lnTo>
                    <a:lnTo>
                      <a:pt x="14" y="8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10" y="6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7" y="9"/>
                    </a:lnTo>
                    <a:lnTo>
                      <a:pt x="9" y="11"/>
                    </a:lnTo>
                    <a:lnTo>
                      <a:pt x="11" y="12"/>
                    </a:lnTo>
                    <a:lnTo>
                      <a:pt x="13" y="12"/>
                    </a:lnTo>
                    <a:lnTo>
                      <a:pt x="14" y="13"/>
                    </a:lnTo>
                    <a:lnTo>
                      <a:pt x="16" y="13"/>
                    </a:lnTo>
                    <a:lnTo>
                      <a:pt x="18" y="14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1" y="16"/>
                    </a:lnTo>
                    <a:lnTo>
                      <a:pt x="23" y="16"/>
                    </a:lnTo>
                    <a:lnTo>
                      <a:pt x="24" y="16"/>
                    </a:lnTo>
                    <a:lnTo>
                      <a:pt x="26" y="14"/>
                    </a:lnTo>
                    <a:lnTo>
                      <a:pt x="25" y="13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68" name="Freeform 56">
                <a:extLst>
                  <a:ext uri="{FF2B5EF4-FFF2-40B4-BE49-F238E27FC236}">
                    <a16:creationId xmlns:a16="http://schemas.microsoft.com/office/drawing/2014/main" id="{57A12664-DDB3-C992-9EB4-BA5BA2676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" y="1092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0 w 17"/>
                  <a:gd name="T3" fmla="*/ 8 h 17"/>
                  <a:gd name="T4" fmla="*/ 1 w 17"/>
                  <a:gd name="T5" fmla="*/ 8 h 17"/>
                  <a:gd name="T6" fmla="*/ 3 w 17"/>
                  <a:gd name="T7" fmla="*/ 8 h 17"/>
                  <a:gd name="T8" fmla="*/ 4 w 17"/>
                  <a:gd name="T9" fmla="*/ 10 h 17"/>
                  <a:gd name="T10" fmla="*/ 8 w 17"/>
                  <a:gd name="T11" fmla="*/ 10 h 17"/>
                  <a:gd name="T12" fmla="*/ 9 w 17"/>
                  <a:gd name="T13" fmla="*/ 13 h 17"/>
                  <a:gd name="T14" fmla="*/ 11 w 17"/>
                  <a:gd name="T15" fmla="*/ 16 h 17"/>
                  <a:gd name="T16" fmla="*/ 12 w 17"/>
                  <a:gd name="T17" fmla="*/ 16 h 17"/>
                  <a:gd name="T18" fmla="*/ 12 w 17"/>
                  <a:gd name="T19" fmla="*/ 16 h 17"/>
                  <a:gd name="T20" fmla="*/ 16 w 17"/>
                  <a:gd name="T21" fmla="*/ 8 h 17"/>
                  <a:gd name="T22" fmla="*/ 14 w 17"/>
                  <a:gd name="T23" fmla="*/ 8 h 17"/>
                  <a:gd name="T24" fmla="*/ 12 w 17"/>
                  <a:gd name="T25" fmla="*/ 8 h 17"/>
                  <a:gd name="T26" fmla="*/ 11 w 17"/>
                  <a:gd name="T27" fmla="*/ 5 h 17"/>
                  <a:gd name="T28" fmla="*/ 9 w 17"/>
                  <a:gd name="T29" fmla="*/ 2 h 17"/>
                  <a:gd name="T30" fmla="*/ 6 w 17"/>
                  <a:gd name="T31" fmla="*/ 2 h 17"/>
                  <a:gd name="T32" fmla="*/ 4 w 17"/>
                  <a:gd name="T33" fmla="*/ 0 h 17"/>
                  <a:gd name="T34" fmla="*/ 1 w 17"/>
                  <a:gd name="T35" fmla="*/ 0 h 17"/>
                  <a:gd name="T36" fmla="*/ 1 w 17"/>
                  <a:gd name="T37" fmla="*/ 0 h 17"/>
                  <a:gd name="T38" fmla="*/ 1 w 17"/>
                  <a:gd name="T39" fmla="*/ 0 h 17"/>
                  <a:gd name="T40" fmla="*/ 0 w 17"/>
                  <a:gd name="T4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0" y="8"/>
                    </a:lnTo>
                    <a:lnTo>
                      <a:pt x="1" y="8"/>
                    </a:lnTo>
                    <a:lnTo>
                      <a:pt x="3" y="8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9" y="13"/>
                    </a:lnTo>
                    <a:lnTo>
                      <a:pt x="11" y="16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8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11" y="5"/>
                    </a:lnTo>
                    <a:lnTo>
                      <a:pt x="9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69" name="Freeform 57">
                <a:extLst>
                  <a:ext uri="{FF2B5EF4-FFF2-40B4-BE49-F238E27FC236}">
                    <a16:creationId xmlns:a16="http://schemas.microsoft.com/office/drawing/2014/main" id="{18824031-B77C-560C-6127-682ED7EEB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" y="1087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0 w 17"/>
                  <a:gd name="T3" fmla="*/ 6 h 17"/>
                  <a:gd name="T4" fmla="*/ 1 w 17"/>
                  <a:gd name="T5" fmla="*/ 6 h 17"/>
                  <a:gd name="T6" fmla="*/ 3 w 17"/>
                  <a:gd name="T7" fmla="*/ 8 h 17"/>
                  <a:gd name="T8" fmla="*/ 6 w 17"/>
                  <a:gd name="T9" fmla="*/ 10 h 17"/>
                  <a:gd name="T10" fmla="*/ 8 w 17"/>
                  <a:gd name="T11" fmla="*/ 12 h 17"/>
                  <a:gd name="T12" fmla="*/ 9 w 17"/>
                  <a:gd name="T13" fmla="*/ 12 h 17"/>
                  <a:gd name="T14" fmla="*/ 11 w 17"/>
                  <a:gd name="T15" fmla="*/ 14 h 17"/>
                  <a:gd name="T16" fmla="*/ 12 w 17"/>
                  <a:gd name="T17" fmla="*/ 16 h 17"/>
                  <a:gd name="T18" fmla="*/ 14 w 17"/>
                  <a:gd name="T19" fmla="*/ 16 h 17"/>
                  <a:gd name="T20" fmla="*/ 16 w 17"/>
                  <a:gd name="T21" fmla="*/ 10 h 17"/>
                  <a:gd name="T22" fmla="*/ 16 w 17"/>
                  <a:gd name="T23" fmla="*/ 8 h 17"/>
                  <a:gd name="T24" fmla="*/ 14 w 17"/>
                  <a:gd name="T25" fmla="*/ 8 h 17"/>
                  <a:gd name="T26" fmla="*/ 12 w 17"/>
                  <a:gd name="T27" fmla="*/ 6 h 17"/>
                  <a:gd name="T28" fmla="*/ 9 w 17"/>
                  <a:gd name="T29" fmla="*/ 6 h 17"/>
                  <a:gd name="T30" fmla="*/ 8 w 17"/>
                  <a:gd name="T31" fmla="*/ 4 h 17"/>
                  <a:gd name="T32" fmla="*/ 6 w 17"/>
                  <a:gd name="T33" fmla="*/ 4 h 17"/>
                  <a:gd name="T34" fmla="*/ 4 w 17"/>
                  <a:gd name="T35" fmla="*/ 2 h 17"/>
                  <a:gd name="T36" fmla="*/ 3 w 17"/>
                  <a:gd name="T37" fmla="*/ 0 h 17"/>
                  <a:gd name="T38" fmla="*/ 3 w 17"/>
                  <a:gd name="T39" fmla="*/ 0 h 17"/>
                  <a:gd name="T40" fmla="*/ 0 w 17"/>
                  <a:gd name="T41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0" y="6"/>
                    </a:moveTo>
                    <a:lnTo>
                      <a:pt x="0" y="6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1" y="14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70" name="Freeform 58">
                <a:extLst>
                  <a:ext uri="{FF2B5EF4-FFF2-40B4-BE49-F238E27FC236}">
                    <a16:creationId xmlns:a16="http://schemas.microsoft.com/office/drawing/2014/main" id="{77AC5D00-4F76-0491-765B-A00B7E8B2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" y="1083"/>
                <a:ext cx="17" cy="17"/>
              </a:xfrm>
              <a:custGeom>
                <a:avLst/>
                <a:gdLst>
                  <a:gd name="T0" fmla="*/ 4 w 17"/>
                  <a:gd name="T1" fmla="*/ 4 h 17"/>
                  <a:gd name="T2" fmla="*/ 4 w 17"/>
                  <a:gd name="T3" fmla="*/ 4 h 17"/>
                  <a:gd name="T4" fmla="*/ 3 w 17"/>
                  <a:gd name="T5" fmla="*/ 6 h 17"/>
                  <a:gd name="T6" fmla="*/ 3 w 17"/>
                  <a:gd name="T7" fmla="*/ 6 h 17"/>
                  <a:gd name="T8" fmla="*/ 3 w 17"/>
                  <a:gd name="T9" fmla="*/ 6 h 17"/>
                  <a:gd name="T10" fmla="*/ 6 w 17"/>
                  <a:gd name="T11" fmla="*/ 9 h 17"/>
                  <a:gd name="T12" fmla="*/ 6 w 17"/>
                  <a:gd name="T13" fmla="*/ 9 h 17"/>
                  <a:gd name="T14" fmla="*/ 9 w 17"/>
                  <a:gd name="T15" fmla="*/ 11 h 17"/>
                  <a:gd name="T16" fmla="*/ 11 w 17"/>
                  <a:gd name="T17" fmla="*/ 13 h 17"/>
                  <a:gd name="T18" fmla="*/ 12 w 17"/>
                  <a:gd name="T19" fmla="*/ 16 h 17"/>
                  <a:gd name="T20" fmla="*/ 16 w 17"/>
                  <a:gd name="T21" fmla="*/ 9 h 17"/>
                  <a:gd name="T22" fmla="*/ 14 w 17"/>
                  <a:gd name="T23" fmla="*/ 9 h 17"/>
                  <a:gd name="T24" fmla="*/ 12 w 17"/>
                  <a:gd name="T25" fmla="*/ 6 h 17"/>
                  <a:gd name="T26" fmla="*/ 9 w 17"/>
                  <a:gd name="T27" fmla="*/ 4 h 17"/>
                  <a:gd name="T28" fmla="*/ 8 w 17"/>
                  <a:gd name="T29" fmla="*/ 2 h 17"/>
                  <a:gd name="T30" fmla="*/ 6 w 17"/>
                  <a:gd name="T31" fmla="*/ 0 h 17"/>
                  <a:gd name="T32" fmla="*/ 3 w 17"/>
                  <a:gd name="T33" fmla="*/ 0 h 17"/>
                  <a:gd name="T34" fmla="*/ 1 w 17"/>
                  <a:gd name="T35" fmla="*/ 0 h 17"/>
                  <a:gd name="T36" fmla="*/ 0 w 17"/>
                  <a:gd name="T37" fmla="*/ 4 h 17"/>
                  <a:gd name="T38" fmla="*/ 0 w 17"/>
                  <a:gd name="T39" fmla="*/ 4 h 17"/>
                  <a:gd name="T40" fmla="*/ 4 w 17"/>
                  <a:gd name="T4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4" y="4"/>
                    </a:moveTo>
                    <a:lnTo>
                      <a:pt x="4" y="4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9" y="11"/>
                    </a:lnTo>
                    <a:lnTo>
                      <a:pt x="11" y="13"/>
                    </a:lnTo>
                    <a:lnTo>
                      <a:pt x="12" y="16"/>
                    </a:lnTo>
                    <a:lnTo>
                      <a:pt x="16" y="9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4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71" name="Freeform 59">
                <a:extLst>
                  <a:ext uri="{FF2B5EF4-FFF2-40B4-BE49-F238E27FC236}">
                    <a16:creationId xmlns:a16="http://schemas.microsoft.com/office/drawing/2014/main" id="{18F24DBD-2947-D0BE-B36F-8BA799593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" y="1085"/>
                <a:ext cx="17" cy="17"/>
              </a:xfrm>
              <a:custGeom>
                <a:avLst/>
                <a:gdLst>
                  <a:gd name="T0" fmla="*/ 16 w 17"/>
                  <a:gd name="T1" fmla="*/ 11 h 17"/>
                  <a:gd name="T2" fmla="*/ 16 w 17"/>
                  <a:gd name="T3" fmla="*/ 11 h 17"/>
                  <a:gd name="T4" fmla="*/ 13 w 17"/>
                  <a:gd name="T5" fmla="*/ 10 h 17"/>
                  <a:gd name="T6" fmla="*/ 11 w 17"/>
                  <a:gd name="T7" fmla="*/ 7 h 17"/>
                  <a:gd name="T8" fmla="*/ 8 w 17"/>
                  <a:gd name="T9" fmla="*/ 5 h 17"/>
                  <a:gd name="T10" fmla="*/ 5 w 17"/>
                  <a:gd name="T11" fmla="*/ 4 h 17"/>
                  <a:gd name="T12" fmla="*/ 5 w 17"/>
                  <a:gd name="T13" fmla="*/ 2 h 17"/>
                  <a:gd name="T14" fmla="*/ 4 w 17"/>
                  <a:gd name="T15" fmla="*/ 1 h 17"/>
                  <a:gd name="T16" fmla="*/ 4 w 17"/>
                  <a:gd name="T17" fmla="*/ 0 h 17"/>
                  <a:gd name="T18" fmla="*/ 4 w 17"/>
                  <a:gd name="T19" fmla="*/ 0 h 17"/>
                  <a:gd name="T20" fmla="*/ 0 w 17"/>
                  <a:gd name="T21" fmla="*/ 0 h 17"/>
                  <a:gd name="T22" fmla="*/ 0 w 17"/>
                  <a:gd name="T23" fmla="*/ 1 h 17"/>
                  <a:gd name="T24" fmla="*/ 0 w 17"/>
                  <a:gd name="T25" fmla="*/ 2 h 17"/>
                  <a:gd name="T26" fmla="*/ 1 w 17"/>
                  <a:gd name="T27" fmla="*/ 5 h 17"/>
                  <a:gd name="T28" fmla="*/ 4 w 17"/>
                  <a:gd name="T29" fmla="*/ 7 h 17"/>
                  <a:gd name="T30" fmla="*/ 5 w 17"/>
                  <a:gd name="T31" fmla="*/ 10 h 17"/>
                  <a:gd name="T32" fmla="*/ 8 w 17"/>
                  <a:gd name="T33" fmla="*/ 11 h 17"/>
                  <a:gd name="T34" fmla="*/ 10 w 17"/>
                  <a:gd name="T35" fmla="*/ 14 h 17"/>
                  <a:gd name="T36" fmla="*/ 14 w 17"/>
                  <a:gd name="T37" fmla="*/ 16 h 17"/>
                  <a:gd name="T38" fmla="*/ 14 w 17"/>
                  <a:gd name="T39" fmla="*/ 16 h 17"/>
                  <a:gd name="T40" fmla="*/ 16 w 17"/>
                  <a:gd name="T41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lnTo>
                      <a:pt x="16" y="11"/>
                    </a:lnTo>
                    <a:lnTo>
                      <a:pt x="13" y="10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5" y="10"/>
                    </a:lnTo>
                    <a:lnTo>
                      <a:pt x="8" y="11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1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72" name="Freeform 60">
                <a:extLst>
                  <a:ext uri="{FF2B5EF4-FFF2-40B4-BE49-F238E27FC236}">
                    <a16:creationId xmlns:a16="http://schemas.microsoft.com/office/drawing/2014/main" id="{038EF805-9568-E58B-AC1C-00AC4C4BC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" y="1093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8 h 17"/>
                  <a:gd name="T4" fmla="*/ 16 w 17"/>
                  <a:gd name="T5" fmla="*/ 8 h 17"/>
                  <a:gd name="T6" fmla="*/ 14 w 17"/>
                  <a:gd name="T7" fmla="*/ 5 h 17"/>
                  <a:gd name="T8" fmla="*/ 12 w 17"/>
                  <a:gd name="T9" fmla="*/ 5 h 17"/>
                  <a:gd name="T10" fmla="*/ 10 w 17"/>
                  <a:gd name="T11" fmla="*/ 5 h 17"/>
                  <a:gd name="T12" fmla="*/ 8 w 17"/>
                  <a:gd name="T13" fmla="*/ 5 h 17"/>
                  <a:gd name="T14" fmla="*/ 5 w 17"/>
                  <a:gd name="T15" fmla="*/ 2 h 17"/>
                  <a:gd name="T16" fmla="*/ 4 w 17"/>
                  <a:gd name="T17" fmla="*/ 0 h 17"/>
                  <a:gd name="T18" fmla="*/ 1 w 17"/>
                  <a:gd name="T19" fmla="*/ 0 h 17"/>
                  <a:gd name="T20" fmla="*/ 0 w 17"/>
                  <a:gd name="T21" fmla="*/ 8 h 17"/>
                  <a:gd name="T22" fmla="*/ 1 w 17"/>
                  <a:gd name="T23" fmla="*/ 8 h 17"/>
                  <a:gd name="T24" fmla="*/ 4 w 17"/>
                  <a:gd name="T25" fmla="*/ 10 h 17"/>
                  <a:gd name="T26" fmla="*/ 6 w 17"/>
                  <a:gd name="T27" fmla="*/ 13 h 17"/>
                  <a:gd name="T28" fmla="*/ 9 w 17"/>
                  <a:gd name="T29" fmla="*/ 13 h 17"/>
                  <a:gd name="T30" fmla="*/ 10 w 17"/>
                  <a:gd name="T31" fmla="*/ 13 h 17"/>
                  <a:gd name="T32" fmla="*/ 13 w 17"/>
                  <a:gd name="T33" fmla="*/ 13 h 17"/>
                  <a:gd name="T34" fmla="*/ 14 w 17"/>
                  <a:gd name="T35" fmla="*/ 16 h 17"/>
                  <a:gd name="T36" fmla="*/ 16 w 17"/>
                  <a:gd name="T37" fmla="*/ 16 h 17"/>
                  <a:gd name="T38" fmla="*/ 16 w 17"/>
                  <a:gd name="T39" fmla="*/ 16 h 17"/>
                  <a:gd name="T40" fmla="*/ 16 w 17"/>
                  <a:gd name="T4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8"/>
                    </a:moveTo>
                    <a:lnTo>
                      <a:pt x="16" y="8"/>
                    </a:lnTo>
                    <a:lnTo>
                      <a:pt x="16" y="8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4" y="10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0" y="13"/>
                    </a:lnTo>
                    <a:lnTo>
                      <a:pt x="13" y="13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73" name="Freeform 61">
                <a:extLst>
                  <a:ext uri="{FF2B5EF4-FFF2-40B4-BE49-F238E27FC236}">
                    <a16:creationId xmlns:a16="http://schemas.microsoft.com/office/drawing/2014/main" id="{EF7C8228-A85C-B349-54CA-2ACD8854A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" y="1095"/>
                <a:ext cx="17" cy="17"/>
              </a:xfrm>
              <a:custGeom>
                <a:avLst/>
                <a:gdLst>
                  <a:gd name="T0" fmla="*/ 8 w 17"/>
                  <a:gd name="T1" fmla="*/ 12 h 17"/>
                  <a:gd name="T2" fmla="*/ 8 w 17"/>
                  <a:gd name="T3" fmla="*/ 12 h 17"/>
                  <a:gd name="T4" fmla="*/ 8 w 17"/>
                  <a:gd name="T5" fmla="*/ 4 h 17"/>
                  <a:gd name="T6" fmla="*/ 8 w 17"/>
                  <a:gd name="T7" fmla="*/ 4 h 17"/>
                  <a:gd name="T8" fmla="*/ 5 w 17"/>
                  <a:gd name="T9" fmla="*/ 4 h 17"/>
                  <a:gd name="T10" fmla="*/ 0 w 17"/>
                  <a:gd name="T11" fmla="*/ 4 h 17"/>
                  <a:gd name="T12" fmla="*/ 0 w 17"/>
                  <a:gd name="T13" fmla="*/ 16 h 17"/>
                  <a:gd name="T14" fmla="*/ 5 w 17"/>
                  <a:gd name="T15" fmla="*/ 16 h 17"/>
                  <a:gd name="T16" fmla="*/ 8 w 17"/>
                  <a:gd name="T17" fmla="*/ 16 h 17"/>
                  <a:gd name="T18" fmla="*/ 16 w 17"/>
                  <a:gd name="T19" fmla="*/ 12 h 17"/>
                  <a:gd name="T20" fmla="*/ 13 w 17"/>
                  <a:gd name="T21" fmla="*/ 0 h 17"/>
                  <a:gd name="T22" fmla="*/ 13 w 17"/>
                  <a:gd name="T23" fmla="*/ 0 h 17"/>
                  <a:gd name="T24" fmla="*/ 8 w 17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8" y="12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12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74" name="Freeform 62">
                <a:extLst>
                  <a:ext uri="{FF2B5EF4-FFF2-40B4-BE49-F238E27FC236}">
                    <a16:creationId xmlns:a16="http://schemas.microsoft.com/office/drawing/2014/main" id="{1262B7E5-C63A-FE9D-533E-73EF75DE8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" y="837"/>
                <a:ext cx="30" cy="17"/>
              </a:xfrm>
              <a:custGeom>
                <a:avLst/>
                <a:gdLst>
                  <a:gd name="T0" fmla="*/ 25 w 30"/>
                  <a:gd name="T1" fmla="*/ 13 h 17"/>
                  <a:gd name="T2" fmla="*/ 25 w 30"/>
                  <a:gd name="T3" fmla="*/ 13 h 17"/>
                  <a:gd name="T4" fmla="*/ 26 w 30"/>
                  <a:gd name="T5" fmla="*/ 12 h 17"/>
                  <a:gd name="T6" fmla="*/ 28 w 30"/>
                  <a:gd name="T7" fmla="*/ 11 h 17"/>
                  <a:gd name="T8" fmla="*/ 29 w 30"/>
                  <a:gd name="T9" fmla="*/ 8 h 17"/>
                  <a:gd name="T10" fmla="*/ 29 w 30"/>
                  <a:gd name="T11" fmla="*/ 6 h 17"/>
                  <a:gd name="T12" fmla="*/ 29 w 30"/>
                  <a:gd name="T13" fmla="*/ 4 h 17"/>
                  <a:gd name="T14" fmla="*/ 29 w 30"/>
                  <a:gd name="T15" fmla="*/ 2 h 17"/>
                  <a:gd name="T16" fmla="*/ 28 w 30"/>
                  <a:gd name="T17" fmla="*/ 1 h 17"/>
                  <a:gd name="T18" fmla="*/ 28 w 30"/>
                  <a:gd name="T19" fmla="*/ 0 h 17"/>
                  <a:gd name="T20" fmla="*/ 27 w 30"/>
                  <a:gd name="T21" fmla="*/ 0 h 17"/>
                  <a:gd name="T22" fmla="*/ 26 w 30"/>
                  <a:gd name="T23" fmla="*/ 0 h 17"/>
                  <a:gd name="T24" fmla="*/ 25 w 30"/>
                  <a:gd name="T25" fmla="*/ 1 h 17"/>
                  <a:gd name="T26" fmla="*/ 22 w 30"/>
                  <a:gd name="T27" fmla="*/ 3 h 17"/>
                  <a:gd name="T28" fmla="*/ 19 w 30"/>
                  <a:gd name="T29" fmla="*/ 5 h 17"/>
                  <a:gd name="T30" fmla="*/ 16 w 30"/>
                  <a:gd name="T31" fmla="*/ 8 h 17"/>
                  <a:gd name="T32" fmla="*/ 13 w 30"/>
                  <a:gd name="T33" fmla="*/ 10 h 17"/>
                  <a:gd name="T34" fmla="*/ 9 w 30"/>
                  <a:gd name="T35" fmla="*/ 11 h 17"/>
                  <a:gd name="T36" fmla="*/ 6 w 30"/>
                  <a:gd name="T37" fmla="*/ 13 h 17"/>
                  <a:gd name="T38" fmla="*/ 3 w 30"/>
                  <a:gd name="T39" fmla="*/ 14 h 17"/>
                  <a:gd name="T40" fmla="*/ 0 w 30"/>
                  <a:gd name="T41" fmla="*/ 16 h 17"/>
                  <a:gd name="T42" fmla="*/ 0 w 30"/>
                  <a:gd name="T43" fmla="*/ 16 h 17"/>
                  <a:gd name="T44" fmla="*/ 2 w 30"/>
                  <a:gd name="T45" fmla="*/ 16 h 17"/>
                  <a:gd name="T46" fmla="*/ 5 w 30"/>
                  <a:gd name="T47" fmla="*/ 16 h 17"/>
                  <a:gd name="T48" fmla="*/ 9 w 30"/>
                  <a:gd name="T49" fmla="*/ 14 h 17"/>
                  <a:gd name="T50" fmla="*/ 14 w 30"/>
                  <a:gd name="T51" fmla="*/ 14 h 17"/>
                  <a:gd name="T52" fmla="*/ 18 w 30"/>
                  <a:gd name="T53" fmla="*/ 14 h 17"/>
                  <a:gd name="T54" fmla="*/ 22 w 30"/>
                  <a:gd name="T55" fmla="*/ 13 h 17"/>
                  <a:gd name="T56" fmla="*/ 25 w 30"/>
                  <a:gd name="T5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17">
                    <a:moveTo>
                      <a:pt x="25" y="13"/>
                    </a:moveTo>
                    <a:lnTo>
                      <a:pt x="25" y="13"/>
                    </a:lnTo>
                    <a:lnTo>
                      <a:pt x="26" y="12"/>
                    </a:lnTo>
                    <a:lnTo>
                      <a:pt x="28" y="11"/>
                    </a:lnTo>
                    <a:lnTo>
                      <a:pt x="29" y="8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9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2" y="3"/>
                    </a:lnTo>
                    <a:lnTo>
                      <a:pt x="19" y="5"/>
                    </a:lnTo>
                    <a:lnTo>
                      <a:pt x="16" y="8"/>
                    </a:lnTo>
                    <a:lnTo>
                      <a:pt x="13" y="10"/>
                    </a:lnTo>
                    <a:lnTo>
                      <a:pt x="9" y="11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5" y="16"/>
                    </a:lnTo>
                    <a:lnTo>
                      <a:pt x="9" y="14"/>
                    </a:lnTo>
                    <a:lnTo>
                      <a:pt x="14" y="14"/>
                    </a:lnTo>
                    <a:lnTo>
                      <a:pt x="18" y="14"/>
                    </a:lnTo>
                    <a:lnTo>
                      <a:pt x="22" y="13"/>
                    </a:lnTo>
                    <a:lnTo>
                      <a:pt x="25" y="13"/>
                    </a:lnTo>
                  </a:path>
                </a:pathLst>
              </a:custGeom>
              <a:solidFill>
                <a:srgbClr val="FFB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75" name="Freeform 63">
                <a:extLst>
                  <a:ext uri="{FF2B5EF4-FFF2-40B4-BE49-F238E27FC236}">
                    <a16:creationId xmlns:a16="http://schemas.microsoft.com/office/drawing/2014/main" id="{3E27153C-60CD-74C0-D3EC-961E54525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" y="837"/>
                <a:ext cx="30" cy="17"/>
              </a:xfrm>
              <a:custGeom>
                <a:avLst/>
                <a:gdLst>
                  <a:gd name="T0" fmla="*/ 25 w 30"/>
                  <a:gd name="T1" fmla="*/ 13 h 17"/>
                  <a:gd name="T2" fmla="*/ 25 w 30"/>
                  <a:gd name="T3" fmla="*/ 13 h 17"/>
                  <a:gd name="T4" fmla="*/ 25 w 30"/>
                  <a:gd name="T5" fmla="*/ 13 h 17"/>
                  <a:gd name="T6" fmla="*/ 26 w 30"/>
                  <a:gd name="T7" fmla="*/ 12 h 17"/>
                  <a:gd name="T8" fmla="*/ 28 w 30"/>
                  <a:gd name="T9" fmla="*/ 11 h 17"/>
                  <a:gd name="T10" fmla="*/ 29 w 30"/>
                  <a:gd name="T11" fmla="*/ 8 h 17"/>
                  <a:gd name="T12" fmla="*/ 29 w 30"/>
                  <a:gd name="T13" fmla="*/ 8 h 17"/>
                  <a:gd name="T14" fmla="*/ 29 w 30"/>
                  <a:gd name="T15" fmla="*/ 6 h 17"/>
                  <a:gd name="T16" fmla="*/ 29 w 30"/>
                  <a:gd name="T17" fmla="*/ 4 h 17"/>
                  <a:gd name="T18" fmla="*/ 29 w 30"/>
                  <a:gd name="T19" fmla="*/ 2 h 17"/>
                  <a:gd name="T20" fmla="*/ 28 w 30"/>
                  <a:gd name="T21" fmla="*/ 1 h 17"/>
                  <a:gd name="T22" fmla="*/ 28 w 30"/>
                  <a:gd name="T23" fmla="*/ 0 h 17"/>
                  <a:gd name="T24" fmla="*/ 27 w 30"/>
                  <a:gd name="T25" fmla="*/ 0 h 17"/>
                  <a:gd name="T26" fmla="*/ 26 w 30"/>
                  <a:gd name="T27" fmla="*/ 0 h 17"/>
                  <a:gd name="T28" fmla="*/ 25 w 30"/>
                  <a:gd name="T29" fmla="*/ 1 h 17"/>
                  <a:gd name="T30" fmla="*/ 25 w 30"/>
                  <a:gd name="T31" fmla="*/ 1 h 17"/>
                  <a:gd name="T32" fmla="*/ 22 w 30"/>
                  <a:gd name="T33" fmla="*/ 3 h 17"/>
                  <a:gd name="T34" fmla="*/ 19 w 30"/>
                  <a:gd name="T35" fmla="*/ 5 h 17"/>
                  <a:gd name="T36" fmla="*/ 16 w 30"/>
                  <a:gd name="T37" fmla="*/ 8 h 17"/>
                  <a:gd name="T38" fmla="*/ 13 w 30"/>
                  <a:gd name="T39" fmla="*/ 10 h 17"/>
                  <a:gd name="T40" fmla="*/ 9 w 30"/>
                  <a:gd name="T41" fmla="*/ 11 h 17"/>
                  <a:gd name="T42" fmla="*/ 6 w 30"/>
                  <a:gd name="T43" fmla="*/ 13 h 17"/>
                  <a:gd name="T44" fmla="*/ 3 w 30"/>
                  <a:gd name="T45" fmla="*/ 14 h 17"/>
                  <a:gd name="T46" fmla="*/ 0 w 30"/>
                  <a:gd name="T47" fmla="*/ 16 h 17"/>
                  <a:gd name="T48" fmla="*/ 0 w 30"/>
                  <a:gd name="T49" fmla="*/ 16 h 17"/>
                  <a:gd name="T50" fmla="*/ 0 w 30"/>
                  <a:gd name="T51" fmla="*/ 16 h 17"/>
                  <a:gd name="T52" fmla="*/ 2 w 30"/>
                  <a:gd name="T53" fmla="*/ 16 h 17"/>
                  <a:gd name="T54" fmla="*/ 5 w 30"/>
                  <a:gd name="T55" fmla="*/ 16 h 17"/>
                  <a:gd name="T56" fmla="*/ 9 w 30"/>
                  <a:gd name="T57" fmla="*/ 14 h 17"/>
                  <a:gd name="T58" fmla="*/ 14 w 30"/>
                  <a:gd name="T59" fmla="*/ 14 h 17"/>
                  <a:gd name="T60" fmla="*/ 18 w 30"/>
                  <a:gd name="T61" fmla="*/ 14 h 17"/>
                  <a:gd name="T62" fmla="*/ 22 w 30"/>
                  <a:gd name="T63" fmla="*/ 13 h 17"/>
                  <a:gd name="T64" fmla="*/ 25 w 30"/>
                  <a:gd name="T65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17">
                    <a:moveTo>
                      <a:pt x="25" y="13"/>
                    </a:moveTo>
                    <a:lnTo>
                      <a:pt x="25" y="13"/>
                    </a:lnTo>
                    <a:lnTo>
                      <a:pt x="25" y="13"/>
                    </a:lnTo>
                    <a:lnTo>
                      <a:pt x="26" y="12"/>
                    </a:lnTo>
                    <a:lnTo>
                      <a:pt x="28" y="11"/>
                    </a:lnTo>
                    <a:lnTo>
                      <a:pt x="29" y="8"/>
                    </a:lnTo>
                    <a:lnTo>
                      <a:pt x="29" y="8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9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2" y="3"/>
                    </a:lnTo>
                    <a:lnTo>
                      <a:pt x="19" y="5"/>
                    </a:lnTo>
                    <a:lnTo>
                      <a:pt x="16" y="8"/>
                    </a:lnTo>
                    <a:lnTo>
                      <a:pt x="13" y="10"/>
                    </a:lnTo>
                    <a:lnTo>
                      <a:pt x="9" y="11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5" y="16"/>
                    </a:lnTo>
                    <a:lnTo>
                      <a:pt x="9" y="14"/>
                    </a:lnTo>
                    <a:lnTo>
                      <a:pt x="14" y="14"/>
                    </a:lnTo>
                    <a:lnTo>
                      <a:pt x="18" y="14"/>
                    </a:lnTo>
                    <a:lnTo>
                      <a:pt x="22" y="13"/>
                    </a:lnTo>
                    <a:lnTo>
                      <a:pt x="25" y="1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76" name="Freeform 64">
                <a:extLst>
                  <a:ext uri="{FF2B5EF4-FFF2-40B4-BE49-F238E27FC236}">
                    <a16:creationId xmlns:a16="http://schemas.microsoft.com/office/drawing/2014/main" id="{D52F7A2D-D790-1414-755A-BCA670507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" y="845"/>
                <a:ext cx="17" cy="17"/>
              </a:xfrm>
              <a:custGeom>
                <a:avLst/>
                <a:gdLst>
                  <a:gd name="T0" fmla="*/ 13 w 17"/>
                  <a:gd name="T1" fmla="*/ 0 h 17"/>
                  <a:gd name="T2" fmla="*/ 13 w 17"/>
                  <a:gd name="T3" fmla="*/ 3 h 17"/>
                  <a:gd name="T4" fmla="*/ 12 w 17"/>
                  <a:gd name="T5" fmla="*/ 3 h 17"/>
                  <a:gd name="T6" fmla="*/ 9 w 17"/>
                  <a:gd name="T7" fmla="*/ 6 h 17"/>
                  <a:gd name="T8" fmla="*/ 8 w 17"/>
                  <a:gd name="T9" fmla="*/ 6 h 17"/>
                  <a:gd name="T10" fmla="*/ 5 w 17"/>
                  <a:gd name="T11" fmla="*/ 12 h 17"/>
                  <a:gd name="T12" fmla="*/ 4 w 17"/>
                  <a:gd name="T13" fmla="*/ 12 h 17"/>
                  <a:gd name="T14" fmla="*/ 1 w 17"/>
                  <a:gd name="T15" fmla="*/ 16 h 17"/>
                  <a:gd name="T16" fmla="*/ 0 w 17"/>
                  <a:gd name="T17" fmla="*/ 16 h 17"/>
                  <a:gd name="T18" fmla="*/ 0 w 17"/>
                  <a:gd name="T19" fmla="*/ 16 h 17"/>
                  <a:gd name="T20" fmla="*/ 0 w 17"/>
                  <a:gd name="T21" fmla="*/ 16 h 17"/>
                  <a:gd name="T22" fmla="*/ 1 w 17"/>
                  <a:gd name="T23" fmla="*/ 16 h 17"/>
                  <a:gd name="T24" fmla="*/ 4 w 17"/>
                  <a:gd name="T25" fmla="*/ 16 h 17"/>
                  <a:gd name="T26" fmla="*/ 5 w 17"/>
                  <a:gd name="T27" fmla="*/ 12 h 17"/>
                  <a:gd name="T28" fmla="*/ 8 w 17"/>
                  <a:gd name="T29" fmla="*/ 12 h 17"/>
                  <a:gd name="T30" fmla="*/ 9 w 17"/>
                  <a:gd name="T31" fmla="*/ 12 h 17"/>
                  <a:gd name="T32" fmla="*/ 9 w 17"/>
                  <a:gd name="T33" fmla="*/ 12 h 17"/>
                  <a:gd name="T34" fmla="*/ 12 w 17"/>
                  <a:gd name="T35" fmla="*/ 6 h 17"/>
                  <a:gd name="T36" fmla="*/ 14 w 17"/>
                  <a:gd name="T37" fmla="*/ 3 h 17"/>
                  <a:gd name="T38" fmla="*/ 16 w 17"/>
                  <a:gd name="T39" fmla="*/ 0 h 17"/>
                  <a:gd name="T40" fmla="*/ 13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3" y="0"/>
                    </a:moveTo>
                    <a:lnTo>
                      <a:pt x="13" y="3"/>
                    </a:lnTo>
                    <a:lnTo>
                      <a:pt x="12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4" y="16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12" y="6"/>
                    </a:lnTo>
                    <a:lnTo>
                      <a:pt x="14" y="3"/>
                    </a:lnTo>
                    <a:lnTo>
                      <a:pt x="16" y="0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77" name="Freeform 65">
                <a:extLst>
                  <a:ext uri="{FF2B5EF4-FFF2-40B4-BE49-F238E27FC236}">
                    <a16:creationId xmlns:a16="http://schemas.microsoft.com/office/drawing/2014/main" id="{F15BA8ED-7F93-39E2-FDFF-F113A6C24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" y="844"/>
                <a:ext cx="17" cy="17"/>
              </a:xfrm>
              <a:custGeom>
                <a:avLst/>
                <a:gdLst>
                  <a:gd name="T0" fmla="*/ 1 w 17"/>
                  <a:gd name="T1" fmla="*/ 16 h 17"/>
                  <a:gd name="T2" fmla="*/ 1 w 17"/>
                  <a:gd name="T3" fmla="*/ 16 h 17"/>
                  <a:gd name="T4" fmla="*/ 1 w 17"/>
                  <a:gd name="T5" fmla="*/ 14 h 17"/>
                  <a:gd name="T6" fmla="*/ 4 w 17"/>
                  <a:gd name="T7" fmla="*/ 12 h 17"/>
                  <a:gd name="T8" fmla="*/ 7 w 17"/>
                  <a:gd name="T9" fmla="*/ 12 h 17"/>
                  <a:gd name="T10" fmla="*/ 10 w 17"/>
                  <a:gd name="T11" fmla="*/ 10 h 17"/>
                  <a:gd name="T12" fmla="*/ 11 w 17"/>
                  <a:gd name="T13" fmla="*/ 10 h 17"/>
                  <a:gd name="T14" fmla="*/ 14 w 17"/>
                  <a:gd name="T15" fmla="*/ 8 h 17"/>
                  <a:gd name="T16" fmla="*/ 14 w 17"/>
                  <a:gd name="T17" fmla="*/ 6 h 17"/>
                  <a:gd name="T18" fmla="*/ 16 w 17"/>
                  <a:gd name="T19" fmla="*/ 6 h 17"/>
                  <a:gd name="T20" fmla="*/ 14 w 17"/>
                  <a:gd name="T21" fmla="*/ 0 h 17"/>
                  <a:gd name="T22" fmla="*/ 13 w 17"/>
                  <a:gd name="T23" fmla="*/ 0 h 17"/>
                  <a:gd name="T24" fmla="*/ 11 w 17"/>
                  <a:gd name="T25" fmla="*/ 2 h 17"/>
                  <a:gd name="T26" fmla="*/ 10 w 17"/>
                  <a:gd name="T27" fmla="*/ 2 h 17"/>
                  <a:gd name="T28" fmla="*/ 7 w 17"/>
                  <a:gd name="T29" fmla="*/ 4 h 17"/>
                  <a:gd name="T30" fmla="*/ 4 w 17"/>
                  <a:gd name="T31" fmla="*/ 6 h 17"/>
                  <a:gd name="T32" fmla="*/ 2 w 17"/>
                  <a:gd name="T33" fmla="*/ 6 h 17"/>
                  <a:gd name="T34" fmla="*/ 0 w 17"/>
                  <a:gd name="T35" fmla="*/ 8 h 17"/>
                  <a:gd name="T36" fmla="*/ 0 w 17"/>
                  <a:gd name="T37" fmla="*/ 10 h 17"/>
                  <a:gd name="T38" fmla="*/ 0 w 17"/>
                  <a:gd name="T39" fmla="*/ 10 h 17"/>
                  <a:gd name="T40" fmla="*/ 1 w 17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" y="16"/>
                    </a:moveTo>
                    <a:lnTo>
                      <a:pt x="1" y="16"/>
                    </a:lnTo>
                    <a:lnTo>
                      <a:pt x="1" y="14"/>
                    </a:lnTo>
                    <a:lnTo>
                      <a:pt x="4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1" y="10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7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78" name="Freeform 66">
                <a:extLst>
                  <a:ext uri="{FF2B5EF4-FFF2-40B4-BE49-F238E27FC236}">
                    <a16:creationId xmlns:a16="http://schemas.microsoft.com/office/drawing/2014/main" id="{3E32089A-E244-3998-35C9-72F72F249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" y="847"/>
                <a:ext cx="17" cy="17"/>
              </a:xfrm>
              <a:custGeom>
                <a:avLst/>
                <a:gdLst>
                  <a:gd name="T0" fmla="*/ 14 w 17"/>
                  <a:gd name="T1" fmla="*/ 0 h 17"/>
                  <a:gd name="T2" fmla="*/ 14 w 17"/>
                  <a:gd name="T3" fmla="*/ 0 h 17"/>
                  <a:gd name="T4" fmla="*/ 12 w 17"/>
                  <a:gd name="T5" fmla="*/ 0 h 17"/>
                  <a:gd name="T6" fmla="*/ 10 w 17"/>
                  <a:gd name="T7" fmla="*/ 0 h 17"/>
                  <a:gd name="T8" fmla="*/ 8 w 17"/>
                  <a:gd name="T9" fmla="*/ 3 h 17"/>
                  <a:gd name="T10" fmla="*/ 4 w 17"/>
                  <a:gd name="T11" fmla="*/ 3 h 17"/>
                  <a:gd name="T12" fmla="*/ 2 w 17"/>
                  <a:gd name="T13" fmla="*/ 6 h 17"/>
                  <a:gd name="T14" fmla="*/ 0 w 17"/>
                  <a:gd name="T15" fmla="*/ 6 h 17"/>
                  <a:gd name="T16" fmla="*/ 0 w 17"/>
                  <a:gd name="T17" fmla="*/ 6 h 17"/>
                  <a:gd name="T18" fmla="*/ 2 w 17"/>
                  <a:gd name="T19" fmla="*/ 16 h 17"/>
                  <a:gd name="T20" fmla="*/ 0 w 17"/>
                  <a:gd name="T21" fmla="*/ 6 h 17"/>
                  <a:gd name="T22" fmla="*/ 0 w 17"/>
                  <a:gd name="T23" fmla="*/ 16 h 17"/>
                  <a:gd name="T24" fmla="*/ 2 w 17"/>
                  <a:gd name="T25" fmla="*/ 16 h 17"/>
                  <a:gd name="T26" fmla="*/ 2 w 17"/>
                  <a:gd name="T27" fmla="*/ 16 h 17"/>
                  <a:gd name="T28" fmla="*/ 6 w 17"/>
                  <a:gd name="T29" fmla="*/ 12 h 17"/>
                  <a:gd name="T30" fmla="*/ 8 w 17"/>
                  <a:gd name="T31" fmla="*/ 12 h 17"/>
                  <a:gd name="T32" fmla="*/ 12 w 17"/>
                  <a:gd name="T33" fmla="*/ 9 h 17"/>
                  <a:gd name="T34" fmla="*/ 14 w 17"/>
                  <a:gd name="T35" fmla="*/ 9 h 17"/>
                  <a:gd name="T36" fmla="*/ 16 w 17"/>
                  <a:gd name="T37" fmla="*/ 9 h 17"/>
                  <a:gd name="T38" fmla="*/ 16 w 17"/>
                  <a:gd name="T39" fmla="*/ 9 h 17"/>
                  <a:gd name="T40" fmla="*/ 14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6"/>
                    </a:lnTo>
                    <a:lnTo>
                      <a:pt x="0" y="6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2" y="9"/>
                    </a:lnTo>
                    <a:lnTo>
                      <a:pt x="14" y="9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79" name="Freeform 67">
                <a:extLst>
                  <a:ext uri="{FF2B5EF4-FFF2-40B4-BE49-F238E27FC236}">
                    <a16:creationId xmlns:a16="http://schemas.microsoft.com/office/drawing/2014/main" id="{9C4F3492-1B02-1A44-ECF0-F3FD55E08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" y="844"/>
                <a:ext cx="17" cy="17"/>
              </a:xfrm>
              <a:custGeom>
                <a:avLst/>
                <a:gdLst>
                  <a:gd name="T0" fmla="*/ 10 w 17"/>
                  <a:gd name="T1" fmla="*/ 8 h 17"/>
                  <a:gd name="T2" fmla="*/ 10 w 17"/>
                  <a:gd name="T3" fmla="*/ 8 h 17"/>
                  <a:gd name="T4" fmla="*/ 8 w 17"/>
                  <a:gd name="T5" fmla="*/ 8 h 17"/>
                  <a:gd name="T6" fmla="*/ 8 w 17"/>
                  <a:gd name="T7" fmla="*/ 2 h 17"/>
                  <a:gd name="T8" fmla="*/ 2 w 17"/>
                  <a:gd name="T9" fmla="*/ 5 h 17"/>
                  <a:gd name="T10" fmla="*/ 0 w 17"/>
                  <a:gd name="T11" fmla="*/ 8 h 17"/>
                  <a:gd name="T12" fmla="*/ 2 w 17"/>
                  <a:gd name="T13" fmla="*/ 16 h 17"/>
                  <a:gd name="T14" fmla="*/ 8 w 17"/>
                  <a:gd name="T15" fmla="*/ 13 h 17"/>
                  <a:gd name="T16" fmla="*/ 13 w 17"/>
                  <a:gd name="T17" fmla="*/ 8 h 17"/>
                  <a:gd name="T18" fmla="*/ 16 w 17"/>
                  <a:gd name="T19" fmla="*/ 0 h 17"/>
                  <a:gd name="T20" fmla="*/ 8 w 17"/>
                  <a:gd name="T21" fmla="*/ 0 h 17"/>
                  <a:gd name="T22" fmla="*/ 8 w 17"/>
                  <a:gd name="T23" fmla="*/ 0 h 17"/>
                  <a:gd name="T24" fmla="*/ 10 w 17"/>
                  <a:gd name="T2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0" y="8"/>
                    </a:moveTo>
                    <a:lnTo>
                      <a:pt x="10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8" y="13"/>
                    </a:lnTo>
                    <a:lnTo>
                      <a:pt x="13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8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80" name="Freeform 68">
                <a:extLst>
                  <a:ext uri="{FF2B5EF4-FFF2-40B4-BE49-F238E27FC236}">
                    <a16:creationId xmlns:a16="http://schemas.microsoft.com/office/drawing/2014/main" id="{19BE7F89-4D40-160F-B134-FF2D30C67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" y="839"/>
                <a:ext cx="17" cy="17"/>
              </a:xfrm>
              <a:custGeom>
                <a:avLst/>
                <a:gdLst>
                  <a:gd name="T0" fmla="*/ 15 w 17"/>
                  <a:gd name="T1" fmla="*/ 0 h 17"/>
                  <a:gd name="T2" fmla="*/ 15 w 17"/>
                  <a:gd name="T3" fmla="*/ 3 h 17"/>
                  <a:gd name="T4" fmla="*/ 15 w 17"/>
                  <a:gd name="T5" fmla="*/ 4 h 17"/>
                  <a:gd name="T6" fmla="*/ 13 w 17"/>
                  <a:gd name="T7" fmla="*/ 8 h 17"/>
                  <a:gd name="T8" fmla="*/ 12 w 17"/>
                  <a:gd name="T9" fmla="*/ 11 h 17"/>
                  <a:gd name="T10" fmla="*/ 10 w 17"/>
                  <a:gd name="T11" fmla="*/ 12 h 17"/>
                  <a:gd name="T12" fmla="*/ 9 w 17"/>
                  <a:gd name="T13" fmla="*/ 12 h 17"/>
                  <a:gd name="T14" fmla="*/ 7 w 17"/>
                  <a:gd name="T15" fmla="*/ 12 h 17"/>
                  <a:gd name="T16" fmla="*/ 7 w 17"/>
                  <a:gd name="T17" fmla="*/ 12 h 17"/>
                  <a:gd name="T18" fmla="*/ 6 w 17"/>
                  <a:gd name="T19" fmla="*/ 11 h 17"/>
                  <a:gd name="T20" fmla="*/ 5 w 17"/>
                  <a:gd name="T21" fmla="*/ 9 h 17"/>
                  <a:gd name="T22" fmla="*/ 5 w 17"/>
                  <a:gd name="T23" fmla="*/ 9 h 17"/>
                  <a:gd name="T24" fmla="*/ 5 w 17"/>
                  <a:gd name="T25" fmla="*/ 9 h 17"/>
                  <a:gd name="T26" fmla="*/ 6 w 17"/>
                  <a:gd name="T27" fmla="*/ 11 h 17"/>
                  <a:gd name="T28" fmla="*/ 6 w 17"/>
                  <a:gd name="T29" fmla="*/ 12 h 17"/>
                  <a:gd name="T30" fmla="*/ 6 w 17"/>
                  <a:gd name="T31" fmla="*/ 12 h 17"/>
                  <a:gd name="T32" fmla="*/ 6 w 17"/>
                  <a:gd name="T33" fmla="*/ 12 h 17"/>
                  <a:gd name="T34" fmla="*/ 5 w 17"/>
                  <a:gd name="T35" fmla="*/ 12 h 17"/>
                  <a:gd name="T36" fmla="*/ 5 w 17"/>
                  <a:gd name="T37" fmla="*/ 12 h 17"/>
                  <a:gd name="T38" fmla="*/ 4 w 17"/>
                  <a:gd name="T39" fmla="*/ 11 h 17"/>
                  <a:gd name="T40" fmla="*/ 4 w 17"/>
                  <a:gd name="T41" fmla="*/ 11 h 17"/>
                  <a:gd name="T42" fmla="*/ 4 w 17"/>
                  <a:gd name="T43" fmla="*/ 11 h 17"/>
                  <a:gd name="T44" fmla="*/ 4 w 17"/>
                  <a:gd name="T45" fmla="*/ 11 h 17"/>
                  <a:gd name="T46" fmla="*/ 4 w 17"/>
                  <a:gd name="T47" fmla="*/ 12 h 17"/>
                  <a:gd name="T48" fmla="*/ 4 w 17"/>
                  <a:gd name="T49" fmla="*/ 12 h 17"/>
                  <a:gd name="T50" fmla="*/ 4 w 17"/>
                  <a:gd name="T51" fmla="*/ 12 h 17"/>
                  <a:gd name="T52" fmla="*/ 4 w 17"/>
                  <a:gd name="T53" fmla="*/ 12 h 17"/>
                  <a:gd name="T54" fmla="*/ 2 w 17"/>
                  <a:gd name="T55" fmla="*/ 14 h 17"/>
                  <a:gd name="T56" fmla="*/ 0 w 17"/>
                  <a:gd name="T57" fmla="*/ 16 h 17"/>
                  <a:gd name="T58" fmla="*/ 0 w 17"/>
                  <a:gd name="T59" fmla="*/ 16 h 17"/>
                  <a:gd name="T60" fmla="*/ 0 w 17"/>
                  <a:gd name="T61" fmla="*/ 16 h 17"/>
                  <a:gd name="T62" fmla="*/ 2 w 17"/>
                  <a:gd name="T63" fmla="*/ 16 h 17"/>
                  <a:gd name="T64" fmla="*/ 4 w 17"/>
                  <a:gd name="T65" fmla="*/ 16 h 17"/>
                  <a:gd name="T66" fmla="*/ 7 w 17"/>
                  <a:gd name="T67" fmla="*/ 16 h 17"/>
                  <a:gd name="T68" fmla="*/ 9 w 17"/>
                  <a:gd name="T69" fmla="*/ 16 h 17"/>
                  <a:gd name="T70" fmla="*/ 12 w 17"/>
                  <a:gd name="T71" fmla="*/ 14 h 17"/>
                  <a:gd name="T72" fmla="*/ 12 w 17"/>
                  <a:gd name="T73" fmla="*/ 14 h 17"/>
                  <a:gd name="T74" fmla="*/ 13 w 17"/>
                  <a:gd name="T75" fmla="*/ 12 h 17"/>
                  <a:gd name="T76" fmla="*/ 15 w 17"/>
                  <a:gd name="T77" fmla="*/ 11 h 17"/>
                  <a:gd name="T78" fmla="*/ 15 w 17"/>
                  <a:gd name="T79" fmla="*/ 8 h 17"/>
                  <a:gd name="T80" fmla="*/ 16 w 17"/>
                  <a:gd name="T81" fmla="*/ 6 h 17"/>
                  <a:gd name="T82" fmla="*/ 16 w 17"/>
                  <a:gd name="T83" fmla="*/ 3 h 17"/>
                  <a:gd name="T84" fmla="*/ 16 w 17"/>
                  <a:gd name="T85" fmla="*/ 1 h 17"/>
                  <a:gd name="T86" fmla="*/ 15 w 17"/>
                  <a:gd name="T87" fmla="*/ 1 h 17"/>
                  <a:gd name="T88" fmla="*/ 15 w 17"/>
                  <a:gd name="T8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lnTo>
                      <a:pt x="15" y="3"/>
                    </a:lnTo>
                    <a:lnTo>
                      <a:pt x="15" y="4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10" y="12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6" y="11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7" y="16"/>
                    </a:lnTo>
                    <a:lnTo>
                      <a:pt x="9" y="16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3" y="12"/>
                    </a:lnTo>
                    <a:lnTo>
                      <a:pt x="15" y="11"/>
                    </a:lnTo>
                    <a:lnTo>
                      <a:pt x="15" y="8"/>
                    </a:lnTo>
                    <a:lnTo>
                      <a:pt x="16" y="6"/>
                    </a:lnTo>
                    <a:lnTo>
                      <a:pt x="16" y="3"/>
                    </a:lnTo>
                    <a:lnTo>
                      <a:pt x="16" y="1"/>
                    </a:lnTo>
                    <a:lnTo>
                      <a:pt x="15" y="1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81" name="Freeform 69">
                <a:extLst>
                  <a:ext uri="{FF2B5EF4-FFF2-40B4-BE49-F238E27FC236}">
                    <a16:creationId xmlns:a16="http://schemas.microsoft.com/office/drawing/2014/main" id="{75DB7AFC-AFA6-174B-D2E2-2AC83DC35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" y="872"/>
                <a:ext cx="17" cy="49"/>
              </a:xfrm>
              <a:custGeom>
                <a:avLst/>
                <a:gdLst>
                  <a:gd name="T0" fmla="*/ 7 w 17"/>
                  <a:gd name="T1" fmla="*/ 0 h 49"/>
                  <a:gd name="T2" fmla="*/ 7 w 17"/>
                  <a:gd name="T3" fmla="*/ 0 h 49"/>
                  <a:gd name="T4" fmla="*/ 9 w 17"/>
                  <a:gd name="T5" fmla="*/ 1 h 49"/>
                  <a:gd name="T6" fmla="*/ 11 w 17"/>
                  <a:gd name="T7" fmla="*/ 2 h 49"/>
                  <a:gd name="T8" fmla="*/ 12 w 17"/>
                  <a:gd name="T9" fmla="*/ 5 h 49"/>
                  <a:gd name="T10" fmla="*/ 13 w 17"/>
                  <a:gd name="T11" fmla="*/ 5 h 49"/>
                  <a:gd name="T12" fmla="*/ 13 w 17"/>
                  <a:gd name="T13" fmla="*/ 7 h 49"/>
                  <a:gd name="T14" fmla="*/ 13 w 17"/>
                  <a:gd name="T15" fmla="*/ 9 h 49"/>
                  <a:gd name="T16" fmla="*/ 14 w 17"/>
                  <a:gd name="T17" fmla="*/ 12 h 49"/>
                  <a:gd name="T18" fmla="*/ 14 w 17"/>
                  <a:gd name="T19" fmla="*/ 15 h 49"/>
                  <a:gd name="T20" fmla="*/ 14 w 17"/>
                  <a:gd name="T21" fmla="*/ 19 h 49"/>
                  <a:gd name="T22" fmla="*/ 16 w 17"/>
                  <a:gd name="T23" fmla="*/ 22 h 49"/>
                  <a:gd name="T24" fmla="*/ 16 w 17"/>
                  <a:gd name="T25" fmla="*/ 26 h 49"/>
                  <a:gd name="T26" fmla="*/ 16 w 17"/>
                  <a:gd name="T27" fmla="*/ 30 h 49"/>
                  <a:gd name="T28" fmla="*/ 16 w 17"/>
                  <a:gd name="T29" fmla="*/ 33 h 49"/>
                  <a:gd name="T30" fmla="*/ 16 w 17"/>
                  <a:gd name="T31" fmla="*/ 37 h 49"/>
                  <a:gd name="T32" fmla="*/ 16 w 17"/>
                  <a:gd name="T33" fmla="*/ 40 h 49"/>
                  <a:gd name="T34" fmla="*/ 14 w 17"/>
                  <a:gd name="T35" fmla="*/ 43 h 49"/>
                  <a:gd name="T36" fmla="*/ 14 w 17"/>
                  <a:gd name="T37" fmla="*/ 45 h 49"/>
                  <a:gd name="T38" fmla="*/ 13 w 17"/>
                  <a:gd name="T39" fmla="*/ 47 h 49"/>
                  <a:gd name="T40" fmla="*/ 12 w 17"/>
                  <a:gd name="T41" fmla="*/ 48 h 49"/>
                  <a:gd name="T42" fmla="*/ 11 w 17"/>
                  <a:gd name="T43" fmla="*/ 48 h 49"/>
                  <a:gd name="T44" fmla="*/ 9 w 17"/>
                  <a:gd name="T45" fmla="*/ 48 h 49"/>
                  <a:gd name="T46" fmla="*/ 7 w 17"/>
                  <a:gd name="T47" fmla="*/ 46 h 49"/>
                  <a:gd name="T48" fmla="*/ 6 w 17"/>
                  <a:gd name="T49" fmla="*/ 43 h 49"/>
                  <a:gd name="T50" fmla="*/ 4 w 17"/>
                  <a:gd name="T51" fmla="*/ 40 h 49"/>
                  <a:gd name="T52" fmla="*/ 3 w 17"/>
                  <a:gd name="T53" fmla="*/ 37 h 49"/>
                  <a:gd name="T54" fmla="*/ 2 w 17"/>
                  <a:gd name="T55" fmla="*/ 33 h 49"/>
                  <a:gd name="T56" fmla="*/ 1 w 17"/>
                  <a:gd name="T57" fmla="*/ 29 h 49"/>
                  <a:gd name="T58" fmla="*/ 0 w 17"/>
                  <a:gd name="T59" fmla="*/ 25 h 49"/>
                  <a:gd name="T60" fmla="*/ 0 w 17"/>
                  <a:gd name="T61" fmla="*/ 20 h 49"/>
                  <a:gd name="T62" fmla="*/ 0 w 17"/>
                  <a:gd name="T63" fmla="*/ 16 h 49"/>
                  <a:gd name="T64" fmla="*/ 0 w 17"/>
                  <a:gd name="T65" fmla="*/ 12 h 49"/>
                  <a:gd name="T66" fmla="*/ 1 w 17"/>
                  <a:gd name="T67" fmla="*/ 8 h 49"/>
                  <a:gd name="T68" fmla="*/ 2 w 17"/>
                  <a:gd name="T69" fmla="*/ 5 h 49"/>
                  <a:gd name="T70" fmla="*/ 4 w 17"/>
                  <a:gd name="T71" fmla="*/ 2 h 49"/>
                  <a:gd name="T72" fmla="*/ 7 w 17"/>
                  <a:gd name="T7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" h="49">
                    <a:moveTo>
                      <a:pt x="7" y="0"/>
                    </a:moveTo>
                    <a:lnTo>
                      <a:pt x="7" y="0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3" y="5"/>
                    </a:lnTo>
                    <a:lnTo>
                      <a:pt x="13" y="7"/>
                    </a:lnTo>
                    <a:lnTo>
                      <a:pt x="13" y="9"/>
                    </a:lnTo>
                    <a:lnTo>
                      <a:pt x="14" y="12"/>
                    </a:lnTo>
                    <a:lnTo>
                      <a:pt x="14" y="15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30"/>
                    </a:lnTo>
                    <a:lnTo>
                      <a:pt x="16" y="33"/>
                    </a:lnTo>
                    <a:lnTo>
                      <a:pt x="16" y="37"/>
                    </a:lnTo>
                    <a:lnTo>
                      <a:pt x="16" y="40"/>
                    </a:lnTo>
                    <a:lnTo>
                      <a:pt x="14" y="43"/>
                    </a:lnTo>
                    <a:lnTo>
                      <a:pt x="14" y="45"/>
                    </a:lnTo>
                    <a:lnTo>
                      <a:pt x="13" y="47"/>
                    </a:lnTo>
                    <a:lnTo>
                      <a:pt x="12" y="48"/>
                    </a:lnTo>
                    <a:lnTo>
                      <a:pt x="11" y="48"/>
                    </a:lnTo>
                    <a:lnTo>
                      <a:pt x="9" y="48"/>
                    </a:lnTo>
                    <a:lnTo>
                      <a:pt x="7" y="46"/>
                    </a:lnTo>
                    <a:lnTo>
                      <a:pt x="6" y="43"/>
                    </a:lnTo>
                    <a:lnTo>
                      <a:pt x="4" y="40"/>
                    </a:lnTo>
                    <a:lnTo>
                      <a:pt x="3" y="37"/>
                    </a:lnTo>
                    <a:lnTo>
                      <a:pt x="2" y="33"/>
                    </a:lnTo>
                    <a:lnTo>
                      <a:pt x="1" y="29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82" name="Freeform 70">
                <a:extLst>
                  <a:ext uri="{FF2B5EF4-FFF2-40B4-BE49-F238E27FC236}">
                    <a16:creationId xmlns:a16="http://schemas.microsoft.com/office/drawing/2014/main" id="{885359FF-B6C0-47DA-BE0D-7D4A1C280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" y="872"/>
                <a:ext cx="17" cy="49"/>
              </a:xfrm>
              <a:custGeom>
                <a:avLst/>
                <a:gdLst>
                  <a:gd name="T0" fmla="*/ 7 w 17"/>
                  <a:gd name="T1" fmla="*/ 0 h 49"/>
                  <a:gd name="T2" fmla="*/ 7 w 17"/>
                  <a:gd name="T3" fmla="*/ 0 h 49"/>
                  <a:gd name="T4" fmla="*/ 7 w 17"/>
                  <a:gd name="T5" fmla="*/ 0 h 49"/>
                  <a:gd name="T6" fmla="*/ 9 w 17"/>
                  <a:gd name="T7" fmla="*/ 1 h 49"/>
                  <a:gd name="T8" fmla="*/ 11 w 17"/>
                  <a:gd name="T9" fmla="*/ 2 h 49"/>
                  <a:gd name="T10" fmla="*/ 12 w 17"/>
                  <a:gd name="T11" fmla="*/ 5 h 49"/>
                  <a:gd name="T12" fmla="*/ 12 w 17"/>
                  <a:gd name="T13" fmla="*/ 5 h 49"/>
                  <a:gd name="T14" fmla="*/ 13 w 17"/>
                  <a:gd name="T15" fmla="*/ 5 h 49"/>
                  <a:gd name="T16" fmla="*/ 13 w 17"/>
                  <a:gd name="T17" fmla="*/ 7 h 49"/>
                  <a:gd name="T18" fmla="*/ 13 w 17"/>
                  <a:gd name="T19" fmla="*/ 9 h 49"/>
                  <a:gd name="T20" fmla="*/ 14 w 17"/>
                  <a:gd name="T21" fmla="*/ 12 h 49"/>
                  <a:gd name="T22" fmla="*/ 14 w 17"/>
                  <a:gd name="T23" fmla="*/ 15 h 49"/>
                  <a:gd name="T24" fmla="*/ 14 w 17"/>
                  <a:gd name="T25" fmla="*/ 19 h 49"/>
                  <a:gd name="T26" fmla="*/ 16 w 17"/>
                  <a:gd name="T27" fmla="*/ 22 h 49"/>
                  <a:gd name="T28" fmla="*/ 16 w 17"/>
                  <a:gd name="T29" fmla="*/ 26 h 49"/>
                  <a:gd name="T30" fmla="*/ 16 w 17"/>
                  <a:gd name="T31" fmla="*/ 30 h 49"/>
                  <a:gd name="T32" fmla="*/ 16 w 17"/>
                  <a:gd name="T33" fmla="*/ 33 h 49"/>
                  <a:gd name="T34" fmla="*/ 16 w 17"/>
                  <a:gd name="T35" fmla="*/ 37 h 49"/>
                  <a:gd name="T36" fmla="*/ 16 w 17"/>
                  <a:gd name="T37" fmla="*/ 40 h 49"/>
                  <a:gd name="T38" fmla="*/ 14 w 17"/>
                  <a:gd name="T39" fmla="*/ 43 h 49"/>
                  <a:gd name="T40" fmla="*/ 14 w 17"/>
                  <a:gd name="T41" fmla="*/ 45 h 49"/>
                  <a:gd name="T42" fmla="*/ 13 w 17"/>
                  <a:gd name="T43" fmla="*/ 47 h 49"/>
                  <a:gd name="T44" fmla="*/ 12 w 17"/>
                  <a:gd name="T45" fmla="*/ 48 h 49"/>
                  <a:gd name="T46" fmla="*/ 12 w 17"/>
                  <a:gd name="T47" fmla="*/ 48 h 49"/>
                  <a:gd name="T48" fmla="*/ 11 w 17"/>
                  <a:gd name="T49" fmla="*/ 48 h 49"/>
                  <a:gd name="T50" fmla="*/ 9 w 17"/>
                  <a:gd name="T51" fmla="*/ 48 h 49"/>
                  <a:gd name="T52" fmla="*/ 7 w 17"/>
                  <a:gd name="T53" fmla="*/ 46 h 49"/>
                  <a:gd name="T54" fmla="*/ 6 w 17"/>
                  <a:gd name="T55" fmla="*/ 43 h 49"/>
                  <a:gd name="T56" fmla="*/ 4 w 17"/>
                  <a:gd name="T57" fmla="*/ 40 h 49"/>
                  <a:gd name="T58" fmla="*/ 3 w 17"/>
                  <a:gd name="T59" fmla="*/ 37 h 49"/>
                  <a:gd name="T60" fmla="*/ 2 w 17"/>
                  <a:gd name="T61" fmla="*/ 33 h 49"/>
                  <a:gd name="T62" fmla="*/ 1 w 17"/>
                  <a:gd name="T63" fmla="*/ 29 h 49"/>
                  <a:gd name="T64" fmla="*/ 0 w 17"/>
                  <a:gd name="T65" fmla="*/ 25 h 49"/>
                  <a:gd name="T66" fmla="*/ 0 w 17"/>
                  <a:gd name="T67" fmla="*/ 20 h 49"/>
                  <a:gd name="T68" fmla="*/ 0 w 17"/>
                  <a:gd name="T69" fmla="*/ 16 h 49"/>
                  <a:gd name="T70" fmla="*/ 0 w 17"/>
                  <a:gd name="T71" fmla="*/ 12 h 49"/>
                  <a:gd name="T72" fmla="*/ 1 w 17"/>
                  <a:gd name="T73" fmla="*/ 8 h 49"/>
                  <a:gd name="T74" fmla="*/ 2 w 17"/>
                  <a:gd name="T75" fmla="*/ 5 h 49"/>
                  <a:gd name="T76" fmla="*/ 4 w 17"/>
                  <a:gd name="T77" fmla="*/ 2 h 49"/>
                  <a:gd name="T78" fmla="*/ 7 w 17"/>
                  <a:gd name="T7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" h="49">
                    <a:moveTo>
                      <a:pt x="7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3" y="5"/>
                    </a:lnTo>
                    <a:lnTo>
                      <a:pt x="13" y="7"/>
                    </a:lnTo>
                    <a:lnTo>
                      <a:pt x="13" y="9"/>
                    </a:lnTo>
                    <a:lnTo>
                      <a:pt x="14" y="12"/>
                    </a:lnTo>
                    <a:lnTo>
                      <a:pt x="14" y="15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30"/>
                    </a:lnTo>
                    <a:lnTo>
                      <a:pt x="16" y="33"/>
                    </a:lnTo>
                    <a:lnTo>
                      <a:pt x="16" y="37"/>
                    </a:lnTo>
                    <a:lnTo>
                      <a:pt x="16" y="40"/>
                    </a:lnTo>
                    <a:lnTo>
                      <a:pt x="14" y="43"/>
                    </a:lnTo>
                    <a:lnTo>
                      <a:pt x="14" y="45"/>
                    </a:lnTo>
                    <a:lnTo>
                      <a:pt x="13" y="47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1" y="48"/>
                    </a:lnTo>
                    <a:lnTo>
                      <a:pt x="9" y="48"/>
                    </a:lnTo>
                    <a:lnTo>
                      <a:pt x="7" y="46"/>
                    </a:lnTo>
                    <a:lnTo>
                      <a:pt x="6" y="43"/>
                    </a:lnTo>
                    <a:lnTo>
                      <a:pt x="4" y="40"/>
                    </a:lnTo>
                    <a:lnTo>
                      <a:pt x="3" y="37"/>
                    </a:lnTo>
                    <a:lnTo>
                      <a:pt x="2" y="33"/>
                    </a:lnTo>
                    <a:lnTo>
                      <a:pt x="1" y="29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7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83" name="Freeform 71">
                <a:extLst>
                  <a:ext uri="{FF2B5EF4-FFF2-40B4-BE49-F238E27FC236}">
                    <a16:creationId xmlns:a16="http://schemas.microsoft.com/office/drawing/2014/main" id="{C7518C9D-F2A8-339F-208A-4FF1D3ABA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" y="795"/>
                <a:ext cx="17" cy="42"/>
              </a:xfrm>
              <a:custGeom>
                <a:avLst/>
                <a:gdLst>
                  <a:gd name="T0" fmla="*/ 2 w 17"/>
                  <a:gd name="T1" fmla="*/ 41 h 42"/>
                  <a:gd name="T2" fmla="*/ 6 w 17"/>
                  <a:gd name="T3" fmla="*/ 39 h 42"/>
                  <a:gd name="T4" fmla="*/ 6 w 17"/>
                  <a:gd name="T5" fmla="*/ 36 h 42"/>
                  <a:gd name="T6" fmla="*/ 4 w 17"/>
                  <a:gd name="T7" fmla="*/ 32 h 42"/>
                  <a:gd name="T8" fmla="*/ 2 w 17"/>
                  <a:gd name="T9" fmla="*/ 29 h 42"/>
                  <a:gd name="T10" fmla="*/ 0 w 17"/>
                  <a:gd name="T11" fmla="*/ 26 h 42"/>
                  <a:gd name="T12" fmla="*/ 0 w 17"/>
                  <a:gd name="T13" fmla="*/ 23 h 42"/>
                  <a:gd name="T14" fmla="*/ 2 w 17"/>
                  <a:gd name="T15" fmla="*/ 20 h 42"/>
                  <a:gd name="T16" fmla="*/ 6 w 17"/>
                  <a:gd name="T17" fmla="*/ 17 h 42"/>
                  <a:gd name="T18" fmla="*/ 9 w 17"/>
                  <a:gd name="T19" fmla="*/ 14 h 42"/>
                  <a:gd name="T20" fmla="*/ 9 w 17"/>
                  <a:gd name="T21" fmla="*/ 11 h 42"/>
                  <a:gd name="T22" fmla="*/ 6 w 17"/>
                  <a:gd name="T23" fmla="*/ 9 h 42"/>
                  <a:gd name="T24" fmla="*/ 6 w 17"/>
                  <a:gd name="T25" fmla="*/ 7 h 42"/>
                  <a:gd name="T26" fmla="*/ 6 w 17"/>
                  <a:gd name="T27" fmla="*/ 6 h 42"/>
                  <a:gd name="T28" fmla="*/ 6 w 17"/>
                  <a:gd name="T29" fmla="*/ 3 h 42"/>
                  <a:gd name="T30" fmla="*/ 9 w 17"/>
                  <a:gd name="T31" fmla="*/ 1 h 42"/>
                  <a:gd name="T32" fmla="*/ 9 w 17"/>
                  <a:gd name="T33" fmla="*/ 1 h 42"/>
                  <a:gd name="T34" fmla="*/ 6 w 17"/>
                  <a:gd name="T35" fmla="*/ 4 h 42"/>
                  <a:gd name="T36" fmla="*/ 9 w 17"/>
                  <a:gd name="T37" fmla="*/ 6 h 42"/>
                  <a:gd name="T38" fmla="*/ 11 w 17"/>
                  <a:gd name="T39" fmla="*/ 9 h 42"/>
                  <a:gd name="T40" fmla="*/ 13 w 17"/>
                  <a:gd name="T41" fmla="*/ 11 h 42"/>
                  <a:gd name="T42" fmla="*/ 13 w 17"/>
                  <a:gd name="T43" fmla="*/ 14 h 42"/>
                  <a:gd name="T44" fmla="*/ 9 w 17"/>
                  <a:gd name="T45" fmla="*/ 18 h 42"/>
                  <a:gd name="T46" fmla="*/ 6 w 17"/>
                  <a:gd name="T47" fmla="*/ 22 h 42"/>
                  <a:gd name="T48" fmla="*/ 6 w 17"/>
                  <a:gd name="T49" fmla="*/ 25 h 42"/>
                  <a:gd name="T50" fmla="*/ 6 w 17"/>
                  <a:gd name="T51" fmla="*/ 28 h 42"/>
                  <a:gd name="T52" fmla="*/ 6 w 17"/>
                  <a:gd name="T53" fmla="*/ 31 h 42"/>
                  <a:gd name="T54" fmla="*/ 9 w 17"/>
                  <a:gd name="T55" fmla="*/ 33 h 42"/>
                  <a:gd name="T56" fmla="*/ 9 w 17"/>
                  <a:gd name="T57" fmla="*/ 35 h 42"/>
                  <a:gd name="T58" fmla="*/ 11 w 17"/>
                  <a:gd name="T59" fmla="*/ 37 h 42"/>
                  <a:gd name="T60" fmla="*/ 11 w 17"/>
                  <a:gd name="T61" fmla="*/ 39 h 42"/>
                  <a:gd name="T62" fmla="*/ 16 w 17"/>
                  <a:gd name="T63" fmla="*/ 41 h 42"/>
                  <a:gd name="T64" fmla="*/ 2 w 17"/>
                  <a:gd name="T6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" h="42">
                    <a:moveTo>
                      <a:pt x="2" y="41"/>
                    </a:moveTo>
                    <a:lnTo>
                      <a:pt x="2" y="41"/>
                    </a:lnTo>
                    <a:lnTo>
                      <a:pt x="4" y="40"/>
                    </a:lnTo>
                    <a:lnTo>
                      <a:pt x="6" y="39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4" y="31"/>
                    </a:lnTo>
                    <a:lnTo>
                      <a:pt x="2" y="29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6" y="19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9" y="14"/>
                    </a:lnTo>
                    <a:lnTo>
                      <a:pt x="9" y="12"/>
                    </a:lnTo>
                    <a:lnTo>
                      <a:pt x="9" y="11"/>
                    </a:lnTo>
                    <a:lnTo>
                      <a:pt x="9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1" y="10"/>
                    </a:lnTo>
                    <a:lnTo>
                      <a:pt x="13" y="11"/>
                    </a:lnTo>
                    <a:lnTo>
                      <a:pt x="13" y="13"/>
                    </a:lnTo>
                    <a:lnTo>
                      <a:pt x="13" y="14"/>
                    </a:lnTo>
                    <a:lnTo>
                      <a:pt x="11" y="16"/>
                    </a:lnTo>
                    <a:lnTo>
                      <a:pt x="9" y="18"/>
                    </a:lnTo>
                    <a:lnTo>
                      <a:pt x="9" y="20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6" y="28"/>
                    </a:lnTo>
                    <a:lnTo>
                      <a:pt x="6" y="30"/>
                    </a:lnTo>
                    <a:lnTo>
                      <a:pt x="6" y="31"/>
                    </a:lnTo>
                    <a:lnTo>
                      <a:pt x="9" y="32"/>
                    </a:lnTo>
                    <a:lnTo>
                      <a:pt x="9" y="33"/>
                    </a:lnTo>
                    <a:lnTo>
                      <a:pt x="9" y="34"/>
                    </a:lnTo>
                    <a:lnTo>
                      <a:pt x="9" y="35"/>
                    </a:lnTo>
                    <a:lnTo>
                      <a:pt x="9" y="36"/>
                    </a:lnTo>
                    <a:lnTo>
                      <a:pt x="11" y="37"/>
                    </a:lnTo>
                    <a:lnTo>
                      <a:pt x="11" y="38"/>
                    </a:lnTo>
                    <a:lnTo>
                      <a:pt x="11" y="39"/>
                    </a:lnTo>
                    <a:lnTo>
                      <a:pt x="13" y="40"/>
                    </a:lnTo>
                    <a:lnTo>
                      <a:pt x="16" y="41"/>
                    </a:lnTo>
                    <a:lnTo>
                      <a:pt x="16" y="41"/>
                    </a:lnTo>
                    <a:lnTo>
                      <a:pt x="2" y="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84" name="Freeform 72">
                <a:extLst>
                  <a:ext uri="{FF2B5EF4-FFF2-40B4-BE49-F238E27FC236}">
                    <a16:creationId xmlns:a16="http://schemas.microsoft.com/office/drawing/2014/main" id="{84041658-FBD3-2FBE-DBE2-B966ADFE5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" y="795"/>
                <a:ext cx="17" cy="42"/>
              </a:xfrm>
              <a:custGeom>
                <a:avLst/>
                <a:gdLst>
                  <a:gd name="T0" fmla="*/ 2 w 17"/>
                  <a:gd name="T1" fmla="*/ 41 h 42"/>
                  <a:gd name="T2" fmla="*/ 4 w 17"/>
                  <a:gd name="T3" fmla="*/ 40 h 42"/>
                  <a:gd name="T4" fmla="*/ 6 w 17"/>
                  <a:gd name="T5" fmla="*/ 37 h 42"/>
                  <a:gd name="T6" fmla="*/ 6 w 17"/>
                  <a:gd name="T7" fmla="*/ 36 h 42"/>
                  <a:gd name="T8" fmla="*/ 4 w 17"/>
                  <a:gd name="T9" fmla="*/ 32 h 42"/>
                  <a:gd name="T10" fmla="*/ 2 w 17"/>
                  <a:gd name="T11" fmla="*/ 29 h 42"/>
                  <a:gd name="T12" fmla="*/ 0 w 17"/>
                  <a:gd name="T13" fmla="*/ 26 h 42"/>
                  <a:gd name="T14" fmla="*/ 0 w 17"/>
                  <a:gd name="T15" fmla="*/ 25 h 42"/>
                  <a:gd name="T16" fmla="*/ 2 w 17"/>
                  <a:gd name="T17" fmla="*/ 22 h 42"/>
                  <a:gd name="T18" fmla="*/ 6 w 17"/>
                  <a:gd name="T19" fmla="*/ 19 h 42"/>
                  <a:gd name="T20" fmla="*/ 9 w 17"/>
                  <a:gd name="T21" fmla="*/ 16 h 42"/>
                  <a:gd name="T22" fmla="*/ 9 w 17"/>
                  <a:gd name="T23" fmla="*/ 12 h 42"/>
                  <a:gd name="T24" fmla="*/ 9 w 17"/>
                  <a:gd name="T25" fmla="*/ 11 h 42"/>
                  <a:gd name="T26" fmla="*/ 6 w 17"/>
                  <a:gd name="T27" fmla="*/ 9 h 42"/>
                  <a:gd name="T28" fmla="*/ 6 w 17"/>
                  <a:gd name="T29" fmla="*/ 7 h 42"/>
                  <a:gd name="T30" fmla="*/ 6 w 17"/>
                  <a:gd name="T31" fmla="*/ 6 h 42"/>
                  <a:gd name="T32" fmla="*/ 6 w 17"/>
                  <a:gd name="T33" fmla="*/ 5 h 42"/>
                  <a:gd name="T34" fmla="*/ 6 w 17"/>
                  <a:gd name="T35" fmla="*/ 2 h 42"/>
                  <a:gd name="T36" fmla="*/ 9 w 17"/>
                  <a:gd name="T37" fmla="*/ 0 h 42"/>
                  <a:gd name="T38" fmla="*/ 9 w 17"/>
                  <a:gd name="T39" fmla="*/ 1 h 42"/>
                  <a:gd name="T40" fmla="*/ 6 w 17"/>
                  <a:gd name="T41" fmla="*/ 4 h 42"/>
                  <a:gd name="T42" fmla="*/ 9 w 17"/>
                  <a:gd name="T43" fmla="*/ 6 h 42"/>
                  <a:gd name="T44" fmla="*/ 9 w 17"/>
                  <a:gd name="T45" fmla="*/ 8 h 42"/>
                  <a:gd name="T46" fmla="*/ 11 w 17"/>
                  <a:gd name="T47" fmla="*/ 10 h 42"/>
                  <a:gd name="T48" fmla="*/ 13 w 17"/>
                  <a:gd name="T49" fmla="*/ 13 h 42"/>
                  <a:gd name="T50" fmla="*/ 11 w 17"/>
                  <a:gd name="T51" fmla="*/ 16 h 42"/>
                  <a:gd name="T52" fmla="*/ 9 w 17"/>
                  <a:gd name="T53" fmla="*/ 18 h 42"/>
                  <a:gd name="T54" fmla="*/ 6 w 17"/>
                  <a:gd name="T55" fmla="*/ 22 h 42"/>
                  <a:gd name="T56" fmla="*/ 6 w 17"/>
                  <a:gd name="T57" fmla="*/ 25 h 42"/>
                  <a:gd name="T58" fmla="*/ 6 w 17"/>
                  <a:gd name="T59" fmla="*/ 28 h 42"/>
                  <a:gd name="T60" fmla="*/ 6 w 17"/>
                  <a:gd name="T61" fmla="*/ 30 h 42"/>
                  <a:gd name="T62" fmla="*/ 9 w 17"/>
                  <a:gd name="T63" fmla="*/ 32 h 42"/>
                  <a:gd name="T64" fmla="*/ 9 w 17"/>
                  <a:gd name="T65" fmla="*/ 34 h 42"/>
                  <a:gd name="T66" fmla="*/ 9 w 17"/>
                  <a:gd name="T67" fmla="*/ 36 h 42"/>
                  <a:gd name="T68" fmla="*/ 11 w 17"/>
                  <a:gd name="T69" fmla="*/ 38 h 42"/>
                  <a:gd name="T70" fmla="*/ 11 w 17"/>
                  <a:gd name="T71" fmla="*/ 39 h 42"/>
                  <a:gd name="T72" fmla="*/ 16 w 17"/>
                  <a:gd name="T73" fmla="*/ 41 h 42"/>
                  <a:gd name="T74" fmla="*/ 2 w 17"/>
                  <a:gd name="T7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" h="42">
                    <a:moveTo>
                      <a:pt x="2" y="41"/>
                    </a:moveTo>
                    <a:lnTo>
                      <a:pt x="2" y="41"/>
                    </a:lnTo>
                    <a:lnTo>
                      <a:pt x="2" y="41"/>
                    </a:lnTo>
                    <a:lnTo>
                      <a:pt x="4" y="40"/>
                    </a:lnTo>
                    <a:lnTo>
                      <a:pt x="6" y="39"/>
                    </a:lnTo>
                    <a:lnTo>
                      <a:pt x="6" y="37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4" y="31"/>
                    </a:lnTo>
                    <a:lnTo>
                      <a:pt x="2" y="29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6" y="19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9" y="14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9" y="11"/>
                    </a:lnTo>
                    <a:lnTo>
                      <a:pt x="9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1" y="10"/>
                    </a:lnTo>
                    <a:lnTo>
                      <a:pt x="13" y="11"/>
                    </a:lnTo>
                    <a:lnTo>
                      <a:pt x="13" y="13"/>
                    </a:lnTo>
                    <a:lnTo>
                      <a:pt x="13" y="14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9" y="18"/>
                    </a:lnTo>
                    <a:lnTo>
                      <a:pt x="9" y="20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6" y="28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6" y="31"/>
                    </a:lnTo>
                    <a:lnTo>
                      <a:pt x="9" y="32"/>
                    </a:lnTo>
                    <a:lnTo>
                      <a:pt x="9" y="33"/>
                    </a:lnTo>
                    <a:lnTo>
                      <a:pt x="9" y="34"/>
                    </a:lnTo>
                    <a:lnTo>
                      <a:pt x="9" y="35"/>
                    </a:lnTo>
                    <a:lnTo>
                      <a:pt x="9" y="36"/>
                    </a:lnTo>
                    <a:lnTo>
                      <a:pt x="11" y="37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11" y="39"/>
                    </a:lnTo>
                    <a:lnTo>
                      <a:pt x="13" y="40"/>
                    </a:lnTo>
                    <a:lnTo>
                      <a:pt x="16" y="41"/>
                    </a:lnTo>
                    <a:lnTo>
                      <a:pt x="16" y="41"/>
                    </a:lnTo>
                    <a:lnTo>
                      <a:pt x="2" y="41"/>
                    </a:lnTo>
                  </a:path>
                </a:pathLst>
              </a:custGeom>
              <a:noFill/>
              <a:ln w="12700" cap="rnd" cmpd="sng">
                <a:solidFill>
                  <a:srgbClr val="F7F7F7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85" name="Freeform 73">
                <a:extLst>
                  <a:ext uri="{FF2B5EF4-FFF2-40B4-BE49-F238E27FC236}">
                    <a16:creationId xmlns:a16="http://schemas.microsoft.com/office/drawing/2014/main" id="{FFE900D3-FFA5-EEA0-DFE9-2BD292350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771"/>
                <a:ext cx="17" cy="66"/>
              </a:xfrm>
              <a:custGeom>
                <a:avLst/>
                <a:gdLst>
                  <a:gd name="T0" fmla="*/ 1 w 17"/>
                  <a:gd name="T1" fmla="*/ 65 h 66"/>
                  <a:gd name="T2" fmla="*/ 4 w 17"/>
                  <a:gd name="T3" fmla="*/ 64 h 66"/>
                  <a:gd name="T4" fmla="*/ 5 w 17"/>
                  <a:gd name="T5" fmla="*/ 62 h 66"/>
                  <a:gd name="T6" fmla="*/ 5 w 17"/>
                  <a:gd name="T7" fmla="*/ 60 h 66"/>
                  <a:gd name="T8" fmla="*/ 4 w 17"/>
                  <a:gd name="T9" fmla="*/ 57 h 66"/>
                  <a:gd name="T10" fmla="*/ 5 w 17"/>
                  <a:gd name="T11" fmla="*/ 53 h 66"/>
                  <a:gd name="T12" fmla="*/ 6 w 17"/>
                  <a:gd name="T13" fmla="*/ 49 h 66"/>
                  <a:gd name="T14" fmla="*/ 8 w 17"/>
                  <a:gd name="T15" fmla="*/ 44 h 66"/>
                  <a:gd name="T16" fmla="*/ 8 w 17"/>
                  <a:gd name="T17" fmla="*/ 41 h 66"/>
                  <a:gd name="T18" fmla="*/ 6 w 17"/>
                  <a:gd name="T19" fmla="*/ 37 h 66"/>
                  <a:gd name="T20" fmla="*/ 5 w 17"/>
                  <a:gd name="T21" fmla="*/ 34 h 66"/>
                  <a:gd name="T22" fmla="*/ 4 w 17"/>
                  <a:gd name="T23" fmla="*/ 30 h 66"/>
                  <a:gd name="T24" fmla="*/ 4 w 17"/>
                  <a:gd name="T25" fmla="*/ 26 h 66"/>
                  <a:gd name="T26" fmla="*/ 5 w 17"/>
                  <a:gd name="T27" fmla="*/ 21 h 66"/>
                  <a:gd name="T28" fmla="*/ 6 w 17"/>
                  <a:gd name="T29" fmla="*/ 17 h 66"/>
                  <a:gd name="T30" fmla="*/ 9 w 17"/>
                  <a:gd name="T31" fmla="*/ 14 h 66"/>
                  <a:gd name="T32" fmla="*/ 10 w 17"/>
                  <a:gd name="T33" fmla="*/ 11 h 66"/>
                  <a:gd name="T34" fmla="*/ 12 w 17"/>
                  <a:gd name="T35" fmla="*/ 7 h 66"/>
                  <a:gd name="T36" fmla="*/ 10 w 17"/>
                  <a:gd name="T37" fmla="*/ 3 h 66"/>
                  <a:gd name="T38" fmla="*/ 10 w 17"/>
                  <a:gd name="T39" fmla="*/ 0 h 66"/>
                  <a:gd name="T40" fmla="*/ 10 w 17"/>
                  <a:gd name="T41" fmla="*/ 0 h 66"/>
                  <a:gd name="T42" fmla="*/ 10 w 17"/>
                  <a:gd name="T43" fmla="*/ 2 h 66"/>
                  <a:gd name="T44" fmla="*/ 12 w 17"/>
                  <a:gd name="T45" fmla="*/ 5 h 66"/>
                  <a:gd name="T46" fmla="*/ 12 w 17"/>
                  <a:gd name="T47" fmla="*/ 9 h 66"/>
                  <a:gd name="T48" fmla="*/ 13 w 17"/>
                  <a:gd name="T49" fmla="*/ 12 h 66"/>
                  <a:gd name="T50" fmla="*/ 12 w 17"/>
                  <a:gd name="T51" fmla="*/ 16 h 66"/>
                  <a:gd name="T52" fmla="*/ 8 w 17"/>
                  <a:gd name="T53" fmla="*/ 20 h 66"/>
                  <a:gd name="T54" fmla="*/ 6 w 17"/>
                  <a:gd name="T55" fmla="*/ 24 h 66"/>
                  <a:gd name="T56" fmla="*/ 5 w 17"/>
                  <a:gd name="T57" fmla="*/ 29 h 66"/>
                  <a:gd name="T58" fmla="*/ 8 w 17"/>
                  <a:gd name="T59" fmla="*/ 33 h 66"/>
                  <a:gd name="T60" fmla="*/ 12 w 17"/>
                  <a:gd name="T61" fmla="*/ 37 h 66"/>
                  <a:gd name="T62" fmla="*/ 13 w 17"/>
                  <a:gd name="T63" fmla="*/ 42 h 66"/>
                  <a:gd name="T64" fmla="*/ 13 w 17"/>
                  <a:gd name="T65" fmla="*/ 45 h 66"/>
                  <a:gd name="T66" fmla="*/ 13 w 17"/>
                  <a:gd name="T67" fmla="*/ 48 h 66"/>
                  <a:gd name="T68" fmla="*/ 12 w 17"/>
                  <a:gd name="T69" fmla="*/ 50 h 66"/>
                  <a:gd name="T70" fmla="*/ 9 w 17"/>
                  <a:gd name="T71" fmla="*/ 53 h 66"/>
                  <a:gd name="T72" fmla="*/ 8 w 17"/>
                  <a:gd name="T73" fmla="*/ 58 h 66"/>
                  <a:gd name="T74" fmla="*/ 9 w 17"/>
                  <a:gd name="T75" fmla="*/ 62 h 66"/>
                  <a:gd name="T76" fmla="*/ 13 w 17"/>
                  <a:gd name="T77" fmla="*/ 64 h 66"/>
                  <a:gd name="T78" fmla="*/ 16 w 17"/>
                  <a:gd name="T79" fmla="*/ 65 h 66"/>
                  <a:gd name="T80" fmla="*/ 0 w 17"/>
                  <a:gd name="T81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" h="66">
                    <a:moveTo>
                      <a:pt x="0" y="65"/>
                    </a:moveTo>
                    <a:lnTo>
                      <a:pt x="1" y="65"/>
                    </a:lnTo>
                    <a:lnTo>
                      <a:pt x="2" y="65"/>
                    </a:lnTo>
                    <a:lnTo>
                      <a:pt x="4" y="64"/>
                    </a:lnTo>
                    <a:lnTo>
                      <a:pt x="4" y="63"/>
                    </a:lnTo>
                    <a:lnTo>
                      <a:pt x="5" y="62"/>
                    </a:lnTo>
                    <a:lnTo>
                      <a:pt x="5" y="61"/>
                    </a:lnTo>
                    <a:lnTo>
                      <a:pt x="5" y="60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5"/>
                    </a:lnTo>
                    <a:lnTo>
                      <a:pt x="5" y="53"/>
                    </a:lnTo>
                    <a:lnTo>
                      <a:pt x="5" y="51"/>
                    </a:lnTo>
                    <a:lnTo>
                      <a:pt x="6" y="49"/>
                    </a:lnTo>
                    <a:lnTo>
                      <a:pt x="8" y="47"/>
                    </a:lnTo>
                    <a:lnTo>
                      <a:pt x="8" y="44"/>
                    </a:lnTo>
                    <a:lnTo>
                      <a:pt x="8" y="42"/>
                    </a:lnTo>
                    <a:lnTo>
                      <a:pt x="8" y="41"/>
                    </a:lnTo>
                    <a:lnTo>
                      <a:pt x="8" y="39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5" y="34"/>
                    </a:lnTo>
                    <a:lnTo>
                      <a:pt x="4" y="32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3"/>
                    </a:lnTo>
                    <a:lnTo>
                      <a:pt x="5" y="21"/>
                    </a:lnTo>
                    <a:lnTo>
                      <a:pt x="5" y="19"/>
                    </a:lnTo>
                    <a:lnTo>
                      <a:pt x="6" y="17"/>
                    </a:lnTo>
                    <a:lnTo>
                      <a:pt x="8" y="16"/>
                    </a:lnTo>
                    <a:lnTo>
                      <a:pt x="9" y="14"/>
                    </a:lnTo>
                    <a:lnTo>
                      <a:pt x="10" y="13"/>
                    </a:lnTo>
                    <a:lnTo>
                      <a:pt x="10" y="11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3" y="10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9" y="18"/>
                    </a:lnTo>
                    <a:lnTo>
                      <a:pt x="8" y="20"/>
                    </a:lnTo>
                    <a:lnTo>
                      <a:pt x="8" y="22"/>
                    </a:lnTo>
                    <a:lnTo>
                      <a:pt x="6" y="24"/>
                    </a:lnTo>
                    <a:lnTo>
                      <a:pt x="5" y="26"/>
                    </a:lnTo>
                    <a:lnTo>
                      <a:pt x="5" y="29"/>
                    </a:lnTo>
                    <a:lnTo>
                      <a:pt x="6" y="30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2" y="37"/>
                    </a:lnTo>
                    <a:lnTo>
                      <a:pt x="12" y="40"/>
                    </a:lnTo>
                    <a:lnTo>
                      <a:pt x="13" y="42"/>
                    </a:lnTo>
                    <a:lnTo>
                      <a:pt x="13" y="44"/>
                    </a:lnTo>
                    <a:lnTo>
                      <a:pt x="13" y="45"/>
                    </a:lnTo>
                    <a:lnTo>
                      <a:pt x="13" y="47"/>
                    </a:lnTo>
                    <a:lnTo>
                      <a:pt x="13" y="48"/>
                    </a:lnTo>
                    <a:lnTo>
                      <a:pt x="12" y="49"/>
                    </a:lnTo>
                    <a:lnTo>
                      <a:pt x="12" y="50"/>
                    </a:lnTo>
                    <a:lnTo>
                      <a:pt x="10" y="52"/>
                    </a:lnTo>
                    <a:lnTo>
                      <a:pt x="9" y="53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9" y="62"/>
                    </a:lnTo>
                    <a:lnTo>
                      <a:pt x="12" y="63"/>
                    </a:lnTo>
                    <a:lnTo>
                      <a:pt x="13" y="64"/>
                    </a:lnTo>
                    <a:lnTo>
                      <a:pt x="14" y="65"/>
                    </a:lnTo>
                    <a:lnTo>
                      <a:pt x="16" y="65"/>
                    </a:lnTo>
                    <a:lnTo>
                      <a:pt x="16" y="65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86" name="Freeform 74">
                <a:extLst>
                  <a:ext uri="{FF2B5EF4-FFF2-40B4-BE49-F238E27FC236}">
                    <a16:creationId xmlns:a16="http://schemas.microsoft.com/office/drawing/2014/main" id="{30CD0811-0457-95A0-B2C0-72DD67BDA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771"/>
                <a:ext cx="17" cy="66"/>
              </a:xfrm>
              <a:custGeom>
                <a:avLst/>
                <a:gdLst>
                  <a:gd name="T0" fmla="*/ 0 w 17"/>
                  <a:gd name="T1" fmla="*/ 65 h 66"/>
                  <a:gd name="T2" fmla="*/ 2 w 17"/>
                  <a:gd name="T3" fmla="*/ 65 h 66"/>
                  <a:gd name="T4" fmla="*/ 4 w 17"/>
                  <a:gd name="T5" fmla="*/ 63 h 66"/>
                  <a:gd name="T6" fmla="*/ 5 w 17"/>
                  <a:gd name="T7" fmla="*/ 61 h 66"/>
                  <a:gd name="T8" fmla="*/ 4 w 17"/>
                  <a:gd name="T9" fmla="*/ 58 h 66"/>
                  <a:gd name="T10" fmla="*/ 4 w 17"/>
                  <a:gd name="T11" fmla="*/ 57 h 66"/>
                  <a:gd name="T12" fmla="*/ 5 w 17"/>
                  <a:gd name="T13" fmla="*/ 53 h 66"/>
                  <a:gd name="T14" fmla="*/ 6 w 17"/>
                  <a:gd name="T15" fmla="*/ 49 h 66"/>
                  <a:gd name="T16" fmla="*/ 8 w 17"/>
                  <a:gd name="T17" fmla="*/ 44 h 66"/>
                  <a:gd name="T18" fmla="*/ 8 w 17"/>
                  <a:gd name="T19" fmla="*/ 42 h 66"/>
                  <a:gd name="T20" fmla="*/ 8 w 17"/>
                  <a:gd name="T21" fmla="*/ 39 h 66"/>
                  <a:gd name="T22" fmla="*/ 6 w 17"/>
                  <a:gd name="T23" fmla="*/ 36 h 66"/>
                  <a:gd name="T24" fmla="*/ 4 w 17"/>
                  <a:gd name="T25" fmla="*/ 32 h 66"/>
                  <a:gd name="T26" fmla="*/ 4 w 17"/>
                  <a:gd name="T27" fmla="*/ 28 h 66"/>
                  <a:gd name="T28" fmla="*/ 4 w 17"/>
                  <a:gd name="T29" fmla="*/ 26 h 66"/>
                  <a:gd name="T30" fmla="*/ 5 w 17"/>
                  <a:gd name="T31" fmla="*/ 21 h 66"/>
                  <a:gd name="T32" fmla="*/ 6 w 17"/>
                  <a:gd name="T33" fmla="*/ 17 h 66"/>
                  <a:gd name="T34" fmla="*/ 9 w 17"/>
                  <a:gd name="T35" fmla="*/ 14 h 66"/>
                  <a:gd name="T36" fmla="*/ 10 w 17"/>
                  <a:gd name="T37" fmla="*/ 13 h 66"/>
                  <a:gd name="T38" fmla="*/ 12 w 17"/>
                  <a:gd name="T39" fmla="*/ 9 h 66"/>
                  <a:gd name="T40" fmla="*/ 10 w 17"/>
                  <a:gd name="T41" fmla="*/ 5 h 66"/>
                  <a:gd name="T42" fmla="*/ 10 w 17"/>
                  <a:gd name="T43" fmla="*/ 1 h 66"/>
                  <a:gd name="T44" fmla="*/ 10 w 17"/>
                  <a:gd name="T45" fmla="*/ 0 h 66"/>
                  <a:gd name="T46" fmla="*/ 10 w 17"/>
                  <a:gd name="T47" fmla="*/ 0 h 66"/>
                  <a:gd name="T48" fmla="*/ 10 w 17"/>
                  <a:gd name="T49" fmla="*/ 2 h 66"/>
                  <a:gd name="T50" fmla="*/ 12 w 17"/>
                  <a:gd name="T51" fmla="*/ 5 h 66"/>
                  <a:gd name="T52" fmla="*/ 12 w 17"/>
                  <a:gd name="T53" fmla="*/ 9 h 66"/>
                  <a:gd name="T54" fmla="*/ 13 w 17"/>
                  <a:gd name="T55" fmla="*/ 10 h 66"/>
                  <a:gd name="T56" fmla="*/ 12 w 17"/>
                  <a:gd name="T57" fmla="*/ 14 h 66"/>
                  <a:gd name="T58" fmla="*/ 9 w 17"/>
                  <a:gd name="T59" fmla="*/ 18 h 66"/>
                  <a:gd name="T60" fmla="*/ 8 w 17"/>
                  <a:gd name="T61" fmla="*/ 22 h 66"/>
                  <a:gd name="T62" fmla="*/ 5 w 17"/>
                  <a:gd name="T63" fmla="*/ 26 h 66"/>
                  <a:gd name="T64" fmla="*/ 5 w 17"/>
                  <a:gd name="T65" fmla="*/ 29 h 66"/>
                  <a:gd name="T66" fmla="*/ 8 w 17"/>
                  <a:gd name="T67" fmla="*/ 33 h 66"/>
                  <a:gd name="T68" fmla="*/ 12 w 17"/>
                  <a:gd name="T69" fmla="*/ 37 h 66"/>
                  <a:gd name="T70" fmla="*/ 13 w 17"/>
                  <a:gd name="T71" fmla="*/ 42 h 66"/>
                  <a:gd name="T72" fmla="*/ 13 w 17"/>
                  <a:gd name="T73" fmla="*/ 44 h 66"/>
                  <a:gd name="T74" fmla="*/ 13 w 17"/>
                  <a:gd name="T75" fmla="*/ 47 h 66"/>
                  <a:gd name="T76" fmla="*/ 12 w 17"/>
                  <a:gd name="T77" fmla="*/ 49 h 66"/>
                  <a:gd name="T78" fmla="*/ 10 w 17"/>
                  <a:gd name="T79" fmla="*/ 52 h 66"/>
                  <a:gd name="T80" fmla="*/ 8 w 17"/>
                  <a:gd name="T81" fmla="*/ 56 h 66"/>
                  <a:gd name="T82" fmla="*/ 8 w 17"/>
                  <a:gd name="T83" fmla="*/ 58 h 66"/>
                  <a:gd name="T84" fmla="*/ 9 w 17"/>
                  <a:gd name="T85" fmla="*/ 62 h 66"/>
                  <a:gd name="T86" fmla="*/ 13 w 17"/>
                  <a:gd name="T87" fmla="*/ 64 h 66"/>
                  <a:gd name="T88" fmla="*/ 16 w 17"/>
                  <a:gd name="T89" fmla="*/ 65 h 66"/>
                  <a:gd name="T90" fmla="*/ 0 w 17"/>
                  <a:gd name="T91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" h="66">
                    <a:moveTo>
                      <a:pt x="0" y="65"/>
                    </a:moveTo>
                    <a:lnTo>
                      <a:pt x="0" y="65"/>
                    </a:lnTo>
                    <a:lnTo>
                      <a:pt x="1" y="65"/>
                    </a:lnTo>
                    <a:lnTo>
                      <a:pt x="2" y="65"/>
                    </a:lnTo>
                    <a:lnTo>
                      <a:pt x="4" y="64"/>
                    </a:lnTo>
                    <a:lnTo>
                      <a:pt x="4" y="63"/>
                    </a:lnTo>
                    <a:lnTo>
                      <a:pt x="5" y="62"/>
                    </a:lnTo>
                    <a:lnTo>
                      <a:pt x="5" y="61"/>
                    </a:lnTo>
                    <a:lnTo>
                      <a:pt x="5" y="60"/>
                    </a:lnTo>
                    <a:lnTo>
                      <a:pt x="4" y="58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5"/>
                    </a:lnTo>
                    <a:lnTo>
                      <a:pt x="5" y="53"/>
                    </a:lnTo>
                    <a:lnTo>
                      <a:pt x="5" y="51"/>
                    </a:lnTo>
                    <a:lnTo>
                      <a:pt x="6" y="49"/>
                    </a:lnTo>
                    <a:lnTo>
                      <a:pt x="8" y="47"/>
                    </a:lnTo>
                    <a:lnTo>
                      <a:pt x="8" y="44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8" y="41"/>
                    </a:lnTo>
                    <a:lnTo>
                      <a:pt x="8" y="39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5" y="34"/>
                    </a:lnTo>
                    <a:lnTo>
                      <a:pt x="4" y="32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3"/>
                    </a:lnTo>
                    <a:lnTo>
                      <a:pt x="5" y="21"/>
                    </a:lnTo>
                    <a:lnTo>
                      <a:pt x="5" y="19"/>
                    </a:lnTo>
                    <a:lnTo>
                      <a:pt x="6" y="17"/>
                    </a:lnTo>
                    <a:lnTo>
                      <a:pt x="8" y="16"/>
                    </a:lnTo>
                    <a:lnTo>
                      <a:pt x="9" y="14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10" y="11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3" y="10"/>
                    </a:lnTo>
                    <a:lnTo>
                      <a:pt x="13" y="10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9" y="18"/>
                    </a:lnTo>
                    <a:lnTo>
                      <a:pt x="8" y="20"/>
                    </a:lnTo>
                    <a:lnTo>
                      <a:pt x="8" y="22"/>
                    </a:lnTo>
                    <a:lnTo>
                      <a:pt x="6" y="24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9"/>
                    </a:lnTo>
                    <a:lnTo>
                      <a:pt x="6" y="30"/>
                    </a:lnTo>
                    <a:lnTo>
                      <a:pt x="8" y="33"/>
                    </a:lnTo>
                    <a:lnTo>
                      <a:pt x="9" y="35"/>
                    </a:lnTo>
                    <a:lnTo>
                      <a:pt x="12" y="37"/>
                    </a:lnTo>
                    <a:lnTo>
                      <a:pt x="12" y="40"/>
                    </a:lnTo>
                    <a:lnTo>
                      <a:pt x="13" y="42"/>
                    </a:lnTo>
                    <a:lnTo>
                      <a:pt x="13" y="44"/>
                    </a:lnTo>
                    <a:lnTo>
                      <a:pt x="13" y="44"/>
                    </a:lnTo>
                    <a:lnTo>
                      <a:pt x="13" y="45"/>
                    </a:lnTo>
                    <a:lnTo>
                      <a:pt x="13" y="47"/>
                    </a:lnTo>
                    <a:lnTo>
                      <a:pt x="13" y="48"/>
                    </a:lnTo>
                    <a:lnTo>
                      <a:pt x="12" y="49"/>
                    </a:lnTo>
                    <a:lnTo>
                      <a:pt x="12" y="50"/>
                    </a:lnTo>
                    <a:lnTo>
                      <a:pt x="10" y="52"/>
                    </a:lnTo>
                    <a:lnTo>
                      <a:pt x="9" y="53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9" y="62"/>
                    </a:lnTo>
                    <a:lnTo>
                      <a:pt x="12" y="63"/>
                    </a:lnTo>
                    <a:lnTo>
                      <a:pt x="13" y="64"/>
                    </a:lnTo>
                    <a:lnTo>
                      <a:pt x="14" y="65"/>
                    </a:lnTo>
                    <a:lnTo>
                      <a:pt x="16" y="65"/>
                    </a:lnTo>
                    <a:lnTo>
                      <a:pt x="16" y="65"/>
                    </a:lnTo>
                    <a:lnTo>
                      <a:pt x="0" y="65"/>
                    </a:lnTo>
                  </a:path>
                </a:pathLst>
              </a:custGeom>
              <a:noFill/>
              <a:ln w="12700" cap="rnd" cmpd="sng">
                <a:solidFill>
                  <a:srgbClr val="F7F7F7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87" name="Freeform 75">
                <a:extLst>
                  <a:ext uri="{FF2B5EF4-FFF2-40B4-BE49-F238E27FC236}">
                    <a16:creationId xmlns:a16="http://schemas.microsoft.com/office/drawing/2014/main" id="{492D71D1-0A50-F9EB-E491-CCA806498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835"/>
                <a:ext cx="67" cy="68"/>
              </a:xfrm>
              <a:custGeom>
                <a:avLst/>
                <a:gdLst>
                  <a:gd name="T0" fmla="*/ 7 w 67"/>
                  <a:gd name="T1" fmla="*/ 11 h 68"/>
                  <a:gd name="T2" fmla="*/ 10 w 67"/>
                  <a:gd name="T3" fmla="*/ 10 h 68"/>
                  <a:gd name="T4" fmla="*/ 13 w 67"/>
                  <a:gd name="T5" fmla="*/ 10 h 68"/>
                  <a:gd name="T6" fmla="*/ 17 w 67"/>
                  <a:gd name="T7" fmla="*/ 12 h 68"/>
                  <a:gd name="T8" fmla="*/ 18 w 67"/>
                  <a:gd name="T9" fmla="*/ 32 h 68"/>
                  <a:gd name="T10" fmla="*/ 16 w 67"/>
                  <a:gd name="T11" fmla="*/ 34 h 68"/>
                  <a:gd name="T12" fmla="*/ 11 w 67"/>
                  <a:gd name="T13" fmla="*/ 35 h 68"/>
                  <a:gd name="T14" fmla="*/ 7 w 67"/>
                  <a:gd name="T15" fmla="*/ 32 h 68"/>
                  <a:gd name="T16" fmla="*/ 5 w 67"/>
                  <a:gd name="T17" fmla="*/ 20 h 68"/>
                  <a:gd name="T18" fmla="*/ 0 w 67"/>
                  <a:gd name="T19" fmla="*/ 24 h 68"/>
                  <a:gd name="T20" fmla="*/ 1 w 67"/>
                  <a:gd name="T21" fmla="*/ 27 h 68"/>
                  <a:gd name="T22" fmla="*/ 3 w 67"/>
                  <a:gd name="T23" fmla="*/ 33 h 68"/>
                  <a:gd name="T24" fmla="*/ 6 w 67"/>
                  <a:gd name="T25" fmla="*/ 38 h 68"/>
                  <a:gd name="T26" fmla="*/ 9 w 67"/>
                  <a:gd name="T27" fmla="*/ 39 h 68"/>
                  <a:gd name="T28" fmla="*/ 10 w 67"/>
                  <a:gd name="T29" fmla="*/ 39 h 68"/>
                  <a:gd name="T30" fmla="*/ 12 w 67"/>
                  <a:gd name="T31" fmla="*/ 39 h 68"/>
                  <a:gd name="T32" fmla="*/ 16 w 67"/>
                  <a:gd name="T33" fmla="*/ 39 h 68"/>
                  <a:gd name="T34" fmla="*/ 18 w 67"/>
                  <a:gd name="T35" fmla="*/ 38 h 68"/>
                  <a:gd name="T36" fmla="*/ 18 w 67"/>
                  <a:gd name="T37" fmla="*/ 38 h 68"/>
                  <a:gd name="T38" fmla="*/ 18 w 67"/>
                  <a:gd name="T39" fmla="*/ 41 h 68"/>
                  <a:gd name="T40" fmla="*/ 18 w 67"/>
                  <a:gd name="T41" fmla="*/ 48 h 68"/>
                  <a:gd name="T42" fmla="*/ 18 w 67"/>
                  <a:gd name="T43" fmla="*/ 56 h 68"/>
                  <a:gd name="T44" fmla="*/ 18 w 67"/>
                  <a:gd name="T45" fmla="*/ 62 h 68"/>
                  <a:gd name="T46" fmla="*/ 22 w 67"/>
                  <a:gd name="T47" fmla="*/ 67 h 68"/>
                  <a:gd name="T48" fmla="*/ 63 w 67"/>
                  <a:gd name="T49" fmla="*/ 67 h 68"/>
                  <a:gd name="T50" fmla="*/ 65 w 67"/>
                  <a:gd name="T51" fmla="*/ 64 h 68"/>
                  <a:gd name="T52" fmla="*/ 66 w 67"/>
                  <a:gd name="T53" fmla="*/ 62 h 68"/>
                  <a:gd name="T54" fmla="*/ 66 w 67"/>
                  <a:gd name="T55" fmla="*/ 56 h 68"/>
                  <a:gd name="T56" fmla="*/ 66 w 67"/>
                  <a:gd name="T57" fmla="*/ 48 h 68"/>
                  <a:gd name="T58" fmla="*/ 66 w 67"/>
                  <a:gd name="T59" fmla="*/ 38 h 68"/>
                  <a:gd name="T60" fmla="*/ 66 w 67"/>
                  <a:gd name="T61" fmla="*/ 27 h 68"/>
                  <a:gd name="T62" fmla="*/ 66 w 67"/>
                  <a:gd name="T63" fmla="*/ 17 h 68"/>
                  <a:gd name="T64" fmla="*/ 66 w 67"/>
                  <a:gd name="T65" fmla="*/ 8 h 68"/>
                  <a:gd name="T66" fmla="*/ 66 w 67"/>
                  <a:gd name="T67" fmla="*/ 3 h 68"/>
                  <a:gd name="T68" fmla="*/ 66 w 67"/>
                  <a:gd name="T69" fmla="*/ 2 h 68"/>
                  <a:gd name="T70" fmla="*/ 65 w 67"/>
                  <a:gd name="T71" fmla="*/ 1 h 68"/>
                  <a:gd name="T72" fmla="*/ 21 w 67"/>
                  <a:gd name="T73" fmla="*/ 0 h 68"/>
                  <a:gd name="T74" fmla="*/ 20 w 67"/>
                  <a:gd name="T75" fmla="*/ 1 h 68"/>
                  <a:gd name="T76" fmla="*/ 18 w 67"/>
                  <a:gd name="T77" fmla="*/ 3 h 68"/>
                  <a:gd name="T78" fmla="*/ 18 w 67"/>
                  <a:gd name="T79" fmla="*/ 7 h 68"/>
                  <a:gd name="T80" fmla="*/ 16 w 67"/>
                  <a:gd name="T81" fmla="*/ 6 h 68"/>
                  <a:gd name="T82" fmla="*/ 13 w 67"/>
                  <a:gd name="T83" fmla="*/ 5 h 68"/>
                  <a:gd name="T84" fmla="*/ 10 w 67"/>
                  <a:gd name="T85" fmla="*/ 4 h 68"/>
                  <a:gd name="T86" fmla="*/ 6 w 67"/>
                  <a:gd name="T87" fmla="*/ 7 h 68"/>
                  <a:gd name="T88" fmla="*/ 3 w 67"/>
                  <a:gd name="T89" fmla="*/ 10 h 68"/>
                  <a:gd name="T90" fmla="*/ 3 w 67"/>
                  <a:gd name="T91" fmla="*/ 12 h 68"/>
                  <a:gd name="T92" fmla="*/ 6 w 67"/>
                  <a:gd name="T93" fmla="*/ 1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68">
                    <a:moveTo>
                      <a:pt x="7" y="12"/>
                    </a:moveTo>
                    <a:lnTo>
                      <a:pt x="7" y="11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1" y="9"/>
                    </a:lnTo>
                    <a:lnTo>
                      <a:pt x="13" y="10"/>
                    </a:lnTo>
                    <a:lnTo>
                      <a:pt x="15" y="10"/>
                    </a:lnTo>
                    <a:lnTo>
                      <a:pt x="17" y="12"/>
                    </a:lnTo>
                    <a:lnTo>
                      <a:pt x="18" y="15"/>
                    </a:lnTo>
                    <a:lnTo>
                      <a:pt x="18" y="32"/>
                    </a:lnTo>
                    <a:lnTo>
                      <a:pt x="18" y="33"/>
                    </a:lnTo>
                    <a:lnTo>
                      <a:pt x="16" y="34"/>
                    </a:lnTo>
                    <a:lnTo>
                      <a:pt x="14" y="35"/>
                    </a:lnTo>
                    <a:lnTo>
                      <a:pt x="11" y="35"/>
                    </a:lnTo>
                    <a:lnTo>
                      <a:pt x="9" y="34"/>
                    </a:lnTo>
                    <a:lnTo>
                      <a:pt x="7" y="32"/>
                    </a:lnTo>
                    <a:lnTo>
                      <a:pt x="5" y="27"/>
                    </a:lnTo>
                    <a:lnTo>
                      <a:pt x="5" y="20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0" y="25"/>
                    </a:lnTo>
                    <a:lnTo>
                      <a:pt x="1" y="27"/>
                    </a:lnTo>
                    <a:lnTo>
                      <a:pt x="1" y="30"/>
                    </a:lnTo>
                    <a:lnTo>
                      <a:pt x="3" y="33"/>
                    </a:lnTo>
                    <a:lnTo>
                      <a:pt x="4" y="36"/>
                    </a:lnTo>
                    <a:lnTo>
                      <a:pt x="6" y="38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39"/>
                    </a:lnTo>
                    <a:lnTo>
                      <a:pt x="14" y="39"/>
                    </a:lnTo>
                    <a:lnTo>
                      <a:pt x="16" y="39"/>
                    </a:lnTo>
                    <a:lnTo>
                      <a:pt x="17" y="38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18" y="39"/>
                    </a:lnTo>
                    <a:lnTo>
                      <a:pt x="18" y="41"/>
                    </a:lnTo>
                    <a:lnTo>
                      <a:pt x="18" y="44"/>
                    </a:lnTo>
                    <a:lnTo>
                      <a:pt x="18" y="48"/>
                    </a:lnTo>
                    <a:lnTo>
                      <a:pt x="18" y="52"/>
                    </a:lnTo>
                    <a:lnTo>
                      <a:pt x="18" y="56"/>
                    </a:lnTo>
                    <a:lnTo>
                      <a:pt x="18" y="59"/>
                    </a:lnTo>
                    <a:lnTo>
                      <a:pt x="18" y="62"/>
                    </a:lnTo>
                    <a:lnTo>
                      <a:pt x="18" y="63"/>
                    </a:lnTo>
                    <a:lnTo>
                      <a:pt x="22" y="67"/>
                    </a:lnTo>
                    <a:lnTo>
                      <a:pt x="63" y="67"/>
                    </a:lnTo>
                    <a:lnTo>
                      <a:pt x="63" y="67"/>
                    </a:lnTo>
                    <a:lnTo>
                      <a:pt x="65" y="65"/>
                    </a:lnTo>
                    <a:lnTo>
                      <a:pt x="65" y="64"/>
                    </a:lnTo>
                    <a:lnTo>
                      <a:pt x="66" y="62"/>
                    </a:lnTo>
                    <a:lnTo>
                      <a:pt x="66" y="62"/>
                    </a:lnTo>
                    <a:lnTo>
                      <a:pt x="66" y="59"/>
                    </a:lnTo>
                    <a:lnTo>
                      <a:pt x="66" y="56"/>
                    </a:lnTo>
                    <a:lnTo>
                      <a:pt x="66" y="53"/>
                    </a:lnTo>
                    <a:lnTo>
                      <a:pt x="66" y="48"/>
                    </a:lnTo>
                    <a:lnTo>
                      <a:pt x="66" y="43"/>
                    </a:lnTo>
                    <a:lnTo>
                      <a:pt x="66" y="38"/>
                    </a:lnTo>
                    <a:lnTo>
                      <a:pt x="66" y="32"/>
                    </a:lnTo>
                    <a:lnTo>
                      <a:pt x="66" y="27"/>
                    </a:lnTo>
                    <a:lnTo>
                      <a:pt x="66" y="21"/>
                    </a:lnTo>
                    <a:lnTo>
                      <a:pt x="66" y="17"/>
                    </a:lnTo>
                    <a:lnTo>
                      <a:pt x="66" y="12"/>
                    </a:lnTo>
                    <a:lnTo>
                      <a:pt x="66" y="8"/>
                    </a:lnTo>
                    <a:lnTo>
                      <a:pt x="66" y="5"/>
                    </a:lnTo>
                    <a:lnTo>
                      <a:pt x="66" y="3"/>
                    </a:lnTo>
                    <a:lnTo>
                      <a:pt x="66" y="3"/>
                    </a:lnTo>
                    <a:lnTo>
                      <a:pt x="66" y="2"/>
                    </a:lnTo>
                    <a:lnTo>
                      <a:pt x="65" y="1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0" y="1"/>
                    </a:lnTo>
                    <a:lnTo>
                      <a:pt x="19" y="1"/>
                    </a:lnTo>
                    <a:lnTo>
                      <a:pt x="18" y="3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7" y="5"/>
                    </a:lnTo>
                    <a:lnTo>
                      <a:pt x="6" y="7"/>
                    </a:lnTo>
                    <a:lnTo>
                      <a:pt x="4" y="8"/>
                    </a:lnTo>
                    <a:lnTo>
                      <a:pt x="3" y="10"/>
                    </a:lnTo>
                    <a:lnTo>
                      <a:pt x="2" y="12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</a:path>
                </a:pathLst>
              </a:custGeom>
              <a:solidFill>
                <a:srgbClr val="02020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88" name="Freeform 76">
                <a:extLst>
                  <a:ext uri="{FF2B5EF4-FFF2-40B4-BE49-F238E27FC236}">
                    <a16:creationId xmlns:a16="http://schemas.microsoft.com/office/drawing/2014/main" id="{DBE9D5B6-9871-3655-6FFA-5F8627631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" y="845"/>
                <a:ext cx="96" cy="72"/>
              </a:xfrm>
              <a:custGeom>
                <a:avLst/>
                <a:gdLst>
                  <a:gd name="T0" fmla="*/ 13 w 96"/>
                  <a:gd name="T1" fmla="*/ 31 h 72"/>
                  <a:gd name="T2" fmla="*/ 25 w 96"/>
                  <a:gd name="T3" fmla="*/ 25 h 72"/>
                  <a:gd name="T4" fmla="*/ 37 w 96"/>
                  <a:gd name="T5" fmla="*/ 15 h 72"/>
                  <a:gd name="T6" fmla="*/ 43 w 96"/>
                  <a:gd name="T7" fmla="*/ 11 h 72"/>
                  <a:gd name="T8" fmla="*/ 49 w 96"/>
                  <a:gd name="T9" fmla="*/ 8 h 72"/>
                  <a:gd name="T10" fmla="*/ 55 w 96"/>
                  <a:gd name="T11" fmla="*/ 6 h 72"/>
                  <a:gd name="T12" fmla="*/ 59 w 96"/>
                  <a:gd name="T13" fmla="*/ 6 h 72"/>
                  <a:gd name="T14" fmla="*/ 63 w 96"/>
                  <a:gd name="T15" fmla="*/ 5 h 72"/>
                  <a:gd name="T16" fmla="*/ 70 w 96"/>
                  <a:gd name="T17" fmla="*/ 4 h 72"/>
                  <a:gd name="T18" fmla="*/ 79 w 96"/>
                  <a:gd name="T19" fmla="*/ 2 h 72"/>
                  <a:gd name="T20" fmla="*/ 84 w 96"/>
                  <a:gd name="T21" fmla="*/ 1 h 72"/>
                  <a:gd name="T22" fmla="*/ 87 w 96"/>
                  <a:gd name="T23" fmla="*/ 0 h 72"/>
                  <a:gd name="T24" fmla="*/ 91 w 96"/>
                  <a:gd name="T25" fmla="*/ 0 h 72"/>
                  <a:gd name="T26" fmla="*/ 95 w 96"/>
                  <a:gd name="T27" fmla="*/ 2 h 72"/>
                  <a:gd name="T28" fmla="*/ 95 w 96"/>
                  <a:gd name="T29" fmla="*/ 7 h 72"/>
                  <a:gd name="T30" fmla="*/ 92 w 96"/>
                  <a:gd name="T31" fmla="*/ 11 h 72"/>
                  <a:gd name="T32" fmla="*/ 87 w 96"/>
                  <a:gd name="T33" fmla="*/ 13 h 72"/>
                  <a:gd name="T34" fmla="*/ 81 w 96"/>
                  <a:gd name="T35" fmla="*/ 15 h 72"/>
                  <a:gd name="T36" fmla="*/ 78 w 96"/>
                  <a:gd name="T37" fmla="*/ 16 h 72"/>
                  <a:gd name="T38" fmla="*/ 81 w 96"/>
                  <a:gd name="T39" fmla="*/ 15 h 72"/>
                  <a:gd name="T40" fmla="*/ 88 w 96"/>
                  <a:gd name="T41" fmla="*/ 13 h 72"/>
                  <a:gd name="T42" fmla="*/ 93 w 96"/>
                  <a:gd name="T43" fmla="*/ 14 h 72"/>
                  <a:gd name="T44" fmla="*/ 93 w 96"/>
                  <a:gd name="T45" fmla="*/ 17 h 72"/>
                  <a:gd name="T46" fmla="*/ 91 w 96"/>
                  <a:gd name="T47" fmla="*/ 23 h 72"/>
                  <a:gd name="T48" fmla="*/ 84 w 96"/>
                  <a:gd name="T49" fmla="*/ 27 h 72"/>
                  <a:gd name="T50" fmla="*/ 77 w 96"/>
                  <a:gd name="T51" fmla="*/ 30 h 72"/>
                  <a:gd name="T52" fmla="*/ 79 w 96"/>
                  <a:gd name="T53" fmla="*/ 34 h 72"/>
                  <a:gd name="T54" fmla="*/ 77 w 96"/>
                  <a:gd name="T55" fmla="*/ 41 h 72"/>
                  <a:gd name="T56" fmla="*/ 75 w 96"/>
                  <a:gd name="T57" fmla="*/ 44 h 72"/>
                  <a:gd name="T58" fmla="*/ 77 w 96"/>
                  <a:gd name="T59" fmla="*/ 49 h 72"/>
                  <a:gd name="T60" fmla="*/ 71 w 96"/>
                  <a:gd name="T61" fmla="*/ 55 h 72"/>
                  <a:gd name="T62" fmla="*/ 70 w 96"/>
                  <a:gd name="T63" fmla="*/ 56 h 72"/>
                  <a:gd name="T64" fmla="*/ 66 w 96"/>
                  <a:gd name="T65" fmla="*/ 57 h 72"/>
                  <a:gd name="T66" fmla="*/ 62 w 96"/>
                  <a:gd name="T67" fmla="*/ 58 h 72"/>
                  <a:gd name="T68" fmla="*/ 57 w 96"/>
                  <a:gd name="T69" fmla="*/ 60 h 72"/>
                  <a:gd name="T70" fmla="*/ 51 w 96"/>
                  <a:gd name="T71" fmla="*/ 64 h 72"/>
                  <a:gd name="T72" fmla="*/ 43 w 96"/>
                  <a:gd name="T73" fmla="*/ 67 h 72"/>
                  <a:gd name="T74" fmla="*/ 35 w 96"/>
                  <a:gd name="T75" fmla="*/ 67 h 72"/>
                  <a:gd name="T76" fmla="*/ 29 w 96"/>
                  <a:gd name="T77" fmla="*/ 66 h 72"/>
                  <a:gd name="T78" fmla="*/ 25 w 96"/>
                  <a:gd name="T79" fmla="*/ 67 h 72"/>
                  <a:gd name="T80" fmla="*/ 22 w 96"/>
                  <a:gd name="T81" fmla="*/ 68 h 72"/>
                  <a:gd name="T82" fmla="*/ 15 w 96"/>
                  <a:gd name="T83" fmla="*/ 70 h 72"/>
                  <a:gd name="T84" fmla="*/ 10 w 96"/>
                  <a:gd name="T85" fmla="*/ 71 h 72"/>
                  <a:gd name="T86" fmla="*/ 6 w 96"/>
                  <a:gd name="T87" fmla="*/ 68 h 72"/>
                  <a:gd name="T88" fmla="*/ 2 w 96"/>
                  <a:gd name="T89" fmla="*/ 60 h 72"/>
                  <a:gd name="T90" fmla="*/ 0 w 96"/>
                  <a:gd name="T91" fmla="*/ 51 h 72"/>
                  <a:gd name="T92" fmla="*/ 1 w 96"/>
                  <a:gd name="T93" fmla="*/ 41 h 72"/>
                  <a:gd name="T94" fmla="*/ 5 w 96"/>
                  <a:gd name="T95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6" h="72">
                    <a:moveTo>
                      <a:pt x="7" y="33"/>
                    </a:moveTo>
                    <a:lnTo>
                      <a:pt x="10" y="32"/>
                    </a:lnTo>
                    <a:lnTo>
                      <a:pt x="13" y="31"/>
                    </a:lnTo>
                    <a:lnTo>
                      <a:pt x="17" y="29"/>
                    </a:lnTo>
                    <a:lnTo>
                      <a:pt x="21" y="27"/>
                    </a:lnTo>
                    <a:lnTo>
                      <a:pt x="25" y="25"/>
                    </a:lnTo>
                    <a:lnTo>
                      <a:pt x="29" y="22"/>
                    </a:lnTo>
                    <a:lnTo>
                      <a:pt x="33" y="19"/>
                    </a:lnTo>
                    <a:lnTo>
                      <a:pt x="37" y="15"/>
                    </a:lnTo>
                    <a:lnTo>
                      <a:pt x="39" y="14"/>
                    </a:lnTo>
                    <a:lnTo>
                      <a:pt x="41" y="12"/>
                    </a:lnTo>
                    <a:lnTo>
                      <a:pt x="43" y="11"/>
                    </a:lnTo>
                    <a:lnTo>
                      <a:pt x="45" y="10"/>
                    </a:lnTo>
                    <a:lnTo>
                      <a:pt x="47" y="8"/>
                    </a:lnTo>
                    <a:lnTo>
                      <a:pt x="49" y="8"/>
                    </a:lnTo>
                    <a:lnTo>
                      <a:pt x="51" y="7"/>
                    </a:lnTo>
                    <a:lnTo>
                      <a:pt x="53" y="7"/>
                    </a:lnTo>
                    <a:lnTo>
                      <a:pt x="55" y="6"/>
                    </a:lnTo>
                    <a:lnTo>
                      <a:pt x="56" y="6"/>
                    </a:lnTo>
                    <a:lnTo>
                      <a:pt x="58" y="6"/>
                    </a:lnTo>
                    <a:lnTo>
                      <a:pt x="59" y="6"/>
                    </a:lnTo>
                    <a:lnTo>
                      <a:pt x="60" y="5"/>
                    </a:lnTo>
                    <a:lnTo>
                      <a:pt x="62" y="5"/>
                    </a:lnTo>
                    <a:lnTo>
                      <a:pt x="63" y="5"/>
                    </a:lnTo>
                    <a:lnTo>
                      <a:pt x="65" y="5"/>
                    </a:lnTo>
                    <a:lnTo>
                      <a:pt x="67" y="4"/>
                    </a:lnTo>
                    <a:lnTo>
                      <a:pt x="70" y="4"/>
                    </a:lnTo>
                    <a:lnTo>
                      <a:pt x="73" y="3"/>
                    </a:lnTo>
                    <a:lnTo>
                      <a:pt x="76" y="2"/>
                    </a:lnTo>
                    <a:lnTo>
                      <a:pt x="79" y="2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4" y="1"/>
                    </a:lnTo>
                    <a:lnTo>
                      <a:pt x="84" y="1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1" y="0"/>
                    </a:lnTo>
                    <a:lnTo>
                      <a:pt x="92" y="0"/>
                    </a:lnTo>
                    <a:lnTo>
                      <a:pt x="93" y="0"/>
                    </a:lnTo>
                    <a:lnTo>
                      <a:pt x="95" y="2"/>
                    </a:lnTo>
                    <a:lnTo>
                      <a:pt x="95" y="4"/>
                    </a:lnTo>
                    <a:lnTo>
                      <a:pt x="95" y="5"/>
                    </a:lnTo>
                    <a:lnTo>
                      <a:pt x="95" y="7"/>
                    </a:lnTo>
                    <a:lnTo>
                      <a:pt x="94" y="9"/>
                    </a:lnTo>
                    <a:lnTo>
                      <a:pt x="93" y="10"/>
                    </a:lnTo>
                    <a:lnTo>
                      <a:pt x="92" y="11"/>
                    </a:lnTo>
                    <a:lnTo>
                      <a:pt x="91" y="12"/>
                    </a:lnTo>
                    <a:lnTo>
                      <a:pt x="89" y="13"/>
                    </a:lnTo>
                    <a:lnTo>
                      <a:pt x="87" y="13"/>
                    </a:lnTo>
                    <a:lnTo>
                      <a:pt x="85" y="14"/>
                    </a:lnTo>
                    <a:lnTo>
                      <a:pt x="83" y="14"/>
                    </a:lnTo>
                    <a:lnTo>
                      <a:pt x="81" y="15"/>
                    </a:lnTo>
                    <a:lnTo>
                      <a:pt x="79" y="16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9" y="15"/>
                    </a:lnTo>
                    <a:lnTo>
                      <a:pt x="81" y="15"/>
                    </a:lnTo>
                    <a:lnTo>
                      <a:pt x="83" y="14"/>
                    </a:lnTo>
                    <a:lnTo>
                      <a:pt x="86" y="14"/>
                    </a:lnTo>
                    <a:lnTo>
                      <a:pt x="88" y="13"/>
                    </a:lnTo>
                    <a:lnTo>
                      <a:pt x="90" y="13"/>
                    </a:lnTo>
                    <a:lnTo>
                      <a:pt x="92" y="14"/>
                    </a:lnTo>
                    <a:lnTo>
                      <a:pt x="93" y="14"/>
                    </a:lnTo>
                    <a:lnTo>
                      <a:pt x="93" y="15"/>
                    </a:lnTo>
                    <a:lnTo>
                      <a:pt x="93" y="16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3" y="21"/>
                    </a:lnTo>
                    <a:lnTo>
                      <a:pt x="91" y="23"/>
                    </a:lnTo>
                    <a:lnTo>
                      <a:pt x="89" y="24"/>
                    </a:lnTo>
                    <a:lnTo>
                      <a:pt x="87" y="25"/>
                    </a:lnTo>
                    <a:lnTo>
                      <a:pt x="84" y="27"/>
                    </a:lnTo>
                    <a:lnTo>
                      <a:pt x="81" y="29"/>
                    </a:lnTo>
                    <a:lnTo>
                      <a:pt x="77" y="30"/>
                    </a:lnTo>
                    <a:lnTo>
                      <a:pt x="77" y="30"/>
                    </a:lnTo>
                    <a:lnTo>
                      <a:pt x="78" y="31"/>
                    </a:lnTo>
                    <a:lnTo>
                      <a:pt x="79" y="32"/>
                    </a:lnTo>
                    <a:lnTo>
                      <a:pt x="79" y="34"/>
                    </a:lnTo>
                    <a:lnTo>
                      <a:pt x="79" y="36"/>
                    </a:lnTo>
                    <a:lnTo>
                      <a:pt x="79" y="38"/>
                    </a:lnTo>
                    <a:lnTo>
                      <a:pt x="77" y="41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5" y="44"/>
                    </a:lnTo>
                    <a:lnTo>
                      <a:pt x="76" y="45"/>
                    </a:lnTo>
                    <a:lnTo>
                      <a:pt x="77" y="47"/>
                    </a:lnTo>
                    <a:lnTo>
                      <a:pt x="77" y="49"/>
                    </a:lnTo>
                    <a:lnTo>
                      <a:pt x="76" y="51"/>
                    </a:lnTo>
                    <a:lnTo>
                      <a:pt x="74" y="53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0" y="56"/>
                    </a:lnTo>
                    <a:lnTo>
                      <a:pt x="68" y="57"/>
                    </a:lnTo>
                    <a:lnTo>
                      <a:pt x="67" y="57"/>
                    </a:lnTo>
                    <a:lnTo>
                      <a:pt x="66" y="57"/>
                    </a:lnTo>
                    <a:lnTo>
                      <a:pt x="65" y="57"/>
                    </a:lnTo>
                    <a:lnTo>
                      <a:pt x="63" y="58"/>
                    </a:lnTo>
                    <a:lnTo>
                      <a:pt x="62" y="58"/>
                    </a:lnTo>
                    <a:lnTo>
                      <a:pt x="60" y="59"/>
                    </a:lnTo>
                    <a:lnTo>
                      <a:pt x="58" y="60"/>
                    </a:lnTo>
                    <a:lnTo>
                      <a:pt x="57" y="60"/>
                    </a:lnTo>
                    <a:lnTo>
                      <a:pt x="55" y="61"/>
                    </a:lnTo>
                    <a:lnTo>
                      <a:pt x="54" y="63"/>
                    </a:lnTo>
                    <a:lnTo>
                      <a:pt x="51" y="64"/>
                    </a:lnTo>
                    <a:lnTo>
                      <a:pt x="49" y="65"/>
                    </a:lnTo>
                    <a:lnTo>
                      <a:pt x="46" y="67"/>
                    </a:lnTo>
                    <a:lnTo>
                      <a:pt x="43" y="67"/>
                    </a:lnTo>
                    <a:lnTo>
                      <a:pt x="40" y="68"/>
                    </a:lnTo>
                    <a:lnTo>
                      <a:pt x="37" y="67"/>
                    </a:lnTo>
                    <a:lnTo>
                      <a:pt x="35" y="67"/>
                    </a:lnTo>
                    <a:lnTo>
                      <a:pt x="33" y="66"/>
                    </a:lnTo>
                    <a:lnTo>
                      <a:pt x="30" y="66"/>
                    </a:lnTo>
                    <a:lnTo>
                      <a:pt x="29" y="66"/>
                    </a:lnTo>
                    <a:lnTo>
                      <a:pt x="27" y="66"/>
                    </a:lnTo>
                    <a:lnTo>
                      <a:pt x="26" y="66"/>
                    </a:lnTo>
                    <a:lnTo>
                      <a:pt x="25" y="67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2" y="68"/>
                    </a:lnTo>
                    <a:lnTo>
                      <a:pt x="19" y="69"/>
                    </a:lnTo>
                    <a:lnTo>
                      <a:pt x="17" y="69"/>
                    </a:lnTo>
                    <a:lnTo>
                      <a:pt x="15" y="70"/>
                    </a:lnTo>
                    <a:lnTo>
                      <a:pt x="12" y="70"/>
                    </a:lnTo>
                    <a:lnTo>
                      <a:pt x="10" y="71"/>
                    </a:lnTo>
                    <a:lnTo>
                      <a:pt x="10" y="71"/>
                    </a:lnTo>
                    <a:lnTo>
                      <a:pt x="9" y="71"/>
                    </a:lnTo>
                    <a:lnTo>
                      <a:pt x="7" y="70"/>
                    </a:lnTo>
                    <a:lnTo>
                      <a:pt x="6" y="68"/>
                    </a:lnTo>
                    <a:lnTo>
                      <a:pt x="4" y="66"/>
                    </a:lnTo>
                    <a:lnTo>
                      <a:pt x="3" y="63"/>
                    </a:lnTo>
                    <a:lnTo>
                      <a:pt x="2" y="60"/>
                    </a:lnTo>
                    <a:lnTo>
                      <a:pt x="1" y="57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1" y="41"/>
                    </a:lnTo>
                    <a:lnTo>
                      <a:pt x="2" y="38"/>
                    </a:lnTo>
                    <a:lnTo>
                      <a:pt x="3" y="36"/>
                    </a:lnTo>
                    <a:lnTo>
                      <a:pt x="5" y="34"/>
                    </a:lnTo>
                    <a:lnTo>
                      <a:pt x="7" y="33"/>
                    </a:lnTo>
                  </a:path>
                </a:pathLst>
              </a:custGeom>
              <a:solidFill>
                <a:srgbClr val="FFB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89" name="Freeform 77">
                <a:extLst>
                  <a:ext uri="{FF2B5EF4-FFF2-40B4-BE49-F238E27FC236}">
                    <a16:creationId xmlns:a16="http://schemas.microsoft.com/office/drawing/2014/main" id="{181EE881-35D1-B65D-C938-D29AA42BB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" y="845"/>
                <a:ext cx="96" cy="72"/>
              </a:xfrm>
              <a:custGeom>
                <a:avLst/>
                <a:gdLst>
                  <a:gd name="T0" fmla="*/ 10 w 96"/>
                  <a:gd name="T1" fmla="*/ 32 h 72"/>
                  <a:gd name="T2" fmla="*/ 21 w 96"/>
                  <a:gd name="T3" fmla="*/ 27 h 72"/>
                  <a:gd name="T4" fmla="*/ 33 w 96"/>
                  <a:gd name="T5" fmla="*/ 19 h 72"/>
                  <a:gd name="T6" fmla="*/ 39 w 96"/>
                  <a:gd name="T7" fmla="*/ 14 h 72"/>
                  <a:gd name="T8" fmla="*/ 45 w 96"/>
                  <a:gd name="T9" fmla="*/ 10 h 72"/>
                  <a:gd name="T10" fmla="*/ 51 w 96"/>
                  <a:gd name="T11" fmla="*/ 7 h 72"/>
                  <a:gd name="T12" fmla="*/ 55 w 96"/>
                  <a:gd name="T13" fmla="*/ 6 h 72"/>
                  <a:gd name="T14" fmla="*/ 59 w 96"/>
                  <a:gd name="T15" fmla="*/ 6 h 72"/>
                  <a:gd name="T16" fmla="*/ 63 w 96"/>
                  <a:gd name="T17" fmla="*/ 5 h 72"/>
                  <a:gd name="T18" fmla="*/ 67 w 96"/>
                  <a:gd name="T19" fmla="*/ 4 h 72"/>
                  <a:gd name="T20" fmla="*/ 76 w 96"/>
                  <a:gd name="T21" fmla="*/ 2 h 72"/>
                  <a:gd name="T22" fmla="*/ 83 w 96"/>
                  <a:gd name="T23" fmla="*/ 1 h 72"/>
                  <a:gd name="T24" fmla="*/ 84 w 96"/>
                  <a:gd name="T25" fmla="*/ 1 h 72"/>
                  <a:gd name="T26" fmla="*/ 88 w 96"/>
                  <a:gd name="T27" fmla="*/ 0 h 72"/>
                  <a:gd name="T28" fmla="*/ 92 w 96"/>
                  <a:gd name="T29" fmla="*/ 0 h 72"/>
                  <a:gd name="T30" fmla="*/ 95 w 96"/>
                  <a:gd name="T31" fmla="*/ 2 h 72"/>
                  <a:gd name="T32" fmla="*/ 95 w 96"/>
                  <a:gd name="T33" fmla="*/ 7 h 72"/>
                  <a:gd name="T34" fmla="*/ 92 w 96"/>
                  <a:gd name="T35" fmla="*/ 11 h 72"/>
                  <a:gd name="T36" fmla="*/ 89 w 96"/>
                  <a:gd name="T37" fmla="*/ 13 h 72"/>
                  <a:gd name="T38" fmla="*/ 83 w 96"/>
                  <a:gd name="T39" fmla="*/ 14 h 72"/>
                  <a:gd name="T40" fmla="*/ 78 w 96"/>
                  <a:gd name="T41" fmla="*/ 16 h 72"/>
                  <a:gd name="T42" fmla="*/ 78 w 96"/>
                  <a:gd name="T43" fmla="*/ 16 h 72"/>
                  <a:gd name="T44" fmla="*/ 83 w 96"/>
                  <a:gd name="T45" fmla="*/ 14 h 72"/>
                  <a:gd name="T46" fmla="*/ 90 w 96"/>
                  <a:gd name="T47" fmla="*/ 13 h 72"/>
                  <a:gd name="T48" fmla="*/ 93 w 96"/>
                  <a:gd name="T49" fmla="*/ 14 h 72"/>
                  <a:gd name="T50" fmla="*/ 93 w 96"/>
                  <a:gd name="T51" fmla="*/ 17 h 72"/>
                  <a:gd name="T52" fmla="*/ 93 w 96"/>
                  <a:gd name="T53" fmla="*/ 21 h 72"/>
                  <a:gd name="T54" fmla="*/ 87 w 96"/>
                  <a:gd name="T55" fmla="*/ 25 h 72"/>
                  <a:gd name="T56" fmla="*/ 77 w 96"/>
                  <a:gd name="T57" fmla="*/ 30 h 72"/>
                  <a:gd name="T58" fmla="*/ 78 w 96"/>
                  <a:gd name="T59" fmla="*/ 31 h 72"/>
                  <a:gd name="T60" fmla="*/ 79 w 96"/>
                  <a:gd name="T61" fmla="*/ 36 h 72"/>
                  <a:gd name="T62" fmla="*/ 74 w 96"/>
                  <a:gd name="T63" fmla="*/ 43 h 72"/>
                  <a:gd name="T64" fmla="*/ 75 w 96"/>
                  <a:gd name="T65" fmla="*/ 44 h 72"/>
                  <a:gd name="T66" fmla="*/ 77 w 96"/>
                  <a:gd name="T67" fmla="*/ 49 h 72"/>
                  <a:gd name="T68" fmla="*/ 71 w 96"/>
                  <a:gd name="T69" fmla="*/ 55 h 72"/>
                  <a:gd name="T70" fmla="*/ 71 w 96"/>
                  <a:gd name="T71" fmla="*/ 55 h 72"/>
                  <a:gd name="T72" fmla="*/ 68 w 96"/>
                  <a:gd name="T73" fmla="*/ 57 h 72"/>
                  <a:gd name="T74" fmla="*/ 65 w 96"/>
                  <a:gd name="T75" fmla="*/ 57 h 72"/>
                  <a:gd name="T76" fmla="*/ 60 w 96"/>
                  <a:gd name="T77" fmla="*/ 59 h 72"/>
                  <a:gd name="T78" fmla="*/ 57 w 96"/>
                  <a:gd name="T79" fmla="*/ 60 h 72"/>
                  <a:gd name="T80" fmla="*/ 51 w 96"/>
                  <a:gd name="T81" fmla="*/ 64 h 72"/>
                  <a:gd name="T82" fmla="*/ 43 w 96"/>
                  <a:gd name="T83" fmla="*/ 67 h 72"/>
                  <a:gd name="T84" fmla="*/ 37 w 96"/>
                  <a:gd name="T85" fmla="*/ 67 h 72"/>
                  <a:gd name="T86" fmla="*/ 30 w 96"/>
                  <a:gd name="T87" fmla="*/ 66 h 72"/>
                  <a:gd name="T88" fmla="*/ 26 w 96"/>
                  <a:gd name="T89" fmla="*/ 66 h 72"/>
                  <a:gd name="T90" fmla="*/ 24 w 96"/>
                  <a:gd name="T91" fmla="*/ 67 h 72"/>
                  <a:gd name="T92" fmla="*/ 19 w 96"/>
                  <a:gd name="T93" fmla="*/ 69 h 72"/>
                  <a:gd name="T94" fmla="*/ 12 w 96"/>
                  <a:gd name="T95" fmla="*/ 70 h 72"/>
                  <a:gd name="T96" fmla="*/ 10 w 96"/>
                  <a:gd name="T97" fmla="*/ 71 h 72"/>
                  <a:gd name="T98" fmla="*/ 6 w 96"/>
                  <a:gd name="T99" fmla="*/ 68 h 72"/>
                  <a:gd name="T100" fmla="*/ 2 w 96"/>
                  <a:gd name="T101" fmla="*/ 60 h 72"/>
                  <a:gd name="T102" fmla="*/ 0 w 96"/>
                  <a:gd name="T103" fmla="*/ 51 h 72"/>
                  <a:gd name="T104" fmla="*/ 1 w 96"/>
                  <a:gd name="T105" fmla="*/ 41 h 72"/>
                  <a:gd name="T106" fmla="*/ 5 w 96"/>
                  <a:gd name="T10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" h="72">
                    <a:moveTo>
                      <a:pt x="7" y="33"/>
                    </a:moveTo>
                    <a:lnTo>
                      <a:pt x="7" y="33"/>
                    </a:lnTo>
                    <a:lnTo>
                      <a:pt x="10" y="32"/>
                    </a:lnTo>
                    <a:lnTo>
                      <a:pt x="13" y="31"/>
                    </a:lnTo>
                    <a:lnTo>
                      <a:pt x="17" y="29"/>
                    </a:lnTo>
                    <a:lnTo>
                      <a:pt x="21" y="27"/>
                    </a:lnTo>
                    <a:lnTo>
                      <a:pt x="25" y="25"/>
                    </a:lnTo>
                    <a:lnTo>
                      <a:pt x="29" y="22"/>
                    </a:lnTo>
                    <a:lnTo>
                      <a:pt x="33" y="19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9" y="14"/>
                    </a:lnTo>
                    <a:lnTo>
                      <a:pt x="41" y="12"/>
                    </a:lnTo>
                    <a:lnTo>
                      <a:pt x="43" y="11"/>
                    </a:lnTo>
                    <a:lnTo>
                      <a:pt x="45" y="10"/>
                    </a:lnTo>
                    <a:lnTo>
                      <a:pt x="47" y="8"/>
                    </a:lnTo>
                    <a:lnTo>
                      <a:pt x="49" y="8"/>
                    </a:lnTo>
                    <a:lnTo>
                      <a:pt x="51" y="7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55" y="6"/>
                    </a:lnTo>
                    <a:lnTo>
                      <a:pt x="56" y="6"/>
                    </a:lnTo>
                    <a:lnTo>
                      <a:pt x="58" y="6"/>
                    </a:lnTo>
                    <a:lnTo>
                      <a:pt x="59" y="6"/>
                    </a:lnTo>
                    <a:lnTo>
                      <a:pt x="60" y="5"/>
                    </a:lnTo>
                    <a:lnTo>
                      <a:pt x="62" y="5"/>
                    </a:lnTo>
                    <a:lnTo>
                      <a:pt x="63" y="5"/>
                    </a:lnTo>
                    <a:lnTo>
                      <a:pt x="65" y="5"/>
                    </a:lnTo>
                    <a:lnTo>
                      <a:pt x="65" y="5"/>
                    </a:lnTo>
                    <a:lnTo>
                      <a:pt x="67" y="4"/>
                    </a:lnTo>
                    <a:lnTo>
                      <a:pt x="70" y="4"/>
                    </a:lnTo>
                    <a:lnTo>
                      <a:pt x="73" y="3"/>
                    </a:lnTo>
                    <a:lnTo>
                      <a:pt x="76" y="2"/>
                    </a:lnTo>
                    <a:lnTo>
                      <a:pt x="79" y="2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4" y="1"/>
                    </a:lnTo>
                    <a:lnTo>
                      <a:pt x="84" y="1"/>
                    </a:lnTo>
                    <a:lnTo>
                      <a:pt x="84" y="1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1" y="0"/>
                    </a:lnTo>
                    <a:lnTo>
                      <a:pt x="92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95" y="2"/>
                    </a:lnTo>
                    <a:lnTo>
                      <a:pt x="95" y="4"/>
                    </a:lnTo>
                    <a:lnTo>
                      <a:pt x="95" y="5"/>
                    </a:lnTo>
                    <a:lnTo>
                      <a:pt x="95" y="7"/>
                    </a:lnTo>
                    <a:lnTo>
                      <a:pt x="94" y="9"/>
                    </a:lnTo>
                    <a:lnTo>
                      <a:pt x="93" y="10"/>
                    </a:lnTo>
                    <a:lnTo>
                      <a:pt x="92" y="11"/>
                    </a:lnTo>
                    <a:lnTo>
                      <a:pt x="91" y="12"/>
                    </a:lnTo>
                    <a:lnTo>
                      <a:pt x="91" y="12"/>
                    </a:lnTo>
                    <a:lnTo>
                      <a:pt x="89" y="13"/>
                    </a:lnTo>
                    <a:lnTo>
                      <a:pt x="87" y="13"/>
                    </a:lnTo>
                    <a:lnTo>
                      <a:pt x="85" y="14"/>
                    </a:lnTo>
                    <a:lnTo>
                      <a:pt x="83" y="14"/>
                    </a:lnTo>
                    <a:lnTo>
                      <a:pt x="81" y="15"/>
                    </a:lnTo>
                    <a:lnTo>
                      <a:pt x="79" y="16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9" y="15"/>
                    </a:lnTo>
                    <a:lnTo>
                      <a:pt x="81" y="15"/>
                    </a:lnTo>
                    <a:lnTo>
                      <a:pt x="83" y="14"/>
                    </a:lnTo>
                    <a:lnTo>
                      <a:pt x="86" y="14"/>
                    </a:lnTo>
                    <a:lnTo>
                      <a:pt x="88" y="13"/>
                    </a:lnTo>
                    <a:lnTo>
                      <a:pt x="90" y="13"/>
                    </a:lnTo>
                    <a:lnTo>
                      <a:pt x="92" y="14"/>
                    </a:lnTo>
                    <a:lnTo>
                      <a:pt x="92" y="14"/>
                    </a:lnTo>
                    <a:lnTo>
                      <a:pt x="93" y="14"/>
                    </a:lnTo>
                    <a:lnTo>
                      <a:pt x="93" y="15"/>
                    </a:lnTo>
                    <a:lnTo>
                      <a:pt x="93" y="16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3" y="21"/>
                    </a:lnTo>
                    <a:lnTo>
                      <a:pt x="91" y="23"/>
                    </a:lnTo>
                    <a:lnTo>
                      <a:pt x="89" y="24"/>
                    </a:lnTo>
                    <a:lnTo>
                      <a:pt x="87" y="25"/>
                    </a:lnTo>
                    <a:lnTo>
                      <a:pt x="84" y="27"/>
                    </a:lnTo>
                    <a:lnTo>
                      <a:pt x="81" y="29"/>
                    </a:lnTo>
                    <a:lnTo>
                      <a:pt x="77" y="30"/>
                    </a:lnTo>
                    <a:lnTo>
                      <a:pt x="77" y="30"/>
                    </a:lnTo>
                    <a:lnTo>
                      <a:pt x="77" y="30"/>
                    </a:lnTo>
                    <a:lnTo>
                      <a:pt x="78" y="31"/>
                    </a:lnTo>
                    <a:lnTo>
                      <a:pt x="79" y="32"/>
                    </a:lnTo>
                    <a:lnTo>
                      <a:pt x="79" y="34"/>
                    </a:lnTo>
                    <a:lnTo>
                      <a:pt x="79" y="36"/>
                    </a:lnTo>
                    <a:lnTo>
                      <a:pt x="79" y="38"/>
                    </a:lnTo>
                    <a:lnTo>
                      <a:pt x="77" y="41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5" y="44"/>
                    </a:lnTo>
                    <a:lnTo>
                      <a:pt x="76" y="45"/>
                    </a:lnTo>
                    <a:lnTo>
                      <a:pt x="77" y="47"/>
                    </a:lnTo>
                    <a:lnTo>
                      <a:pt x="77" y="49"/>
                    </a:lnTo>
                    <a:lnTo>
                      <a:pt x="76" y="51"/>
                    </a:lnTo>
                    <a:lnTo>
                      <a:pt x="74" y="53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0" y="56"/>
                    </a:lnTo>
                    <a:lnTo>
                      <a:pt x="68" y="57"/>
                    </a:lnTo>
                    <a:lnTo>
                      <a:pt x="68" y="57"/>
                    </a:lnTo>
                    <a:lnTo>
                      <a:pt x="67" y="57"/>
                    </a:lnTo>
                    <a:lnTo>
                      <a:pt x="66" y="57"/>
                    </a:lnTo>
                    <a:lnTo>
                      <a:pt x="65" y="57"/>
                    </a:lnTo>
                    <a:lnTo>
                      <a:pt x="63" y="58"/>
                    </a:lnTo>
                    <a:lnTo>
                      <a:pt x="62" y="58"/>
                    </a:lnTo>
                    <a:lnTo>
                      <a:pt x="60" y="59"/>
                    </a:lnTo>
                    <a:lnTo>
                      <a:pt x="58" y="60"/>
                    </a:lnTo>
                    <a:lnTo>
                      <a:pt x="57" y="60"/>
                    </a:lnTo>
                    <a:lnTo>
                      <a:pt x="57" y="60"/>
                    </a:lnTo>
                    <a:lnTo>
                      <a:pt x="55" y="61"/>
                    </a:lnTo>
                    <a:lnTo>
                      <a:pt x="54" y="63"/>
                    </a:lnTo>
                    <a:lnTo>
                      <a:pt x="51" y="64"/>
                    </a:lnTo>
                    <a:lnTo>
                      <a:pt x="49" y="65"/>
                    </a:lnTo>
                    <a:lnTo>
                      <a:pt x="46" y="67"/>
                    </a:lnTo>
                    <a:lnTo>
                      <a:pt x="43" y="67"/>
                    </a:lnTo>
                    <a:lnTo>
                      <a:pt x="40" y="68"/>
                    </a:lnTo>
                    <a:lnTo>
                      <a:pt x="37" y="67"/>
                    </a:lnTo>
                    <a:lnTo>
                      <a:pt x="37" y="67"/>
                    </a:lnTo>
                    <a:lnTo>
                      <a:pt x="35" y="67"/>
                    </a:lnTo>
                    <a:lnTo>
                      <a:pt x="33" y="66"/>
                    </a:lnTo>
                    <a:lnTo>
                      <a:pt x="30" y="66"/>
                    </a:lnTo>
                    <a:lnTo>
                      <a:pt x="29" y="66"/>
                    </a:lnTo>
                    <a:lnTo>
                      <a:pt x="27" y="66"/>
                    </a:lnTo>
                    <a:lnTo>
                      <a:pt x="26" y="66"/>
                    </a:lnTo>
                    <a:lnTo>
                      <a:pt x="25" y="67"/>
                    </a:lnTo>
                    <a:lnTo>
                      <a:pt x="24" y="67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2" y="68"/>
                    </a:lnTo>
                    <a:lnTo>
                      <a:pt x="19" y="69"/>
                    </a:lnTo>
                    <a:lnTo>
                      <a:pt x="17" y="69"/>
                    </a:lnTo>
                    <a:lnTo>
                      <a:pt x="15" y="70"/>
                    </a:lnTo>
                    <a:lnTo>
                      <a:pt x="12" y="70"/>
                    </a:lnTo>
                    <a:lnTo>
                      <a:pt x="10" y="71"/>
                    </a:lnTo>
                    <a:lnTo>
                      <a:pt x="10" y="71"/>
                    </a:lnTo>
                    <a:lnTo>
                      <a:pt x="10" y="71"/>
                    </a:lnTo>
                    <a:lnTo>
                      <a:pt x="9" y="71"/>
                    </a:lnTo>
                    <a:lnTo>
                      <a:pt x="7" y="70"/>
                    </a:lnTo>
                    <a:lnTo>
                      <a:pt x="6" y="68"/>
                    </a:lnTo>
                    <a:lnTo>
                      <a:pt x="4" y="66"/>
                    </a:lnTo>
                    <a:lnTo>
                      <a:pt x="3" y="63"/>
                    </a:lnTo>
                    <a:lnTo>
                      <a:pt x="2" y="60"/>
                    </a:lnTo>
                    <a:lnTo>
                      <a:pt x="1" y="57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1" y="41"/>
                    </a:lnTo>
                    <a:lnTo>
                      <a:pt x="2" y="38"/>
                    </a:lnTo>
                    <a:lnTo>
                      <a:pt x="3" y="36"/>
                    </a:lnTo>
                    <a:lnTo>
                      <a:pt x="5" y="34"/>
                    </a:lnTo>
                    <a:lnTo>
                      <a:pt x="7" y="3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90" name="Freeform 78">
                <a:extLst>
                  <a:ext uri="{FF2B5EF4-FFF2-40B4-BE49-F238E27FC236}">
                    <a16:creationId xmlns:a16="http://schemas.microsoft.com/office/drawing/2014/main" id="{4937C560-5D00-BB07-8E8C-0BD41431A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" y="852"/>
                <a:ext cx="43" cy="31"/>
              </a:xfrm>
              <a:custGeom>
                <a:avLst/>
                <a:gdLst>
                  <a:gd name="T0" fmla="*/ 42 w 43"/>
                  <a:gd name="T1" fmla="*/ 0 h 31"/>
                  <a:gd name="T2" fmla="*/ 41 w 43"/>
                  <a:gd name="T3" fmla="*/ 1 h 31"/>
                  <a:gd name="T4" fmla="*/ 40 w 43"/>
                  <a:gd name="T5" fmla="*/ 1 h 31"/>
                  <a:gd name="T6" fmla="*/ 39 w 43"/>
                  <a:gd name="T7" fmla="*/ 2 h 31"/>
                  <a:gd name="T8" fmla="*/ 37 w 43"/>
                  <a:gd name="T9" fmla="*/ 3 h 31"/>
                  <a:gd name="T10" fmla="*/ 35 w 43"/>
                  <a:gd name="T11" fmla="*/ 4 h 31"/>
                  <a:gd name="T12" fmla="*/ 32 w 43"/>
                  <a:gd name="T13" fmla="*/ 5 h 31"/>
                  <a:gd name="T14" fmla="*/ 30 w 43"/>
                  <a:gd name="T15" fmla="*/ 7 h 31"/>
                  <a:gd name="T16" fmla="*/ 29 w 43"/>
                  <a:gd name="T17" fmla="*/ 8 h 31"/>
                  <a:gd name="T18" fmla="*/ 27 w 43"/>
                  <a:gd name="T19" fmla="*/ 10 h 31"/>
                  <a:gd name="T20" fmla="*/ 24 w 43"/>
                  <a:gd name="T21" fmla="*/ 13 h 31"/>
                  <a:gd name="T22" fmla="*/ 21 w 43"/>
                  <a:gd name="T23" fmla="*/ 16 h 31"/>
                  <a:gd name="T24" fmla="*/ 18 w 43"/>
                  <a:gd name="T25" fmla="*/ 19 h 31"/>
                  <a:gd name="T26" fmla="*/ 14 w 43"/>
                  <a:gd name="T27" fmla="*/ 22 h 31"/>
                  <a:gd name="T28" fmla="*/ 9 w 43"/>
                  <a:gd name="T29" fmla="*/ 25 h 31"/>
                  <a:gd name="T30" fmla="*/ 5 w 43"/>
                  <a:gd name="T31" fmla="*/ 28 h 31"/>
                  <a:gd name="T32" fmla="*/ 0 w 43"/>
                  <a:gd name="T33" fmla="*/ 30 h 31"/>
                  <a:gd name="T34" fmla="*/ 0 w 43"/>
                  <a:gd name="T35" fmla="*/ 29 h 31"/>
                  <a:gd name="T36" fmla="*/ 0 w 43"/>
                  <a:gd name="T37" fmla="*/ 28 h 31"/>
                  <a:gd name="T38" fmla="*/ 0 w 43"/>
                  <a:gd name="T39" fmla="*/ 26 h 31"/>
                  <a:gd name="T40" fmla="*/ 1 w 43"/>
                  <a:gd name="T41" fmla="*/ 25 h 31"/>
                  <a:gd name="T42" fmla="*/ 2 w 43"/>
                  <a:gd name="T43" fmla="*/ 24 h 31"/>
                  <a:gd name="T44" fmla="*/ 3 w 43"/>
                  <a:gd name="T45" fmla="*/ 24 h 31"/>
                  <a:gd name="T46" fmla="*/ 5 w 43"/>
                  <a:gd name="T47" fmla="*/ 22 h 31"/>
                  <a:gd name="T48" fmla="*/ 7 w 43"/>
                  <a:gd name="T49" fmla="*/ 22 h 31"/>
                  <a:gd name="T50" fmla="*/ 9 w 43"/>
                  <a:gd name="T51" fmla="*/ 21 h 31"/>
                  <a:gd name="T52" fmla="*/ 11 w 43"/>
                  <a:gd name="T53" fmla="*/ 19 h 31"/>
                  <a:gd name="T54" fmla="*/ 13 w 43"/>
                  <a:gd name="T55" fmla="*/ 19 h 31"/>
                  <a:gd name="T56" fmla="*/ 14 w 43"/>
                  <a:gd name="T57" fmla="*/ 18 h 31"/>
                  <a:gd name="T58" fmla="*/ 15 w 43"/>
                  <a:gd name="T59" fmla="*/ 17 h 31"/>
                  <a:gd name="T60" fmla="*/ 17 w 43"/>
                  <a:gd name="T61" fmla="*/ 16 h 31"/>
                  <a:gd name="T62" fmla="*/ 18 w 43"/>
                  <a:gd name="T63" fmla="*/ 15 h 31"/>
                  <a:gd name="T64" fmla="*/ 20 w 43"/>
                  <a:gd name="T65" fmla="*/ 13 h 31"/>
                  <a:gd name="T66" fmla="*/ 22 w 43"/>
                  <a:gd name="T67" fmla="*/ 12 h 31"/>
                  <a:gd name="T68" fmla="*/ 23 w 43"/>
                  <a:gd name="T69" fmla="*/ 10 h 31"/>
                  <a:gd name="T70" fmla="*/ 24 w 43"/>
                  <a:gd name="T71" fmla="*/ 9 h 31"/>
                  <a:gd name="T72" fmla="*/ 25 w 43"/>
                  <a:gd name="T73" fmla="*/ 9 h 31"/>
                  <a:gd name="T74" fmla="*/ 26 w 43"/>
                  <a:gd name="T75" fmla="*/ 8 h 31"/>
                  <a:gd name="T76" fmla="*/ 27 w 43"/>
                  <a:gd name="T77" fmla="*/ 7 h 31"/>
                  <a:gd name="T78" fmla="*/ 29 w 43"/>
                  <a:gd name="T79" fmla="*/ 6 h 31"/>
                  <a:gd name="T80" fmla="*/ 31 w 43"/>
                  <a:gd name="T81" fmla="*/ 4 h 31"/>
                  <a:gd name="T82" fmla="*/ 34 w 43"/>
                  <a:gd name="T83" fmla="*/ 3 h 31"/>
                  <a:gd name="T84" fmla="*/ 36 w 43"/>
                  <a:gd name="T85" fmla="*/ 1 h 31"/>
                  <a:gd name="T86" fmla="*/ 39 w 43"/>
                  <a:gd name="T87" fmla="*/ 1 h 31"/>
                  <a:gd name="T88" fmla="*/ 42 w 43"/>
                  <a:gd name="T8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" h="31">
                    <a:moveTo>
                      <a:pt x="42" y="0"/>
                    </a:moveTo>
                    <a:lnTo>
                      <a:pt x="41" y="1"/>
                    </a:lnTo>
                    <a:lnTo>
                      <a:pt x="40" y="1"/>
                    </a:lnTo>
                    <a:lnTo>
                      <a:pt x="39" y="2"/>
                    </a:lnTo>
                    <a:lnTo>
                      <a:pt x="37" y="3"/>
                    </a:lnTo>
                    <a:lnTo>
                      <a:pt x="35" y="4"/>
                    </a:lnTo>
                    <a:lnTo>
                      <a:pt x="32" y="5"/>
                    </a:lnTo>
                    <a:lnTo>
                      <a:pt x="30" y="7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4" y="13"/>
                    </a:lnTo>
                    <a:lnTo>
                      <a:pt x="21" y="16"/>
                    </a:lnTo>
                    <a:lnTo>
                      <a:pt x="18" y="19"/>
                    </a:lnTo>
                    <a:lnTo>
                      <a:pt x="14" y="22"/>
                    </a:lnTo>
                    <a:lnTo>
                      <a:pt x="9" y="25"/>
                    </a:lnTo>
                    <a:lnTo>
                      <a:pt x="5" y="28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1" y="25"/>
                    </a:lnTo>
                    <a:lnTo>
                      <a:pt x="2" y="24"/>
                    </a:lnTo>
                    <a:lnTo>
                      <a:pt x="3" y="24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9" y="21"/>
                    </a:lnTo>
                    <a:lnTo>
                      <a:pt x="11" y="19"/>
                    </a:lnTo>
                    <a:lnTo>
                      <a:pt x="13" y="19"/>
                    </a:lnTo>
                    <a:lnTo>
                      <a:pt x="14" y="18"/>
                    </a:lnTo>
                    <a:lnTo>
                      <a:pt x="15" y="17"/>
                    </a:lnTo>
                    <a:lnTo>
                      <a:pt x="17" y="16"/>
                    </a:lnTo>
                    <a:lnTo>
                      <a:pt x="18" y="15"/>
                    </a:lnTo>
                    <a:lnTo>
                      <a:pt x="20" y="13"/>
                    </a:lnTo>
                    <a:lnTo>
                      <a:pt x="22" y="12"/>
                    </a:lnTo>
                    <a:lnTo>
                      <a:pt x="23" y="10"/>
                    </a:lnTo>
                    <a:lnTo>
                      <a:pt x="24" y="9"/>
                    </a:lnTo>
                    <a:lnTo>
                      <a:pt x="25" y="9"/>
                    </a:lnTo>
                    <a:lnTo>
                      <a:pt x="26" y="8"/>
                    </a:lnTo>
                    <a:lnTo>
                      <a:pt x="27" y="7"/>
                    </a:lnTo>
                    <a:lnTo>
                      <a:pt x="29" y="6"/>
                    </a:lnTo>
                    <a:lnTo>
                      <a:pt x="31" y="4"/>
                    </a:lnTo>
                    <a:lnTo>
                      <a:pt x="34" y="3"/>
                    </a:lnTo>
                    <a:lnTo>
                      <a:pt x="36" y="1"/>
                    </a:lnTo>
                    <a:lnTo>
                      <a:pt x="39" y="1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91" name="Freeform 79">
                <a:extLst>
                  <a:ext uri="{FF2B5EF4-FFF2-40B4-BE49-F238E27FC236}">
                    <a16:creationId xmlns:a16="http://schemas.microsoft.com/office/drawing/2014/main" id="{1A784392-1AA0-F6AB-C069-43A2708DB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851"/>
                <a:ext cx="17" cy="17"/>
              </a:xfrm>
              <a:custGeom>
                <a:avLst/>
                <a:gdLst>
                  <a:gd name="T0" fmla="*/ 3 w 17"/>
                  <a:gd name="T1" fmla="*/ 16 h 17"/>
                  <a:gd name="T2" fmla="*/ 3 w 17"/>
                  <a:gd name="T3" fmla="*/ 16 h 17"/>
                  <a:gd name="T4" fmla="*/ 5 w 17"/>
                  <a:gd name="T5" fmla="*/ 14 h 17"/>
                  <a:gd name="T6" fmla="*/ 6 w 17"/>
                  <a:gd name="T7" fmla="*/ 12 h 17"/>
                  <a:gd name="T8" fmla="*/ 8 w 17"/>
                  <a:gd name="T9" fmla="*/ 9 h 17"/>
                  <a:gd name="T10" fmla="*/ 11 w 17"/>
                  <a:gd name="T11" fmla="*/ 8 h 17"/>
                  <a:gd name="T12" fmla="*/ 12 w 17"/>
                  <a:gd name="T13" fmla="*/ 6 h 17"/>
                  <a:gd name="T14" fmla="*/ 14 w 17"/>
                  <a:gd name="T15" fmla="*/ 6 h 17"/>
                  <a:gd name="T16" fmla="*/ 16 w 17"/>
                  <a:gd name="T17" fmla="*/ 4 h 17"/>
                  <a:gd name="T18" fmla="*/ 16 w 17"/>
                  <a:gd name="T19" fmla="*/ 4 h 17"/>
                  <a:gd name="T20" fmla="*/ 14 w 17"/>
                  <a:gd name="T21" fmla="*/ 0 h 17"/>
                  <a:gd name="T22" fmla="*/ 14 w 17"/>
                  <a:gd name="T23" fmla="*/ 0 h 17"/>
                  <a:gd name="T24" fmla="*/ 12 w 17"/>
                  <a:gd name="T25" fmla="*/ 1 h 17"/>
                  <a:gd name="T26" fmla="*/ 11 w 17"/>
                  <a:gd name="T27" fmla="*/ 1 h 17"/>
                  <a:gd name="T28" fmla="*/ 9 w 17"/>
                  <a:gd name="T29" fmla="*/ 3 h 17"/>
                  <a:gd name="T30" fmla="*/ 7 w 17"/>
                  <a:gd name="T31" fmla="*/ 6 h 17"/>
                  <a:gd name="T32" fmla="*/ 5 w 17"/>
                  <a:gd name="T33" fmla="*/ 8 h 17"/>
                  <a:gd name="T34" fmla="*/ 2 w 17"/>
                  <a:gd name="T35" fmla="*/ 11 h 17"/>
                  <a:gd name="T36" fmla="*/ 0 w 17"/>
                  <a:gd name="T37" fmla="*/ 12 h 17"/>
                  <a:gd name="T38" fmla="*/ 0 w 17"/>
                  <a:gd name="T39" fmla="*/ 12 h 17"/>
                  <a:gd name="T40" fmla="*/ 3 w 17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3" y="16"/>
                    </a:moveTo>
                    <a:lnTo>
                      <a:pt x="3" y="16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1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2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3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92" name="Freeform 80">
                <a:extLst>
                  <a:ext uri="{FF2B5EF4-FFF2-40B4-BE49-F238E27FC236}">
                    <a16:creationId xmlns:a16="http://schemas.microsoft.com/office/drawing/2014/main" id="{E75CCEA0-F62A-0B00-4FCF-A2DA37A6E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" y="859"/>
                <a:ext cx="32" cy="25"/>
              </a:xfrm>
              <a:custGeom>
                <a:avLst/>
                <a:gdLst>
                  <a:gd name="T0" fmla="*/ 0 w 32"/>
                  <a:gd name="T1" fmla="*/ 23 h 25"/>
                  <a:gd name="T2" fmla="*/ 1 w 32"/>
                  <a:gd name="T3" fmla="*/ 24 h 25"/>
                  <a:gd name="T4" fmla="*/ 6 w 32"/>
                  <a:gd name="T5" fmla="*/ 22 h 25"/>
                  <a:gd name="T6" fmla="*/ 11 w 32"/>
                  <a:gd name="T7" fmla="*/ 20 h 25"/>
                  <a:gd name="T8" fmla="*/ 16 w 32"/>
                  <a:gd name="T9" fmla="*/ 17 h 25"/>
                  <a:gd name="T10" fmla="*/ 20 w 32"/>
                  <a:gd name="T11" fmla="*/ 14 h 25"/>
                  <a:gd name="T12" fmla="*/ 24 w 32"/>
                  <a:gd name="T13" fmla="*/ 10 h 25"/>
                  <a:gd name="T14" fmla="*/ 27 w 32"/>
                  <a:gd name="T15" fmla="*/ 7 h 25"/>
                  <a:gd name="T16" fmla="*/ 29 w 32"/>
                  <a:gd name="T17" fmla="*/ 4 h 25"/>
                  <a:gd name="T18" fmla="*/ 31 w 32"/>
                  <a:gd name="T19" fmla="*/ 2 h 25"/>
                  <a:gd name="T20" fmla="*/ 28 w 32"/>
                  <a:gd name="T21" fmla="*/ 0 h 25"/>
                  <a:gd name="T22" fmla="*/ 27 w 32"/>
                  <a:gd name="T23" fmla="*/ 2 h 25"/>
                  <a:gd name="T24" fmla="*/ 24 w 32"/>
                  <a:gd name="T25" fmla="*/ 5 h 25"/>
                  <a:gd name="T26" fmla="*/ 21 w 32"/>
                  <a:gd name="T27" fmla="*/ 8 h 25"/>
                  <a:gd name="T28" fmla="*/ 18 w 32"/>
                  <a:gd name="T29" fmla="*/ 11 h 25"/>
                  <a:gd name="T30" fmla="*/ 14 w 32"/>
                  <a:gd name="T31" fmla="*/ 14 h 25"/>
                  <a:gd name="T32" fmla="*/ 9 w 32"/>
                  <a:gd name="T33" fmla="*/ 17 h 25"/>
                  <a:gd name="T34" fmla="*/ 5 w 32"/>
                  <a:gd name="T35" fmla="*/ 19 h 25"/>
                  <a:gd name="T36" fmla="*/ 1 w 32"/>
                  <a:gd name="T37" fmla="*/ 21 h 25"/>
                  <a:gd name="T38" fmla="*/ 3 w 32"/>
                  <a:gd name="T39" fmla="*/ 22 h 25"/>
                  <a:gd name="T40" fmla="*/ 0 w 32"/>
                  <a:gd name="T41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5">
                    <a:moveTo>
                      <a:pt x="0" y="23"/>
                    </a:moveTo>
                    <a:lnTo>
                      <a:pt x="1" y="24"/>
                    </a:lnTo>
                    <a:lnTo>
                      <a:pt x="6" y="22"/>
                    </a:lnTo>
                    <a:lnTo>
                      <a:pt x="11" y="20"/>
                    </a:lnTo>
                    <a:lnTo>
                      <a:pt x="16" y="17"/>
                    </a:lnTo>
                    <a:lnTo>
                      <a:pt x="20" y="14"/>
                    </a:lnTo>
                    <a:lnTo>
                      <a:pt x="24" y="10"/>
                    </a:lnTo>
                    <a:lnTo>
                      <a:pt x="27" y="7"/>
                    </a:lnTo>
                    <a:lnTo>
                      <a:pt x="29" y="4"/>
                    </a:lnTo>
                    <a:lnTo>
                      <a:pt x="31" y="2"/>
                    </a:lnTo>
                    <a:lnTo>
                      <a:pt x="28" y="0"/>
                    </a:lnTo>
                    <a:lnTo>
                      <a:pt x="27" y="2"/>
                    </a:lnTo>
                    <a:lnTo>
                      <a:pt x="24" y="5"/>
                    </a:lnTo>
                    <a:lnTo>
                      <a:pt x="21" y="8"/>
                    </a:lnTo>
                    <a:lnTo>
                      <a:pt x="18" y="11"/>
                    </a:lnTo>
                    <a:lnTo>
                      <a:pt x="14" y="14"/>
                    </a:lnTo>
                    <a:lnTo>
                      <a:pt x="9" y="17"/>
                    </a:lnTo>
                    <a:lnTo>
                      <a:pt x="5" y="19"/>
                    </a:lnTo>
                    <a:lnTo>
                      <a:pt x="1" y="21"/>
                    </a:lnTo>
                    <a:lnTo>
                      <a:pt x="3" y="22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93" name="Freeform 81">
                <a:extLst>
                  <a:ext uri="{FF2B5EF4-FFF2-40B4-BE49-F238E27FC236}">
                    <a16:creationId xmlns:a16="http://schemas.microsoft.com/office/drawing/2014/main" id="{BEFA6686-0460-ED1E-6BA9-49FFFDA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" y="876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8 w 17"/>
                  <a:gd name="T3" fmla="*/ 0 h 17"/>
                  <a:gd name="T4" fmla="*/ 4 w 17"/>
                  <a:gd name="T5" fmla="*/ 2 h 17"/>
                  <a:gd name="T6" fmla="*/ 0 w 17"/>
                  <a:gd name="T7" fmla="*/ 10 h 17"/>
                  <a:gd name="T8" fmla="*/ 4 w 17"/>
                  <a:gd name="T9" fmla="*/ 13 h 17"/>
                  <a:gd name="T10" fmla="*/ 4 w 17"/>
                  <a:gd name="T11" fmla="*/ 16 h 17"/>
                  <a:gd name="T12" fmla="*/ 16 w 17"/>
                  <a:gd name="T13" fmla="*/ 13 h 17"/>
                  <a:gd name="T14" fmla="*/ 16 w 17"/>
                  <a:gd name="T15" fmla="*/ 13 h 17"/>
                  <a:gd name="T16" fmla="*/ 16 w 17"/>
                  <a:gd name="T17" fmla="*/ 10 h 17"/>
                  <a:gd name="T18" fmla="*/ 16 w 17"/>
                  <a:gd name="T19" fmla="*/ 8 h 17"/>
                  <a:gd name="T20" fmla="*/ 16 w 17"/>
                  <a:gd name="T21" fmla="*/ 8 h 17"/>
                  <a:gd name="T22" fmla="*/ 16 w 17"/>
                  <a:gd name="T23" fmla="*/ 5 h 17"/>
                  <a:gd name="T24" fmla="*/ 8 w 17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0" y="10"/>
                    </a:lnTo>
                    <a:lnTo>
                      <a:pt x="4" y="13"/>
                    </a:lnTo>
                    <a:lnTo>
                      <a:pt x="4" y="16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94" name="Freeform 82">
                <a:extLst>
                  <a:ext uri="{FF2B5EF4-FFF2-40B4-BE49-F238E27FC236}">
                    <a16:creationId xmlns:a16="http://schemas.microsoft.com/office/drawing/2014/main" id="{EF13AD30-7DAC-1DFB-8F87-3B8B5F925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" y="869"/>
                <a:ext cx="17" cy="17"/>
              </a:xfrm>
              <a:custGeom>
                <a:avLst/>
                <a:gdLst>
                  <a:gd name="T0" fmla="*/ 13 w 17"/>
                  <a:gd name="T1" fmla="*/ 0 h 17"/>
                  <a:gd name="T2" fmla="*/ 13 w 17"/>
                  <a:gd name="T3" fmla="*/ 0 h 17"/>
                  <a:gd name="T4" fmla="*/ 12 w 17"/>
                  <a:gd name="T5" fmla="*/ 0 h 17"/>
                  <a:gd name="T6" fmla="*/ 11 w 17"/>
                  <a:gd name="T7" fmla="*/ 1 h 17"/>
                  <a:gd name="T8" fmla="*/ 9 w 17"/>
                  <a:gd name="T9" fmla="*/ 3 h 17"/>
                  <a:gd name="T10" fmla="*/ 7 w 17"/>
                  <a:gd name="T11" fmla="*/ 5 h 17"/>
                  <a:gd name="T12" fmla="*/ 5 w 17"/>
                  <a:gd name="T13" fmla="*/ 7 h 17"/>
                  <a:gd name="T14" fmla="*/ 3 w 17"/>
                  <a:gd name="T15" fmla="*/ 8 h 17"/>
                  <a:gd name="T16" fmla="*/ 1 w 17"/>
                  <a:gd name="T17" fmla="*/ 10 h 17"/>
                  <a:gd name="T18" fmla="*/ 0 w 17"/>
                  <a:gd name="T19" fmla="*/ 12 h 17"/>
                  <a:gd name="T20" fmla="*/ 2 w 17"/>
                  <a:gd name="T21" fmla="*/ 16 h 17"/>
                  <a:gd name="T22" fmla="*/ 3 w 17"/>
                  <a:gd name="T23" fmla="*/ 16 h 17"/>
                  <a:gd name="T24" fmla="*/ 4 w 17"/>
                  <a:gd name="T25" fmla="*/ 14 h 17"/>
                  <a:gd name="T26" fmla="*/ 6 w 17"/>
                  <a:gd name="T27" fmla="*/ 12 h 17"/>
                  <a:gd name="T28" fmla="*/ 8 w 17"/>
                  <a:gd name="T29" fmla="*/ 10 h 17"/>
                  <a:gd name="T30" fmla="*/ 10 w 17"/>
                  <a:gd name="T31" fmla="*/ 8 h 17"/>
                  <a:gd name="T32" fmla="*/ 12 w 17"/>
                  <a:gd name="T33" fmla="*/ 7 h 17"/>
                  <a:gd name="T34" fmla="*/ 14 w 17"/>
                  <a:gd name="T35" fmla="*/ 5 h 17"/>
                  <a:gd name="T36" fmla="*/ 16 w 17"/>
                  <a:gd name="T37" fmla="*/ 3 h 17"/>
                  <a:gd name="T38" fmla="*/ 16 w 17"/>
                  <a:gd name="T39" fmla="*/ 3 h 17"/>
                  <a:gd name="T40" fmla="*/ 13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3" y="0"/>
                    </a:moveTo>
                    <a:lnTo>
                      <a:pt x="13" y="0"/>
                    </a:lnTo>
                    <a:lnTo>
                      <a:pt x="12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3" y="8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3" y="16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5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95" name="Freeform 83">
                <a:extLst>
                  <a:ext uri="{FF2B5EF4-FFF2-40B4-BE49-F238E27FC236}">
                    <a16:creationId xmlns:a16="http://schemas.microsoft.com/office/drawing/2014/main" id="{73F4AD54-FA61-B9D5-43C7-028597A0E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859"/>
                <a:ext cx="17" cy="17"/>
              </a:xfrm>
              <a:custGeom>
                <a:avLst/>
                <a:gdLst>
                  <a:gd name="T0" fmla="*/ 12 w 17"/>
                  <a:gd name="T1" fmla="*/ 1 h 17"/>
                  <a:gd name="T2" fmla="*/ 12 w 17"/>
                  <a:gd name="T3" fmla="*/ 0 h 17"/>
                  <a:gd name="T4" fmla="*/ 11 w 17"/>
                  <a:gd name="T5" fmla="*/ 1 h 17"/>
                  <a:gd name="T6" fmla="*/ 10 w 17"/>
                  <a:gd name="T7" fmla="*/ 2 h 17"/>
                  <a:gd name="T8" fmla="*/ 9 w 17"/>
                  <a:gd name="T9" fmla="*/ 4 h 17"/>
                  <a:gd name="T10" fmla="*/ 6 w 17"/>
                  <a:gd name="T11" fmla="*/ 6 h 17"/>
                  <a:gd name="T12" fmla="*/ 4 w 17"/>
                  <a:gd name="T13" fmla="*/ 8 h 17"/>
                  <a:gd name="T14" fmla="*/ 3 w 17"/>
                  <a:gd name="T15" fmla="*/ 10 h 17"/>
                  <a:gd name="T16" fmla="*/ 1 w 17"/>
                  <a:gd name="T17" fmla="*/ 12 h 17"/>
                  <a:gd name="T18" fmla="*/ 0 w 17"/>
                  <a:gd name="T19" fmla="*/ 13 h 17"/>
                  <a:gd name="T20" fmla="*/ 2 w 17"/>
                  <a:gd name="T21" fmla="*/ 16 h 17"/>
                  <a:gd name="T22" fmla="*/ 3 w 17"/>
                  <a:gd name="T23" fmla="*/ 14 h 17"/>
                  <a:gd name="T24" fmla="*/ 5 w 17"/>
                  <a:gd name="T25" fmla="*/ 14 h 17"/>
                  <a:gd name="T26" fmla="*/ 8 w 17"/>
                  <a:gd name="T27" fmla="*/ 12 h 17"/>
                  <a:gd name="T28" fmla="*/ 9 w 17"/>
                  <a:gd name="T29" fmla="*/ 10 h 17"/>
                  <a:gd name="T30" fmla="*/ 11 w 17"/>
                  <a:gd name="T31" fmla="*/ 8 h 17"/>
                  <a:gd name="T32" fmla="*/ 12 w 17"/>
                  <a:gd name="T33" fmla="*/ 6 h 17"/>
                  <a:gd name="T34" fmla="*/ 14 w 17"/>
                  <a:gd name="T35" fmla="*/ 5 h 17"/>
                  <a:gd name="T36" fmla="*/ 14 w 17"/>
                  <a:gd name="T37" fmla="*/ 4 h 17"/>
                  <a:gd name="T38" fmla="*/ 16 w 17"/>
                  <a:gd name="T39" fmla="*/ 4 h 17"/>
                  <a:gd name="T40" fmla="*/ 12 w 17"/>
                  <a:gd name="T4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2" y="1"/>
                    </a:moveTo>
                    <a:lnTo>
                      <a:pt x="12" y="0"/>
                    </a:lnTo>
                    <a:lnTo>
                      <a:pt x="11" y="1"/>
                    </a:lnTo>
                    <a:lnTo>
                      <a:pt x="10" y="2"/>
                    </a:lnTo>
                    <a:lnTo>
                      <a:pt x="9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8" y="12"/>
                    </a:lnTo>
                    <a:lnTo>
                      <a:pt x="9" y="10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14" y="5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2" y="1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96" name="Freeform 84">
                <a:extLst>
                  <a:ext uri="{FF2B5EF4-FFF2-40B4-BE49-F238E27FC236}">
                    <a16:creationId xmlns:a16="http://schemas.microsoft.com/office/drawing/2014/main" id="{BCB08259-3FF9-5C51-872C-B971BA11D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" y="851"/>
                <a:ext cx="19" cy="17"/>
              </a:xfrm>
              <a:custGeom>
                <a:avLst/>
                <a:gdLst>
                  <a:gd name="T0" fmla="*/ 18 w 19"/>
                  <a:gd name="T1" fmla="*/ 4 h 17"/>
                  <a:gd name="T2" fmla="*/ 18 w 19"/>
                  <a:gd name="T3" fmla="*/ 0 h 17"/>
                  <a:gd name="T4" fmla="*/ 15 w 19"/>
                  <a:gd name="T5" fmla="*/ 0 h 17"/>
                  <a:gd name="T6" fmla="*/ 12 w 19"/>
                  <a:gd name="T7" fmla="*/ 1 h 17"/>
                  <a:gd name="T8" fmla="*/ 9 w 19"/>
                  <a:gd name="T9" fmla="*/ 2 h 17"/>
                  <a:gd name="T10" fmla="*/ 6 w 19"/>
                  <a:gd name="T11" fmla="*/ 5 h 17"/>
                  <a:gd name="T12" fmla="*/ 4 w 19"/>
                  <a:gd name="T13" fmla="*/ 7 h 17"/>
                  <a:gd name="T14" fmla="*/ 2 w 19"/>
                  <a:gd name="T15" fmla="*/ 10 h 17"/>
                  <a:gd name="T16" fmla="*/ 1 w 19"/>
                  <a:gd name="T17" fmla="*/ 11 h 17"/>
                  <a:gd name="T18" fmla="*/ 0 w 19"/>
                  <a:gd name="T19" fmla="*/ 13 h 17"/>
                  <a:gd name="T20" fmla="*/ 3 w 19"/>
                  <a:gd name="T21" fmla="*/ 16 h 17"/>
                  <a:gd name="T22" fmla="*/ 3 w 19"/>
                  <a:gd name="T23" fmla="*/ 14 h 17"/>
                  <a:gd name="T24" fmla="*/ 5 w 19"/>
                  <a:gd name="T25" fmla="*/ 13 h 17"/>
                  <a:gd name="T26" fmla="*/ 6 w 19"/>
                  <a:gd name="T27" fmla="*/ 11 h 17"/>
                  <a:gd name="T28" fmla="*/ 8 w 19"/>
                  <a:gd name="T29" fmla="*/ 8 h 17"/>
                  <a:gd name="T30" fmla="*/ 10 w 19"/>
                  <a:gd name="T31" fmla="*/ 7 h 17"/>
                  <a:gd name="T32" fmla="*/ 13 w 19"/>
                  <a:gd name="T33" fmla="*/ 5 h 17"/>
                  <a:gd name="T34" fmla="*/ 15 w 19"/>
                  <a:gd name="T35" fmla="*/ 4 h 17"/>
                  <a:gd name="T36" fmla="*/ 18 w 19"/>
                  <a:gd name="T37" fmla="*/ 4 h 17"/>
                  <a:gd name="T38" fmla="*/ 17 w 19"/>
                  <a:gd name="T39" fmla="*/ 0 h 17"/>
                  <a:gd name="T40" fmla="*/ 18 w 19"/>
                  <a:gd name="T4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17">
                    <a:moveTo>
                      <a:pt x="18" y="4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2" y="10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3" y="14"/>
                    </a:lnTo>
                    <a:lnTo>
                      <a:pt x="5" y="13"/>
                    </a:lnTo>
                    <a:lnTo>
                      <a:pt x="6" y="11"/>
                    </a:lnTo>
                    <a:lnTo>
                      <a:pt x="8" y="8"/>
                    </a:lnTo>
                    <a:lnTo>
                      <a:pt x="10" y="7"/>
                    </a:lnTo>
                    <a:lnTo>
                      <a:pt x="13" y="5"/>
                    </a:lnTo>
                    <a:lnTo>
                      <a:pt x="15" y="4"/>
                    </a:lnTo>
                    <a:lnTo>
                      <a:pt x="18" y="4"/>
                    </a:lnTo>
                    <a:lnTo>
                      <a:pt x="17" y="0"/>
                    </a:lnTo>
                    <a:lnTo>
                      <a:pt x="18" y="4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97" name="Freeform 85">
                <a:extLst>
                  <a:ext uri="{FF2B5EF4-FFF2-40B4-BE49-F238E27FC236}">
                    <a16:creationId xmlns:a16="http://schemas.microsoft.com/office/drawing/2014/main" id="{EE7378D3-46FF-3C7F-CFBF-180AA3287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" y="846"/>
                <a:ext cx="27" cy="17"/>
              </a:xfrm>
              <a:custGeom>
                <a:avLst/>
                <a:gdLst>
                  <a:gd name="T0" fmla="*/ 24 w 27"/>
                  <a:gd name="T1" fmla="*/ 1 h 17"/>
                  <a:gd name="T2" fmla="*/ 24 w 27"/>
                  <a:gd name="T3" fmla="*/ 1 h 17"/>
                  <a:gd name="T4" fmla="*/ 24 w 27"/>
                  <a:gd name="T5" fmla="*/ 1 h 17"/>
                  <a:gd name="T6" fmla="*/ 25 w 27"/>
                  <a:gd name="T7" fmla="*/ 2 h 17"/>
                  <a:gd name="T8" fmla="*/ 25 w 27"/>
                  <a:gd name="T9" fmla="*/ 3 h 17"/>
                  <a:gd name="T10" fmla="*/ 25 w 27"/>
                  <a:gd name="T11" fmla="*/ 4 h 17"/>
                  <a:gd name="T12" fmla="*/ 24 w 27"/>
                  <a:gd name="T13" fmla="*/ 5 h 17"/>
                  <a:gd name="T14" fmla="*/ 23 w 27"/>
                  <a:gd name="T15" fmla="*/ 7 h 17"/>
                  <a:gd name="T16" fmla="*/ 22 w 27"/>
                  <a:gd name="T17" fmla="*/ 8 h 17"/>
                  <a:gd name="T18" fmla="*/ 21 w 27"/>
                  <a:gd name="T19" fmla="*/ 8 h 17"/>
                  <a:gd name="T20" fmla="*/ 21 w 27"/>
                  <a:gd name="T21" fmla="*/ 9 h 17"/>
                  <a:gd name="T22" fmla="*/ 20 w 27"/>
                  <a:gd name="T23" fmla="*/ 9 h 17"/>
                  <a:gd name="T24" fmla="*/ 19 w 27"/>
                  <a:gd name="T25" fmla="*/ 8 h 17"/>
                  <a:gd name="T26" fmla="*/ 19 w 27"/>
                  <a:gd name="T27" fmla="*/ 7 h 17"/>
                  <a:gd name="T28" fmla="*/ 19 w 27"/>
                  <a:gd name="T29" fmla="*/ 6 h 17"/>
                  <a:gd name="T30" fmla="*/ 18 w 27"/>
                  <a:gd name="T31" fmla="*/ 4 h 17"/>
                  <a:gd name="T32" fmla="*/ 18 w 27"/>
                  <a:gd name="T33" fmla="*/ 3 h 17"/>
                  <a:gd name="T34" fmla="*/ 17 w 27"/>
                  <a:gd name="T35" fmla="*/ 2 h 17"/>
                  <a:gd name="T36" fmla="*/ 17 w 27"/>
                  <a:gd name="T37" fmla="*/ 2 h 17"/>
                  <a:gd name="T38" fmla="*/ 17 w 27"/>
                  <a:gd name="T39" fmla="*/ 2 h 17"/>
                  <a:gd name="T40" fmla="*/ 17 w 27"/>
                  <a:gd name="T41" fmla="*/ 3 h 17"/>
                  <a:gd name="T42" fmla="*/ 18 w 27"/>
                  <a:gd name="T43" fmla="*/ 4 h 17"/>
                  <a:gd name="T44" fmla="*/ 18 w 27"/>
                  <a:gd name="T45" fmla="*/ 6 h 17"/>
                  <a:gd name="T46" fmla="*/ 18 w 27"/>
                  <a:gd name="T47" fmla="*/ 7 h 17"/>
                  <a:gd name="T48" fmla="*/ 17 w 27"/>
                  <a:gd name="T49" fmla="*/ 9 h 17"/>
                  <a:gd name="T50" fmla="*/ 17 w 27"/>
                  <a:gd name="T51" fmla="*/ 10 h 17"/>
                  <a:gd name="T52" fmla="*/ 15 w 27"/>
                  <a:gd name="T53" fmla="*/ 11 h 17"/>
                  <a:gd name="T54" fmla="*/ 14 w 27"/>
                  <a:gd name="T55" fmla="*/ 12 h 17"/>
                  <a:gd name="T56" fmla="*/ 12 w 27"/>
                  <a:gd name="T57" fmla="*/ 13 h 17"/>
                  <a:gd name="T58" fmla="*/ 8 w 27"/>
                  <a:gd name="T59" fmla="*/ 13 h 17"/>
                  <a:gd name="T60" fmla="*/ 4 w 27"/>
                  <a:gd name="T61" fmla="*/ 13 h 17"/>
                  <a:gd name="T62" fmla="*/ 2 w 27"/>
                  <a:gd name="T63" fmla="*/ 14 h 17"/>
                  <a:gd name="T64" fmla="*/ 1 w 27"/>
                  <a:gd name="T65" fmla="*/ 14 h 17"/>
                  <a:gd name="T66" fmla="*/ 0 w 27"/>
                  <a:gd name="T67" fmla="*/ 15 h 17"/>
                  <a:gd name="T68" fmla="*/ 0 w 27"/>
                  <a:gd name="T69" fmla="*/ 15 h 17"/>
                  <a:gd name="T70" fmla="*/ 0 w 27"/>
                  <a:gd name="T71" fmla="*/ 16 h 17"/>
                  <a:gd name="T72" fmla="*/ 0 w 27"/>
                  <a:gd name="T73" fmla="*/ 16 h 17"/>
                  <a:gd name="T74" fmla="*/ 1 w 27"/>
                  <a:gd name="T75" fmla="*/ 16 h 17"/>
                  <a:gd name="T76" fmla="*/ 2 w 27"/>
                  <a:gd name="T77" fmla="*/ 16 h 17"/>
                  <a:gd name="T78" fmla="*/ 3 w 27"/>
                  <a:gd name="T79" fmla="*/ 16 h 17"/>
                  <a:gd name="T80" fmla="*/ 5 w 27"/>
                  <a:gd name="T81" fmla="*/ 15 h 17"/>
                  <a:gd name="T82" fmla="*/ 6 w 27"/>
                  <a:gd name="T83" fmla="*/ 15 h 17"/>
                  <a:gd name="T84" fmla="*/ 7 w 27"/>
                  <a:gd name="T85" fmla="*/ 15 h 17"/>
                  <a:gd name="T86" fmla="*/ 8 w 27"/>
                  <a:gd name="T87" fmla="*/ 15 h 17"/>
                  <a:gd name="T88" fmla="*/ 9 w 27"/>
                  <a:gd name="T89" fmla="*/ 14 h 17"/>
                  <a:gd name="T90" fmla="*/ 21 w 27"/>
                  <a:gd name="T91" fmla="*/ 11 h 17"/>
                  <a:gd name="T92" fmla="*/ 21 w 27"/>
                  <a:gd name="T93" fmla="*/ 10 h 17"/>
                  <a:gd name="T94" fmla="*/ 22 w 27"/>
                  <a:gd name="T95" fmla="*/ 10 h 17"/>
                  <a:gd name="T96" fmla="*/ 24 w 27"/>
                  <a:gd name="T97" fmla="*/ 9 h 17"/>
                  <a:gd name="T98" fmla="*/ 25 w 27"/>
                  <a:gd name="T99" fmla="*/ 7 h 17"/>
                  <a:gd name="T100" fmla="*/ 25 w 27"/>
                  <a:gd name="T101" fmla="*/ 5 h 17"/>
                  <a:gd name="T102" fmla="*/ 26 w 27"/>
                  <a:gd name="T103" fmla="*/ 4 h 17"/>
                  <a:gd name="T104" fmla="*/ 26 w 27"/>
                  <a:gd name="T105" fmla="*/ 2 h 17"/>
                  <a:gd name="T106" fmla="*/ 25 w 27"/>
                  <a:gd name="T107" fmla="*/ 1 h 17"/>
                  <a:gd name="T108" fmla="*/ 24 w 27"/>
                  <a:gd name="T109" fmla="*/ 0 h 17"/>
                  <a:gd name="T110" fmla="*/ 24 w 27"/>
                  <a:gd name="T111" fmla="*/ 0 h 17"/>
                  <a:gd name="T112" fmla="*/ 24 w 27"/>
                  <a:gd name="T113" fmla="*/ 0 h 17"/>
                  <a:gd name="T114" fmla="*/ 24 w 27"/>
                  <a:gd name="T11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" h="17">
                    <a:moveTo>
                      <a:pt x="24" y="1"/>
                    </a:moveTo>
                    <a:lnTo>
                      <a:pt x="24" y="1"/>
                    </a:lnTo>
                    <a:lnTo>
                      <a:pt x="24" y="1"/>
                    </a:lnTo>
                    <a:lnTo>
                      <a:pt x="25" y="2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24" y="5"/>
                    </a:lnTo>
                    <a:lnTo>
                      <a:pt x="23" y="7"/>
                    </a:lnTo>
                    <a:lnTo>
                      <a:pt x="22" y="8"/>
                    </a:lnTo>
                    <a:lnTo>
                      <a:pt x="21" y="8"/>
                    </a:lnTo>
                    <a:lnTo>
                      <a:pt x="21" y="9"/>
                    </a:lnTo>
                    <a:lnTo>
                      <a:pt x="20" y="9"/>
                    </a:lnTo>
                    <a:lnTo>
                      <a:pt x="19" y="8"/>
                    </a:lnTo>
                    <a:lnTo>
                      <a:pt x="19" y="7"/>
                    </a:lnTo>
                    <a:lnTo>
                      <a:pt x="19" y="6"/>
                    </a:lnTo>
                    <a:lnTo>
                      <a:pt x="18" y="4"/>
                    </a:lnTo>
                    <a:lnTo>
                      <a:pt x="18" y="3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9"/>
                    </a:lnTo>
                    <a:lnTo>
                      <a:pt x="17" y="10"/>
                    </a:lnTo>
                    <a:lnTo>
                      <a:pt x="15" y="11"/>
                    </a:lnTo>
                    <a:lnTo>
                      <a:pt x="14" y="12"/>
                    </a:lnTo>
                    <a:lnTo>
                      <a:pt x="12" y="13"/>
                    </a:lnTo>
                    <a:lnTo>
                      <a:pt x="8" y="13"/>
                    </a:lnTo>
                    <a:lnTo>
                      <a:pt x="4" y="13"/>
                    </a:lnTo>
                    <a:lnTo>
                      <a:pt x="2" y="14"/>
                    </a:lnTo>
                    <a:lnTo>
                      <a:pt x="1" y="14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2" y="16"/>
                    </a:lnTo>
                    <a:lnTo>
                      <a:pt x="3" y="16"/>
                    </a:lnTo>
                    <a:lnTo>
                      <a:pt x="5" y="15"/>
                    </a:lnTo>
                    <a:lnTo>
                      <a:pt x="6" y="15"/>
                    </a:lnTo>
                    <a:lnTo>
                      <a:pt x="7" y="15"/>
                    </a:lnTo>
                    <a:lnTo>
                      <a:pt x="8" y="15"/>
                    </a:lnTo>
                    <a:lnTo>
                      <a:pt x="9" y="14"/>
                    </a:lnTo>
                    <a:lnTo>
                      <a:pt x="21" y="11"/>
                    </a:lnTo>
                    <a:lnTo>
                      <a:pt x="21" y="10"/>
                    </a:lnTo>
                    <a:lnTo>
                      <a:pt x="22" y="10"/>
                    </a:lnTo>
                    <a:lnTo>
                      <a:pt x="24" y="9"/>
                    </a:lnTo>
                    <a:lnTo>
                      <a:pt x="25" y="7"/>
                    </a:lnTo>
                    <a:lnTo>
                      <a:pt x="25" y="5"/>
                    </a:lnTo>
                    <a:lnTo>
                      <a:pt x="26" y="4"/>
                    </a:lnTo>
                    <a:lnTo>
                      <a:pt x="26" y="2"/>
                    </a:lnTo>
                    <a:lnTo>
                      <a:pt x="25" y="1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98" name="Freeform 86">
                <a:extLst>
                  <a:ext uri="{FF2B5EF4-FFF2-40B4-BE49-F238E27FC236}">
                    <a16:creationId xmlns:a16="http://schemas.microsoft.com/office/drawing/2014/main" id="{617DF7A2-BDC8-08F6-35CC-3DBCBA2EB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" y="861"/>
                <a:ext cx="29" cy="17"/>
              </a:xfrm>
              <a:custGeom>
                <a:avLst/>
                <a:gdLst>
                  <a:gd name="T0" fmla="*/ 28 w 29"/>
                  <a:gd name="T1" fmla="*/ 5 h 17"/>
                  <a:gd name="T2" fmla="*/ 24 w 29"/>
                  <a:gd name="T3" fmla="*/ 5 h 17"/>
                  <a:gd name="T4" fmla="*/ 22 w 29"/>
                  <a:gd name="T5" fmla="*/ 2 h 17"/>
                  <a:gd name="T6" fmla="*/ 20 w 29"/>
                  <a:gd name="T7" fmla="*/ 0 h 17"/>
                  <a:gd name="T8" fmla="*/ 19 w 29"/>
                  <a:gd name="T9" fmla="*/ 0 h 17"/>
                  <a:gd name="T10" fmla="*/ 20 w 29"/>
                  <a:gd name="T11" fmla="*/ 1 h 17"/>
                  <a:gd name="T12" fmla="*/ 22 w 29"/>
                  <a:gd name="T13" fmla="*/ 4 h 17"/>
                  <a:gd name="T14" fmla="*/ 22 w 29"/>
                  <a:gd name="T15" fmla="*/ 6 h 17"/>
                  <a:gd name="T16" fmla="*/ 21 w 29"/>
                  <a:gd name="T17" fmla="*/ 8 h 17"/>
                  <a:gd name="T18" fmla="*/ 20 w 29"/>
                  <a:gd name="T19" fmla="*/ 10 h 17"/>
                  <a:gd name="T20" fmla="*/ 19 w 29"/>
                  <a:gd name="T21" fmla="*/ 10 h 17"/>
                  <a:gd name="T22" fmla="*/ 17 w 29"/>
                  <a:gd name="T23" fmla="*/ 11 h 17"/>
                  <a:gd name="T24" fmla="*/ 15 w 29"/>
                  <a:gd name="T25" fmla="*/ 12 h 17"/>
                  <a:gd name="T26" fmla="*/ 14 w 29"/>
                  <a:gd name="T27" fmla="*/ 12 h 17"/>
                  <a:gd name="T28" fmla="*/ 12 w 29"/>
                  <a:gd name="T29" fmla="*/ 13 h 17"/>
                  <a:gd name="T30" fmla="*/ 10 w 29"/>
                  <a:gd name="T31" fmla="*/ 13 h 17"/>
                  <a:gd name="T32" fmla="*/ 8 w 29"/>
                  <a:gd name="T33" fmla="*/ 13 h 17"/>
                  <a:gd name="T34" fmla="*/ 7 w 29"/>
                  <a:gd name="T35" fmla="*/ 13 h 17"/>
                  <a:gd name="T36" fmla="*/ 5 w 29"/>
                  <a:gd name="T37" fmla="*/ 14 h 17"/>
                  <a:gd name="T38" fmla="*/ 2 w 29"/>
                  <a:gd name="T39" fmla="*/ 15 h 17"/>
                  <a:gd name="T40" fmla="*/ 0 w 29"/>
                  <a:gd name="T41" fmla="*/ 16 h 17"/>
                  <a:gd name="T42" fmla="*/ 0 w 29"/>
                  <a:gd name="T43" fmla="*/ 16 h 17"/>
                  <a:gd name="T44" fmla="*/ 2 w 29"/>
                  <a:gd name="T45" fmla="*/ 16 h 17"/>
                  <a:gd name="T46" fmla="*/ 5 w 29"/>
                  <a:gd name="T47" fmla="*/ 15 h 17"/>
                  <a:gd name="T48" fmla="*/ 7 w 29"/>
                  <a:gd name="T49" fmla="*/ 15 h 17"/>
                  <a:gd name="T50" fmla="*/ 8 w 29"/>
                  <a:gd name="T51" fmla="*/ 14 h 17"/>
                  <a:gd name="T52" fmla="*/ 10 w 29"/>
                  <a:gd name="T53" fmla="*/ 14 h 17"/>
                  <a:gd name="T54" fmla="*/ 12 w 29"/>
                  <a:gd name="T55" fmla="*/ 13 h 17"/>
                  <a:gd name="T56" fmla="*/ 13 w 29"/>
                  <a:gd name="T57" fmla="*/ 13 h 17"/>
                  <a:gd name="T58" fmla="*/ 17 w 29"/>
                  <a:gd name="T59" fmla="*/ 12 h 17"/>
                  <a:gd name="T60" fmla="*/ 22 w 29"/>
                  <a:gd name="T61" fmla="*/ 9 h 17"/>
                  <a:gd name="T62" fmla="*/ 26 w 29"/>
                  <a:gd name="T63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7">
                    <a:moveTo>
                      <a:pt x="28" y="5"/>
                    </a:moveTo>
                    <a:lnTo>
                      <a:pt x="28" y="5"/>
                    </a:lnTo>
                    <a:lnTo>
                      <a:pt x="26" y="6"/>
                    </a:lnTo>
                    <a:lnTo>
                      <a:pt x="24" y="5"/>
                    </a:lnTo>
                    <a:lnTo>
                      <a:pt x="22" y="3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20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0" y="1"/>
                    </a:lnTo>
                    <a:lnTo>
                      <a:pt x="21" y="3"/>
                    </a:lnTo>
                    <a:lnTo>
                      <a:pt x="22" y="4"/>
                    </a:lnTo>
                    <a:lnTo>
                      <a:pt x="22" y="5"/>
                    </a:lnTo>
                    <a:lnTo>
                      <a:pt x="22" y="6"/>
                    </a:lnTo>
                    <a:lnTo>
                      <a:pt x="21" y="7"/>
                    </a:lnTo>
                    <a:lnTo>
                      <a:pt x="21" y="8"/>
                    </a:lnTo>
                    <a:lnTo>
                      <a:pt x="20" y="9"/>
                    </a:lnTo>
                    <a:lnTo>
                      <a:pt x="20" y="10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6" y="12"/>
                    </a:lnTo>
                    <a:lnTo>
                      <a:pt x="15" y="1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3" y="12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2" y="15"/>
                    </a:lnTo>
                    <a:lnTo>
                      <a:pt x="1" y="15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5" y="15"/>
                    </a:lnTo>
                    <a:lnTo>
                      <a:pt x="6" y="15"/>
                    </a:lnTo>
                    <a:lnTo>
                      <a:pt x="7" y="15"/>
                    </a:lnTo>
                    <a:lnTo>
                      <a:pt x="8" y="15"/>
                    </a:lnTo>
                    <a:lnTo>
                      <a:pt x="8" y="14"/>
                    </a:lnTo>
                    <a:lnTo>
                      <a:pt x="9" y="14"/>
                    </a:lnTo>
                    <a:lnTo>
                      <a:pt x="10" y="14"/>
                    </a:lnTo>
                    <a:lnTo>
                      <a:pt x="11" y="14"/>
                    </a:lnTo>
                    <a:lnTo>
                      <a:pt x="12" y="13"/>
                    </a:lnTo>
                    <a:lnTo>
                      <a:pt x="13" y="13"/>
                    </a:lnTo>
                    <a:lnTo>
                      <a:pt x="13" y="13"/>
                    </a:lnTo>
                    <a:lnTo>
                      <a:pt x="15" y="13"/>
                    </a:lnTo>
                    <a:lnTo>
                      <a:pt x="17" y="12"/>
                    </a:lnTo>
                    <a:lnTo>
                      <a:pt x="20" y="10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6" y="6"/>
                    </a:lnTo>
                    <a:lnTo>
                      <a:pt x="28" y="5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199" name="Freeform 87">
                <a:extLst>
                  <a:ext uri="{FF2B5EF4-FFF2-40B4-BE49-F238E27FC236}">
                    <a16:creationId xmlns:a16="http://schemas.microsoft.com/office/drawing/2014/main" id="{ED2D4138-6689-79A3-81A6-EA63AD7AC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885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4 w 17"/>
                  <a:gd name="T5" fmla="*/ 2 h 17"/>
                  <a:gd name="T6" fmla="*/ 13 w 17"/>
                  <a:gd name="T7" fmla="*/ 5 h 17"/>
                  <a:gd name="T8" fmla="*/ 12 w 17"/>
                  <a:gd name="T9" fmla="*/ 8 h 17"/>
                  <a:gd name="T10" fmla="*/ 12 w 17"/>
                  <a:gd name="T11" fmla="*/ 8 h 17"/>
                  <a:gd name="T12" fmla="*/ 11 w 17"/>
                  <a:gd name="T13" fmla="*/ 8 h 17"/>
                  <a:gd name="T14" fmla="*/ 10 w 17"/>
                  <a:gd name="T15" fmla="*/ 8 h 17"/>
                  <a:gd name="T16" fmla="*/ 9 w 17"/>
                  <a:gd name="T17" fmla="*/ 8 h 17"/>
                  <a:gd name="T18" fmla="*/ 8 w 17"/>
                  <a:gd name="T19" fmla="*/ 10 h 17"/>
                  <a:gd name="T20" fmla="*/ 6 w 17"/>
                  <a:gd name="T21" fmla="*/ 10 h 17"/>
                  <a:gd name="T22" fmla="*/ 5 w 17"/>
                  <a:gd name="T23" fmla="*/ 13 h 17"/>
                  <a:gd name="T24" fmla="*/ 4 w 17"/>
                  <a:gd name="T25" fmla="*/ 13 h 17"/>
                  <a:gd name="T26" fmla="*/ 3 w 17"/>
                  <a:gd name="T27" fmla="*/ 13 h 17"/>
                  <a:gd name="T28" fmla="*/ 1 w 17"/>
                  <a:gd name="T29" fmla="*/ 16 h 17"/>
                  <a:gd name="T30" fmla="*/ 0 w 17"/>
                  <a:gd name="T31" fmla="*/ 13 h 17"/>
                  <a:gd name="T32" fmla="*/ 1 w 17"/>
                  <a:gd name="T33" fmla="*/ 13 h 17"/>
                  <a:gd name="T34" fmla="*/ 2 w 17"/>
                  <a:gd name="T35" fmla="*/ 10 h 17"/>
                  <a:gd name="T36" fmla="*/ 4 w 17"/>
                  <a:gd name="T37" fmla="*/ 8 h 17"/>
                  <a:gd name="T38" fmla="*/ 5 w 17"/>
                  <a:gd name="T39" fmla="*/ 8 h 17"/>
                  <a:gd name="T40" fmla="*/ 8 w 17"/>
                  <a:gd name="T41" fmla="*/ 8 h 17"/>
                  <a:gd name="T42" fmla="*/ 10 w 17"/>
                  <a:gd name="T43" fmla="*/ 5 h 17"/>
                  <a:gd name="T44" fmla="*/ 11 w 17"/>
                  <a:gd name="T45" fmla="*/ 5 h 17"/>
                  <a:gd name="T46" fmla="*/ 12 w 17"/>
                  <a:gd name="T47" fmla="*/ 5 h 17"/>
                  <a:gd name="T48" fmla="*/ 13 w 17"/>
                  <a:gd name="T49" fmla="*/ 2 h 17"/>
                  <a:gd name="T50" fmla="*/ 14 w 17"/>
                  <a:gd name="T51" fmla="*/ 0 h 17"/>
                  <a:gd name="T52" fmla="*/ 16 w 17"/>
                  <a:gd name="T53" fmla="*/ 0 h 17"/>
                  <a:gd name="T54" fmla="*/ 16 w 17"/>
                  <a:gd name="T55" fmla="*/ 0 h 17"/>
                  <a:gd name="T56" fmla="*/ 16 w 17"/>
                  <a:gd name="T5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4" y="2"/>
                    </a:lnTo>
                    <a:lnTo>
                      <a:pt x="13" y="5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1" y="8"/>
                    </a:lnTo>
                    <a:lnTo>
                      <a:pt x="10" y="8"/>
                    </a:lnTo>
                    <a:lnTo>
                      <a:pt x="9" y="8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4" y="13"/>
                    </a:lnTo>
                    <a:lnTo>
                      <a:pt x="3" y="13"/>
                    </a:lnTo>
                    <a:lnTo>
                      <a:pt x="1" y="16"/>
                    </a:lnTo>
                    <a:lnTo>
                      <a:pt x="0" y="13"/>
                    </a:lnTo>
                    <a:lnTo>
                      <a:pt x="1" y="13"/>
                    </a:lnTo>
                    <a:lnTo>
                      <a:pt x="2" y="10"/>
                    </a:lnTo>
                    <a:lnTo>
                      <a:pt x="4" y="8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10" y="5"/>
                    </a:lnTo>
                    <a:lnTo>
                      <a:pt x="11" y="5"/>
                    </a:lnTo>
                    <a:lnTo>
                      <a:pt x="12" y="5"/>
                    </a:lnTo>
                    <a:lnTo>
                      <a:pt x="13" y="2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00" name="Freeform 88">
                <a:extLst>
                  <a:ext uri="{FF2B5EF4-FFF2-40B4-BE49-F238E27FC236}">
                    <a16:creationId xmlns:a16="http://schemas.microsoft.com/office/drawing/2014/main" id="{7F3D3843-4627-ED1D-01EC-DB26DDF79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" y="896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5 w 17"/>
                  <a:gd name="T3" fmla="*/ 0 h 17"/>
                  <a:gd name="T4" fmla="*/ 5 w 17"/>
                  <a:gd name="T5" fmla="*/ 2 h 17"/>
                  <a:gd name="T6" fmla="*/ 5 w 17"/>
                  <a:gd name="T7" fmla="*/ 6 h 17"/>
                  <a:gd name="T8" fmla="*/ 10 w 17"/>
                  <a:gd name="T9" fmla="*/ 9 h 17"/>
                  <a:gd name="T10" fmla="*/ 16 w 17"/>
                  <a:gd name="T11" fmla="*/ 13 h 17"/>
                  <a:gd name="T12" fmla="*/ 16 w 17"/>
                  <a:gd name="T13" fmla="*/ 13 h 17"/>
                  <a:gd name="T14" fmla="*/ 16 w 17"/>
                  <a:gd name="T15" fmla="*/ 16 h 17"/>
                  <a:gd name="T16" fmla="*/ 10 w 17"/>
                  <a:gd name="T17" fmla="*/ 16 h 17"/>
                  <a:gd name="T18" fmla="*/ 10 w 17"/>
                  <a:gd name="T19" fmla="*/ 13 h 17"/>
                  <a:gd name="T20" fmla="*/ 5 w 17"/>
                  <a:gd name="T21" fmla="*/ 13 h 17"/>
                  <a:gd name="T22" fmla="*/ 5 w 17"/>
                  <a:gd name="T23" fmla="*/ 11 h 17"/>
                  <a:gd name="T24" fmla="*/ 5 w 17"/>
                  <a:gd name="T25" fmla="*/ 9 h 17"/>
                  <a:gd name="T26" fmla="*/ 0 w 17"/>
                  <a:gd name="T27" fmla="*/ 9 h 17"/>
                  <a:gd name="T28" fmla="*/ 0 w 17"/>
                  <a:gd name="T29" fmla="*/ 6 h 17"/>
                  <a:gd name="T30" fmla="*/ 0 w 17"/>
                  <a:gd name="T31" fmla="*/ 4 h 17"/>
                  <a:gd name="T32" fmla="*/ 5 w 17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5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5" y="6"/>
                    </a:lnTo>
                    <a:lnTo>
                      <a:pt x="10" y="9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6"/>
                    </a:lnTo>
                    <a:lnTo>
                      <a:pt x="10" y="16"/>
                    </a:lnTo>
                    <a:lnTo>
                      <a:pt x="10" y="13"/>
                    </a:lnTo>
                    <a:lnTo>
                      <a:pt x="5" y="13"/>
                    </a:lnTo>
                    <a:lnTo>
                      <a:pt x="5" y="11"/>
                    </a:lnTo>
                    <a:lnTo>
                      <a:pt x="5" y="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01" name="Freeform 89">
                <a:extLst>
                  <a:ext uri="{FF2B5EF4-FFF2-40B4-BE49-F238E27FC236}">
                    <a16:creationId xmlns:a16="http://schemas.microsoft.com/office/drawing/2014/main" id="{AAC23406-2775-FE51-4F9E-40F2A3512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" y="868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5 w 17"/>
                  <a:gd name="T3" fmla="*/ 0 h 17"/>
                  <a:gd name="T4" fmla="*/ 5 w 17"/>
                  <a:gd name="T5" fmla="*/ 4 h 17"/>
                  <a:gd name="T6" fmla="*/ 5 w 17"/>
                  <a:gd name="T7" fmla="*/ 6 h 17"/>
                  <a:gd name="T8" fmla="*/ 10 w 17"/>
                  <a:gd name="T9" fmla="*/ 10 h 17"/>
                  <a:gd name="T10" fmla="*/ 16 w 17"/>
                  <a:gd name="T11" fmla="*/ 12 h 17"/>
                  <a:gd name="T12" fmla="*/ 16 w 17"/>
                  <a:gd name="T13" fmla="*/ 14 h 17"/>
                  <a:gd name="T14" fmla="*/ 16 w 17"/>
                  <a:gd name="T15" fmla="*/ 16 h 17"/>
                  <a:gd name="T16" fmla="*/ 10 w 17"/>
                  <a:gd name="T17" fmla="*/ 16 h 17"/>
                  <a:gd name="T18" fmla="*/ 10 w 17"/>
                  <a:gd name="T19" fmla="*/ 14 h 17"/>
                  <a:gd name="T20" fmla="*/ 5 w 17"/>
                  <a:gd name="T21" fmla="*/ 12 h 17"/>
                  <a:gd name="T22" fmla="*/ 5 w 17"/>
                  <a:gd name="T23" fmla="*/ 10 h 17"/>
                  <a:gd name="T24" fmla="*/ 5 w 17"/>
                  <a:gd name="T25" fmla="*/ 8 h 17"/>
                  <a:gd name="T26" fmla="*/ 0 w 17"/>
                  <a:gd name="T27" fmla="*/ 6 h 17"/>
                  <a:gd name="T28" fmla="*/ 0 w 17"/>
                  <a:gd name="T29" fmla="*/ 6 h 17"/>
                  <a:gd name="T30" fmla="*/ 0 w 17"/>
                  <a:gd name="T31" fmla="*/ 4 h 17"/>
                  <a:gd name="T32" fmla="*/ 5 w 17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5" y="0"/>
                    </a:moveTo>
                    <a:lnTo>
                      <a:pt x="5" y="0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10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02" name="Freeform 90">
                <a:extLst>
                  <a:ext uri="{FF2B5EF4-FFF2-40B4-BE49-F238E27FC236}">
                    <a16:creationId xmlns:a16="http://schemas.microsoft.com/office/drawing/2014/main" id="{7D14347B-118C-71DF-ADC9-828DE616C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" y="855"/>
                <a:ext cx="17" cy="17"/>
              </a:xfrm>
              <a:custGeom>
                <a:avLst/>
                <a:gdLst>
                  <a:gd name="T0" fmla="*/ 4 w 17"/>
                  <a:gd name="T1" fmla="*/ 0 h 17"/>
                  <a:gd name="T2" fmla="*/ 4 w 17"/>
                  <a:gd name="T3" fmla="*/ 0 h 17"/>
                  <a:gd name="T4" fmla="*/ 4 w 17"/>
                  <a:gd name="T5" fmla="*/ 2 h 17"/>
                  <a:gd name="T6" fmla="*/ 4 w 17"/>
                  <a:gd name="T7" fmla="*/ 4 h 17"/>
                  <a:gd name="T8" fmla="*/ 12 w 17"/>
                  <a:gd name="T9" fmla="*/ 9 h 17"/>
                  <a:gd name="T10" fmla="*/ 16 w 17"/>
                  <a:gd name="T11" fmla="*/ 11 h 17"/>
                  <a:gd name="T12" fmla="*/ 16 w 17"/>
                  <a:gd name="T13" fmla="*/ 13 h 17"/>
                  <a:gd name="T14" fmla="*/ 16 w 17"/>
                  <a:gd name="T15" fmla="*/ 16 h 17"/>
                  <a:gd name="T16" fmla="*/ 12 w 17"/>
                  <a:gd name="T17" fmla="*/ 16 h 17"/>
                  <a:gd name="T18" fmla="*/ 8 w 17"/>
                  <a:gd name="T19" fmla="*/ 13 h 17"/>
                  <a:gd name="T20" fmla="*/ 8 w 17"/>
                  <a:gd name="T21" fmla="*/ 13 h 17"/>
                  <a:gd name="T22" fmla="*/ 4 w 17"/>
                  <a:gd name="T23" fmla="*/ 11 h 17"/>
                  <a:gd name="T24" fmla="*/ 4 w 17"/>
                  <a:gd name="T25" fmla="*/ 9 h 17"/>
                  <a:gd name="T26" fmla="*/ 4 w 17"/>
                  <a:gd name="T27" fmla="*/ 6 h 17"/>
                  <a:gd name="T28" fmla="*/ 0 w 17"/>
                  <a:gd name="T29" fmla="*/ 6 h 17"/>
                  <a:gd name="T30" fmla="*/ 0 w 17"/>
                  <a:gd name="T31" fmla="*/ 4 h 17"/>
                  <a:gd name="T32" fmla="*/ 4 w 17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4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12" y="9"/>
                    </a:lnTo>
                    <a:lnTo>
                      <a:pt x="16" y="11"/>
                    </a:lnTo>
                    <a:lnTo>
                      <a:pt x="16" y="13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03" name="Freeform 91">
                <a:extLst>
                  <a:ext uri="{FF2B5EF4-FFF2-40B4-BE49-F238E27FC236}">
                    <a16:creationId xmlns:a16="http://schemas.microsoft.com/office/drawing/2014/main" id="{E676F603-822E-053B-0ED4-79C00898C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883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5 w 17"/>
                  <a:gd name="T3" fmla="*/ 0 h 17"/>
                  <a:gd name="T4" fmla="*/ 0 w 17"/>
                  <a:gd name="T5" fmla="*/ 2 h 17"/>
                  <a:gd name="T6" fmla="*/ 0 w 17"/>
                  <a:gd name="T7" fmla="*/ 4 h 17"/>
                  <a:gd name="T8" fmla="*/ 10 w 17"/>
                  <a:gd name="T9" fmla="*/ 9 h 17"/>
                  <a:gd name="T10" fmla="*/ 16 w 17"/>
                  <a:gd name="T11" fmla="*/ 11 h 17"/>
                  <a:gd name="T12" fmla="*/ 16 w 17"/>
                  <a:gd name="T13" fmla="*/ 13 h 17"/>
                  <a:gd name="T14" fmla="*/ 16 w 17"/>
                  <a:gd name="T15" fmla="*/ 16 h 17"/>
                  <a:gd name="T16" fmla="*/ 10 w 17"/>
                  <a:gd name="T17" fmla="*/ 16 h 17"/>
                  <a:gd name="T18" fmla="*/ 5 w 17"/>
                  <a:gd name="T19" fmla="*/ 16 h 17"/>
                  <a:gd name="T20" fmla="*/ 5 w 17"/>
                  <a:gd name="T21" fmla="*/ 13 h 17"/>
                  <a:gd name="T22" fmla="*/ 5 w 17"/>
                  <a:gd name="T23" fmla="*/ 11 h 17"/>
                  <a:gd name="T24" fmla="*/ 0 w 17"/>
                  <a:gd name="T25" fmla="*/ 9 h 17"/>
                  <a:gd name="T26" fmla="*/ 0 w 17"/>
                  <a:gd name="T27" fmla="*/ 6 h 17"/>
                  <a:gd name="T28" fmla="*/ 0 w 17"/>
                  <a:gd name="T29" fmla="*/ 6 h 17"/>
                  <a:gd name="T30" fmla="*/ 0 w 17"/>
                  <a:gd name="T31" fmla="*/ 4 h 17"/>
                  <a:gd name="T32" fmla="*/ 0 w 17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0" y="9"/>
                    </a:lnTo>
                    <a:lnTo>
                      <a:pt x="16" y="11"/>
                    </a:lnTo>
                    <a:lnTo>
                      <a:pt x="16" y="13"/>
                    </a:lnTo>
                    <a:lnTo>
                      <a:pt x="16" y="16"/>
                    </a:lnTo>
                    <a:lnTo>
                      <a:pt x="10" y="16"/>
                    </a:lnTo>
                    <a:lnTo>
                      <a:pt x="5" y="16"/>
                    </a:lnTo>
                    <a:lnTo>
                      <a:pt x="5" y="13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04" name="Freeform 92">
                <a:extLst>
                  <a:ext uri="{FF2B5EF4-FFF2-40B4-BE49-F238E27FC236}">
                    <a16:creationId xmlns:a16="http://schemas.microsoft.com/office/drawing/2014/main" id="{85B32157-AC9E-31E2-4C95-F40173DF3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" y="896"/>
                <a:ext cx="63" cy="17"/>
              </a:xfrm>
              <a:custGeom>
                <a:avLst/>
                <a:gdLst>
                  <a:gd name="T0" fmla="*/ 62 w 63"/>
                  <a:gd name="T1" fmla="*/ 0 h 17"/>
                  <a:gd name="T2" fmla="*/ 61 w 63"/>
                  <a:gd name="T3" fmla="*/ 1 h 17"/>
                  <a:gd name="T4" fmla="*/ 59 w 63"/>
                  <a:gd name="T5" fmla="*/ 2 h 17"/>
                  <a:gd name="T6" fmla="*/ 56 w 63"/>
                  <a:gd name="T7" fmla="*/ 4 h 17"/>
                  <a:gd name="T8" fmla="*/ 53 w 63"/>
                  <a:gd name="T9" fmla="*/ 4 h 17"/>
                  <a:gd name="T10" fmla="*/ 51 w 63"/>
                  <a:gd name="T11" fmla="*/ 4 h 17"/>
                  <a:gd name="T12" fmla="*/ 48 w 63"/>
                  <a:gd name="T13" fmla="*/ 5 h 17"/>
                  <a:gd name="T14" fmla="*/ 46 w 63"/>
                  <a:gd name="T15" fmla="*/ 6 h 17"/>
                  <a:gd name="T16" fmla="*/ 44 w 63"/>
                  <a:gd name="T17" fmla="*/ 6 h 17"/>
                  <a:gd name="T18" fmla="*/ 41 w 63"/>
                  <a:gd name="T19" fmla="*/ 7 h 17"/>
                  <a:gd name="T20" fmla="*/ 39 w 63"/>
                  <a:gd name="T21" fmla="*/ 9 h 17"/>
                  <a:gd name="T22" fmla="*/ 37 w 63"/>
                  <a:gd name="T23" fmla="*/ 11 h 17"/>
                  <a:gd name="T24" fmla="*/ 34 w 63"/>
                  <a:gd name="T25" fmla="*/ 12 h 17"/>
                  <a:gd name="T26" fmla="*/ 32 w 63"/>
                  <a:gd name="T27" fmla="*/ 13 h 17"/>
                  <a:gd name="T28" fmla="*/ 29 w 63"/>
                  <a:gd name="T29" fmla="*/ 14 h 17"/>
                  <a:gd name="T30" fmla="*/ 26 w 63"/>
                  <a:gd name="T31" fmla="*/ 14 h 17"/>
                  <a:gd name="T32" fmla="*/ 23 w 63"/>
                  <a:gd name="T33" fmla="*/ 14 h 17"/>
                  <a:gd name="T34" fmla="*/ 21 w 63"/>
                  <a:gd name="T35" fmla="*/ 13 h 17"/>
                  <a:gd name="T36" fmla="*/ 18 w 63"/>
                  <a:gd name="T37" fmla="*/ 12 h 17"/>
                  <a:gd name="T38" fmla="*/ 16 w 63"/>
                  <a:gd name="T39" fmla="*/ 12 h 17"/>
                  <a:gd name="T40" fmla="*/ 15 w 63"/>
                  <a:gd name="T41" fmla="*/ 12 h 17"/>
                  <a:gd name="T42" fmla="*/ 13 w 63"/>
                  <a:gd name="T43" fmla="*/ 12 h 17"/>
                  <a:gd name="T44" fmla="*/ 12 w 63"/>
                  <a:gd name="T45" fmla="*/ 13 h 17"/>
                  <a:gd name="T46" fmla="*/ 9 w 63"/>
                  <a:gd name="T47" fmla="*/ 14 h 17"/>
                  <a:gd name="T48" fmla="*/ 7 w 63"/>
                  <a:gd name="T49" fmla="*/ 13 h 17"/>
                  <a:gd name="T50" fmla="*/ 5 w 63"/>
                  <a:gd name="T51" fmla="*/ 13 h 17"/>
                  <a:gd name="T52" fmla="*/ 2 w 63"/>
                  <a:gd name="T53" fmla="*/ 14 h 17"/>
                  <a:gd name="T54" fmla="*/ 0 w 63"/>
                  <a:gd name="T55" fmla="*/ 15 h 17"/>
                  <a:gd name="T56" fmla="*/ 3 w 63"/>
                  <a:gd name="T57" fmla="*/ 15 h 17"/>
                  <a:gd name="T58" fmla="*/ 6 w 63"/>
                  <a:gd name="T59" fmla="*/ 15 h 17"/>
                  <a:gd name="T60" fmla="*/ 9 w 63"/>
                  <a:gd name="T61" fmla="*/ 15 h 17"/>
                  <a:gd name="T62" fmla="*/ 11 w 63"/>
                  <a:gd name="T63" fmla="*/ 15 h 17"/>
                  <a:gd name="T64" fmla="*/ 12 w 63"/>
                  <a:gd name="T65" fmla="*/ 15 h 17"/>
                  <a:gd name="T66" fmla="*/ 14 w 63"/>
                  <a:gd name="T67" fmla="*/ 15 h 17"/>
                  <a:gd name="T68" fmla="*/ 16 w 63"/>
                  <a:gd name="T69" fmla="*/ 14 h 17"/>
                  <a:gd name="T70" fmla="*/ 19 w 63"/>
                  <a:gd name="T71" fmla="*/ 15 h 17"/>
                  <a:gd name="T72" fmla="*/ 21 w 63"/>
                  <a:gd name="T73" fmla="*/ 15 h 17"/>
                  <a:gd name="T74" fmla="*/ 23 w 63"/>
                  <a:gd name="T75" fmla="*/ 15 h 17"/>
                  <a:gd name="T76" fmla="*/ 25 w 63"/>
                  <a:gd name="T77" fmla="*/ 16 h 17"/>
                  <a:gd name="T78" fmla="*/ 28 w 63"/>
                  <a:gd name="T79" fmla="*/ 16 h 17"/>
                  <a:gd name="T80" fmla="*/ 30 w 63"/>
                  <a:gd name="T81" fmla="*/ 16 h 17"/>
                  <a:gd name="T82" fmla="*/ 33 w 63"/>
                  <a:gd name="T83" fmla="*/ 15 h 17"/>
                  <a:gd name="T84" fmla="*/ 36 w 63"/>
                  <a:gd name="T85" fmla="*/ 14 h 17"/>
                  <a:gd name="T86" fmla="*/ 40 w 63"/>
                  <a:gd name="T87" fmla="*/ 12 h 17"/>
                  <a:gd name="T88" fmla="*/ 41 w 63"/>
                  <a:gd name="T89" fmla="*/ 11 h 17"/>
                  <a:gd name="T90" fmla="*/ 42 w 63"/>
                  <a:gd name="T91" fmla="*/ 10 h 17"/>
                  <a:gd name="T92" fmla="*/ 44 w 63"/>
                  <a:gd name="T93" fmla="*/ 9 h 17"/>
                  <a:gd name="T94" fmla="*/ 47 w 63"/>
                  <a:gd name="T95" fmla="*/ 7 h 17"/>
                  <a:gd name="T96" fmla="*/ 48 w 63"/>
                  <a:gd name="T97" fmla="*/ 7 h 17"/>
                  <a:gd name="T98" fmla="*/ 50 w 63"/>
                  <a:gd name="T99" fmla="*/ 6 h 17"/>
                  <a:gd name="T100" fmla="*/ 53 w 63"/>
                  <a:gd name="T101" fmla="*/ 5 h 17"/>
                  <a:gd name="T102" fmla="*/ 56 w 63"/>
                  <a:gd name="T103" fmla="*/ 5 h 17"/>
                  <a:gd name="T104" fmla="*/ 58 w 63"/>
                  <a:gd name="T105" fmla="*/ 4 h 17"/>
                  <a:gd name="T106" fmla="*/ 61 w 63"/>
                  <a:gd name="T10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" h="17">
                    <a:moveTo>
                      <a:pt x="62" y="0"/>
                    </a:moveTo>
                    <a:lnTo>
                      <a:pt x="62" y="0"/>
                    </a:lnTo>
                    <a:lnTo>
                      <a:pt x="61" y="0"/>
                    </a:lnTo>
                    <a:lnTo>
                      <a:pt x="61" y="1"/>
                    </a:lnTo>
                    <a:lnTo>
                      <a:pt x="60" y="1"/>
                    </a:lnTo>
                    <a:lnTo>
                      <a:pt x="59" y="2"/>
                    </a:lnTo>
                    <a:lnTo>
                      <a:pt x="57" y="3"/>
                    </a:lnTo>
                    <a:lnTo>
                      <a:pt x="56" y="4"/>
                    </a:lnTo>
                    <a:lnTo>
                      <a:pt x="54" y="4"/>
                    </a:lnTo>
                    <a:lnTo>
                      <a:pt x="53" y="4"/>
                    </a:lnTo>
                    <a:lnTo>
                      <a:pt x="52" y="4"/>
                    </a:lnTo>
                    <a:lnTo>
                      <a:pt x="51" y="4"/>
                    </a:lnTo>
                    <a:lnTo>
                      <a:pt x="50" y="4"/>
                    </a:lnTo>
                    <a:lnTo>
                      <a:pt x="48" y="5"/>
                    </a:lnTo>
                    <a:lnTo>
                      <a:pt x="47" y="5"/>
                    </a:lnTo>
                    <a:lnTo>
                      <a:pt x="46" y="6"/>
                    </a:lnTo>
                    <a:lnTo>
                      <a:pt x="45" y="6"/>
                    </a:lnTo>
                    <a:lnTo>
                      <a:pt x="44" y="6"/>
                    </a:lnTo>
                    <a:lnTo>
                      <a:pt x="43" y="6"/>
                    </a:lnTo>
                    <a:lnTo>
                      <a:pt x="41" y="7"/>
                    </a:lnTo>
                    <a:lnTo>
                      <a:pt x="40" y="8"/>
                    </a:lnTo>
                    <a:lnTo>
                      <a:pt x="39" y="9"/>
                    </a:lnTo>
                    <a:lnTo>
                      <a:pt x="38" y="10"/>
                    </a:lnTo>
                    <a:lnTo>
                      <a:pt x="37" y="11"/>
                    </a:lnTo>
                    <a:lnTo>
                      <a:pt x="36" y="12"/>
                    </a:lnTo>
                    <a:lnTo>
                      <a:pt x="34" y="12"/>
                    </a:lnTo>
                    <a:lnTo>
                      <a:pt x="33" y="13"/>
                    </a:lnTo>
                    <a:lnTo>
                      <a:pt x="32" y="13"/>
                    </a:lnTo>
                    <a:lnTo>
                      <a:pt x="30" y="14"/>
                    </a:lnTo>
                    <a:lnTo>
                      <a:pt x="29" y="14"/>
                    </a:lnTo>
                    <a:lnTo>
                      <a:pt x="27" y="14"/>
                    </a:lnTo>
                    <a:lnTo>
                      <a:pt x="26" y="14"/>
                    </a:lnTo>
                    <a:lnTo>
                      <a:pt x="25" y="14"/>
                    </a:lnTo>
                    <a:lnTo>
                      <a:pt x="23" y="14"/>
                    </a:lnTo>
                    <a:lnTo>
                      <a:pt x="22" y="13"/>
                    </a:lnTo>
                    <a:lnTo>
                      <a:pt x="21" y="13"/>
                    </a:lnTo>
                    <a:lnTo>
                      <a:pt x="20" y="13"/>
                    </a:lnTo>
                    <a:lnTo>
                      <a:pt x="18" y="12"/>
                    </a:lnTo>
                    <a:lnTo>
                      <a:pt x="17" y="12"/>
                    </a:lnTo>
                    <a:lnTo>
                      <a:pt x="16" y="12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4" y="12"/>
                    </a:lnTo>
                    <a:lnTo>
                      <a:pt x="13" y="12"/>
                    </a:lnTo>
                    <a:lnTo>
                      <a:pt x="13" y="13"/>
                    </a:lnTo>
                    <a:lnTo>
                      <a:pt x="12" y="13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8" y="13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3" y="14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5" y="15"/>
                    </a:lnTo>
                    <a:lnTo>
                      <a:pt x="6" y="15"/>
                    </a:lnTo>
                    <a:lnTo>
                      <a:pt x="8" y="15"/>
                    </a:lnTo>
                    <a:lnTo>
                      <a:pt x="9" y="15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13" y="15"/>
                    </a:lnTo>
                    <a:lnTo>
                      <a:pt x="14" y="15"/>
                    </a:lnTo>
                    <a:lnTo>
                      <a:pt x="15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9" y="15"/>
                    </a:lnTo>
                    <a:lnTo>
                      <a:pt x="21" y="15"/>
                    </a:lnTo>
                    <a:lnTo>
                      <a:pt x="21" y="15"/>
                    </a:lnTo>
                    <a:lnTo>
                      <a:pt x="21" y="15"/>
                    </a:lnTo>
                    <a:lnTo>
                      <a:pt x="23" y="15"/>
                    </a:lnTo>
                    <a:lnTo>
                      <a:pt x="24" y="16"/>
                    </a:lnTo>
                    <a:lnTo>
                      <a:pt x="25" y="16"/>
                    </a:lnTo>
                    <a:lnTo>
                      <a:pt x="27" y="16"/>
                    </a:lnTo>
                    <a:lnTo>
                      <a:pt x="28" y="16"/>
                    </a:lnTo>
                    <a:lnTo>
                      <a:pt x="29" y="16"/>
                    </a:lnTo>
                    <a:lnTo>
                      <a:pt x="30" y="16"/>
                    </a:lnTo>
                    <a:lnTo>
                      <a:pt x="32" y="15"/>
                    </a:lnTo>
                    <a:lnTo>
                      <a:pt x="33" y="15"/>
                    </a:lnTo>
                    <a:lnTo>
                      <a:pt x="35" y="14"/>
                    </a:lnTo>
                    <a:lnTo>
                      <a:pt x="36" y="14"/>
                    </a:lnTo>
                    <a:lnTo>
                      <a:pt x="38" y="13"/>
                    </a:lnTo>
                    <a:lnTo>
                      <a:pt x="40" y="12"/>
                    </a:lnTo>
                    <a:lnTo>
                      <a:pt x="41" y="11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3" y="9"/>
                    </a:lnTo>
                    <a:lnTo>
                      <a:pt x="44" y="9"/>
                    </a:lnTo>
                    <a:lnTo>
                      <a:pt x="45" y="8"/>
                    </a:lnTo>
                    <a:lnTo>
                      <a:pt x="47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49" y="7"/>
                    </a:lnTo>
                    <a:lnTo>
                      <a:pt x="50" y="6"/>
                    </a:lnTo>
                    <a:lnTo>
                      <a:pt x="52" y="6"/>
                    </a:lnTo>
                    <a:lnTo>
                      <a:pt x="53" y="5"/>
                    </a:lnTo>
                    <a:lnTo>
                      <a:pt x="55" y="5"/>
                    </a:lnTo>
                    <a:lnTo>
                      <a:pt x="56" y="5"/>
                    </a:lnTo>
                    <a:lnTo>
                      <a:pt x="56" y="4"/>
                    </a:lnTo>
                    <a:lnTo>
                      <a:pt x="58" y="4"/>
                    </a:lnTo>
                    <a:lnTo>
                      <a:pt x="59" y="3"/>
                    </a:lnTo>
                    <a:lnTo>
                      <a:pt x="61" y="1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05" name="Freeform 93">
                <a:extLst>
                  <a:ext uri="{FF2B5EF4-FFF2-40B4-BE49-F238E27FC236}">
                    <a16:creationId xmlns:a16="http://schemas.microsoft.com/office/drawing/2014/main" id="{DB428A69-B599-9FAB-AD2C-627A582B4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" y="703"/>
                <a:ext cx="67" cy="67"/>
              </a:xfrm>
              <a:custGeom>
                <a:avLst/>
                <a:gdLst>
                  <a:gd name="T0" fmla="*/ 65 w 67"/>
                  <a:gd name="T1" fmla="*/ 1 h 67"/>
                  <a:gd name="T2" fmla="*/ 64 w 67"/>
                  <a:gd name="T3" fmla="*/ 4 h 67"/>
                  <a:gd name="T4" fmla="*/ 62 w 67"/>
                  <a:gd name="T5" fmla="*/ 9 h 67"/>
                  <a:gd name="T6" fmla="*/ 60 w 67"/>
                  <a:gd name="T7" fmla="*/ 12 h 67"/>
                  <a:gd name="T8" fmla="*/ 57 w 67"/>
                  <a:gd name="T9" fmla="*/ 16 h 67"/>
                  <a:gd name="T10" fmla="*/ 52 w 67"/>
                  <a:gd name="T11" fmla="*/ 20 h 67"/>
                  <a:gd name="T12" fmla="*/ 49 w 67"/>
                  <a:gd name="T13" fmla="*/ 24 h 67"/>
                  <a:gd name="T14" fmla="*/ 45 w 67"/>
                  <a:gd name="T15" fmla="*/ 27 h 67"/>
                  <a:gd name="T16" fmla="*/ 43 w 67"/>
                  <a:gd name="T17" fmla="*/ 30 h 67"/>
                  <a:gd name="T18" fmla="*/ 40 w 67"/>
                  <a:gd name="T19" fmla="*/ 32 h 67"/>
                  <a:gd name="T20" fmla="*/ 37 w 67"/>
                  <a:gd name="T21" fmla="*/ 35 h 67"/>
                  <a:gd name="T22" fmla="*/ 33 w 67"/>
                  <a:gd name="T23" fmla="*/ 36 h 67"/>
                  <a:gd name="T24" fmla="*/ 31 w 67"/>
                  <a:gd name="T25" fmla="*/ 36 h 67"/>
                  <a:gd name="T26" fmla="*/ 28 w 67"/>
                  <a:gd name="T27" fmla="*/ 36 h 67"/>
                  <a:gd name="T28" fmla="*/ 24 w 67"/>
                  <a:gd name="T29" fmla="*/ 35 h 67"/>
                  <a:gd name="T30" fmla="*/ 18 w 67"/>
                  <a:gd name="T31" fmla="*/ 32 h 67"/>
                  <a:gd name="T32" fmla="*/ 14 w 67"/>
                  <a:gd name="T33" fmla="*/ 26 h 67"/>
                  <a:gd name="T34" fmla="*/ 11 w 67"/>
                  <a:gd name="T35" fmla="*/ 22 h 67"/>
                  <a:gd name="T36" fmla="*/ 8 w 67"/>
                  <a:gd name="T37" fmla="*/ 19 h 67"/>
                  <a:gd name="T38" fmla="*/ 6 w 67"/>
                  <a:gd name="T39" fmla="*/ 17 h 67"/>
                  <a:gd name="T40" fmla="*/ 4 w 67"/>
                  <a:gd name="T41" fmla="*/ 15 h 67"/>
                  <a:gd name="T42" fmla="*/ 1 w 67"/>
                  <a:gd name="T43" fmla="*/ 12 h 67"/>
                  <a:gd name="T44" fmla="*/ 0 w 67"/>
                  <a:gd name="T45" fmla="*/ 18 h 67"/>
                  <a:gd name="T46" fmla="*/ 1 w 67"/>
                  <a:gd name="T47" fmla="*/ 20 h 67"/>
                  <a:gd name="T48" fmla="*/ 4 w 67"/>
                  <a:gd name="T49" fmla="*/ 23 h 67"/>
                  <a:gd name="T50" fmla="*/ 6 w 67"/>
                  <a:gd name="T51" fmla="*/ 26 h 67"/>
                  <a:gd name="T52" fmla="*/ 10 w 67"/>
                  <a:gd name="T53" fmla="*/ 31 h 67"/>
                  <a:gd name="T54" fmla="*/ 14 w 67"/>
                  <a:gd name="T55" fmla="*/ 36 h 67"/>
                  <a:gd name="T56" fmla="*/ 17 w 67"/>
                  <a:gd name="T57" fmla="*/ 41 h 67"/>
                  <a:gd name="T58" fmla="*/ 20 w 67"/>
                  <a:gd name="T59" fmla="*/ 44 h 67"/>
                  <a:gd name="T60" fmla="*/ 24 w 67"/>
                  <a:gd name="T61" fmla="*/ 47 h 67"/>
                  <a:gd name="T62" fmla="*/ 28 w 67"/>
                  <a:gd name="T63" fmla="*/ 48 h 67"/>
                  <a:gd name="T64" fmla="*/ 32 w 67"/>
                  <a:gd name="T65" fmla="*/ 46 h 67"/>
                  <a:gd name="T66" fmla="*/ 33 w 67"/>
                  <a:gd name="T67" fmla="*/ 46 h 67"/>
                  <a:gd name="T68" fmla="*/ 34 w 67"/>
                  <a:gd name="T69" fmla="*/ 45 h 67"/>
                  <a:gd name="T70" fmla="*/ 35 w 67"/>
                  <a:gd name="T71" fmla="*/ 46 h 67"/>
                  <a:gd name="T72" fmla="*/ 33 w 67"/>
                  <a:gd name="T73" fmla="*/ 51 h 67"/>
                  <a:gd name="T74" fmla="*/ 32 w 67"/>
                  <a:gd name="T75" fmla="*/ 53 h 67"/>
                  <a:gd name="T76" fmla="*/ 30 w 67"/>
                  <a:gd name="T77" fmla="*/ 55 h 67"/>
                  <a:gd name="T78" fmla="*/ 28 w 67"/>
                  <a:gd name="T79" fmla="*/ 59 h 67"/>
                  <a:gd name="T80" fmla="*/ 27 w 67"/>
                  <a:gd name="T81" fmla="*/ 63 h 67"/>
                  <a:gd name="T82" fmla="*/ 27 w 67"/>
                  <a:gd name="T83" fmla="*/ 65 h 67"/>
                  <a:gd name="T84" fmla="*/ 28 w 67"/>
                  <a:gd name="T85" fmla="*/ 64 h 67"/>
                  <a:gd name="T86" fmla="*/ 30 w 67"/>
                  <a:gd name="T87" fmla="*/ 60 h 67"/>
                  <a:gd name="T88" fmla="*/ 33 w 67"/>
                  <a:gd name="T89" fmla="*/ 56 h 67"/>
                  <a:gd name="T90" fmla="*/ 36 w 67"/>
                  <a:gd name="T91" fmla="*/ 51 h 67"/>
                  <a:gd name="T92" fmla="*/ 37 w 67"/>
                  <a:gd name="T93" fmla="*/ 48 h 67"/>
                  <a:gd name="T94" fmla="*/ 38 w 67"/>
                  <a:gd name="T95" fmla="*/ 46 h 67"/>
                  <a:gd name="T96" fmla="*/ 39 w 67"/>
                  <a:gd name="T97" fmla="*/ 44 h 67"/>
                  <a:gd name="T98" fmla="*/ 40 w 67"/>
                  <a:gd name="T99" fmla="*/ 41 h 67"/>
                  <a:gd name="T100" fmla="*/ 42 w 67"/>
                  <a:gd name="T101" fmla="*/ 40 h 67"/>
                  <a:gd name="T102" fmla="*/ 44 w 67"/>
                  <a:gd name="T103" fmla="*/ 38 h 67"/>
                  <a:gd name="T104" fmla="*/ 48 w 67"/>
                  <a:gd name="T105" fmla="*/ 34 h 67"/>
                  <a:gd name="T106" fmla="*/ 53 w 67"/>
                  <a:gd name="T107" fmla="*/ 29 h 67"/>
                  <a:gd name="T108" fmla="*/ 56 w 67"/>
                  <a:gd name="T109" fmla="*/ 25 h 67"/>
                  <a:gd name="T110" fmla="*/ 58 w 67"/>
                  <a:gd name="T111" fmla="*/ 22 h 67"/>
                  <a:gd name="T112" fmla="*/ 60 w 67"/>
                  <a:gd name="T113" fmla="*/ 18 h 67"/>
                  <a:gd name="T114" fmla="*/ 63 w 67"/>
                  <a:gd name="T115" fmla="*/ 14 h 67"/>
                  <a:gd name="T116" fmla="*/ 64 w 67"/>
                  <a:gd name="T117" fmla="*/ 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" h="67">
                    <a:moveTo>
                      <a:pt x="66" y="0"/>
                    </a:moveTo>
                    <a:lnTo>
                      <a:pt x="65" y="1"/>
                    </a:lnTo>
                    <a:lnTo>
                      <a:pt x="65" y="3"/>
                    </a:lnTo>
                    <a:lnTo>
                      <a:pt x="64" y="4"/>
                    </a:lnTo>
                    <a:lnTo>
                      <a:pt x="63" y="6"/>
                    </a:lnTo>
                    <a:lnTo>
                      <a:pt x="62" y="9"/>
                    </a:lnTo>
                    <a:lnTo>
                      <a:pt x="61" y="10"/>
                    </a:lnTo>
                    <a:lnTo>
                      <a:pt x="60" y="12"/>
                    </a:lnTo>
                    <a:lnTo>
                      <a:pt x="58" y="14"/>
                    </a:lnTo>
                    <a:lnTo>
                      <a:pt x="57" y="16"/>
                    </a:lnTo>
                    <a:lnTo>
                      <a:pt x="55" y="18"/>
                    </a:lnTo>
                    <a:lnTo>
                      <a:pt x="52" y="20"/>
                    </a:lnTo>
                    <a:lnTo>
                      <a:pt x="51" y="22"/>
                    </a:lnTo>
                    <a:lnTo>
                      <a:pt x="49" y="24"/>
                    </a:lnTo>
                    <a:lnTo>
                      <a:pt x="47" y="25"/>
                    </a:lnTo>
                    <a:lnTo>
                      <a:pt x="45" y="27"/>
                    </a:lnTo>
                    <a:lnTo>
                      <a:pt x="45" y="28"/>
                    </a:lnTo>
                    <a:lnTo>
                      <a:pt x="43" y="30"/>
                    </a:lnTo>
                    <a:lnTo>
                      <a:pt x="42" y="31"/>
                    </a:lnTo>
                    <a:lnTo>
                      <a:pt x="40" y="32"/>
                    </a:lnTo>
                    <a:lnTo>
                      <a:pt x="39" y="34"/>
                    </a:lnTo>
                    <a:lnTo>
                      <a:pt x="37" y="35"/>
                    </a:lnTo>
                    <a:lnTo>
                      <a:pt x="35" y="36"/>
                    </a:lnTo>
                    <a:lnTo>
                      <a:pt x="33" y="36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30" y="36"/>
                    </a:lnTo>
                    <a:lnTo>
                      <a:pt x="28" y="36"/>
                    </a:lnTo>
                    <a:lnTo>
                      <a:pt x="26" y="36"/>
                    </a:lnTo>
                    <a:lnTo>
                      <a:pt x="24" y="35"/>
                    </a:lnTo>
                    <a:lnTo>
                      <a:pt x="21" y="34"/>
                    </a:lnTo>
                    <a:lnTo>
                      <a:pt x="18" y="32"/>
                    </a:lnTo>
                    <a:lnTo>
                      <a:pt x="16" y="28"/>
                    </a:lnTo>
                    <a:lnTo>
                      <a:pt x="14" y="26"/>
                    </a:lnTo>
                    <a:lnTo>
                      <a:pt x="12" y="24"/>
                    </a:lnTo>
                    <a:lnTo>
                      <a:pt x="11" y="22"/>
                    </a:lnTo>
                    <a:lnTo>
                      <a:pt x="9" y="20"/>
                    </a:lnTo>
                    <a:lnTo>
                      <a:pt x="8" y="19"/>
                    </a:lnTo>
                    <a:lnTo>
                      <a:pt x="7" y="18"/>
                    </a:lnTo>
                    <a:lnTo>
                      <a:pt x="6" y="17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3" y="21"/>
                    </a:lnTo>
                    <a:lnTo>
                      <a:pt x="4" y="23"/>
                    </a:lnTo>
                    <a:lnTo>
                      <a:pt x="5" y="24"/>
                    </a:lnTo>
                    <a:lnTo>
                      <a:pt x="6" y="26"/>
                    </a:lnTo>
                    <a:lnTo>
                      <a:pt x="8" y="28"/>
                    </a:lnTo>
                    <a:lnTo>
                      <a:pt x="10" y="31"/>
                    </a:lnTo>
                    <a:lnTo>
                      <a:pt x="12" y="34"/>
                    </a:lnTo>
                    <a:lnTo>
                      <a:pt x="14" y="36"/>
                    </a:lnTo>
                    <a:lnTo>
                      <a:pt x="16" y="39"/>
                    </a:lnTo>
                    <a:lnTo>
                      <a:pt x="17" y="41"/>
                    </a:lnTo>
                    <a:lnTo>
                      <a:pt x="18" y="43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4" y="47"/>
                    </a:lnTo>
                    <a:lnTo>
                      <a:pt x="26" y="47"/>
                    </a:lnTo>
                    <a:lnTo>
                      <a:pt x="28" y="48"/>
                    </a:lnTo>
                    <a:lnTo>
                      <a:pt x="30" y="47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33" y="46"/>
                    </a:lnTo>
                    <a:lnTo>
                      <a:pt x="33" y="45"/>
                    </a:lnTo>
                    <a:lnTo>
                      <a:pt x="34" y="45"/>
                    </a:lnTo>
                    <a:lnTo>
                      <a:pt x="34" y="45"/>
                    </a:lnTo>
                    <a:lnTo>
                      <a:pt x="35" y="46"/>
                    </a:lnTo>
                    <a:lnTo>
                      <a:pt x="34" y="48"/>
                    </a:lnTo>
                    <a:lnTo>
                      <a:pt x="33" y="51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0" y="55"/>
                    </a:lnTo>
                    <a:lnTo>
                      <a:pt x="29" y="57"/>
                    </a:lnTo>
                    <a:lnTo>
                      <a:pt x="28" y="59"/>
                    </a:lnTo>
                    <a:lnTo>
                      <a:pt x="28" y="61"/>
                    </a:lnTo>
                    <a:lnTo>
                      <a:pt x="27" y="63"/>
                    </a:lnTo>
                    <a:lnTo>
                      <a:pt x="27" y="64"/>
                    </a:lnTo>
                    <a:lnTo>
                      <a:pt x="27" y="65"/>
                    </a:lnTo>
                    <a:lnTo>
                      <a:pt x="28" y="66"/>
                    </a:lnTo>
                    <a:lnTo>
                      <a:pt x="28" y="64"/>
                    </a:lnTo>
                    <a:lnTo>
                      <a:pt x="29" y="62"/>
                    </a:lnTo>
                    <a:lnTo>
                      <a:pt x="30" y="60"/>
                    </a:lnTo>
                    <a:lnTo>
                      <a:pt x="32" y="58"/>
                    </a:lnTo>
                    <a:lnTo>
                      <a:pt x="33" y="56"/>
                    </a:lnTo>
                    <a:lnTo>
                      <a:pt x="34" y="54"/>
                    </a:lnTo>
                    <a:lnTo>
                      <a:pt x="36" y="51"/>
                    </a:lnTo>
                    <a:lnTo>
                      <a:pt x="37" y="50"/>
                    </a:lnTo>
                    <a:lnTo>
                      <a:pt x="37" y="48"/>
                    </a:lnTo>
                    <a:lnTo>
                      <a:pt x="38" y="47"/>
                    </a:lnTo>
                    <a:lnTo>
                      <a:pt x="38" y="46"/>
                    </a:lnTo>
                    <a:lnTo>
                      <a:pt x="39" y="45"/>
                    </a:lnTo>
                    <a:lnTo>
                      <a:pt x="39" y="44"/>
                    </a:lnTo>
                    <a:lnTo>
                      <a:pt x="40" y="42"/>
                    </a:lnTo>
                    <a:lnTo>
                      <a:pt x="40" y="41"/>
                    </a:lnTo>
                    <a:lnTo>
                      <a:pt x="41" y="41"/>
                    </a:lnTo>
                    <a:lnTo>
                      <a:pt x="42" y="40"/>
                    </a:lnTo>
                    <a:lnTo>
                      <a:pt x="42" y="39"/>
                    </a:lnTo>
                    <a:lnTo>
                      <a:pt x="44" y="38"/>
                    </a:lnTo>
                    <a:lnTo>
                      <a:pt x="46" y="36"/>
                    </a:lnTo>
                    <a:lnTo>
                      <a:pt x="48" y="34"/>
                    </a:lnTo>
                    <a:lnTo>
                      <a:pt x="51" y="31"/>
                    </a:lnTo>
                    <a:lnTo>
                      <a:pt x="53" y="29"/>
                    </a:lnTo>
                    <a:lnTo>
                      <a:pt x="55" y="27"/>
                    </a:lnTo>
                    <a:lnTo>
                      <a:pt x="56" y="25"/>
                    </a:lnTo>
                    <a:lnTo>
                      <a:pt x="57" y="23"/>
                    </a:lnTo>
                    <a:lnTo>
                      <a:pt x="58" y="22"/>
                    </a:lnTo>
                    <a:lnTo>
                      <a:pt x="59" y="20"/>
                    </a:lnTo>
                    <a:lnTo>
                      <a:pt x="60" y="18"/>
                    </a:lnTo>
                    <a:lnTo>
                      <a:pt x="61" y="16"/>
                    </a:lnTo>
                    <a:lnTo>
                      <a:pt x="63" y="14"/>
                    </a:lnTo>
                    <a:lnTo>
                      <a:pt x="64" y="11"/>
                    </a:lnTo>
                    <a:lnTo>
                      <a:pt x="64" y="9"/>
                    </a:lnTo>
                    <a:lnTo>
                      <a:pt x="66" y="0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06" name="Freeform 94">
                <a:extLst>
                  <a:ext uri="{FF2B5EF4-FFF2-40B4-BE49-F238E27FC236}">
                    <a16:creationId xmlns:a16="http://schemas.microsoft.com/office/drawing/2014/main" id="{434A4F62-A538-94AD-9DD2-70DCDDF3F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" y="662"/>
                <a:ext cx="17" cy="26"/>
              </a:xfrm>
              <a:custGeom>
                <a:avLst/>
                <a:gdLst>
                  <a:gd name="T0" fmla="*/ 16 w 17"/>
                  <a:gd name="T1" fmla="*/ 2 h 26"/>
                  <a:gd name="T2" fmla="*/ 14 w 17"/>
                  <a:gd name="T3" fmla="*/ 0 h 26"/>
                  <a:gd name="T4" fmla="*/ 11 w 17"/>
                  <a:gd name="T5" fmla="*/ 1 h 26"/>
                  <a:gd name="T6" fmla="*/ 9 w 17"/>
                  <a:gd name="T7" fmla="*/ 4 h 26"/>
                  <a:gd name="T8" fmla="*/ 8 w 17"/>
                  <a:gd name="T9" fmla="*/ 6 h 26"/>
                  <a:gd name="T10" fmla="*/ 8 w 17"/>
                  <a:gd name="T11" fmla="*/ 8 h 26"/>
                  <a:gd name="T12" fmla="*/ 8 w 17"/>
                  <a:gd name="T13" fmla="*/ 10 h 26"/>
                  <a:gd name="T14" fmla="*/ 7 w 17"/>
                  <a:gd name="T15" fmla="*/ 13 h 26"/>
                  <a:gd name="T16" fmla="*/ 5 w 17"/>
                  <a:gd name="T17" fmla="*/ 14 h 26"/>
                  <a:gd name="T18" fmla="*/ 2 w 17"/>
                  <a:gd name="T19" fmla="*/ 15 h 26"/>
                  <a:gd name="T20" fmla="*/ 1 w 17"/>
                  <a:gd name="T21" fmla="*/ 18 h 26"/>
                  <a:gd name="T22" fmla="*/ 0 w 17"/>
                  <a:gd name="T23" fmla="*/ 20 h 26"/>
                  <a:gd name="T24" fmla="*/ 0 w 17"/>
                  <a:gd name="T25" fmla="*/ 22 h 26"/>
                  <a:gd name="T26" fmla="*/ 0 w 17"/>
                  <a:gd name="T27" fmla="*/ 24 h 26"/>
                  <a:gd name="T28" fmla="*/ 0 w 17"/>
                  <a:gd name="T29" fmla="*/ 25 h 26"/>
                  <a:gd name="T30" fmla="*/ 0 w 17"/>
                  <a:gd name="T31" fmla="*/ 23 h 26"/>
                  <a:gd name="T32" fmla="*/ 1 w 17"/>
                  <a:gd name="T33" fmla="*/ 21 h 26"/>
                  <a:gd name="T34" fmla="*/ 2 w 17"/>
                  <a:gd name="T35" fmla="*/ 18 h 26"/>
                  <a:gd name="T36" fmla="*/ 3 w 17"/>
                  <a:gd name="T37" fmla="*/ 17 h 26"/>
                  <a:gd name="T38" fmla="*/ 5 w 17"/>
                  <a:gd name="T39" fmla="*/ 16 h 26"/>
                  <a:gd name="T40" fmla="*/ 8 w 17"/>
                  <a:gd name="T41" fmla="*/ 15 h 26"/>
                  <a:gd name="T42" fmla="*/ 9 w 17"/>
                  <a:gd name="T43" fmla="*/ 13 h 26"/>
                  <a:gd name="T44" fmla="*/ 9 w 17"/>
                  <a:gd name="T45" fmla="*/ 9 h 26"/>
                  <a:gd name="T46" fmla="*/ 10 w 17"/>
                  <a:gd name="T47" fmla="*/ 6 h 26"/>
                  <a:gd name="T48" fmla="*/ 11 w 17"/>
                  <a:gd name="T49" fmla="*/ 6 h 26"/>
                  <a:gd name="T50" fmla="*/ 12 w 17"/>
                  <a:gd name="T51" fmla="*/ 8 h 26"/>
                  <a:gd name="T52" fmla="*/ 12 w 17"/>
                  <a:gd name="T53" fmla="*/ 7 h 26"/>
                  <a:gd name="T54" fmla="*/ 12 w 17"/>
                  <a:gd name="T55" fmla="*/ 6 h 26"/>
                  <a:gd name="T56" fmla="*/ 11 w 17"/>
                  <a:gd name="T57" fmla="*/ 4 h 26"/>
                  <a:gd name="T58" fmla="*/ 11 w 17"/>
                  <a:gd name="T59" fmla="*/ 3 h 26"/>
                  <a:gd name="T60" fmla="*/ 12 w 17"/>
                  <a:gd name="T61" fmla="*/ 2 h 26"/>
                  <a:gd name="T62" fmla="*/ 14 w 17"/>
                  <a:gd name="T63" fmla="*/ 1 h 26"/>
                  <a:gd name="T64" fmla="*/ 14 w 17"/>
                  <a:gd name="T65" fmla="*/ 3 h 26"/>
                  <a:gd name="T66" fmla="*/ 14 w 17"/>
                  <a:gd name="T67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26">
                    <a:moveTo>
                      <a:pt x="14" y="3"/>
                    </a:moveTo>
                    <a:lnTo>
                      <a:pt x="16" y="2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10" y="3"/>
                    </a:lnTo>
                    <a:lnTo>
                      <a:pt x="9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8" y="8"/>
                    </a:lnTo>
                    <a:lnTo>
                      <a:pt x="8" y="9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5" y="14"/>
                    </a:lnTo>
                    <a:lnTo>
                      <a:pt x="4" y="14"/>
                    </a:lnTo>
                    <a:lnTo>
                      <a:pt x="2" y="15"/>
                    </a:lnTo>
                    <a:lnTo>
                      <a:pt x="1" y="17"/>
                    </a:lnTo>
                    <a:lnTo>
                      <a:pt x="1" y="18"/>
                    </a:lnTo>
                    <a:lnTo>
                      <a:pt x="0" y="19"/>
                    </a:lnTo>
                    <a:lnTo>
                      <a:pt x="0" y="20"/>
                    </a:lnTo>
                    <a:lnTo>
                      <a:pt x="0" y="21"/>
                    </a:lnTo>
                    <a:lnTo>
                      <a:pt x="0" y="22"/>
                    </a:lnTo>
                    <a:lnTo>
                      <a:pt x="0" y="23"/>
                    </a:lnTo>
                    <a:lnTo>
                      <a:pt x="0" y="24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8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4" y="16"/>
                    </a:lnTo>
                    <a:lnTo>
                      <a:pt x="5" y="16"/>
                    </a:lnTo>
                    <a:lnTo>
                      <a:pt x="6" y="15"/>
                    </a:lnTo>
                    <a:lnTo>
                      <a:pt x="8" y="15"/>
                    </a:lnTo>
                    <a:lnTo>
                      <a:pt x="8" y="14"/>
                    </a:lnTo>
                    <a:lnTo>
                      <a:pt x="9" y="13"/>
                    </a:lnTo>
                    <a:lnTo>
                      <a:pt x="9" y="12"/>
                    </a:lnTo>
                    <a:lnTo>
                      <a:pt x="9" y="9"/>
                    </a:lnTo>
                    <a:lnTo>
                      <a:pt x="10" y="7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1" y="7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4"/>
                    </a:lnTo>
                    <a:lnTo>
                      <a:pt x="14" y="3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07" name="Freeform 95">
                <a:extLst>
                  <a:ext uri="{FF2B5EF4-FFF2-40B4-BE49-F238E27FC236}">
                    <a16:creationId xmlns:a16="http://schemas.microsoft.com/office/drawing/2014/main" id="{FD7E8B2D-4195-B552-F31E-6F3053AD8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" y="660"/>
                <a:ext cx="17" cy="27"/>
              </a:xfrm>
              <a:custGeom>
                <a:avLst/>
                <a:gdLst>
                  <a:gd name="T0" fmla="*/ 0 w 17"/>
                  <a:gd name="T1" fmla="*/ 3 h 27"/>
                  <a:gd name="T2" fmla="*/ 0 w 17"/>
                  <a:gd name="T3" fmla="*/ 0 h 27"/>
                  <a:gd name="T4" fmla="*/ 4 w 17"/>
                  <a:gd name="T5" fmla="*/ 3 h 27"/>
                  <a:gd name="T6" fmla="*/ 8 w 17"/>
                  <a:gd name="T7" fmla="*/ 6 h 27"/>
                  <a:gd name="T8" fmla="*/ 9 w 17"/>
                  <a:gd name="T9" fmla="*/ 8 h 27"/>
                  <a:gd name="T10" fmla="*/ 8 w 17"/>
                  <a:gd name="T11" fmla="*/ 10 h 27"/>
                  <a:gd name="T12" fmla="*/ 9 w 17"/>
                  <a:gd name="T13" fmla="*/ 12 h 27"/>
                  <a:gd name="T14" fmla="*/ 10 w 17"/>
                  <a:gd name="T15" fmla="*/ 14 h 27"/>
                  <a:gd name="T16" fmla="*/ 12 w 17"/>
                  <a:gd name="T17" fmla="*/ 15 h 27"/>
                  <a:gd name="T18" fmla="*/ 14 w 17"/>
                  <a:gd name="T19" fmla="*/ 17 h 27"/>
                  <a:gd name="T20" fmla="*/ 16 w 17"/>
                  <a:gd name="T21" fmla="*/ 19 h 27"/>
                  <a:gd name="T22" fmla="*/ 16 w 17"/>
                  <a:gd name="T23" fmla="*/ 21 h 27"/>
                  <a:gd name="T24" fmla="*/ 16 w 17"/>
                  <a:gd name="T25" fmla="*/ 24 h 27"/>
                  <a:gd name="T26" fmla="*/ 16 w 17"/>
                  <a:gd name="T27" fmla="*/ 26 h 27"/>
                  <a:gd name="T28" fmla="*/ 16 w 17"/>
                  <a:gd name="T29" fmla="*/ 26 h 27"/>
                  <a:gd name="T30" fmla="*/ 16 w 17"/>
                  <a:gd name="T31" fmla="*/ 24 h 27"/>
                  <a:gd name="T32" fmla="*/ 14 w 17"/>
                  <a:gd name="T33" fmla="*/ 22 h 27"/>
                  <a:gd name="T34" fmla="*/ 14 w 17"/>
                  <a:gd name="T35" fmla="*/ 19 h 27"/>
                  <a:gd name="T36" fmla="*/ 12 w 17"/>
                  <a:gd name="T37" fmla="*/ 18 h 27"/>
                  <a:gd name="T38" fmla="*/ 8 w 17"/>
                  <a:gd name="T39" fmla="*/ 15 h 27"/>
                  <a:gd name="T40" fmla="*/ 6 w 17"/>
                  <a:gd name="T41" fmla="*/ 10 h 27"/>
                  <a:gd name="T42" fmla="*/ 6 w 17"/>
                  <a:gd name="T43" fmla="*/ 8 h 27"/>
                  <a:gd name="T44" fmla="*/ 5 w 17"/>
                  <a:gd name="T45" fmla="*/ 7 h 27"/>
                  <a:gd name="T46" fmla="*/ 4 w 17"/>
                  <a:gd name="T47" fmla="*/ 9 h 27"/>
                  <a:gd name="T48" fmla="*/ 2 w 17"/>
                  <a:gd name="T49" fmla="*/ 8 h 27"/>
                  <a:gd name="T50" fmla="*/ 4 w 17"/>
                  <a:gd name="T51" fmla="*/ 7 h 27"/>
                  <a:gd name="T52" fmla="*/ 4 w 17"/>
                  <a:gd name="T53" fmla="*/ 6 h 27"/>
                  <a:gd name="T54" fmla="*/ 4 w 17"/>
                  <a:gd name="T55" fmla="*/ 5 h 27"/>
                  <a:gd name="T56" fmla="*/ 2 w 17"/>
                  <a:gd name="T57" fmla="*/ 3 h 27"/>
                  <a:gd name="T58" fmla="*/ 1 w 17"/>
                  <a:gd name="T59" fmla="*/ 2 h 27"/>
                  <a:gd name="T60" fmla="*/ 0 w 17"/>
                  <a:gd name="T61" fmla="*/ 3 h 27"/>
                  <a:gd name="T62" fmla="*/ 0 w 17"/>
                  <a:gd name="T63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27">
                    <a:moveTo>
                      <a:pt x="0" y="3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8" y="10"/>
                    </a:lnTo>
                    <a:lnTo>
                      <a:pt x="8" y="11"/>
                    </a:lnTo>
                    <a:lnTo>
                      <a:pt x="9" y="12"/>
                    </a:lnTo>
                    <a:lnTo>
                      <a:pt x="9" y="13"/>
                    </a:lnTo>
                    <a:lnTo>
                      <a:pt x="10" y="14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13" y="16"/>
                    </a:lnTo>
                    <a:lnTo>
                      <a:pt x="14" y="17"/>
                    </a:lnTo>
                    <a:lnTo>
                      <a:pt x="16" y="18"/>
                    </a:lnTo>
                    <a:lnTo>
                      <a:pt x="16" y="19"/>
                    </a:lnTo>
                    <a:lnTo>
                      <a:pt x="16" y="20"/>
                    </a:lnTo>
                    <a:lnTo>
                      <a:pt x="16" y="21"/>
                    </a:lnTo>
                    <a:lnTo>
                      <a:pt x="16" y="23"/>
                    </a:lnTo>
                    <a:lnTo>
                      <a:pt x="16" y="24"/>
                    </a:lnTo>
                    <a:lnTo>
                      <a:pt x="16" y="25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6" y="23"/>
                    </a:lnTo>
                    <a:lnTo>
                      <a:pt x="14" y="22"/>
                    </a:lnTo>
                    <a:lnTo>
                      <a:pt x="14" y="20"/>
                    </a:lnTo>
                    <a:lnTo>
                      <a:pt x="14" y="19"/>
                    </a:lnTo>
                    <a:lnTo>
                      <a:pt x="13" y="18"/>
                    </a:lnTo>
                    <a:lnTo>
                      <a:pt x="12" y="18"/>
                    </a:lnTo>
                    <a:lnTo>
                      <a:pt x="9" y="17"/>
                    </a:lnTo>
                    <a:lnTo>
                      <a:pt x="8" y="15"/>
                    </a:lnTo>
                    <a:lnTo>
                      <a:pt x="6" y="13"/>
                    </a:lnTo>
                    <a:lnTo>
                      <a:pt x="6" y="10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4" y="8"/>
                    </a:lnTo>
                    <a:lnTo>
                      <a:pt x="4" y="9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08" name="Freeform 96">
                <a:extLst>
                  <a:ext uri="{FF2B5EF4-FFF2-40B4-BE49-F238E27FC236}">
                    <a16:creationId xmlns:a16="http://schemas.microsoft.com/office/drawing/2014/main" id="{5C047773-2BA2-FA20-BCCA-F3FDA8A0B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" y="682"/>
                <a:ext cx="58" cy="34"/>
              </a:xfrm>
              <a:custGeom>
                <a:avLst/>
                <a:gdLst>
                  <a:gd name="T0" fmla="*/ 43 w 58"/>
                  <a:gd name="T1" fmla="*/ 2 h 34"/>
                  <a:gd name="T2" fmla="*/ 45 w 58"/>
                  <a:gd name="T3" fmla="*/ 5 h 34"/>
                  <a:gd name="T4" fmla="*/ 47 w 58"/>
                  <a:gd name="T5" fmla="*/ 10 h 34"/>
                  <a:gd name="T6" fmla="*/ 51 w 58"/>
                  <a:gd name="T7" fmla="*/ 13 h 34"/>
                  <a:gd name="T8" fmla="*/ 55 w 58"/>
                  <a:gd name="T9" fmla="*/ 16 h 34"/>
                  <a:gd name="T10" fmla="*/ 56 w 58"/>
                  <a:gd name="T11" fmla="*/ 20 h 34"/>
                  <a:gd name="T12" fmla="*/ 57 w 58"/>
                  <a:gd name="T13" fmla="*/ 22 h 34"/>
                  <a:gd name="T14" fmla="*/ 56 w 58"/>
                  <a:gd name="T15" fmla="*/ 23 h 34"/>
                  <a:gd name="T16" fmla="*/ 53 w 58"/>
                  <a:gd name="T17" fmla="*/ 19 h 34"/>
                  <a:gd name="T18" fmla="*/ 49 w 58"/>
                  <a:gd name="T19" fmla="*/ 19 h 34"/>
                  <a:gd name="T20" fmla="*/ 47 w 58"/>
                  <a:gd name="T21" fmla="*/ 21 h 34"/>
                  <a:gd name="T22" fmla="*/ 44 w 58"/>
                  <a:gd name="T23" fmla="*/ 25 h 34"/>
                  <a:gd name="T24" fmla="*/ 42 w 58"/>
                  <a:gd name="T25" fmla="*/ 28 h 34"/>
                  <a:gd name="T26" fmla="*/ 38 w 58"/>
                  <a:gd name="T27" fmla="*/ 32 h 34"/>
                  <a:gd name="T28" fmla="*/ 33 w 58"/>
                  <a:gd name="T29" fmla="*/ 33 h 34"/>
                  <a:gd name="T30" fmla="*/ 30 w 58"/>
                  <a:gd name="T31" fmla="*/ 33 h 34"/>
                  <a:gd name="T32" fmla="*/ 26 w 58"/>
                  <a:gd name="T33" fmla="*/ 33 h 34"/>
                  <a:gd name="T34" fmla="*/ 23 w 58"/>
                  <a:gd name="T35" fmla="*/ 33 h 34"/>
                  <a:gd name="T36" fmla="*/ 19 w 58"/>
                  <a:gd name="T37" fmla="*/ 31 h 34"/>
                  <a:gd name="T38" fmla="*/ 17 w 58"/>
                  <a:gd name="T39" fmla="*/ 28 h 34"/>
                  <a:gd name="T40" fmla="*/ 14 w 58"/>
                  <a:gd name="T41" fmla="*/ 24 h 34"/>
                  <a:gd name="T42" fmla="*/ 12 w 58"/>
                  <a:gd name="T43" fmla="*/ 21 h 34"/>
                  <a:gd name="T44" fmla="*/ 9 w 58"/>
                  <a:gd name="T45" fmla="*/ 19 h 34"/>
                  <a:gd name="T46" fmla="*/ 6 w 58"/>
                  <a:gd name="T47" fmla="*/ 19 h 34"/>
                  <a:gd name="T48" fmla="*/ 1 w 58"/>
                  <a:gd name="T49" fmla="*/ 22 h 34"/>
                  <a:gd name="T50" fmla="*/ 0 w 58"/>
                  <a:gd name="T51" fmla="*/ 22 h 34"/>
                  <a:gd name="T52" fmla="*/ 2 w 58"/>
                  <a:gd name="T53" fmla="*/ 18 h 34"/>
                  <a:gd name="T54" fmla="*/ 5 w 58"/>
                  <a:gd name="T55" fmla="*/ 15 h 34"/>
                  <a:gd name="T56" fmla="*/ 10 w 58"/>
                  <a:gd name="T57" fmla="*/ 12 h 34"/>
                  <a:gd name="T58" fmla="*/ 13 w 58"/>
                  <a:gd name="T59" fmla="*/ 8 h 34"/>
                  <a:gd name="T60" fmla="*/ 14 w 58"/>
                  <a:gd name="T61" fmla="*/ 5 h 34"/>
                  <a:gd name="T62" fmla="*/ 16 w 58"/>
                  <a:gd name="T63" fmla="*/ 1 h 34"/>
                  <a:gd name="T64" fmla="*/ 18 w 58"/>
                  <a:gd name="T65" fmla="*/ 0 h 34"/>
                  <a:gd name="T66" fmla="*/ 17 w 58"/>
                  <a:gd name="T67" fmla="*/ 2 h 34"/>
                  <a:gd name="T68" fmla="*/ 19 w 58"/>
                  <a:gd name="T69" fmla="*/ 6 h 34"/>
                  <a:gd name="T70" fmla="*/ 22 w 58"/>
                  <a:gd name="T71" fmla="*/ 7 h 34"/>
                  <a:gd name="T72" fmla="*/ 24 w 58"/>
                  <a:gd name="T73" fmla="*/ 7 h 34"/>
                  <a:gd name="T74" fmla="*/ 26 w 58"/>
                  <a:gd name="T75" fmla="*/ 8 h 34"/>
                  <a:gd name="T76" fmla="*/ 30 w 58"/>
                  <a:gd name="T77" fmla="*/ 10 h 34"/>
                  <a:gd name="T78" fmla="*/ 33 w 58"/>
                  <a:gd name="T79" fmla="*/ 8 h 34"/>
                  <a:gd name="T80" fmla="*/ 35 w 58"/>
                  <a:gd name="T81" fmla="*/ 7 h 34"/>
                  <a:gd name="T82" fmla="*/ 38 w 58"/>
                  <a:gd name="T83" fmla="*/ 6 h 34"/>
                  <a:gd name="T84" fmla="*/ 42 w 58"/>
                  <a:gd name="T85" fmla="*/ 5 h 34"/>
                  <a:gd name="T86" fmla="*/ 42 w 58"/>
                  <a:gd name="T87" fmla="*/ 4 h 34"/>
                  <a:gd name="T88" fmla="*/ 42 w 58"/>
                  <a:gd name="T89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34">
                    <a:moveTo>
                      <a:pt x="42" y="0"/>
                    </a:moveTo>
                    <a:lnTo>
                      <a:pt x="43" y="1"/>
                    </a:lnTo>
                    <a:lnTo>
                      <a:pt x="43" y="2"/>
                    </a:lnTo>
                    <a:lnTo>
                      <a:pt x="44" y="4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6" y="7"/>
                    </a:lnTo>
                    <a:lnTo>
                      <a:pt x="46" y="8"/>
                    </a:lnTo>
                    <a:lnTo>
                      <a:pt x="47" y="10"/>
                    </a:lnTo>
                    <a:lnTo>
                      <a:pt x="48" y="11"/>
                    </a:lnTo>
                    <a:lnTo>
                      <a:pt x="49" y="12"/>
                    </a:lnTo>
                    <a:lnTo>
                      <a:pt x="51" y="13"/>
                    </a:lnTo>
                    <a:lnTo>
                      <a:pt x="52" y="14"/>
                    </a:lnTo>
                    <a:lnTo>
                      <a:pt x="54" y="15"/>
                    </a:lnTo>
                    <a:lnTo>
                      <a:pt x="55" y="16"/>
                    </a:lnTo>
                    <a:lnTo>
                      <a:pt x="55" y="17"/>
                    </a:lnTo>
                    <a:lnTo>
                      <a:pt x="56" y="19"/>
                    </a:lnTo>
                    <a:lnTo>
                      <a:pt x="56" y="20"/>
                    </a:lnTo>
                    <a:lnTo>
                      <a:pt x="57" y="21"/>
                    </a:lnTo>
                    <a:lnTo>
                      <a:pt x="57" y="22"/>
                    </a:lnTo>
                    <a:lnTo>
                      <a:pt x="57" y="22"/>
                    </a:lnTo>
                    <a:lnTo>
                      <a:pt x="57" y="23"/>
                    </a:lnTo>
                    <a:lnTo>
                      <a:pt x="56" y="24"/>
                    </a:lnTo>
                    <a:lnTo>
                      <a:pt x="56" y="23"/>
                    </a:lnTo>
                    <a:lnTo>
                      <a:pt x="55" y="22"/>
                    </a:lnTo>
                    <a:lnTo>
                      <a:pt x="54" y="21"/>
                    </a:lnTo>
                    <a:lnTo>
                      <a:pt x="53" y="19"/>
                    </a:lnTo>
                    <a:lnTo>
                      <a:pt x="51" y="19"/>
                    </a:lnTo>
                    <a:lnTo>
                      <a:pt x="50" y="19"/>
                    </a:lnTo>
                    <a:lnTo>
                      <a:pt x="49" y="19"/>
                    </a:lnTo>
                    <a:lnTo>
                      <a:pt x="48" y="19"/>
                    </a:lnTo>
                    <a:lnTo>
                      <a:pt x="48" y="20"/>
                    </a:lnTo>
                    <a:lnTo>
                      <a:pt x="47" y="21"/>
                    </a:lnTo>
                    <a:lnTo>
                      <a:pt x="46" y="22"/>
                    </a:lnTo>
                    <a:lnTo>
                      <a:pt x="45" y="24"/>
                    </a:lnTo>
                    <a:lnTo>
                      <a:pt x="44" y="25"/>
                    </a:lnTo>
                    <a:lnTo>
                      <a:pt x="43" y="26"/>
                    </a:lnTo>
                    <a:lnTo>
                      <a:pt x="42" y="27"/>
                    </a:lnTo>
                    <a:lnTo>
                      <a:pt x="42" y="28"/>
                    </a:lnTo>
                    <a:lnTo>
                      <a:pt x="40" y="30"/>
                    </a:lnTo>
                    <a:lnTo>
                      <a:pt x="39" y="32"/>
                    </a:lnTo>
                    <a:lnTo>
                      <a:pt x="38" y="32"/>
                    </a:lnTo>
                    <a:lnTo>
                      <a:pt x="37" y="33"/>
                    </a:lnTo>
                    <a:lnTo>
                      <a:pt x="36" y="33"/>
                    </a:lnTo>
                    <a:lnTo>
                      <a:pt x="33" y="33"/>
                    </a:lnTo>
                    <a:lnTo>
                      <a:pt x="33" y="33"/>
                    </a:lnTo>
                    <a:lnTo>
                      <a:pt x="31" y="33"/>
                    </a:lnTo>
                    <a:lnTo>
                      <a:pt x="30" y="33"/>
                    </a:lnTo>
                    <a:lnTo>
                      <a:pt x="29" y="33"/>
                    </a:lnTo>
                    <a:lnTo>
                      <a:pt x="28" y="33"/>
                    </a:lnTo>
                    <a:lnTo>
                      <a:pt x="26" y="33"/>
                    </a:lnTo>
                    <a:lnTo>
                      <a:pt x="25" y="33"/>
                    </a:lnTo>
                    <a:lnTo>
                      <a:pt x="24" y="33"/>
                    </a:lnTo>
                    <a:lnTo>
                      <a:pt x="23" y="33"/>
                    </a:lnTo>
                    <a:lnTo>
                      <a:pt x="22" y="33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9" y="30"/>
                    </a:lnTo>
                    <a:lnTo>
                      <a:pt x="18" y="29"/>
                    </a:lnTo>
                    <a:lnTo>
                      <a:pt x="17" y="28"/>
                    </a:lnTo>
                    <a:lnTo>
                      <a:pt x="16" y="27"/>
                    </a:lnTo>
                    <a:lnTo>
                      <a:pt x="15" y="25"/>
                    </a:lnTo>
                    <a:lnTo>
                      <a:pt x="14" y="24"/>
                    </a:lnTo>
                    <a:lnTo>
                      <a:pt x="13" y="22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1" y="20"/>
                    </a:lnTo>
                    <a:lnTo>
                      <a:pt x="10" y="20"/>
                    </a:lnTo>
                    <a:lnTo>
                      <a:pt x="9" y="19"/>
                    </a:lnTo>
                    <a:lnTo>
                      <a:pt x="8" y="19"/>
                    </a:lnTo>
                    <a:lnTo>
                      <a:pt x="7" y="19"/>
                    </a:lnTo>
                    <a:lnTo>
                      <a:pt x="6" y="19"/>
                    </a:lnTo>
                    <a:lnTo>
                      <a:pt x="4" y="20"/>
                    </a:lnTo>
                    <a:lnTo>
                      <a:pt x="3" y="21"/>
                    </a:lnTo>
                    <a:lnTo>
                      <a:pt x="1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1" y="21"/>
                    </a:lnTo>
                    <a:lnTo>
                      <a:pt x="1" y="19"/>
                    </a:lnTo>
                    <a:lnTo>
                      <a:pt x="2" y="18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5" y="15"/>
                    </a:lnTo>
                    <a:lnTo>
                      <a:pt x="8" y="14"/>
                    </a:lnTo>
                    <a:lnTo>
                      <a:pt x="9" y="13"/>
                    </a:lnTo>
                    <a:lnTo>
                      <a:pt x="10" y="12"/>
                    </a:lnTo>
                    <a:lnTo>
                      <a:pt x="12" y="11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8"/>
                    </a:lnTo>
                    <a:lnTo>
                      <a:pt x="14" y="7"/>
                    </a:lnTo>
                    <a:lnTo>
                      <a:pt x="14" y="5"/>
                    </a:lnTo>
                    <a:lnTo>
                      <a:pt x="15" y="4"/>
                    </a:lnTo>
                    <a:lnTo>
                      <a:pt x="15" y="3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7"/>
                    </a:lnTo>
                    <a:lnTo>
                      <a:pt x="21" y="7"/>
                    </a:lnTo>
                    <a:lnTo>
                      <a:pt x="22" y="7"/>
                    </a:lnTo>
                    <a:lnTo>
                      <a:pt x="23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5" y="8"/>
                    </a:lnTo>
                    <a:lnTo>
                      <a:pt x="25" y="8"/>
                    </a:lnTo>
                    <a:lnTo>
                      <a:pt x="26" y="8"/>
                    </a:lnTo>
                    <a:lnTo>
                      <a:pt x="27" y="9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1" y="10"/>
                    </a:lnTo>
                    <a:lnTo>
                      <a:pt x="32" y="9"/>
                    </a:lnTo>
                    <a:lnTo>
                      <a:pt x="33" y="8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5" y="7"/>
                    </a:lnTo>
                    <a:lnTo>
                      <a:pt x="36" y="7"/>
                    </a:lnTo>
                    <a:lnTo>
                      <a:pt x="37" y="6"/>
                    </a:lnTo>
                    <a:lnTo>
                      <a:pt x="3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2" y="5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2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1" y="0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09" name="Freeform 97">
                <a:extLst>
                  <a:ext uri="{FF2B5EF4-FFF2-40B4-BE49-F238E27FC236}">
                    <a16:creationId xmlns:a16="http://schemas.microsoft.com/office/drawing/2014/main" id="{7F81ADBC-A7BE-0375-CBC1-4E6F975DF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" y="689"/>
                <a:ext cx="33" cy="17"/>
              </a:xfrm>
              <a:custGeom>
                <a:avLst/>
                <a:gdLst>
                  <a:gd name="T0" fmla="*/ 31 w 33"/>
                  <a:gd name="T1" fmla="*/ 8 h 17"/>
                  <a:gd name="T2" fmla="*/ 29 w 33"/>
                  <a:gd name="T3" fmla="*/ 3 h 17"/>
                  <a:gd name="T4" fmla="*/ 29 w 33"/>
                  <a:gd name="T5" fmla="*/ 0 h 17"/>
                  <a:gd name="T6" fmla="*/ 28 w 33"/>
                  <a:gd name="T7" fmla="*/ 0 h 17"/>
                  <a:gd name="T8" fmla="*/ 26 w 33"/>
                  <a:gd name="T9" fmla="*/ 1 h 17"/>
                  <a:gd name="T10" fmla="*/ 24 w 33"/>
                  <a:gd name="T11" fmla="*/ 1 h 17"/>
                  <a:gd name="T12" fmla="*/ 22 w 33"/>
                  <a:gd name="T13" fmla="*/ 3 h 17"/>
                  <a:gd name="T14" fmla="*/ 20 w 33"/>
                  <a:gd name="T15" fmla="*/ 5 h 17"/>
                  <a:gd name="T16" fmla="*/ 19 w 33"/>
                  <a:gd name="T17" fmla="*/ 8 h 17"/>
                  <a:gd name="T18" fmla="*/ 18 w 33"/>
                  <a:gd name="T19" fmla="*/ 12 h 17"/>
                  <a:gd name="T20" fmla="*/ 17 w 33"/>
                  <a:gd name="T21" fmla="*/ 16 h 17"/>
                  <a:gd name="T22" fmla="*/ 15 w 33"/>
                  <a:gd name="T23" fmla="*/ 16 h 17"/>
                  <a:gd name="T24" fmla="*/ 14 w 33"/>
                  <a:gd name="T25" fmla="*/ 12 h 17"/>
                  <a:gd name="T26" fmla="*/ 13 w 33"/>
                  <a:gd name="T27" fmla="*/ 7 h 17"/>
                  <a:gd name="T28" fmla="*/ 11 w 33"/>
                  <a:gd name="T29" fmla="*/ 5 h 17"/>
                  <a:gd name="T30" fmla="*/ 9 w 33"/>
                  <a:gd name="T31" fmla="*/ 3 h 17"/>
                  <a:gd name="T32" fmla="*/ 8 w 33"/>
                  <a:gd name="T33" fmla="*/ 1 h 17"/>
                  <a:gd name="T34" fmla="*/ 5 w 33"/>
                  <a:gd name="T35" fmla="*/ 1 h 17"/>
                  <a:gd name="T36" fmla="*/ 3 w 33"/>
                  <a:gd name="T37" fmla="*/ 0 h 17"/>
                  <a:gd name="T38" fmla="*/ 2 w 33"/>
                  <a:gd name="T39" fmla="*/ 0 h 17"/>
                  <a:gd name="T40" fmla="*/ 2 w 33"/>
                  <a:gd name="T41" fmla="*/ 3 h 17"/>
                  <a:gd name="T42" fmla="*/ 1 w 33"/>
                  <a:gd name="T43" fmla="*/ 8 h 17"/>
                  <a:gd name="T44" fmla="*/ 0 w 33"/>
                  <a:gd name="T45" fmla="*/ 10 h 17"/>
                  <a:gd name="T46" fmla="*/ 1 w 33"/>
                  <a:gd name="T47" fmla="*/ 12 h 17"/>
                  <a:gd name="T48" fmla="*/ 2 w 33"/>
                  <a:gd name="T49" fmla="*/ 12 h 17"/>
                  <a:gd name="T50" fmla="*/ 5 w 33"/>
                  <a:gd name="T51" fmla="*/ 14 h 17"/>
                  <a:gd name="T52" fmla="*/ 10 w 33"/>
                  <a:gd name="T53" fmla="*/ 14 h 17"/>
                  <a:gd name="T54" fmla="*/ 13 w 33"/>
                  <a:gd name="T55" fmla="*/ 16 h 17"/>
                  <a:gd name="T56" fmla="*/ 15 w 33"/>
                  <a:gd name="T57" fmla="*/ 16 h 17"/>
                  <a:gd name="T58" fmla="*/ 17 w 33"/>
                  <a:gd name="T59" fmla="*/ 16 h 17"/>
                  <a:gd name="T60" fmla="*/ 19 w 33"/>
                  <a:gd name="T61" fmla="*/ 16 h 17"/>
                  <a:gd name="T62" fmla="*/ 22 w 33"/>
                  <a:gd name="T63" fmla="*/ 14 h 17"/>
                  <a:gd name="T64" fmla="*/ 26 w 33"/>
                  <a:gd name="T65" fmla="*/ 14 h 17"/>
                  <a:gd name="T66" fmla="*/ 28 w 33"/>
                  <a:gd name="T67" fmla="*/ 12 h 17"/>
                  <a:gd name="T68" fmla="*/ 31 w 33"/>
                  <a:gd name="T69" fmla="*/ 12 h 17"/>
                  <a:gd name="T70" fmla="*/ 32 w 33"/>
                  <a:gd name="T71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" h="17">
                    <a:moveTo>
                      <a:pt x="32" y="10"/>
                    </a:moveTo>
                    <a:lnTo>
                      <a:pt x="31" y="8"/>
                    </a:lnTo>
                    <a:lnTo>
                      <a:pt x="30" y="7"/>
                    </a:lnTo>
                    <a:lnTo>
                      <a:pt x="29" y="3"/>
                    </a:lnTo>
                    <a:lnTo>
                      <a:pt x="29" y="1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5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2" y="3"/>
                    </a:lnTo>
                    <a:lnTo>
                      <a:pt x="21" y="5"/>
                    </a:lnTo>
                    <a:lnTo>
                      <a:pt x="20" y="5"/>
                    </a:lnTo>
                    <a:lnTo>
                      <a:pt x="19" y="7"/>
                    </a:lnTo>
                    <a:lnTo>
                      <a:pt x="19" y="8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17" y="16"/>
                    </a:lnTo>
                    <a:lnTo>
                      <a:pt x="16" y="16"/>
                    </a:lnTo>
                    <a:lnTo>
                      <a:pt x="15" y="16"/>
                    </a:lnTo>
                    <a:lnTo>
                      <a:pt x="14" y="14"/>
                    </a:lnTo>
                    <a:lnTo>
                      <a:pt x="14" y="12"/>
                    </a:lnTo>
                    <a:lnTo>
                      <a:pt x="13" y="10"/>
                    </a:lnTo>
                    <a:lnTo>
                      <a:pt x="13" y="7"/>
                    </a:lnTo>
                    <a:lnTo>
                      <a:pt x="12" y="5"/>
                    </a:lnTo>
                    <a:lnTo>
                      <a:pt x="11" y="5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1" y="14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5" y="16"/>
                    </a:lnTo>
                    <a:lnTo>
                      <a:pt x="16" y="16"/>
                    </a:lnTo>
                    <a:lnTo>
                      <a:pt x="17" y="16"/>
                    </a:lnTo>
                    <a:lnTo>
                      <a:pt x="18" y="16"/>
                    </a:lnTo>
                    <a:lnTo>
                      <a:pt x="19" y="16"/>
                    </a:lnTo>
                    <a:lnTo>
                      <a:pt x="21" y="14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28" y="14"/>
                    </a:lnTo>
                    <a:lnTo>
                      <a:pt x="28" y="12"/>
                    </a:lnTo>
                    <a:lnTo>
                      <a:pt x="29" y="12"/>
                    </a:lnTo>
                    <a:lnTo>
                      <a:pt x="31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0"/>
                    </a:lnTo>
                  </a:path>
                </a:pathLst>
              </a:custGeom>
              <a:solidFill>
                <a:srgbClr val="FFB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10" name="Freeform 98">
                <a:extLst>
                  <a:ext uri="{FF2B5EF4-FFF2-40B4-BE49-F238E27FC236}">
                    <a16:creationId xmlns:a16="http://schemas.microsoft.com/office/drawing/2014/main" id="{7DB7FA13-5C79-A668-85F0-C61053A62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" y="698"/>
                <a:ext cx="39" cy="17"/>
              </a:xfrm>
              <a:custGeom>
                <a:avLst/>
                <a:gdLst>
                  <a:gd name="T0" fmla="*/ 38 w 39"/>
                  <a:gd name="T1" fmla="*/ 1 h 17"/>
                  <a:gd name="T2" fmla="*/ 38 w 39"/>
                  <a:gd name="T3" fmla="*/ 1 h 17"/>
                  <a:gd name="T4" fmla="*/ 37 w 39"/>
                  <a:gd name="T5" fmla="*/ 2 h 17"/>
                  <a:gd name="T6" fmla="*/ 35 w 39"/>
                  <a:gd name="T7" fmla="*/ 4 h 17"/>
                  <a:gd name="T8" fmla="*/ 34 w 39"/>
                  <a:gd name="T9" fmla="*/ 5 h 17"/>
                  <a:gd name="T10" fmla="*/ 33 w 39"/>
                  <a:gd name="T11" fmla="*/ 7 h 17"/>
                  <a:gd name="T12" fmla="*/ 32 w 39"/>
                  <a:gd name="T13" fmla="*/ 9 h 17"/>
                  <a:gd name="T14" fmla="*/ 31 w 39"/>
                  <a:gd name="T15" fmla="*/ 10 h 17"/>
                  <a:gd name="T16" fmla="*/ 30 w 39"/>
                  <a:gd name="T17" fmla="*/ 11 h 17"/>
                  <a:gd name="T18" fmla="*/ 30 w 39"/>
                  <a:gd name="T19" fmla="*/ 11 h 17"/>
                  <a:gd name="T20" fmla="*/ 29 w 39"/>
                  <a:gd name="T21" fmla="*/ 12 h 17"/>
                  <a:gd name="T22" fmla="*/ 29 w 39"/>
                  <a:gd name="T23" fmla="*/ 12 h 17"/>
                  <a:gd name="T24" fmla="*/ 28 w 39"/>
                  <a:gd name="T25" fmla="*/ 14 h 17"/>
                  <a:gd name="T26" fmla="*/ 27 w 39"/>
                  <a:gd name="T27" fmla="*/ 14 h 17"/>
                  <a:gd name="T28" fmla="*/ 26 w 39"/>
                  <a:gd name="T29" fmla="*/ 15 h 17"/>
                  <a:gd name="T30" fmla="*/ 25 w 39"/>
                  <a:gd name="T31" fmla="*/ 15 h 17"/>
                  <a:gd name="T32" fmla="*/ 23 w 39"/>
                  <a:gd name="T33" fmla="*/ 16 h 17"/>
                  <a:gd name="T34" fmla="*/ 22 w 39"/>
                  <a:gd name="T35" fmla="*/ 16 h 17"/>
                  <a:gd name="T36" fmla="*/ 20 w 39"/>
                  <a:gd name="T37" fmla="*/ 16 h 17"/>
                  <a:gd name="T38" fmla="*/ 19 w 39"/>
                  <a:gd name="T39" fmla="*/ 16 h 17"/>
                  <a:gd name="T40" fmla="*/ 17 w 39"/>
                  <a:gd name="T41" fmla="*/ 16 h 17"/>
                  <a:gd name="T42" fmla="*/ 16 w 39"/>
                  <a:gd name="T43" fmla="*/ 16 h 17"/>
                  <a:gd name="T44" fmla="*/ 15 w 39"/>
                  <a:gd name="T45" fmla="*/ 16 h 17"/>
                  <a:gd name="T46" fmla="*/ 14 w 39"/>
                  <a:gd name="T47" fmla="*/ 16 h 17"/>
                  <a:gd name="T48" fmla="*/ 13 w 39"/>
                  <a:gd name="T49" fmla="*/ 16 h 17"/>
                  <a:gd name="T50" fmla="*/ 11 w 39"/>
                  <a:gd name="T51" fmla="*/ 15 h 17"/>
                  <a:gd name="T52" fmla="*/ 11 w 39"/>
                  <a:gd name="T53" fmla="*/ 15 h 17"/>
                  <a:gd name="T54" fmla="*/ 10 w 39"/>
                  <a:gd name="T55" fmla="*/ 14 h 17"/>
                  <a:gd name="T56" fmla="*/ 8 w 39"/>
                  <a:gd name="T57" fmla="*/ 13 h 17"/>
                  <a:gd name="T58" fmla="*/ 7 w 39"/>
                  <a:gd name="T59" fmla="*/ 12 h 17"/>
                  <a:gd name="T60" fmla="*/ 7 w 39"/>
                  <a:gd name="T61" fmla="*/ 11 h 17"/>
                  <a:gd name="T62" fmla="*/ 6 w 39"/>
                  <a:gd name="T63" fmla="*/ 10 h 17"/>
                  <a:gd name="T64" fmla="*/ 5 w 39"/>
                  <a:gd name="T65" fmla="*/ 9 h 17"/>
                  <a:gd name="T66" fmla="*/ 5 w 39"/>
                  <a:gd name="T67" fmla="*/ 9 h 17"/>
                  <a:gd name="T68" fmla="*/ 4 w 39"/>
                  <a:gd name="T69" fmla="*/ 8 h 17"/>
                  <a:gd name="T70" fmla="*/ 4 w 39"/>
                  <a:gd name="T71" fmla="*/ 7 h 17"/>
                  <a:gd name="T72" fmla="*/ 2 w 39"/>
                  <a:gd name="T73" fmla="*/ 5 h 17"/>
                  <a:gd name="T74" fmla="*/ 2 w 39"/>
                  <a:gd name="T75" fmla="*/ 4 h 17"/>
                  <a:gd name="T76" fmla="*/ 1 w 39"/>
                  <a:gd name="T77" fmla="*/ 3 h 17"/>
                  <a:gd name="T78" fmla="*/ 0 w 39"/>
                  <a:gd name="T79" fmla="*/ 2 h 17"/>
                  <a:gd name="T80" fmla="*/ 0 w 39"/>
                  <a:gd name="T81" fmla="*/ 1 h 17"/>
                  <a:gd name="T82" fmla="*/ 0 w 39"/>
                  <a:gd name="T83" fmla="*/ 0 h 17"/>
                  <a:gd name="T84" fmla="*/ 1 w 39"/>
                  <a:gd name="T85" fmla="*/ 0 h 17"/>
                  <a:gd name="T86" fmla="*/ 3 w 39"/>
                  <a:gd name="T87" fmla="*/ 0 h 17"/>
                  <a:gd name="T88" fmla="*/ 5 w 39"/>
                  <a:gd name="T89" fmla="*/ 0 h 17"/>
                  <a:gd name="T90" fmla="*/ 8 w 39"/>
                  <a:gd name="T91" fmla="*/ 1 h 17"/>
                  <a:gd name="T92" fmla="*/ 11 w 39"/>
                  <a:gd name="T93" fmla="*/ 2 h 17"/>
                  <a:gd name="T94" fmla="*/ 15 w 39"/>
                  <a:gd name="T95" fmla="*/ 2 h 17"/>
                  <a:gd name="T96" fmla="*/ 19 w 39"/>
                  <a:gd name="T97" fmla="*/ 2 h 17"/>
                  <a:gd name="T98" fmla="*/ 23 w 39"/>
                  <a:gd name="T99" fmla="*/ 2 h 17"/>
                  <a:gd name="T100" fmla="*/ 26 w 39"/>
                  <a:gd name="T101" fmla="*/ 2 h 17"/>
                  <a:gd name="T102" fmla="*/ 30 w 39"/>
                  <a:gd name="T103" fmla="*/ 1 h 17"/>
                  <a:gd name="T104" fmla="*/ 33 w 39"/>
                  <a:gd name="T105" fmla="*/ 0 h 17"/>
                  <a:gd name="T106" fmla="*/ 35 w 39"/>
                  <a:gd name="T107" fmla="*/ 0 h 17"/>
                  <a:gd name="T108" fmla="*/ 37 w 39"/>
                  <a:gd name="T109" fmla="*/ 0 h 17"/>
                  <a:gd name="T110" fmla="*/ 38 w 39"/>
                  <a:gd name="T111" fmla="*/ 0 h 17"/>
                  <a:gd name="T112" fmla="*/ 38 w 39"/>
                  <a:gd name="T1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9" h="17">
                    <a:moveTo>
                      <a:pt x="38" y="1"/>
                    </a:moveTo>
                    <a:lnTo>
                      <a:pt x="38" y="1"/>
                    </a:lnTo>
                    <a:lnTo>
                      <a:pt x="37" y="2"/>
                    </a:lnTo>
                    <a:lnTo>
                      <a:pt x="35" y="4"/>
                    </a:lnTo>
                    <a:lnTo>
                      <a:pt x="34" y="5"/>
                    </a:lnTo>
                    <a:lnTo>
                      <a:pt x="33" y="7"/>
                    </a:lnTo>
                    <a:lnTo>
                      <a:pt x="32" y="9"/>
                    </a:lnTo>
                    <a:lnTo>
                      <a:pt x="31" y="10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28" y="14"/>
                    </a:lnTo>
                    <a:lnTo>
                      <a:pt x="27" y="14"/>
                    </a:lnTo>
                    <a:lnTo>
                      <a:pt x="26" y="15"/>
                    </a:lnTo>
                    <a:lnTo>
                      <a:pt x="25" y="15"/>
                    </a:lnTo>
                    <a:lnTo>
                      <a:pt x="23" y="16"/>
                    </a:lnTo>
                    <a:lnTo>
                      <a:pt x="22" y="16"/>
                    </a:lnTo>
                    <a:lnTo>
                      <a:pt x="20" y="16"/>
                    </a:lnTo>
                    <a:lnTo>
                      <a:pt x="19" y="16"/>
                    </a:lnTo>
                    <a:lnTo>
                      <a:pt x="17" y="16"/>
                    </a:lnTo>
                    <a:lnTo>
                      <a:pt x="16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0" y="14"/>
                    </a:lnTo>
                    <a:lnTo>
                      <a:pt x="8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11" y="2"/>
                    </a:lnTo>
                    <a:lnTo>
                      <a:pt x="15" y="2"/>
                    </a:lnTo>
                    <a:lnTo>
                      <a:pt x="19" y="2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30" y="1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38" y="1"/>
                    </a:lnTo>
                  </a:path>
                </a:pathLst>
              </a:custGeom>
              <a:solidFill>
                <a:srgbClr val="6621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11" name="Freeform 99">
                <a:extLst>
                  <a:ext uri="{FF2B5EF4-FFF2-40B4-BE49-F238E27FC236}">
                    <a16:creationId xmlns:a16="http://schemas.microsoft.com/office/drawing/2014/main" id="{F162FDBD-2CB5-38CE-1959-D282E6F06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" y="698"/>
                <a:ext cx="39" cy="17"/>
              </a:xfrm>
              <a:custGeom>
                <a:avLst/>
                <a:gdLst>
                  <a:gd name="T0" fmla="*/ 38 w 39"/>
                  <a:gd name="T1" fmla="*/ 1 h 17"/>
                  <a:gd name="T2" fmla="*/ 37 w 39"/>
                  <a:gd name="T3" fmla="*/ 2 h 17"/>
                  <a:gd name="T4" fmla="*/ 34 w 39"/>
                  <a:gd name="T5" fmla="*/ 5 h 17"/>
                  <a:gd name="T6" fmla="*/ 32 w 39"/>
                  <a:gd name="T7" fmla="*/ 9 h 17"/>
                  <a:gd name="T8" fmla="*/ 30 w 39"/>
                  <a:gd name="T9" fmla="*/ 11 h 17"/>
                  <a:gd name="T10" fmla="*/ 30 w 39"/>
                  <a:gd name="T11" fmla="*/ 11 h 17"/>
                  <a:gd name="T12" fmla="*/ 29 w 39"/>
                  <a:gd name="T13" fmla="*/ 12 h 17"/>
                  <a:gd name="T14" fmla="*/ 27 w 39"/>
                  <a:gd name="T15" fmla="*/ 14 h 17"/>
                  <a:gd name="T16" fmla="*/ 25 w 39"/>
                  <a:gd name="T17" fmla="*/ 15 h 17"/>
                  <a:gd name="T18" fmla="*/ 23 w 39"/>
                  <a:gd name="T19" fmla="*/ 16 h 17"/>
                  <a:gd name="T20" fmla="*/ 20 w 39"/>
                  <a:gd name="T21" fmla="*/ 16 h 17"/>
                  <a:gd name="T22" fmla="*/ 17 w 39"/>
                  <a:gd name="T23" fmla="*/ 16 h 17"/>
                  <a:gd name="T24" fmla="*/ 15 w 39"/>
                  <a:gd name="T25" fmla="*/ 16 h 17"/>
                  <a:gd name="T26" fmla="*/ 13 w 39"/>
                  <a:gd name="T27" fmla="*/ 16 h 17"/>
                  <a:gd name="T28" fmla="*/ 11 w 39"/>
                  <a:gd name="T29" fmla="*/ 15 h 17"/>
                  <a:gd name="T30" fmla="*/ 10 w 39"/>
                  <a:gd name="T31" fmla="*/ 14 h 17"/>
                  <a:gd name="T32" fmla="*/ 7 w 39"/>
                  <a:gd name="T33" fmla="*/ 12 h 17"/>
                  <a:gd name="T34" fmla="*/ 6 w 39"/>
                  <a:gd name="T35" fmla="*/ 10 h 17"/>
                  <a:gd name="T36" fmla="*/ 5 w 39"/>
                  <a:gd name="T37" fmla="*/ 9 h 17"/>
                  <a:gd name="T38" fmla="*/ 4 w 39"/>
                  <a:gd name="T39" fmla="*/ 8 h 17"/>
                  <a:gd name="T40" fmla="*/ 2 w 39"/>
                  <a:gd name="T41" fmla="*/ 5 h 17"/>
                  <a:gd name="T42" fmla="*/ 1 w 39"/>
                  <a:gd name="T43" fmla="*/ 3 h 17"/>
                  <a:gd name="T44" fmla="*/ 0 w 39"/>
                  <a:gd name="T45" fmla="*/ 1 h 17"/>
                  <a:gd name="T46" fmla="*/ 0 w 39"/>
                  <a:gd name="T47" fmla="*/ 0 h 17"/>
                  <a:gd name="T48" fmla="*/ 3 w 39"/>
                  <a:gd name="T49" fmla="*/ 0 h 17"/>
                  <a:gd name="T50" fmla="*/ 8 w 39"/>
                  <a:gd name="T51" fmla="*/ 1 h 17"/>
                  <a:gd name="T52" fmla="*/ 15 w 39"/>
                  <a:gd name="T53" fmla="*/ 2 h 17"/>
                  <a:gd name="T54" fmla="*/ 19 w 39"/>
                  <a:gd name="T55" fmla="*/ 2 h 17"/>
                  <a:gd name="T56" fmla="*/ 26 w 39"/>
                  <a:gd name="T57" fmla="*/ 2 h 17"/>
                  <a:gd name="T58" fmla="*/ 33 w 39"/>
                  <a:gd name="T59" fmla="*/ 0 h 17"/>
                  <a:gd name="T60" fmla="*/ 37 w 39"/>
                  <a:gd name="T61" fmla="*/ 0 h 17"/>
                  <a:gd name="T62" fmla="*/ 38 w 39"/>
                  <a:gd name="T6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9" h="17">
                    <a:moveTo>
                      <a:pt x="38" y="1"/>
                    </a:moveTo>
                    <a:lnTo>
                      <a:pt x="38" y="1"/>
                    </a:lnTo>
                    <a:lnTo>
                      <a:pt x="38" y="1"/>
                    </a:lnTo>
                    <a:lnTo>
                      <a:pt x="37" y="2"/>
                    </a:lnTo>
                    <a:lnTo>
                      <a:pt x="35" y="4"/>
                    </a:lnTo>
                    <a:lnTo>
                      <a:pt x="34" y="5"/>
                    </a:lnTo>
                    <a:lnTo>
                      <a:pt x="33" y="7"/>
                    </a:lnTo>
                    <a:lnTo>
                      <a:pt x="32" y="9"/>
                    </a:lnTo>
                    <a:lnTo>
                      <a:pt x="31" y="10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28" y="14"/>
                    </a:lnTo>
                    <a:lnTo>
                      <a:pt x="27" y="14"/>
                    </a:lnTo>
                    <a:lnTo>
                      <a:pt x="26" y="15"/>
                    </a:lnTo>
                    <a:lnTo>
                      <a:pt x="25" y="15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2" y="16"/>
                    </a:lnTo>
                    <a:lnTo>
                      <a:pt x="20" y="16"/>
                    </a:lnTo>
                    <a:lnTo>
                      <a:pt x="19" y="16"/>
                    </a:lnTo>
                    <a:lnTo>
                      <a:pt x="17" y="16"/>
                    </a:lnTo>
                    <a:lnTo>
                      <a:pt x="16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0" y="14"/>
                    </a:lnTo>
                    <a:lnTo>
                      <a:pt x="8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11" y="2"/>
                    </a:lnTo>
                    <a:lnTo>
                      <a:pt x="15" y="2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30" y="1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38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12" name="Freeform 100">
                <a:extLst>
                  <a:ext uri="{FF2B5EF4-FFF2-40B4-BE49-F238E27FC236}">
                    <a16:creationId xmlns:a16="http://schemas.microsoft.com/office/drawing/2014/main" id="{D05C96D2-C36C-F52F-9120-EB07C6AD7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" y="698"/>
                <a:ext cx="39" cy="17"/>
              </a:xfrm>
              <a:custGeom>
                <a:avLst/>
                <a:gdLst>
                  <a:gd name="T0" fmla="*/ 5 w 39"/>
                  <a:gd name="T1" fmla="*/ 9 h 17"/>
                  <a:gd name="T2" fmla="*/ 5 w 39"/>
                  <a:gd name="T3" fmla="*/ 8 h 17"/>
                  <a:gd name="T4" fmla="*/ 4 w 39"/>
                  <a:gd name="T5" fmla="*/ 8 h 17"/>
                  <a:gd name="T6" fmla="*/ 4 w 39"/>
                  <a:gd name="T7" fmla="*/ 6 h 17"/>
                  <a:gd name="T8" fmla="*/ 2 w 39"/>
                  <a:gd name="T9" fmla="*/ 5 h 17"/>
                  <a:gd name="T10" fmla="*/ 2 w 39"/>
                  <a:gd name="T11" fmla="*/ 4 h 17"/>
                  <a:gd name="T12" fmla="*/ 1 w 39"/>
                  <a:gd name="T13" fmla="*/ 3 h 17"/>
                  <a:gd name="T14" fmla="*/ 1 w 39"/>
                  <a:gd name="T15" fmla="*/ 1 h 17"/>
                  <a:gd name="T16" fmla="*/ 0 w 39"/>
                  <a:gd name="T17" fmla="*/ 0 h 17"/>
                  <a:gd name="T18" fmla="*/ 1 w 39"/>
                  <a:gd name="T19" fmla="*/ 0 h 17"/>
                  <a:gd name="T20" fmla="*/ 1 w 39"/>
                  <a:gd name="T21" fmla="*/ 0 h 17"/>
                  <a:gd name="T22" fmla="*/ 3 w 39"/>
                  <a:gd name="T23" fmla="*/ 0 h 17"/>
                  <a:gd name="T24" fmla="*/ 5 w 39"/>
                  <a:gd name="T25" fmla="*/ 1 h 17"/>
                  <a:gd name="T26" fmla="*/ 8 w 39"/>
                  <a:gd name="T27" fmla="*/ 1 h 17"/>
                  <a:gd name="T28" fmla="*/ 11 w 39"/>
                  <a:gd name="T29" fmla="*/ 2 h 17"/>
                  <a:gd name="T30" fmla="*/ 15 w 39"/>
                  <a:gd name="T31" fmla="*/ 2 h 17"/>
                  <a:gd name="T32" fmla="*/ 19 w 39"/>
                  <a:gd name="T33" fmla="*/ 3 h 17"/>
                  <a:gd name="T34" fmla="*/ 23 w 39"/>
                  <a:gd name="T35" fmla="*/ 2 h 17"/>
                  <a:gd name="T36" fmla="*/ 26 w 39"/>
                  <a:gd name="T37" fmla="*/ 2 h 17"/>
                  <a:gd name="T38" fmla="*/ 30 w 39"/>
                  <a:gd name="T39" fmla="*/ 1 h 17"/>
                  <a:gd name="T40" fmla="*/ 33 w 39"/>
                  <a:gd name="T41" fmla="*/ 1 h 17"/>
                  <a:gd name="T42" fmla="*/ 35 w 39"/>
                  <a:gd name="T43" fmla="*/ 0 h 17"/>
                  <a:gd name="T44" fmla="*/ 37 w 39"/>
                  <a:gd name="T45" fmla="*/ 0 h 17"/>
                  <a:gd name="T46" fmla="*/ 38 w 39"/>
                  <a:gd name="T47" fmla="*/ 0 h 17"/>
                  <a:gd name="T48" fmla="*/ 38 w 39"/>
                  <a:gd name="T49" fmla="*/ 1 h 17"/>
                  <a:gd name="T50" fmla="*/ 38 w 39"/>
                  <a:gd name="T51" fmla="*/ 1 h 17"/>
                  <a:gd name="T52" fmla="*/ 37 w 39"/>
                  <a:gd name="T53" fmla="*/ 2 h 17"/>
                  <a:gd name="T54" fmla="*/ 36 w 39"/>
                  <a:gd name="T55" fmla="*/ 3 h 17"/>
                  <a:gd name="T56" fmla="*/ 35 w 39"/>
                  <a:gd name="T57" fmla="*/ 5 h 17"/>
                  <a:gd name="T58" fmla="*/ 33 w 39"/>
                  <a:gd name="T59" fmla="*/ 7 h 17"/>
                  <a:gd name="T60" fmla="*/ 32 w 39"/>
                  <a:gd name="T61" fmla="*/ 8 h 17"/>
                  <a:gd name="T62" fmla="*/ 31 w 39"/>
                  <a:gd name="T63" fmla="*/ 9 h 17"/>
                  <a:gd name="T64" fmla="*/ 31 w 39"/>
                  <a:gd name="T65" fmla="*/ 10 h 17"/>
                  <a:gd name="T66" fmla="*/ 30 w 39"/>
                  <a:gd name="T67" fmla="*/ 11 h 17"/>
                  <a:gd name="T68" fmla="*/ 30 w 39"/>
                  <a:gd name="T69" fmla="*/ 11 h 17"/>
                  <a:gd name="T70" fmla="*/ 29 w 39"/>
                  <a:gd name="T71" fmla="*/ 12 h 17"/>
                  <a:gd name="T72" fmla="*/ 28 w 39"/>
                  <a:gd name="T73" fmla="*/ 13 h 17"/>
                  <a:gd name="T74" fmla="*/ 27 w 39"/>
                  <a:gd name="T75" fmla="*/ 14 h 17"/>
                  <a:gd name="T76" fmla="*/ 26 w 39"/>
                  <a:gd name="T77" fmla="*/ 14 h 17"/>
                  <a:gd name="T78" fmla="*/ 25 w 39"/>
                  <a:gd name="T79" fmla="*/ 16 h 17"/>
                  <a:gd name="T80" fmla="*/ 23 w 39"/>
                  <a:gd name="T81" fmla="*/ 16 h 17"/>
                  <a:gd name="T82" fmla="*/ 22 w 39"/>
                  <a:gd name="T83" fmla="*/ 16 h 17"/>
                  <a:gd name="T84" fmla="*/ 20 w 39"/>
                  <a:gd name="T85" fmla="*/ 16 h 17"/>
                  <a:gd name="T86" fmla="*/ 19 w 39"/>
                  <a:gd name="T87" fmla="*/ 16 h 17"/>
                  <a:gd name="T88" fmla="*/ 17 w 39"/>
                  <a:gd name="T89" fmla="*/ 16 h 17"/>
                  <a:gd name="T90" fmla="*/ 16 w 39"/>
                  <a:gd name="T91" fmla="*/ 16 h 17"/>
                  <a:gd name="T92" fmla="*/ 15 w 39"/>
                  <a:gd name="T93" fmla="*/ 16 h 17"/>
                  <a:gd name="T94" fmla="*/ 14 w 39"/>
                  <a:gd name="T95" fmla="*/ 16 h 17"/>
                  <a:gd name="T96" fmla="*/ 13 w 39"/>
                  <a:gd name="T97" fmla="*/ 16 h 17"/>
                  <a:gd name="T98" fmla="*/ 11 w 39"/>
                  <a:gd name="T99" fmla="*/ 16 h 17"/>
                  <a:gd name="T100" fmla="*/ 10 w 39"/>
                  <a:gd name="T101" fmla="*/ 14 h 17"/>
                  <a:gd name="T102" fmla="*/ 9 w 39"/>
                  <a:gd name="T103" fmla="*/ 13 h 17"/>
                  <a:gd name="T104" fmla="*/ 8 w 39"/>
                  <a:gd name="T105" fmla="*/ 12 h 17"/>
                  <a:gd name="T106" fmla="*/ 7 w 39"/>
                  <a:gd name="T107" fmla="*/ 11 h 17"/>
                  <a:gd name="T108" fmla="*/ 6 w 39"/>
                  <a:gd name="T109" fmla="*/ 10 h 17"/>
                  <a:gd name="T110" fmla="*/ 5 w 39"/>
                  <a:gd name="T111" fmla="*/ 9 h 17"/>
                  <a:gd name="T112" fmla="*/ 5 w 39"/>
                  <a:gd name="T11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9" h="17">
                    <a:moveTo>
                      <a:pt x="5" y="9"/>
                    </a:moveTo>
                    <a:lnTo>
                      <a:pt x="5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8" y="1"/>
                    </a:lnTo>
                    <a:lnTo>
                      <a:pt x="11" y="2"/>
                    </a:lnTo>
                    <a:lnTo>
                      <a:pt x="15" y="2"/>
                    </a:lnTo>
                    <a:lnTo>
                      <a:pt x="19" y="3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30" y="1"/>
                    </a:lnTo>
                    <a:lnTo>
                      <a:pt x="33" y="1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38" y="1"/>
                    </a:lnTo>
                    <a:lnTo>
                      <a:pt x="38" y="1"/>
                    </a:lnTo>
                    <a:lnTo>
                      <a:pt x="37" y="2"/>
                    </a:lnTo>
                    <a:lnTo>
                      <a:pt x="36" y="3"/>
                    </a:lnTo>
                    <a:lnTo>
                      <a:pt x="35" y="5"/>
                    </a:lnTo>
                    <a:lnTo>
                      <a:pt x="33" y="7"/>
                    </a:lnTo>
                    <a:lnTo>
                      <a:pt x="32" y="8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29" y="12"/>
                    </a:lnTo>
                    <a:lnTo>
                      <a:pt x="28" y="13"/>
                    </a:lnTo>
                    <a:lnTo>
                      <a:pt x="27" y="14"/>
                    </a:lnTo>
                    <a:lnTo>
                      <a:pt x="26" y="14"/>
                    </a:lnTo>
                    <a:lnTo>
                      <a:pt x="25" y="16"/>
                    </a:lnTo>
                    <a:lnTo>
                      <a:pt x="23" y="16"/>
                    </a:lnTo>
                    <a:lnTo>
                      <a:pt x="22" y="16"/>
                    </a:lnTo>
                    <a:lnTo>
                      <a:pt x="20" y="16"/>
                    </a:lnTo>
                    <a:lnTo>
                      <a:pt x="19" y="16"/>
                    </a:lnTo>
                    <a:lnTo>
                      <a:pt x="17" y="16"/>
                    </a:lnTo>
                    <a:lnTo>
                      <a:pt x="16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1" y="16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8" y="12"/>
                    </a:lnTo>
                    <a:lnTo>
                      <a:pt x="7" y="11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5" y="9"/>
                    </a:lnTo>
                  </a:path>
                </a:pathLst>
              </a:custGeom>
              <a:solidFill>
                <a:srgbClr val="5B1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13" name="Freeform 101">
                <a:extLst>
                  <a:ext uri="{FF2B5EF4-FFF2-40B4-BE49-F238E27FC236}">
                    <a16:creationId xmlns:a16="http://schemas.microsoft.com/office/drawing/2014/main" id="{3A3224BC-E00D-8C89-61C1-89623A55A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" y="698"/>
                <a:ext cx="39" cy="17"/>
              </a:xfrm>
              <a:custGeom>
                <a:avLst/>
                <a:gdLst>
                  <a:gd name="T0" fmla="*/ 5 w 39"/>
                  <a:gd name="T1" fmla="*/ 9 h 17"/>
                  <a:gd name="T2" fmla="*/ 4 w 39"/>
                  <a:gd name="T3" fmla="*/ 9 h 17"/>
                  <a:gd name="T4" fmla="*/ 4 w 39"/>
                  <a:gd name="T5" fmla="*/ 8 h 17"/>
                  <a:gd name="T6" fmla="*/ 3 w 39"/>
                  <a:gd name="T7" fmla="*/ 6 h 17"/>
                  <a:gd name="T8" fmla="*/ 2 w 39"/>
                  <a:gd name="T9" fmla="*/ 5 h 17"/>
                  <a:gd name="T10" fmla="*/ 1 w 39"/>
                  <a:gd name="T11" fmla="*/ 3 h 17"/>
                  <a:gd name="T12" fmla="*/ 1 w 39"/>
                  <a:gd name="T13" fmla="*/ 2 h 17"/>
                  <a:gd name="T14" fmla="*/ 1 w 39"/>
                  <a:gd name="T15" fmla="*/ 1 h 17"/>
                  <a:gd name="T16" fmla="*/ 0 w 39"/>
                  <a:gd name="T17" fmla="*/ 0 h 17"/>
                  <a:gd name="T18" fmla="*/ 1 w 39"/>
                  <a:gd name="T19" fmla="*/ 0 h 17"/>
                  <a:gd name="T20" fmla="*/ 2 w 39"/>
                  <a:gd name="T21" fmla="*/ 0 h 17"/>
                  <a:gd name="T22" fmla="*/ 4 w 39"/>
                  <a:gd name="T23" fmla="*/ 0 h 17"/>
                  <a:gd name="T24" fmla="*/ 5 w 39"/>
                  <a:gd name="T25" fmla="*/ 1 h 17"/>
                  <a:gd name="T26" fmla="*/ 8 w 39"/>
                  <a:gd name="T27" fmla="*/ 1 h 17"/>
                  <a:gd name="T28" fmla="*/ 11 w 39"/>
                  <a:gd name="T29" fmla="*/ 2 h 17"/>
                  <a:gd name="T30" fmla="*/ 15 w 39"/>
                  <a:gd name="T31" fmla="*/ 2 h 17"/>
                  <a:gd name="T32" fmla="*/ 19 w 39"/>
                  <a:gd name="T33" fmla="*/ 3 h 17"/>
                  <a:gd name="T34" fmla="*/ 23 w 39"/>
                  <a:gd name="T35" fmla="*/ 2 h 17"/>
                  <a:gd name="T36" fmla="*/ 27 w 39"/>
                  <a:gd name="T37" fmla="*/ 2 h 17"/>
                  <a:gd name="T38" fmla="*/ 30 w 39"/>
                  <a:gd name="T39" fmla="*/ 1 h 17"/>
                  <a:gd name="T40" fmla="*/ 32 w 39"/>
                  <a:gd name="T41" fmla="*/ 1 h 17"/>
                  <a:gd name="T42" fmla="*/ 35 w 39"/>
                  <a:gd name="T43" fmla="*/ 0 h 17"/>
                  <a:gd name="T44" fmla="*/ 37 w 39"/>
                  <a:gd name="T45" fmla="*/ 0 h 17"/>
                  <a:gd name="T46" fmla="*/ 38 w 39"/>
                  <a:gd name="T47" fmla="*/ 0 h 17"/>
                  <a:gd name="T48" fmla="*/ 38 w 39"/>
                  <a:gd name="T49" fmla="*/ 1 h 17"/>
                  <a:gd name="T50" fmla="*/ 38 w 39"/>
                  <a:gd name="T51" fmla="*/ 1 h 17"/>
                  <a:gd name="T52" fmla="*/ 37 w 39"/>
                  <a:gd name="T53" fmla="*/ 2 h 17"/>
                  <a:gd name="T54" fmla="*/ 36 w 39"/>
                  <a:gd name="T55" fmla="*/ 3 h 17"/>
                  <a:gd name="T56" fmla="*/ 35 w 39"/>
                  <a:gd name="T57" fmla="*/ 5 h 17"/>
                  <a:gd name="T58" fmla="*/ 34 w 39"/>
                  <a:gd name="T59" fmla="*/ 6 h 17"/>
                  <a:gd name="T60" fmla="*/ 32 w 39"/>
                  <a:gd name="T61" fmla="*/ 9 h 17"/>
                  <a:gd name="T62" fmla="*/ 31 w 39"/>
                  <a:gd name="T63" fmla="*/ 10 h 17"/>
                  <a:gd name="T64" fmla="*/ 31 w 39"/>
                  <a:gd name="T65" fmla="*/ 10 h 17"/>
                  <a:gd name="T66" fmla="*/ 31 w 39"/>
                  <a:gd name="T67" fmla="*/ 11 h 17"/>
                  <a:gd name="T68" fmla="*/ 30 w 39"/>
                  <a:gd name="T69" fmla="*/ 12 h 17"/>
                  <a:gd name="T70" fmla="*/ 29 w 39"/>
                  <a:gd name="T71" fmla="*/ 12 h 17"/>
                  <a:gd name="T72" fmla="*/ 28 w 39"/>
                  <a:gd name="T73" fmla="*/ 13 h 17"/>
                  <a:gd name="T74" fmla="*/ 28 w 39"/>
                  <a:gd name="T75" fmla="*/ 14 h 17"/>
                  <a:gd name="T76" fmla="*/ 26 w 39"/>
                  <a:gd name="T77" fmla="*/ 16 h 17"/>
                  <a:gd name="T78" fmla="*/ 25 w 39"/>
                  <a:gd name="T79" fmla="*/ 16 h 17"/>
                  <a:gd name="T80" fmla="*/ 23 w 39"/>
                  <a:gd name="T81" fmla="*/ 16 h 17"/>
                  <a:gd name="T82" fmla="*/ 22 w 39"/>
                  <a:gd name="T83" fmla="*/ 16 h 17"/>
                  <a:gd name="T84" fmla="*/ 20 w 39"/>
                  <a:gd name="T85" fmla="*/ 16 h 17"/>
                  <a:gd name="T86" fmla="*/ 19 w 39"/>
                  <a:gd name="T87" fmla="*/ 16 h 17"/>
                  <a:gd name="T88" fmla="*/ 17 w 39"/>
                  <a:gd name="T89" fmla="*/ 16 h 17"/>
                  <a:gd name="T90" fmla="*/ 16 w 39"/>
                  <a:gd name="T91" fmla="*/ 16 h 17"/>
                  <a:gd name="T92" fmla="*/ 15 w 39"/>
                  <a:gd name="T93" fmla="*/ 16 h 17"/>
                  <a:gd name="T94" fmla="*/ 14 w 39"/>
                  <a:gd name="T95" fmla="*/ 16 h 17"/>
                  <a:gd name="T96" fmla="*/ 13 w 39"/>
                  <a:gd name="T97" fmla="*/ 16 h 17"/>
                  <a:gd name="T98" fmla="*/ 11 w 39"/>
                  <a:gd name="T99" fmla="*/ 16 h 17"/>
                  <a:gd name="T100" fmla="*/ 10 w 39"/>
                  <a:gd name="T101" fmla="*/ 14 h 17"/>
                  <a:gd name="T102" fmla="*/ 9 w 39"/>
                  <a:gd name="T103" fmla="*/ 13 h 17"/>
                  <a:gd name="T104" fmla="*/ 8 w 39"/>
                  <a:gd name="T105" fmla="*/ 12 h 17"/>
                  <a:gd name="T106" fmla="*/ 7 w 39"/>
                  <a:gd name="T107" fmla="*/ 12 h 17"/>
                  <a:gd name="T108" fmla="*/ 6 w 39"/>
                  <a:gd name="T109" fmla="*/ 10 h 17"/>
                  <a:gd name="T110" fmla="*/ 5 w 39"/>
                  <a:gd name="T111" fmla="*/ 10 h 17"/>
                  <a:gd name="T112" fmla="*/ 5 w 39"/>
                  <a:gd name="T11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9" h="17">
                    <a:moveTo>
                      <a:pt x="5" y="9"/>
                    </a:moveTo>
                    <a:lnTo>
                      <a:pt x="4" y="9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2" y="5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8" y="1"/>
                    </a:lnTo>
                    <a:lnTo>
                      <a:pt x="11" y="2"/>
                    </a:lnTo>
                    <a:lnTo>
                      <a:pt x="15" y="2"/>
                    </a:lnTo>
                    <a:lnTo>
                      <a:pt x="19" y="3"/>
                    </a:lnTo>
                    <a:lnTo>
                      <a:pt x="23" y="2"/>
                    </a:lnTo>
                    <a:lnTo>
                      <a:pt x="27" y="2"/>
                    </a:lnTo>
                    <a:lnTo>
                      <a:pt x="30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38" y="1"/>
                    </a:lnTo>
                    <a:lnTo>
                      <a:pt x="38" y="1"/>
                    </a:lnTo>
                    <a:lnTo>
                      <a:pt x="37" y="2"/>
                    </a:lnTo>
                    <a:lnTo>
                      <a:pt x="36" y="3"/>
                    </a:lnTo>
                    <a:lnTo>
                      <a:pt x="35" y="5"/>
                    </a:lnTo>
                    <a:lnTo>
                      <a:pt x="34" y="6"/>
                    </a:lnTo>
                    <a:lnTo>
                      <a:pt x="32" y="9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0" y="12"/>
                    </a:lnTo>
                    <a:lnTo>
                      <a:pt x="29" y="12"/>
                    </a:lnTo>
                    <a:lnTo>
                      <a:pt x="28" y="13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5" y="16"/>
                    </a:lnTo>
                    <a:lnTo>
                      <a:pt x="23" y="16"/>
                    </a:lnTo>
                    <a:lnTo>
                      <a:pt x="22" y="16"/>
                    </a:lnTo>
                    <a:lnTo>
                      <a:pt x="20" y="16"/>
                    </a:lnTo>
                    <a:lnTo>
                      <a:pt x="19" y="16"/>
                    </a:lnTo>
                    <a:lnTo>
                      <a:pt x="17" y="16"/>
                    </a:lnTo>
                    <a:lnTo>
                      <a:pt x="16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1" y="16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6" y="10"/>
                    </a:lnTo>
                    <a:lnTo>
                      <a:pt x="5" y="10"/>
                    </a:lnTo>
                    <a:lnTo>
                      <a:pt x="5" y="9"/>
                    </a:lnTo>
                  </a:path>
                </a:pathLst>
              </a:custGeom>
              <a:solidFill>
                <a:srgbClr val="510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14" name="Freeform 102">
                <a:extLst>
                  <a:ext uri="{FF2B5EF4-FFF2-40B4-BE49-F238E27FC236}">
                    <a16:creationId xmlns:a16="http://schemas.microsoft.com/office/drawing/2014/main" id="{B0517183-393D-F525-C550-D46E7DED9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698"/>
                <a:ext cx="38" cy="17"/>
              </a:xfrm>
              <a:custGeom>
                <a:avLst/>
                <a:gdLst>
                  <a:gd name="T0" fmla="*/ 3 w 38"/>
                  <a:gd name="T1" fmla="*/ 9 h 17"/>
                  <a:gd name="T2" fmla="*/ 3 w 38"/>
                  <a:gd name="T3" fmla="*/ 8 h 17"/>
                  <a:gd name="T4" fmla="*/ 3 w 38"/>
                  <a:gd name="T5" fmla="*/ 7 h 17"/>
                  <a:gd name="T6" fmla="*/ 2 w 38"/>
                  <a:gd name="T7" fmla="*/ 6 h 17"/>
                  <a:gd name="T8" fmla="*/ 1 w 38"/>
                  <a:gd name="T9" fmla="*/ 6 h 17"/>
                  <a:gd name="T10" fmla="*/ 0 w 38"/>
                  <a:gd name="T11" fmla="*/ 3 h 17"/>
                  <a:gd name="T12" fmla="*/ 0 w 38"/>
                  <a:gd name="T13" fmla="*/ 2 h 17"/>
                  <a:gd name="T14" fmla="*/ 0 w 38"/>
                  <a:gd name="T15" fmla="*/ 1 h 17"/>
                  <a:gd name="T16" fmla="*/ 0 w 38"/>
                  <a:gd name="T17" fmla="*/ 0 h 17"/>
                  <a:gd name="T18" fmla="*/ 0 w 38"/>
                  <a:gd name="T19" fmla="*/ 0 h 17"/>
                  <a:gd name="T20" fmla="*/ 1 w 38"/>
                  <a:gd name="T21" fmla="*/ 0 h 17"/>
                  <a:gd name="T22" fmla="*/ 3 w 38"/>
                  <a:gd name="T23" fmla="*/ 0 h 17"/>
                  <a:gd name="T24" fmla="*/ 4 w 38"/>
                  <a:gd name="T25" fmla="*/ 0 h 17"/>
                  <a:gd name="T26" fmla="*/ 7 w 38"/>
                  <a:gd name="T27" fmla="*/ 1 h 17"/>
                  <a:gd name="T28" fmla="*/ 10 w 38"/>
                  <a:gd name="T29" fmla="*/ 2 h 17"/>
                  <a:gd name="T30" fmla="*/ 14 w 38"/>
                  <a:gd name="T31" fmla="*/ 2 h 17"/>
                  <a:gd name="T32" fmla="*/ 18 w 38"/>
                  <a:gd name="T33" fmla="*/ 2 h 17"/>
                  <a:gd name="T34" fmla="*/ 22 w 38"/>
                  <a:gd name="T35" fmla="*/ 2 h 17"/>
                  <a:gd name="T36" fmla="*/ 26 w 38"/>
                  <a:gd name="T37" fmla="*/ 2 h 17"/>
                  <a:gd name="T38" fmla="*/ 29 w 38"/>
                  <a:gd name="T39" fmla="*/ 1 h 17"/>
                  <a:gd name="T40" fmla="*/ 31 w 38"/>
                  <a:gd name="T41" fmla="*/ 0 h 17"/>
                  <a:gd name="T42" fmla="*/ 34 w 38"/>
                  <a:gd name="T43" fmla="*/ 0 h 17"/>
                  <a:gd name="T44" fmla="*/ 36 w 38"/>
                  <a:gd name="T45" fmla="*/ 0 h 17"/>
                  <a:gd name="T46" fmla="*/ 36 w 38"/>
                  <a:gd name="T47" fmla="*/ 0 h 17"/>
                  <a:gd name="T48" fmla="*/ 37 w 38"/>
                  <a:gd name="T49" fmla="*/ 1 h 17"/>
                  <a:gd name="T50" fmla="*/ 37 w 38"/>
                  <a:gd name="T51" fmla="*/ 1 h 17"/>
                  <a:gd name="T52" fmla="*/ 36 w 38"/>
                  <a:gd name="T53" fmla="*/ 2 h 17"/>
                  <a:gd name="T54" fmla="*/ 35 w 38"/>
                  <a:gd name="T55" fmla="*/ 3 h 17"/>
                  <a:gd name="T56" fmla="*/ 34 w 38"/>
                  <a:gd name="T57" fmla="*/ 6 h 17"/>
                  <a:gd name="T58" fmla="*/ 33 w 38"/>
                  <a:gd name="T59" fmla="*/ 7 h 17"/>
                  <a:gd name="T60" fmla="*/ 31 w 38"/>
                  <a:gd name="T61" fmla="*/ 8 h 17"/>
                  <a:gd name="T62" fmla="*/ 31 w 38"/>
                  <a:gd name="T63" fmla="*/ 9 h 17"/>
                  <a:gd name="T64" fmla="*/ 30 w 38"/>
                  <a:gd name="T65" fmla="*/ 11 h 17"/>
                  <a:gd name="T66" fmla="*/ 30 w 38"/>
                  <a:gd name="T67" fmla="*/ 11 h 17"/>
                  <a:gd name="T68" fmla="*/ 29 w 38"/>
                  <a:gd name="T69" fmla="*/ 12 h 17"/>
                  <a:gd name="T70" fmla="*/ 28 w 38"/>
                  <a:gd name="T71" fmla="*/ 13 h 17"/>
                  <a:gd name="T72" fmla="*/ 27 w 38"/>
                  <a:gd name="T73" fmla="*/ 13 h 17"/>
                  <a:gd name="T74" fmla="*/ 27 w 38"/>
                  <a:gd name="T75" fmla="*/ 14 h 17"/>
                  <a:gd name="T76" fmla="*/ 25 w 38"/>
                  <a:gd name="T77" fmla="*/ 14 h 17"/>
                  <a:gd name="T78" fmla="*/ 24 w 38"/>
                  <a:gd name="T79" fmla="*/ 16 h 17"/>
                  <a:gd name="T80" fmla="*/ 22 w 38"/>
                  <a:gd name="T81" fmla="*/ 16 h 17"/>
                  <a:gd name="T82" fmla="*/ 21 w 38"/>
                  <a:gd name="T83" fmla="*/ 16 h 17"/>
                  <a:gd name="T84" fmla="*/ 20 w 38"/>
                  <a:gd name="T85" fmla="*/ 16 h 17"/>
                  <a:gd name="T86" fmla="*/ 18 w 38"/>
                  <a:gd name="T87" fmla="*/ 16 h 17"/>
                  <a:gd name="T88" fmla="*/ 17 w 38"/>
                  <a:gd name="T89" fmla="*/ 16 h 17"/>
                  <a:gd name="T90" fmla="*/ 15 w 38"/>
                  <a:gd name="T91" fmla="*/ 16 h 17"/>
                  <a:gd name="T92" fmla="*/ 14 w 38"/>
                  <a:gd name="T93" fmla="*/ 16 h 17"/>
                  <a:gd name="T94" fmla="*/ 13 w 38"/>
                  <a:gd name="T95" fmla="*/ 16 h 17"/>
                  <a:gd name="T96" fmla="*/ 12 w 38"/>
                  <a:gd name="T97" fmla="*/ 16 h 17"/>
                  <a:gd name="T98" fmla="*/ 10 w 38"/>
                  <a:gd name="T99" fmla="*/ 16 h 17"/>
                  <a:gd name="T100" fmla="*/ 9 w 38"/>
                  <a:gd name="T101" fmla="*/ 14 h 17"/>
                  <a:gd name="T102" fmla="*/ 8 w 38"/>
                  <a:gd name="T103" fmla="*/ 14 h 17"/>
                  <a:gd name="T104" fmla="*/ 7 w 38"/>
                  <a:gd name="T105" fmla="*/ 13 h 17"/>
                  <a:gd name="T106" fmla="*/ 6 w 38"/>
                  <a:gd name="T107" fmla="*/ 12 h 17"/>
                  <a:gd name="T108" fmla="*/ 4 w 38"/>
                  <a:gd name="T109" fmla="*/ 11 h 17"/>
                  <a:gd name="T110" fmla="*/ 4 w 38"/>
                  <a:gd name="T111" fmla="*/ 9 h 17"/>
                  <a:gd name="T112" fmla="*/ 3 w 38"/>
                  <a:gd name="T11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8" h="17">
                    <a:moveTo>
                      <a:pt x="3" y="9"/>
                    </a:moveTo>
                    <a:lnTo>
                      <a:pt x="3" y="8"/>
                    </a:lnTo>
                    <a:lnTo>
                      <a:pt x="3" y="7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9" y="1"/>
                    </a:lnTo>
                    <a:lnTo>
                      <a:pt x="31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2"/>
                    </a:lnTo>
                    <a:lnTo>
                      <a:pt x="35" y="3"/>
                    </a:lnTo>
                    <a:lnTo>
                      <a:pt x="34" y="6"/>
                    </a:lnTo>
                    <a:lnTo>
                      <a:pt x="33" y="7"/>
                    </a:lnTo>
                    <a:lnTo>
                      <a:pt x="31" y="8"/>
                    </a:lnTo>
                    <a:lnTo>
                      <a:pt x="31" y="9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29" y="12"/>
                    </a:lnTo>
                    <a:lnTo>
                      <a:pt x="28" y="13"/>
                    </a:lnTo>
                    <a:lnTo>
                      <a:pt x="27" y="13"/>
                    </a:lnTo>
                    <a:lnTo>
                      <a:pt x="27" y="14"/>
                    </a:lnTo>
                    <a:lnTo>
                      <a:pt x="25" y="14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21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7" y="13"/>
                    </a:lnTo>
                    <a:lnTo>
                      <a:pt x="6" y="12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3" y="9"/>
                    </a:lnTo>
                  </a:path>
                </a:pathLst>
              </a:custGeom>
              <a:solidFill>
                <a:srgbClr val="4905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15" name="Freeform 103">
                <a:extLst>
                  <a:ext uri="{FF2B5EF4-FFF2-40B4-BE49-F238E27FC236}">
                    <a16:creationId xmlns:a16="http://schemas.microsoft.com/office/drawing/2014/main" id="{C89E288D-6279-085A-B8D1-9CC83687E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698"/>
                <a:ext cx="38" cy="17"/>
              </a:xfrm>
              <a:custGeom>
                <a:avLst/>
                <a:gdLst>
                  <a:gd name="T0" fmla="*/ 3 w 38"/>
                  <a:gd name="T1" fmla="*/ 9 h 17"/>
                  <a:gd name="T2" fmla="*/ 3 w 38"/>
                  <a:gd name="T3" fmla="*/ 9 h 17"/>
                  <a:gd name="T4" fmla="*/ 3 w 38"/>
                  <a:gd name="T5" fmla="*/ 8 h 17"/>
                  <a:gd name="T6" fmla="*/ 2 w 38"/>
                  <a:gd name="T7" fmla="*/ 6 h 17"/>
                  <a:gd name="T8" fmla="*/ 1 w 38"/>
                  <a:gd name="T9" fmla="*/ 5 h 17"/>
                  <a:gd name="T10" fmla="*/ 0 w 38"/>
                  <a:gd name="T11" fmla="*/ 4 h 17"/>
                  <a:gd name="T12" fmla="*/ 0 w 38"/>
                  <a:gd name="T13" fmla="*/ 2 h 17"/>
                  <a:gd name="T14" fmla="*/ 0 w 38"/>
                  <a:gd name="T15" fmla="*/ 1 h 17"/>
                  <a:gd name="T16" fmla="*/ 0 w 38"/>
                  <a:gd name="T17" fmla="*/ 0 h 17"/>
                  <a:gd name="T18" fmla="*/ 0 w 38"/>
                  <a:gd name="T19" fmla="*/ 0 h 17"/>
                  <a:gd name="T20" fmla="*/ 1 w 38"/>
                  <a:gd name="T21" fmla="*/ 0 h 17"/>
                  <a:gd name="T22" fmla="*/ 3 w 38"/>
                  <a:gd name="T23" fmla="*/ 0 h 17"/>
                  <a:gd name="T24" fmla="*/ 4 w 38"/>
                  <a:gd name="T25" fmla="*/ 0 h 17"/>
                  <a:gd name="T26" fmla="*/ 7 w 38"/>
                  <a:gd name="T27" fmla="*/ 1 h 17"/>
                  <a:gd name="T28" fmla="*/ 10 w 38"/>
                  <a:gd name="T29" fmla="*/ 2 h 17"/>
                  <a:gd name="T30" fmla="*/ 14 w 38"/>
                  <a:gd name="T31" fmla="*/ 2 h 17"/>
                  <a:gd name="T32" fmla="*/ 18 w 38"/>
                  <a:gd name="T33" fmla="*/ 2 h 17"/>
                  <a:gd name="T34" fmla="*/ 22 w 38"/>
                  <a:gd name="T35" fmla="*/ 2 h 17"/>
                  <a:gd name="T36" fmla="*/ 26 w 38"/>
                  <a:gd name="T37" fmla="*/ 2 h 17"/>
                  <a:gd name="T38" fmla="*/ 29 w 38"/>
                  <a:gd name="T39" fmla="*/ 1 h 17"/>
                  <a:gd name="T40" fmla="*/ 31 w 38"/>
                  <a:gd name="T41" fmla="*/ 1 h 17"/>
                  <a:gd name="T42" fmla="*/ 34 w 38"/>
                  <a:gd name="T43" fmla="*/ 0 h 17"/>
                  <a:gd name="T44" fmla="*/ 35 w 38"/>
                  <a:gd name="T45" fmla="*/ 0 h 17"/>
                  <a:gd name="T46" fmla="*/ 36 w 38"/>
                  <a:gd name="T47" fmla="*/ 0 h 17"/>
                  <a:gd name="T48" fmla="*/ 37 w 38"/>
                  <a:gd name="T49" fmla="*/ 1 h 17"/>
                  <a:gd name="T50" fmla="*/ 37 w 38"/>
                  <a:gd name="T51" fmla="*/ 1 h 17"/>
                  <a:gd name="T52" fmla="*/ 36 w 38"/>
                  <a:gd name="T53" fmla="*/ 2 h 17"/>
                  <a:gd name="T54" fmla="*/ 35 w 38"/>
                  <a:gd name="T55" fmla="*/ 4 h 17"/>
                  <a:gd name="T56" fmla="*/ 34 w 38"/>
                  <a:gd name="T57" fmla="*/ 5 h 17"/>
                  <a:gd name="T58" fmla="*/ 33 w 38"/>
                  <a:gd name="T59" fmla="*/ 6 h 17"/>
                  <a:gd name="T60" fmla="*/ 32 w 38"/>
                  <a:gd name="T61" fmla="*/ 9 h 17"/>
                  <a:gd name="T62" fmla="*/ 31 w 38"/>
                  <a:gd name="T63" fmla="*/ 10 h 17"/>
                  <a:gd name="T64" fmla="*/ 30 w 38"/>
                  <a:gd name="T65" fmla="*/ 10 h 17"/>
                  <a:gd name="T66" fmla="*/ 30 w 38"/>
                  <a:gd name="T67" fmla="*/ 12 h 17"/>
                  <a:gd name="T68" fmla="*/ 30 w 38"/>
                  <a:gd name="T69" fmla="*/ 12 h 17"/>
                  <a:gd name="T70" fmla="*/ 29 w 38"/>
                  <a:gd name="T71" fmla="*/ 13 h 17"/>
                  <a:gd name="T72" fmla="*/ 28 w 38"/>
                  <a:gd name="T73" fmla="*/ 14 h 17"/>
                  <a:gd name="T74" fmla="*/ 27 w 38"/>
                  <a:gd name="T75" fmla="*/ 14 h 17"/>
                  <a:gd name="T76" fmla="*/ 25 w 38"/>
                  <a:gd name="T77" fmla="*/ 16 h 17"/>
                  <a:gd name="T78" fmla="*/ 24 w 38"/>
                  <a:gd name="T79" fmla="*/ 16 h 17"/>
                  <a:gd name="T80" fmla="*/ 22 w 38"/>
                  <a:gd name="T81" fmla="*/ 16 h 17"/>
                  <a:gd name="T82" fmla="*/ 21 w 38"/>
                  <a:gd name="T83" fmla="*/ 16 h 17"/>
                  <a:gd name="T84" fmla="*/ 20 w 38"/>
                  <a:gd name="T85" fmla="*/ 16 h 17"/>
                  <a:gd name="T86" fmla="*/ 18 w 38"/>
                  <a:gd name="T87" fmla="*/ 16 h 17"/>
                  <a:gd name="T88" fmla="*/ 17 w 38"/>
                  <a:gd name="T89" fmla="*/ 16 h 17"/>
                  <a:gd name="T90" fmla="*/ 15 w 38"/>
                  <a:gd name="T91" fmla="*/ 16 h 17"/>
                  <a:gd name="T92" fmla="*/ 14 w 38"/>
                  <a:gd name="T93" fmla="*/ 16 h 17"/>
                  <a:gd name="T94" fmla="*/ 12 w 38"/>
                  <a:gd name="T95" fmla="*/ 16 h 17"/>
                  <a:gd name="T96" fmla="*/ 11 w 38"/>
                  <a:gd name="T97" fmla="*/ 16 h 17"/>
                  <a:gd name="T98" fmla="*/ 10 w 38"/>
                  <a:gd name="T99" fmla="*/ 16 h 17"/>
                  <a:gd name="T100" fmla="*/ 9 w 38"/>
                  <a:gd name="T101" fmla="*/ 14 h 17"/>
                  <a:gd name="T102" fmla="*/ 8 w 38"/>
                  <a:gd name="T103" fmla="*/ 14 h 17"/>
                  <a:gd name="T104" fmla="*/ 7 w 38"/>
                  <a:gd name="T105" fmla="*/ 13 h 17"/>
                  <a:gd name="T106" fmla="*/ 6 w 38"/>
                  <a:gd name="T107" fmla="*/ 12 h 17"/>
                  <a:gd name="T108" fmla="*/ 4 w 38"/>
                  <a:gd name="T109" fmla="*/ 10 h 17"/>
                  <a:gd name="T110" fmla="*/ 4 w 38"/>
                  <a:gd name="T111" fmla="*/ 10 h 17"/>
                  <a:gd name="T112" fmla="*/ 3 w 38"/>
                  <a:gd name="T11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8" h="17">
                    <a:moveTo>
                      <a:pt x="3" y="9"/>
                    </a:moveTo>
                    <a:lnTo>
                      <a:pt x="3" y="9"/>
                    </a:lnTo>
                    <a:lnTo>
                      <a:pt x="3" y="8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0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2"/>
                    </a:lnTo>
                    <a:lnTo>
                      <a:pt x="35" y="4"/>
                    </a:lnTo>
                    <a:lnTo>
                      <a:pt x="34" y="5"/>
                    </a:lnTo>
                    <a:lnTo>
                      <a:pt x="33" y="6"/>
                    </a:lnTo>
                    <a:lnTo>
                      <a:pt x="32" y="9"/>
                    </a:lnTo>
                    <a:lnTo>
                      <a:pt x="31" y="10"/>
                    </a:lnTo>
                    <a:lnTo>
                      <a:pt x="30" y="10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9" y="13"/>
                    </a:lnTo>
                    <a:lnTo>
                      <a:pt x="28" y="14"/>
                    </a:lnTo>
                    <a:lnTo>
                      <a:pt x="27" y="14"/>
                    </a:lnTo>
                    <a:lnTo>
                      <a:pt x="25" y="16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21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7" y="13"/>
                    </a:lnTo>
                    <a:lnTo>
                      <a:pt x="6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3" y="9"/>
                    </a:lnTo>
                  </a:path>
                </a:pathLst>
              </a:custGeom>
              <a:solidFill>
                <a:srgbClr val="3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16" name="Freeform 104">
                <a:extLst>
                  <a:ext uri="{FF2B5EF4-FFF2-40B4-BE49-F238E27FC236}">
                    <a16:creationId xmlns:a16="http://schemas.microsoft.com/office/drawing/2014/main" id="{407AE173-6228-D224-B621-4FE393BD3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698"/>
                <a:ext cx="38" cy="17"/>
              </a:xfrm>
              <a:custGeom>
                <a:avLst/>
                <a:gdLst>
                  <a:gd name="T0" fmla="*/ 3 w 38"/>
                  <a:gd name="T1" fmla="*/ 10 h 17"/>
                  <a:gd name="T2" fmla="*/ 3 w 38"/>
                  <a:gd name="T3" fmla="*/ 8 h 17"/>
                  <a:gd name="T4" fmla="*/ 2 w 38"/>
                  <a:gd name="T5" fmla="*/ 8 h 17"/>
                  <a:gd name="T6" fmla="*/ 1 w 38"/>
                  <a:gd name="T7" fmla="*/ 7 h 17"/>
                  <a:gd name="T8" fmla="*/ 1 w 38"/>
                  <a:gd name="T9" fmla="*/ 5 h 17"/>
                  <a:gd name="T10" fmla="*/ 0 w 38"/>
                  <a:gd name="T11" fmla="*/ 4 h 17"/>
                  <a:gd name="T12" fmla="*/ 0 w 38"/>
                  <a:gd name="T13" fmla="*/ 2 h 17"/>
                  <a:gd name="T14" fmla="*/ 0 w 38"/>
                  <a:gd name="T15" fmla="*/ 1 h 17"/>
                  <a:gd name="T16" fmla="*/ 0 w 38"/>
                  <a:gd name="T17" fmla="*/ 0 h 17"/>
                  <a:gd name="T18" fmla="*/ 0 w 38"/>
                  <a:gd name="T19" fmla="*/ 0 h 17"/>
                  <a:gd name="T20" fmla="*/ 1 w 38"/>
                  <a:gd name="T21" fmla="*/ 0 h 17"/>
                  <a:gd name="T22" fmla="*/ 3 w 38"/>
                  <a:gd name="T23" fmla="*/ 0 h 17"/>
                  <a:gd name="T24" fmla="*/ 5 w 38"/>
                  <a:gd name="T25" fmla="*/ 1 h 17"/>
                  <a:gd name="T26" fmla="*/ 7 w 38"/>
                  <a:gd name="T27" fmla="*/ 1 h 17"/>
                  <a:gd name="T28" fmla="*/ 10 w 38"/>
                  <a:gd name="T29" fmla="*/ 2 h 17"/>
                  <a:gd name="T30" fmla="*/ 14 w 38"/>
                  <a:gd name="T31" fmla="*/ 2 h 17"/>
                  <a:gd name="T32" fmla="*/ 18 w 38"/>
                  <a:gd name="T33" fmla="*/ 4 h 17"/>
                  <a:gd name="T34" fmla="*/ 22 w 38"/>
                  <a:gd name="T35" fmla="*/ 2 h 17"/>
                  <a:gd name="T36" fmla="*/ 26 w 38"/>
                  <a:gd name="T37" fmla="*/ 2 h 17"/>
                  <a:gd name="T38" fmla="*/ 29 w 38"/>
                  <a:gd name="T39" fmla="*/ 2 h 17"/>
                  <a:gd name="T40" fmla="*/ 31 w 38"/>
                  <a:gd name="T41" fmla="*/ 1 h 17"/>
                  <a:gd name="T42" fmla="*/ 34 w 38"/>
                  <a:gd name="T43" fmla="*/ 0 h 17"/>
                  <a:gd name="T44" fmla="*/ 35 w 38"/>
                  <a:gd name="T45" fmla="*/ 0 h 17"/>
                  <a:gd name="T46" fmla="*/ 36 w 38"/>
                  <a:gd name="T47" fmla="*/ 0 h 17"/>
                  <a:gd name="T48" fmla="*/ 37 w 38"/>
                  <a:gd name="T49" fmla="*/ 1 h 17"/>
                  <a:gd name="T50" fmla="*/ 37 w 38"/>
                  <a:gd name="T51" fmla="*/ 1 h 17"/>
                  <a:gd name="T52" fmla="*/ 36 w 38"/>
                  <a:gd name="T53" fmla="*/ 2 h 17"/>
                  <a:gd name="T54" fmla="*/ 35 w 38"/>
                  <a:gd name="T55" fmla="*/ 4 h 17"/>
                  <a:gd name="T56" fmla="*/ 34 w 38"/>
                  <a:gd name="T57" fmla="*/ 5 h 17"/>
                  <a:gd name="T58" fmla="*/ 33 w 38"/>
                  <a:gd name="T59" fmla="*/ 7 h 17"/>
                  <a:gd name="T60" fmla="*/ 32 w 38"/>
                  <a:gd name="T61" fmla="*/ 8 h 17"/>
                  <a:gd name="T62" fmla="*/ 31 w 38"/>
                  <a:gd name="T63" fmla="*/ 10 h 17"/>
                  <a:gd name="T64" fmla="*/ 31 w 38"/>
                  <a:gd name="T65" fmla="*/ 11 h 17"/>
                  <a:gd name="T66" fmla="*/ 30 w 38"/>
                  <a:gd name="T67" fmla="*/ 11 h 17"/>
                  <a:gd name="T68" fmla="*/ 30 w 38"/>
                  <a:gd name="T69" fmla="*/ 11 h 17"/>
                  <a:gd name="T70" fmla="*/ 29 w 38"/>
                  <a:gd name="T71" fmla="*/ 13 h 17"/>
                  <a:gd name="T72" fmla="*/ 28 w 38"/>
                  <a:gd name="T73" fmla="*/ 13 h 17"/>
                  <a:gd name="T74" fmla="*/ 27 w 38"/>
                  <a:gd name="T75" fmla="*/ 14 h 17"/>
                  <a:gd name="T76" fmla="*/ 25 w 38"/>
                  <a:gd name="T77" fmla="*/ 16 h 17"/>
                  <a:gd name="T78" fmla="*/ 24 w 38"/>
                  <a:gd name="T79" fmla="*/ 16 h 17"/>
                  <a:gd name="T80" fmla="*/ 22 w 38"/>
                  <a:gd name="T81" fmla="*/ 16 h 17"/>
                  <a:gd name="T82" fmla="*/ 21 w 38"/>
                  <a:gd name="T83" fmla="*/ 16 h 17"/>
                  <a:gd name="T84" fmla="*/ 20 w 38"/>
                  <a:gd name="T85" fmla="*/ 16 h 17"/>
                  <a:gd name="T86" fmla="*/ 18 w 38"/>
                  <a:gd name="T87" fmla="*/ 16 h 17"/>
                  <a:gd name="T88" fmla="*/ 17 w 38"/>
                  <a:gd name="T89" fmla="*/ 16 h 17"/>
                  <a:gd name="T90" fmla="*/ 15 w 38"/>
                  <a:gd name="T91" fmla="*/ 16 h 17"/>
                  <a:gd name="T92" fmla="*/ 14 w 38"/>
                  <a:gd name="T93" fmla="*/ 16 h 17"/>
                  <a:gd name="T94" fmla="*/ 12 w 38"/>
                  <a:gd name="T95" fmla="*/ 16 h 17"/>
                  <a:gd name="T96" fmla="*/ 11 w 38"/>
                  <a:gd name="T97" fmla="*/ 16 h 17"/>
                  <a:gd name="T98" fmla="*/ 10 w 38"/>
                  <a:gd name="T99" fmla="*/ 16 h 17"/>
                  <a:gd name="T100" fmla="*/ 9 w 38"/>
                  <a:gd name="T101" fmla="*/ 16 h 17"/>
                  <a:gd name="T102" fmla="*/ 8 w 38"/>
                  <a:gd name="T103" fmla="*/ 14 h 17"/>
                  <a:gd name="T104" fmla="*/ 7 w 38"/>
                  <a:gd name="T105" fmla="*/ 13 h 17"/>
                  <a:gd name="T106" fmla="*/ 5 w 38"/>
                  <a:gd name="T107" fmla="*/ 11 h 17"/>
                  <a:gd name="T108" fmla="*/ 4 w 38"/>
                  <a:gd name="T109" fmla="*/ 11 h 17"/>
                  <a:gd name="T110" fmla="*/ 3 w 38"/>
                  <a:gd name="T111" fmla="*/ 10 h 17"/>
                  <a:gd name="T112" fmla="*/ 3 w 38"/>
                  <a:gd name="T113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8" h="17">
                    <a:moveTo>
                      <a:pt x="3" y="10"/>
                    </a:moveTo>
                    <a:lnTo>
                      <a:pt x="3" y="8"/>
                    </a:lnTo>
                    <a:lnTo>
                      <a:pt x="2" y="8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4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9" y="2"/>
                    </a:lnTo>
                    <a:lnTo>
                      <a:pt x="31" y="1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0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2"/>
                    </a:lnTo>
                    <a:lnTo>
                      <a:pt x="35" y="4"/>
                    </a:lnTo>
                    <a:lnTo>
                      <a:pt x="34" y="5"/>
                    </a:lnTo>
                    <a:lnTo>
                      <a:pt x="33" y="7"/>
                    </a:lnTo>
                    <a:lnTo>
                      <a:pt x="32" y="8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29" y="13"/>
                    </a:lnTo>
                    <a:lnTo>
                      <a:pt x="28" y="13"/>
                    </a:lnTo>
                    <a:lnTo>
                      <a:pt x="27" y="14"/>
                    </a:lnTo>
                    <a:lnTo>
                      <a:pt x="25" y="16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21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8" y="14"/>
                    </a:lnTo>
                    <a:lnTo>
                      <a:pt x="7" y="13"/>
                    </a:lnTo>
                    <a:lnTo>
                      <a:pt x="5" y="11"/>
                    </a:lnTo>
                    <a:lnTo>
                      <a:pt x="4" y="11"/>
                    </a:lnTo>
                    <a:lnTo>
                      <a:pt x="3" y="10"/>
                    </a:lnTo>
                    <a:lnTo>
                      <a:pt x="3" y="10"/>
                    </a:lnTo>
                  </a:path>
                </a:pathLst>
              </a:custGeom>
              <a:solidFill>
                <a:srgbClr val="35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17" name="Freeform 105">
                <a:extLst>
                  <a:ext uri="{FF2B5EF4-FFF2-40B4-BE49-F238E27FC236}">
                    <a16:creationId xmlns:a16="http://schemas.microsoft.com/office/drawing/2014/main" id="{DC19548F-49EA-B048-E303-D672D2122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698"/>
                <a:ext cx="38" cy="17"/>
              </a:xfrm>
              <a:custGeom>
                <a:avLst/>
                <a:gdLst>
                  <a:gd name="T0" fmla="*/ 3 w 38"/>
                  <a:gd name="T1" fmla="*/ 8 h 17"/>
                  <a:gd name="T2" fmla="*/ 2 w 38"/>
                  <a:gd name="T3" fmla="*/ 7 h 17"/>
                  <a:gd name="T4" fmla="*/ 1 w 38"/>
                  <a:gd name="T5" fmla="*/ 4 h 17"/>
                  <a:gd name="T6" fmla="*/ 0 w 38"/>
                  <a:gd name="T7" fmla="*/ 1 h 17"/>
                  <a:gd name="T8" fmla="*/ 0 w 38"/>
                  <a:gd name="T9" fmla="*/ 0 h 17"/>
                  <a:gd name="T10" fmla="*/ 0 w 38"/>
                  <a:gd name="T11" fmla="*/ 0 h 17"/>
                  <a:gd name="T12" fmla="*/ 1 w 38"/>
                  <a:gd name="T13" fmla="*/ 0 h 17"/>
                  <a:gd name="T14" fmla="*/ 3 w 38"/>
                  <a:gd name="T15" fmla="*/ 0 h 17"/>
                  <a:gd name="T16" fmla="*/ 5 w 38"/>
                  <a:gd name="T17" fmla="*/ 1 h 17"/>
                  <a:gd name="T18" fmla="*/ 7 w 38"/>
                  <a:gd name="T19" fmla="*/ 1 h 17"/>
                  <a:gd name="T20" fmla="*/ 10 w 38"/>
                  <a:gd name="T21" fmla="*/ 2 h 17"/>
                  <a:gd name="T22" fmla="*/ 14 w 38"/>
                  <a:gd name="T23" fmla="*/ 2 h 17"/>
                  <a:gd name="T24" fmla="*/ 19 w 38"/>
                  <a:gd name="T25" fmla="*/ 4 h 17"/>
                  <a:gd name="T26" fmla="*/ 22 w 38"/>
                  <a:gd name="T27" fmla="*/ 2 h 17"/>
                  <a:gd name="T28" fmla="*/ 26 w 38"/>
                  <a:gd name="T29" fmla="*/ 2 h 17"/>
                  <a:gd name="T30" fmla="*/ 29 w 38"/>
                  <a:gd name="T31" fmla="*/ 2 h 17"/>
                  <a:gd name="T32" fmla="*/ 31 w 38"/>
                  <a:gd name="T33" fmla="*/ 1 h 17"/>
                  <a:gd name="T34" fmla="*/ 33 w 38"/>
                  <a:gd name="T35" fmla="*/ 0 h 17"/>
                  <a:gd name="T36" fmla="*/ 35 w 38"/>
                  <a:gd name="T37" fmla="*/ 0 h 17"/>
                  <a:gd name="T38" fmla="*/ 36 w 38"/>
                  <a:gd name="T39" fmla="*/ 0 h 17"/>
                  <a:gd name="T40" fmla="*/ 37 w 38"/>
                  <a:gd name="T41" fmla="*/ 1 h 17"/>
                  <a:gd name="T42" fmla="*/ 37 w 38"/>
                  <a:gd name="T43" fmla="*/ 1 h 17"/>
                  <a:gd name="T44" fmla="*/ 36 w 38"/>
                  <a:gd name="T45" fmla="*/ 2 h 17"/>
                  <a:gd name="T46" fmla="*/ 36 w 38"/>
                  <a:gd name="T47" fmla="*/ 2 h 17"/>
                  <a:gd name="T48" fmla="*/ 34 w 38"/>
                  <a:gd name="T49" fmla="*/ 4 h 17"/>
                  <a:gd name="T50" fmla="*/ 34 w 38"/>
                  <a:gd name="T51" fmla="*/ 7 h 17"/>
                  <a:gd name="T52" fmla="*/ 33 w 38"/>
                  <a:gd name="T53" fmla="*/ 8 h 17"/>
                  <a:gd name="T54" fmla="*/ 32 w 38"/>
                  <a:gd name="T55" fmla="*/ 8 h 17"/>
                  <a:gd name="T56" fmla="*/ 31 w 38"/>
                  <a:gd name="T57" fmla="*/ 10 h 17"/>
                  <a:gd name="T58" fmla="*/ 31 w 38"/>
                  <a:gd name="T59" fmla="*/ 11 h 17"/>
                  <a:gd name="T60" fmla="*/ 30 w 38"/>
                  <a:gd name="T61" fmla="*/ 11 h 17"/>
                  <a:gd name="T62" fmla="*/ 29 w 38"/>
                  <a:gd name="T63" fmla="*/ 11 h 17"/>
                  <a:gd name="T64" fmla="*/ 28 w 38"/>
                  <a:gd name="T65" fmla="*/ 13 h 17"/>
                  <a:gd name="T66" fmla="*/ 27 w 38"/>
                  <a:gd name="T67" fmla="*/ 13 h 17"/>
                  <a:gd name="T68" fmla="*/ 25 w 38"/>
                  <a:gd name="T69" fmla="*/ 14 h 17"/>
                  <a:gd name="T70" fmla="*/ 24 w 38"/>
                  <a:gd name="T71" fmla="*/ 14 h 17"/>
                  <a:gd name="T72" fmla="*/ 23 w 38"/>
                  <a:gd name="T73" fmla="*/ 16 h 17"/>
                  <a:gd name="T74" fmla="*/ 21 w 38"/>
                  <a:gd name="T75" fmla="*/ 16 h 17"/>
                  <a:gd name="T76" fmla="*/ 20 w 38"/>
                  <a:gd name="T77" fmla="*/ 16 h 17"/>
                  <a:gd name="T78" fmla="*/ 18 w 38"/>
                  <a:gd name="T79" fmla="*/ 16 h 17"/>
                  <a:gd name="T80" fmla="*/ 17 w 38"/>
                  <a:gd name="T81" fmla="*/ 16 h 17"/>
                  <a:gd name="T82" fmla="*/ 15 w 38"/>
                  <a:gd name="T83" fmla="*/ 16 h 17"/>
                  <a:gd name="T84" fmla="*/ 14 w 38"/>
                  <a:gd name="T85" fmla="*/ 16 h 17"/>
                  <a:gd name="T86" fmla="*/ 12 w 38"/>
                  <a:gd name="T87" fmla="*/ 16 h 17"/>
                  <a:gd name="T88" fmla="*/ 11 w 38"/>
                  <a:gd name="T89" fmla="*/ 16 h 17"/>
                  <a:gd name="T90" fmla="*/ 10 w 38"/>
                  <a:gd name="T91" fmla="*/ 14 h 17"/>
                  <a:gd name="T92" fmla="*/ 9 w 38"/>
                  <a:gd name="T93" fmla="*/ 13 h 17"/>
                  <a:gd name="T94" fmla="*/ 7 w 38"/>
                  <a:gd name="T95" fmla="*/ 13 h 17"/>
                  <a:gd name="T96" fmla="*/ 6 w 38"/>
                  <a:gd name="T97" fmla="*/ 11 h 17"/>
                  <a:gd name="T98" fmla="*/ 5 w 38"/>
                  <a:gd name="T99" fmla="*/ 11 h 17"/>
                  <a:gd name="T100" fmla="*/ 4 w 38"/>
                  <a:gd name="T101" fmla="*/ 10 h 17"/>
                  <a:gd name="T102" fmla="*/ 3 w 38"/>
                  <a:gd name="T103" fmla="*/ 8 h 17"/>
                  <a:gd name="T104" fmla="*/ 3 w 38"/>
                  <a:gd name="T10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" h="17">
                    <a:moveTo>
                      <a:pt x="3" y="8"/>
                    </a:moveTo>
                    <a:lnTo>
                      <a:pt x="2" y="7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9" y="4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9" y="2"/>
                    </a:lnTo>
                    <a:lnTo>
                      <a:pt x="31" y="1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6" y="0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4" y="4"/>
                    </a:lnTo>
                    <a:lnTo>
                      <a:pt x="34" y="7"/>
                    </a:lnTo>
                    <a:lnTo>
                      <a:pt x="33" y="8"/>
                    </a:lnTo>
                    <a:lnTo>
                      <a:pt x="32" y="8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0" y="11"/>
                    </a:lnTo>
                    <a:lnTo>
                      <a:pt x="29" y="11"/>
                    </a:lnTo>
                    <a:lnTo>
                      <a:pt x="28" y="13"/>
                    </a:lnTo>
                    <a:lnTo>
                      <a:pt x="27" y="13"/>
                    </a:lnTo>
                    <a:lnTo>
                      <a:pt x="25" y="14"/>
                    </a:lnTo>
                    <a:lnTo>
                      <a:pt x="24" y="14"/>
                    </a:lnTo>
                    <a:lnTo>
                      <a:pt x="23" y="16"/>
                    </a:lnTo>
                    <a:lnTo>
                      <a:pt x="21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5" y="11"/>
                    </a:lnTo>
                    <a:lnTo>
                      <a:pt x="4" y="10"/>
                    </a:lnTo>
                    <a:lnTo>
                      <a:pt x="3" y="8"/>
                    </a:lnTo>
                    <a:lnTo>
                      <a:pt x="3" y="8"/>
                    </a:lnTo>
                  </a:path>
                </a:pathLst>
              </a:custGeom>
              <a:solidFill>
                <a:srgbClr val="2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18" name="Freeform 106">
                <a:extLst>
                  <a:ext uri="{FF2B5EF4-FFF2-40B4-BE49-F238E27FC236}">
                    <a16:creationId xmlns:a16="http://schemas.microsoft.com/office/drawing/2014/main" id="{4EF27F00-E78F-6166-82AF-3490C27AC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698"/>
                <a:ext cx="38" cy="17"/>
              </a:xfrm>
              <a:custGeom>
                <a:avLst/>
                <a:gdLst>
                  <a:gd name="T0" fmla="*/ 2 w 38"/>
                  <a:gd name="T1" fmla="*/ 10 h 17"/>
                  <a:gd name="T2" fmla="*/ 1 w 38"/>
                  <a:gd name="T3" fmla="*/ 8 h 17"/>
                  <a:gd name="T4" fmla="*/ 0 w 38"/>
                  <a:gd name="T5" fmla="*/ 5 h 17"/>
                  <a:gd name="T6" fmla="*/ 0 w 38"/>
                  <a:gd name="T7" fmla="*/ 1 h 17"/>
                  <a:gd name="T8" fmla="*/ 0 w 38"/>
                  <a:gd name="T9" fmla="*/ 0 h 17"/>
                  <a:gd name="T10" fmla="*/ 0 w 38"/>
                  <a:gd name="T11" fmla="*/ 0 h 17"/>
                  <a:gd name="T12" fmla="*/ 1 w 38"/>
                  <a:gd name="T13" fmla="*/ 0 h 17"/>
                  <a:gd name="T14" fmla="*/ 3 w 38"/>
                  <a:gd name="T15" fmla="*/ 0 h 17"/>
                  <a:gd name="T16" fmla="*/ 5 w 38"/>
                  <a:gd name="T17" fmla="*/ 1 h 17"/>
                  <a:gd name="T18" fmla="*/ 7 w 38"/>
                  <a:gd name="T19" fmla="*/ 1 h 17"/>
                  <a:gd name="T20" fmla="*/ 10 w 38"/>
                  <a:gd name="T21" fmla="*/ 3 h 17"/>
                  <a:gd name="T22" fmla="*/ 14 w 38"/>
                  <a:gd name="T23" fmla="*/ 3 h 17"/>
                  <a:gd name="T24" fmla="*/ 19 w 38"/>
                  <a:gd name="T25" fmla="*/ 5 h 17"/>
                  <a:gd name="T26" fmla="*/ 22 w 38"/>
                  <a:gd name="T27" fmla="*/ 3 h 17"/>
                  <a:gd name="T28" fmla="*/ 26 w 38"/>
                  <a:gd name="T29" fmla="*/ 3 h 17"/>
                  <a:gd name="T30" fmla="*/ 29 w 38"/>
                  <a:gd name="T31" fmla="*/ 3 h 17"/>
                  <a:gd name="T32" fmla="*/ 31 w 38"/>
                  <a:gd name="T33" fmla="*/ 1 h 17"/>
                  <a:gd name="T34" fmla="*/ 33 w 38"/>
                  <a:gd name="T35" fmla="*/ 0 h 17"/>
                  <a:gd name="T36" fmla="*/ 35 w 38"/>
                  <a:gd name="T37" fmla="*/ 0 h 17"/>
                  <a:gd name="T38" fmla="*/ 36 w 38"/>
                  <a:gd name="T39" fmla="*/ 0 h 17"/>
                  <a:gd name="T40" fmla="*/ 37 w 38"/>
                  <a:gd name="T41" fmla="*/ 1 h 17"/>
                  <a:gd name="T42" fmla="*/ 36 w 38"/>
                  <a:gd name="T43" fmla="*/ 3 h 17"/>
                  <a:gd name="T44" fmla="*/ 35 w 38"/>
                  <a:gd name="T45" fmla="*/ 5 h 17"/>
                  <a:gd name="T46" fmla="*/ 33 w 38"/>
                  <a:gd name="T47" fmla="*/ 8 h 17"/>
                  <a:gd name="T48" fmla="*/ 31 w 38"/>
                  <a:gd name="T49" fmla="*/ 12 h 17"/>
                  <a:gd name="T50" fmla="*/ 31 w 38"/>
                  <a:gd name="T51" fmla="*/ 12 h 17"/>
                  <a:gd name="T52" fmla="*/ 30 w 38"/>
                  <a:gd name="T53" fmla="*/ 14 h 17"/>
                  <a:gd name="T54" fmla="*/ 30 w 38"/>
                  <a:gd name="T55" fmla="*/ 14 h 17"/>
                  <a:gd name="T56" fmla="*/ 28 w 38"/>
                  <a:gd name="T57" fmla="*/ 14 h 17"/>
                  <a:gd name="T58" fmla="*/ 27 w 38"/>
                  <a:gd name="T59" fmla="*/ 16 h 17"/>
                  <a:gd name="T60" fmla="*/ 26 w 38"/>
                  <a:gd name="T61" fmla="*/ 16 h 17"/>
                  <a:gd name="T62" fmla="*/ 24 w 38"/>
                  <a:gd name="T63" fmla="*/ 16 h 17"/>
                  <a:gd name="T64" fmla="*/ 23 w 38"/>
                  <a:gd name="T65" fmla="*/ 16 h 17"/>
                  <a:gd name="T66" fmla="*/ 21 w 38"/>
                  <a:gd name="T67" fmla="*/ 16 h 17"/>
                  <a:gd name="T68" fmla="*/ 20 w 38"/>
                  <a:gd name="T69" fmla="*/ 16 h 17"/>
                  <a:gd name="T70" fmla="*/ 18 w 38"/>
                  <a:gd name="T71" fmla="*/ 16 h 17"/>
                  <a:gd name="T72" fmla="*/ 17 w 38"/>
                  <a:gd name="T73" fmla="*/ 16 h 17"/>
                  <a:gd name="T74" fmla="*/ 15 w 38"/>
                  <a:gd name="T75" fmla="*/ 16 h 17"/>
                  <a:gd name="T76" fmla="*/ 14 w 38"/>
                  <a:gd name="T77" fmla="*/ 16 h 17"/>
                  <a:gd name="T78" fmla="*/ 12 w 38"/>
                  <a:gd name="T79" fmla="*/ 16 h 17"/>
                  <a:gd name="T80" fmla="*/ 11 w 38"/>
                  <a:gd name="T81" fmla="*/ 16 h 17"/>
                  <a:gd name="T82" fmla="*/ 10 w 38"/>
                  <a:gd name="T83" fmla="*/ 16 h 17"/>
                  <a:gd name="T84" fmla="*/ 9 w 38"/>
                  <a:gd name="T85" fmla="*/ 16 h 17"/>
                  <a:gd name="T86" fmla="*/ 7 w 38"/>
                  <a:gd name="T87" fmla="*/ 14 h 17"/>
                  <a:gd name="T88" fmla="*/ 6 w 38"/>
                  <a:gd name="T89" fmla="*/ 14 h 17"/>
                  <a:gd name="T90" fmla="*/ 4 w 38"/>
                  <a:gd name="T91" fmla="*/ 12 h 17"/>
                  <a:gd name="T92" fmla="*/ 3 w 38"/>
                  <a:gd name="T93" fmla="*/ 10 h 17"/>
                  <a:gd name="T94" fmla="*/ 3 w 38"/>
                  <a:gd name="T95" fmla="*/ 10 h 17"/>
                  <a:gd name="T96" fmla="*/ 2 w 38"/>
                  <a:gd name="T9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" h="17">
                    <a:moveTo>
                      <a:pt x="2" y="10"/>
                    </a:moveTo>
                    <a:lnTo>
                      <a:pt x="1" y="8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10" y="3"/>
                    </a:lnTo>
                    <a:lnTo>
                      <a:pt x="14" y="3"/>
                    </a:lnTo>
                    <a:lnTo>
                      <a:pt x="19" y="5"/>
                    </a:lnTo>
                    <a:lnTo>
                      <a:pt x="22" y="3"/>
                    </a:lnTo>
                    <a:lnTo>
                      <a:pt x="26" y="3"/>
                    </a:lnTo>
                    <a:lnTo>
                      <a:pt x="29" y="3"/>
                    </a:lnTo>
                    <a:lnTo>
                      <a:pt x="31" y="1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6" y="0"/>
                    </a:lnTo>
                    <a:lnTo>
                      <a:pt x="37" y="1"/>
                    </a:lnTo>
                    <a:lnTo>
                      <a:pt x="36" y="3"/>
                    </a:lnTo>
                    <a:lnTo>
                      <a:pt x="35" y="5"/>
                    </a:lnTo>
                    <a:lnTo>
                      <a:pt x="33" y="8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28" y="14"/>
                    </a:lnTo>
                    <a:lnTo>
                      <a:pt x="27" y="16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3" y="16"/>
                    </a:lnTo>
                    <a:lnTo>
                      <a:pt x="21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7" y="14"/>
                    </a:lnTo>
                    <a:lnTo>
                      <a:pt x="6" y="14"/>
                    </a:lnTo>
                    <a:lnTo>
                      <a:pt x="4" y="12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2" y="10"/>
                    </a:lnTo>
                  </a:path>
                </a:pathLst>
              </a:custGeom>
              <a:solidFill>
                <a:srgbClr val="23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19" name="Freeform 107">
                <a:extLst>
                  <a:ext uri="{FF2B5EF4-FFF2-40B4-BE49-F238E27FC236}">
                    <a16:creationId xmlns:a16="http://schemas.microsoft.com/office/drawing/2014/main" id="{64211B3A-E355-DB88-D59A-EE275E0F1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698"/>
                <a:ext cx="38" cy="17"/>
              </a:xfrm>
              <a:custGeom>
                <a:avLst/>
                <a:gdLst>
                  <a:gd name="T0" fmla="*/ 37 w 38"/>
                  <a:gd name="T1" fmla="*/ 0 h 17"/>
                  <a:gd name="T2" fmla="*/ 36 w 38"/>
                  <a:gd name="T3" fmla="*/ 1 h 17"/>
                  <a:gd name="T4" fmla="*/ 35 w 38"/>
                  <a:gd name="T5" fmla="*/ 5 h 17"/>
                  <a:gd name="T6" fmla="*/ 33 w 38"/>
                  <a:gd name="T7" fmla="*/ 8 h 17"/>
                  <a:gd name="T8" fmla="*/ 32 w 38"/>
                  <a:gd name="T9" fmla="*/ 10 h 17"/>
                  <a:gd name="T10" fmla="*/ 31 w 38"/>
                  <a:gd name="T11" fmla="*/ 10 h 17"/>
                  <a:gd name="T12" fmla="*/ 31 w 38"/>
                  <a:gd name="T13" fmla="*/ 10 h 17"/>
                  <a:gd name="T14" fmla="*/ 30 w 38"/>
                  <a:gd name="T15" fmla="*/ 12 h 17"/>
                  <a:gd name="T16" fmla="*/ 28 w 38"/>
                  <a:gd name="T17" fmla="*/ 14 h 17"/>
                  <a:gd name="T18" fmla="*/ 27 w 38"/>
                  <a:gd name="T19" fmla="*/ 14 h 17"/>
                  <a:gd name="T20" fmla="*/ 26 w 38"/>
                  <a:gd name="T21" fmla="*/ 14 h 17"/>
                  <a:gd name="T22" fmla="*/ 24 w 38"/>
                  <a:gd name="T23" fmla="*/ 14 h 17"/>
                  <a:gd name="T24" fmla="*/ 23 w 38"/>
                  <a:gd name="T25" fmla="*/ 14 h 17"/>
                  <a:gd name="T26" fmla="*/ 21 w 38"/>
                  <a:gd name="T27" fmla="*/ 14 h 17"/>
                  <a:gd name="T28" fmla="*/ 20 w 38"/>
                  <a:gd name="T29" fmla="*/ 16 h 17"/>
                  <a:gd name="T30" fmla="*/ 18 w 38"/>
                  <a:gd name="T31" fmla="*/ 16 h 17"/>
                  <a:gd name="T32" fmla="*/ 17 w 38"/>
                  <a:gd name="T33" fmla="*/ 16 h 17"/>
                  <a:gd name="T34" fmla="*/ 15 w 38"/>
                  <a:gd name="T35" fmla="*/ 16 h 17"/>
                  <a:gd name="T36" fmla="*/ 14 w 38"/>
                  <a:gd name="T37" fmla="*/ 16 h 17"/>
                  <a:gd name="T38" fmla="*/ 12 w 38"/>
                  <a:gd name="T39" fmla="*/ 14 h 17"/>
                  <a:gd name="T40" fmla="*/ 11 w 38"/>
                  <a:gd name="T41" fmla="*/ 14 h 17"/>
                  <a:gd name="T42" fmla="*/ 10 w 38"/>
                  <a:gd name="T43" fmla="*/ 14 h 17"/>
                  <a:gd name="T44" fmla="*/ 9 w 38"/>
                  <a:gd name="T45" fmla="*/ 14 h 17"/>
                  <a:gd name="T46" fmla="*/ 7 w 38"/>
                  <a:gd name="T47" fmla="*/ 14 h 17"/>
                  <a:gd name="T48" fmla="*/ 6 w 38"/>
                  <a:gd name="T49" fmla="*/ 12 h 17"/>
                  <a:gd name="T50" fmla="*/ 4 w 38"/>
                  <a:gd name="T51" fmla="*/ 10 h 17"/>
                  <a:gd name="T52" fmla="*/ 3 w 38"/>
                  <a:gd name="T53" fmla="*/ 10 h 17"/>
                  <a:gd name="T54" fmla="*/ 3 w 38"/>
                  <a:gd name="T55" fmla="*/ 8 h 17"/>
                  <a:gd name="T56" fmla="*/ 2 w 38"/>
                  <a:gd name="T57" fmla="*/ 8 h 17"/>
                  <a:gd name="T58" fmla="*/ 1 w 38"/>
                  <a:gd name="T59" fmla="*/ 7 h 17"/>
                  <a:gd name="T60" fmla="*/ 0 w 38"/>
                  <a:gd name="T61" fmla="*/ 3 h 17"/>
                  <a:gd name="T62" fmla="*/ 0 w 38"/>
                  <a:gd name="T63" fmla="*/ 1 h 17"/>
                  <a:gd name="T64" fmla="*/ 0 w 38"/>
                  <a:gd name="T65" fmla="*/ 0 h 17"/>
                  <a:gd name="T66" fmla="*/ 0 w 38"/>
                  <a:gd name="T67" fmla="*/ 0 h 17"/>
                  <a:gd name="T68" fmla="*/ 2 w 38"/>
                  <a:gd name="T69" fmla="*/ 0 h 17"/>
                  <a:gd name="T70" fmla="*/ 3 w 38"/>
                  <a:gd name="T71" fmla="*/ 0 h 17"/>
                  <a:gd name="T72" fmla="*/ 5 w 38"/>
                  <a:gd name="T73" fmla="*/ 1 h 17"/>
                  <a:gd name="T74" fmla="*/ 7 w 38"/>
                  <a:gd name="T75" fmla="*/ 1 h 17"/>
                  <a:gd name="T76" fmla="*/ 10 w 38"/>
                  <a:gd name="T77" fmla="*/ 3 h 17"/>
                  <a:gd name="T78" fmla="*/ 14 w 38"/>
                  <a:gd name="T79" fmla="*/ 3 h 17"/>
                  <a:gd name="T80" fmla="*/ 19 w 38"/>
                  <a:gd name="T81" fmla="*/ 3 h 17"/>
                  <a:gd name="T82" fmla="*/ 23 w 38"/>
                  <a:gd name="T83" fmla="*/ 3 h 17"/>
                  <a:gd name="T84" fmla="*/ 26 w 38"/>
                  <a:gd name="T85" fmla="*/ 3 h 17"/>
                  <a:gd name="T86" fmla="*/ 29 w 38"/>
                  <a:gd name="T87" fmla="*/ 1 h 17"/>
                  <a:gd name="T88" fmla="*/ 31 w 38"/>
                  <a:gd name="T89" fmla="*/ 1 h 17"/>
                  <a:gd name="T90" fmla="*/ 33 w 38"/>
                  <a:gd name="T91" fmla="*/ 0 h 17"/>
                  <a:gd name="T92" fmla="*/ 34 w 38"/>
                  <a:gd name="T93" fmla="*/ 0 h 17"/>
                  <a:gd name="T94" fmla="*/ 36 w 38"/>
                  <a:gd name="T95" fmla="*/ 0 h 17"/>
                  <a:gd name="T96" fmla="*/ 37 w 38"/>
                  <a:gd name="T9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" h="17">
                    <a:moveTo>
                      <a:pt x="37" y="0"/>
                    </a:moveTo>
                    <a:lnTo>
                      <a:pt x="36" y="1"/>
                    </a:lnTo>
                    <a:lnTo>
                      <a:pt x="35" y="5"/>
                    </a:lnTo>
                    <a:lnTo>
                      <a:pt x="33" y="8"/>
                    </a:lnTo>
                    <a:lnTo>
                      <a:pt x="32" y="1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0" y="12"/>
                    </a:lnTo>
                    <a:lnTo>
                      <a:pt x="28" y="14"/>
                    </a:lnTo>
                    <a:lnTo>
                      <a:pt x="27" y="14"/>
                    </a:lnTo>
                    <a:lnTo>
                      <a:pt x="26" y="14"/>
                    </a:lnTo>
                    <a:lnTo>
                      <a:pt x="24" y="14"/>
                    </a:lnTo>
                    <a:lnTo>
                      <a:pt x="23" y="14"/>
                    </a:lnTo>
                    <a:lnTo>
                      <a:pt x="21" y="14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4"/>
                    </a:lnTo>
                    <a:lnTo>
                      <a:pt x="7" y="14"/>
                    </a:lnTo>
                    <a:lnTo>
                      <a:pt x="6" y="12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1" y="7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10" y="3"/>
                    </a:lnTo>
                    <a:lnTo>
                      <a:pt x="14" y="3"/>
                    </a:lnTo>
                    <a:lnTo>
                      <a:pt x="19" y="3"/>
                    </a:lnTo>
                    <a:lnTo>
                      <a:pt x="23" y="3"/>
                    </a:lnTo>
                    <a:lnTo>
                      <a:pt x="26" y="3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3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1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20" name="Freeform 108">
                <a:extLst>
                  <a:ext uri="{FF2B5EF4-FFF2-40B4-BE49-F238E27FC236}">
                    <a16:creationId xmlns:a16="http://schemas.microsoft.com/office/drawing/2014/main" id="{F1457F44-5E3D-4466-3385-9B9C6EFC7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" y="686"/>
                <a:ext cx="17" cy="18"/>
              </a:xfrm>
              <a:custGeom>
                <a:avLst/>
                <a:gdLst>
                  <a:gd name="T0" fmla="*/ 16 w 17"/>
                  <a:gd name="T1" fmla="*/ 0 h 18"/>
                  <a:gd name="T2" fmla="*/ 16 w 17"/>
                  <a:gd name="T3" fmla="*/ 0 h 18"/>
                  <a:gd name="T4" fmla="*/ 16 w 17"/>
                  <a:gd name="T5" fmla="*/ 0 h 18"/>
                  <a:gd name="T6" fmla="*/ 16 w 17"/>
                  <a:gd name="T7" fmla="*/ 1 h 18"/>
                  <a:gd name="T8" fmla="*/ 14 w 17"/>
                  <a:gd name="T9" fmla="*/ 2 h 18"/>
                  <a:gd name="T10" fmla="*/ 14 w 17"/>
                  <a:gd name="T11" fmla="*/ 3 h 18"/>
                  <a:gd name="T12" fmla="*/ 14 w 17"/>
                  <a:gd name="T13" fmla="*/ 5 h 18"/>
                  <a:gd name="T14" fmla="*/ 13 w 17"/>
                  <a:gd name="T15" fmla="*/ 6 h 18"/>
                  <a:gd name="T16" fmla="*/ 12 w 17"/>
                  <a:gd name="T17" fmla="*/ 8 h 18"/>
                  <a:gd name="T18" fmla="*/ 11 w 17"/>
                  <a:gd name="T19" fmla="*/ 8 h 18"/>
                  <a:gd name="T20" fmla="*/ 11 w 17"/>
                  <a:gd name="T21" fmla="*/ 8 h 18"/>
                  <a:gd name="T22" fmla="*/ 10 w 17"/>
                  <a:gd name="T23" fmla="*/ 9 h 18"/>
                  <a:gd name="T24" fmla="*/ 9 w 17"/>
                  <a:gd name="T25" fmla="*/ 10 h 18"/>
                  <a:gd name="T26" fmla="*/ 8 w 17"/>
                  <a:gd name="T27" fmla="*/ 11 h 18"/>
                  <a:gd name="T28" fmla="*/ 5 w 17"/>
                  <a:gd name="T29" fmla="*/ 12 h 18"/>
                  <a:gd name="T30" fmla="*/ 4 w 17"/>
                  <a:gd name="T31" fmla="*/ 13 h 18"/>
                  <a:gd name="T32" fmla="*/ 3 w 17"/>
                  <a:gd name="T33" fmla="*/ 14 h 18"/>
                  <a:gd name="T34" fmla="*/ 2 w 17"/>
                  <a:gd name="T35" fmla="*/ 14 h 18"/>
                  <a:gd name="T36" fmla="*/ 1 w 17"/>
                  <a:gd name="T37" fmla="*/ 15 h 18"/>
                  <a:gd name="T38" fmla="*/ 1 w 17"/>
                  <a:gd name="T39" fmla="*/ 15 h 18"/>
                  <a:gd name="T40" fmla="*/ 1 w 17"/>
                  <a:gd name="T41" fmla="*/ 16 h 18"/>
                  <a:gd name="T42" fmla="*/ 0 w 17"/>
                  <a:gd name="T43" fmla="*/ 17 h 18"/>
                  <a:gd name="T44" fmla="*/ 0 w 17"/>
                  <a:gd name="T45" fmla="*/ 17 h 18"/>
                  <a:gd name="T46" fmla="*/ 0 w 17"/>
                  <a:gd name="T4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18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4" y="2"/>
                    </a:lnTo>
                    <a:lnTo>
                      <a:pt x="14" y="3"/>
                    </a:lnTo>
                    <a:lnTo>
                      <a:pt x="14" y="5"/>
                    </a:lnTo>
                    <a:lnTo>
                      <a:pt x="13" y="6"/>
                    </a:lnTo>
                    <a:lnTo>
                      <a:pt x="12" y="8"/>
                    </a:lnTo>
                    <a:lnTo>
                      <a:pt x="11" y="8"/>
                    </a:lnTo>
                    <a:lnTo>
                      <a:pt x="11" y="8"/>
                    </a:lnTo>
                    <a:lnTo>
                      <a:pt x="10" y="9"/>
                    </a:lnTo>
                    <a:lnTo>
                      <a:pt x="9" y="10"/>
                    </a:lnTo>
                    <a:lnTo>
                      <a:pt x="8" y="11"/>
                    </a:lnTo>
                    <a:lnTo>
                      <a:pt x="5" y="12"/>
                    </a:lnTo>
                    <a:lnTo>
                      <a:pt x="4" y="13"/>
                    </a:lnTo>
                    <a:lnTo>
                      <a:pt x="3" y="14"/>
                    </a:lnTo>
                    <a:lnTo>
                      <a:pt x="2" y="14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6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21" name="Freeform 109">
                <a:extLst>
                  <a:ext uri="{FF2B5EF4-FFF2-40B4-BE49-F238E27FC236}">
                    <a16:creationId xmlns:a16="http://schemas.microsoft.com/office/drawing/2014/main" id="{9B096DAA-4550-5E21-22BF-A780F6AA2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" y="685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1 h 17"/>
                  <a:gd name="T6" fmla="*/ 0 w 17"/>
                  <a:gd name="T7" fmla="*/ 1 h 17"/>
                  <a:gd name="T8" fmla="*/ 1 w 17"/>
                  <a:gd name="T9" fmla="*/ 2 h 17"/>
                  <a:gd name="T10" fmla="*/ 2 w 17"/>
                  <a:gd name="T11" fmla="*/ 4 h 17"/>
                  <a:gd name="T12" fmla="*/ 2 w 17"/>
                  <a:gd name="T13" fmla="*/ 6 h 17"/>
                  <a:gd name="T14" fmla="*/ 4 w 17"/>
                  <a:gd name="T15" fmla="*/ 8 h 17"/>
                  <a:gd name="T16" fmla="*/ 5 w 17"/>
                  <a:gd name="T17" fmla="*/ 9 h 17"/>
                  <a:gd name="T18" fmla="*/ 7 w 17"/>
                  <a:gd name="T19" fmla="*/ 10 h 17"/>
                  <a:gd name="T20" fmla="*/ 7 w 17"/>
                  <a:gd name="T21" fmla="*/ 10 h 17"/>
                  <a:gd name="T22" fmla="*/ 8 w 17"/>
                  <a:gd name="T23" fmla="*/ 10 h 17"/>
                  <a:gd name="T24" fmla="*/ 10 w 17"/>
                  <a:gd name="T25" fmla="*/ 11 h 17"/>
                  <a:gd name="T26" fmla="*/ 11 w 17"/>
                  <a:gd name="T27" fmla="*/ 12 h 17"/>
                  <a:gd name="T28" fmla="*/ 13 w 17"/>
                  <a:gd name="T29" fmla="*/ 12 h 17"/>
                  <a:gd name="T30" fmla="*/ 14 w 17"/>
                  <a:gd name="T31" fmla="*/ 13 h 17"/>
                  <a:gd name="T32" fmla="*/ 14 w 17"/>
                  <a:gd name="T33" fmla="*/ 14 h 17"/>
                  <a:gd name="T34" fmla="*/ 16 w 17"/>
                  <a:gd name="T35" fmla="*/ 15 h 17"/>
                  <a:gd name="T36" fmla="*/ 16 w 17"/>
                  <a:gd name="T3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5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8" y="10"/>
                    </a:lnTo>
                    <a:lnTo>
                      <a:pt x="10" y="11"/>
                    </a:lnTo>
                    <a:lnTo>
                      <a:pt x="11" y="12"/>
                    </a:lnTo>
                    <a:lnTo>
                      <a:pt x="13" y="12"/>
                    </a:lnTo>
                    <a:lnTo>
                      <a:pt x="14" y="13"/>
                    </a:lnTo>
                    <a:lnTo>
                      <a:pt x="14" y="14"/>
                    </a:lnTo>
                    <a:lnTo>
                      <a:pt x="16" y="15"/>
                    </a:lnTo>
                    <a:lnTo>
                      <a:pt x="16" y="16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22" name="Freeform 110">
                <a:extLst>
                  <a:ext uri="{FF2B5EF4-FFF2-40B4-BE49-F238E27FC236}">
                    <a16:creationId xmlns:a16="http://schemas.microsoft.com/office/drawing/2014/main" id="{C708C3CE-FB2C-BD02-A3FE-D09773CB3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" y="715"/>
                <a:ext cx="25" cy="17"/>
              </a:xfrm>
              <a:custGeom>
                <a:avLst/>
                <a:gdLst>
                  <a:gd name="T0" fmla="*/ 24 w 25"/>
                  <a:gd name="T1" fmla="*/ 2 h 17"/>
                  <a:gd name="T2" fmla="*/ 23 w 25"/>
                  <a:gd name="T3" fmla="*/ 2 h 17"/>
                  <a:gd name="T4" fmla="*/ 22 w 25"/>
                  <a:gd name="T5" fmla="*/ 4 h 17"/>
                  <a:gd name="T6" fmla="*/ 21 w 25"/>
                  <a:gd name="T7" fmla="*/ 4 h 17"/>
                  <a:gd name="T8" fmla="*/ 20 w 25"/>
                  <a:gd name="T9" fmla="*/ 6 h 17"/>
                  <a:gd name="T10" fmla="*/ 20 w 25"/>
                  <a:gd name="T11" fmla="*/ 6 h 17"/>
                  <a:gd name="T12" fmla="*/ 19 w 25"/>
                  <a:gd name="T13" fmla="*/ 6 h 17"/>
                  <a:gd name="T14" fmla="*/ 18 w 25"/>
                  <a:gd name="T15" fmla="*/ 6 h 17"/>
                  <a:gd name="T16" fmla="*/ 17 w 25"/>
                  <a:gd name="T17" fmla="*/ 6 h 17"/>
                  <a:gd name="T18" fmla="*/ 16 w 25"/>
                  <a:gd name="T19" fmla="*/ 6 h 17"/>
                  <a:gd name="T20" fmla="*/ 15 w 25"/>
                  <a:gd name="T21" fmla="*/ 6 h 17"/>
                  <a:gd name="T22" fmla="*/ 14 w 25"/>
                  <a:gd name="T23" fmla="*/ 6 h 17"/>
                  <a:gd name="T24" fmla="*/ 13 w 25"/>
                  <a:gd name="T25" fmla="*/ 6 h 17"/>
                  <a:gd name="T26" fmla="*/ 11 w 25"/>
                  <a:gd name="T27" fmla="*/ 6 h 17"/>
                  <a:gd name="T28" fmla="*/ 10 w 25"/>
                  <a:gd name="T29" fmla="*/ 6 h 17"/>
                  <a:gd name="T30" fmla="*/ 9 w 25"/>
                  <a:gd name="T31" fmla="*/ 6 h 17"/>
                  <a:gd name="T32" fmla="*/ 8 w 25"/>
                  <a:gd name="T33" fmla="*/ 9 h 17"/>
                  <a:gd name="T34" fmla="*/ 8 w 25"/>
                  <a:gd name="T35" fmla="*/ 9 h 17"/>
                  <a:gd name="T36" fmla="*/ 7 w 25"/>
                  <a:gd name="T37" fmla="*/ 9 h 17"/>
                  <a:gd name="T38" fmla="*/ 5 w 25"/>
                  <a:gd name="T39" fmla="*/ 9 h 17"/>
                  <a:gd name="T40" fmla="*/ 4 w 25"/>
                  <a:gd name="T41" fmla="*/ 6 h 17"/>
                  <a:gd name="T42" fmla="*/ 4 w 25"/>
                  <a:gd name="T43" fmla="*/ 4 h 17"/>
                  <a:gd name="T44" fmla="*/ 2 w 25"/>
                  <a:gd name="T45" fmla="*/ 2 h 17"/>
                  <a:gd name="T46" fmla="*/ 2 w 25"/>
                  <a:gd name="T47" fmla="*/ 2 h 17"/>
                  <a:gd name="T48" fmla="*/ 1 w 25"/>
                  <a:gd name="T49" fmla="*/ 2 h 17"/>
                  <a:gd name="T50" fmla="*/ 0 w 25"/>
                  <a:gd name="T51" fmla="*/ 0 h 17"/>
                  <a:gd name="T52" fmla="*/ 0 w 25"/>
                  <a:gd name="T53" fmla="*/ 2 h 17"/>
                  <a:gd name="T54" fmla="*/ 0 w 25"/>
                  <a:gd name="T55" fmla="*/ 2 h 17"/>
                  <a:gd name="T56" fmla="*/ 1 w 25"/>
                  <a:gd name="T57" fmla="*/ 2 h 17"/>
                  <a:gd name="T58" fmla="*/ 2 w 25"/>
                  <a:gd name="T59" fmla="*/ 4 h 17"/>
                  <a:gd name="T60" fmla="*/ 3 w 25"/>
                  <a:gd name="T61" fmla="*/ 6 h 17"/>
                  <a:gd name="T62" fmla="*/ 4 w 25"/>
                  <a:gd name="T63" fmla="*/ 9 h 17"/>
                  <a:gd name="T64" fmla="*/ 5 w 25"/>
                  <a:gd name="T65" fmla="*/ 9 h 17"/>
                  <a:gd name="T66" fmla="*/ 6 w 25"/>
                  <a:gd name="T67" fmla="*/ 11 h 17"/>
                  <a:gd name="T68" fmla="*/ 8 w 25"/>
                  <a:gd name="T69" fmla="*/ 11 h 17"/>
                  <a:gd name="T70" fmla="*/ 10 w 25"/>
                  <a:gd name="T71" fmla="*/ 11 h 17"/>
                  <a:gd name="T72" fmla="*/ 11 w 25"/>
                  <a:gd name="T73" fmla="*/ 11 h 17"/>
                  <a:gd name="T74" fmla="*/ 13 w 25"/>
                  <a:gd name="T75" fmla="*/ 11 h 17"/>
                  <a:gd name="T76" fmla="*/ 14 w 25"/>
                  <a:gd name="T77" fmla="*/ 11 h 17"/>
                  <a:gd name="T78" fmla="*/ 16 w 25"/>
                  <a:gd name="T79" fmla="*/ 13 h 17"/>
                  <a:gd name="T80" fmla="*/ 17 w 25"/>
                  <a:gd name="T81" fmla="*/ 16 h 17"/>
                  <a:gd name="T82" fmla="*/ 18 w 25"/>
                  <a:gd name="T83" fmla="*/ 16 h 17"/>
                  <a:gd name="T84" fmla="*/ 19 w 25"/>
                  <a:gd name="T85" fmla="*/ 16 h 17"/>
                  <a:gd name="T86" fmla="*/ 19 w 25"/>
                  <a:gd name="T87" fmla="*/ 16 h 17"/>
                  <a:gd name="T88" fmla="*/ 19 w 25"/>
                  <a:gd name="T89" fmla="*/ 13 h 17"/>
                  <a:gd name="T90" fmla="*/ 18 w 25"/>
                  <a:gd name="T91" fmla="*/ 13 h 17"/>
                  <a:gd name="T92" fmla="*/ 17 w 25"/>
                  <a:gd name="T93" fmla="*/ 11 h 17"/>
                  <a:gd name="T94" fmla="*/ 17 w 25"/>
                  <a:gd name="T95" fmla="*/ 11 h 17"/>
                  <a:gd name="T96" fmla="*/ 17 w 25"/>
                  <a:gd name="T97" fmla="*/ 11 h 17"/>
                  <a:gd name="T98" fmla="*/ 18 w 25"/>
                  <a:gd name="T99" fmla="*/ 11 h 17"/>
                  <a:gd name="T100" fmla="*/ 19 w 25"/>
                  <a:gd name="T101" fmla="*/ 11 h 17"/>
                  <a:gd name="T102" fmla="*/ 20 w 25"/>
                  <a:gd name="T103" fmla="*/ 9 h 17"/>
                  <a:gd name="T104" fmla="*/ 20 w 25"/>
                  <a:gd name="T105" fmla="*/ 9 h 17"/>
                  <a:gd name="T106" fmla="*/ 22 w 25"/>
                  <a:gd name="T107" fmla="*/ 6 h 17"/>
                  <a:gd name="T108" fmla="*/ 23 w 25"/>
                  <a:gd name="T109" fmla="*/ 4 h 17"/>
                  <a:gd name="T110" fmla="*/ 24 w 25"/>
                  <a:gd name="T111" fmla="*/ 2 h 17"/>
                  <a:gd name="T112" fmla="*/ 24 w 25"/>
                  <a:gd name="T11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" h="17">
                    <a:moveTo>
                      <a:pt x="24" y="2"/>
                    </a:moveTo>
                    <a:lnTo>
                      <a:pt x="23" y="2"/>
                    </a:lnTo>
                    <a:lnTo>
                      <a:pt x="22" y="4"/>
                    </a:lnTo>
                    <a:lnTo>
                      <a:pt x="21" y="4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7" y="6"/>
                    </a:lnTo>
                    <a:lnTo>
                      <a:pt x="16" y="6"/>
                    </a:lnTo>
                    <a:lnTo>
                      <a:pt x="15" y="6"/>
                    </a:lnTo>
                    <a:lnTo>
                      <a:pt x="14" y="6"/>
                    </a:lnTo>
                    <a:lnTo>
                      <a:pt x="13" y="6"/>
                    </a:lnTo>
                    <a:lnTo>
                      <a:pt x="11" y="6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4" y="11"/>
                    </a:lnTo>
                    <a:lnTo>
                      <a:pt x="16" y="13"/>
                    </a:lnTo>
                    <a:lnTo>
                      <a:pt x="17" y="16"/>
                    </a:lnTo>
                    <a:lnTo>
                      <a:pt x="18" y="1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8" y="11"/>
                    </a:lnTo>
                    <a:lnTo>
                      <a:pt x="19" y="11"/>
                    </a:lnTo>
                    <a:lnTo>
                      <a:pt x="20" y="9"/>
                    </a:lnTo>
                    <a:lnTo>
                      <a:pt x="20" y="9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4" y="2"/>
                    </a:lnTo>
                    <a:lnTo>
                      <a:pt x="24" y="2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23" name="Freeform 111">
                <a:extLst>
                  <a:ext uri="{FF2B5EF4-FFF2-40B4-BE49-F238E27FC236}">
                    <a16:creationId xmlns:a16="http://schemas.microsoft.com/office/drawing/2014/main" id="{364C8BBF-289B-C64F-D9D5-1F78F1894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" y="654"/>
                <a:ext cx="37" cy="25"/>
              </a:xfrm>
              <a:custGeom>
                <a:avLst/>
                <a:gdLst>
                  <a:gd name="T0" fmla="*/ 1 w 37"/>
                  <a:gd name="T1" fmla="*/ 23 h 25"/>
                  <a:gd name="T2" fmla="*/ 0 w 37"/>
                  <a:gd name="T3" fmla="*/ 21 h 25"/>
                  <a:gd name="T4" fmla="*/ 0 w 37"/>
                  <a:gd name="T5" fmla="*/ 17 h 25"/>
                  <a:gd name="T6" fmla="*/ 0 w 37"/>
                  <a:gd name="T7" fmla="*/ 14 h 25"/>
                  <a:gd name="T8" fmla="*/ 1 w 37"/>
                  <a:gd name="T9" fmla="*/ 9 h 25"/>
                  <a:gd name="T10" fmla="*/ 2 w 37"/>
                  <a:gd name="T11" fmla="*/ 6 h 25"/>
                  <a:gd name="T12" fmla="*/ 5 w 37"/>
                  <a:gd name="T13" fmla="*/ 3 h 25"/>
                  <a:gd name="T14" fmla="*/ 9 w 37"/>
                  <a:gd name="T15" fmla="*/ 0 h 25"/>
                  <a:gd name="T16" fmla="*/ 7 w 37"/>
                  <a:gd name="T17" fmla="*/ 4 h 25"/>
                  <a:gd name="T18" fmla="*/ 9 w 37"/>
                  <a:gd name="T19" fmla="*/ 4 h 25"/>
                  <a:gd name="T20" fmla="*/ 12 w 37"/>
                  <a:gd name="T21" fmla="*/ 3 h 25"/>
                  <a:gd name="T22" fmla="*/ 15 w 37"/>
                  <a:gd name="T23" fmla="*/ 2 h 25"/>
                  <a:gd name="T24" fmla="*/ 20 w 37"/>
                  <a:gd name="T25" fmla="*/ 3 h 25"/>
                  <a:gd name="T26" fmla="*/ 23 w 37"/>
                  <a:gd name="T27" fmla="*/ 5 h 25"/>
                  <a:gd name="T28" fmla="*/ 24 w 37"/>
                  <a:gd name="T29" fmla="*/ 5 h 25"/>
                  <a:gd name="T30" fmla="*/ 21 w 37"/>
                  <a:gd name="T31" fmla="*/ 2 h 25"/>
                  <a:gd name="T32" fmla="*/ 18 w 37"/>
                  <a:gd name="T33" fmla="*/ 0 h 25"/>
                  <a:gd name="T34" fmla="*/ 19 w 37"/>
                  <a:gd name="T35" fmla="*/ 0 h 25"/>
                  <a:gd name="T36" fmla="*/ 22 w 37"/>
                  <a:gd name="T37" fmla="*/ 2 h 25"/>
                  <a:gd name="T38" fmla="*/ 24 w 37"/>
                  <a:gd name="T39" fmla="*/ 4 h 25"/>
                  <a:gd name="T40" fmla="*/ 27 w 37"/>
                  <a:gd name="T41" fmla="*/ 6 h 25"/>
                  <a:gd name="T42" fmla="*/ 30 w 37"/>
                  <a:gd name="T43" fmla="*/ 6 h 25"/>
                  <a:gd name="T44" fmla="*/ 33 w 37"/>
                  <a:gd name="T45" fmla="*/ 5 h 25"/>
                  <a:gd name="T46" fmla="*/ 33 w 37"/>
                  <a:gd name="T47" fmla="*/ 5 h 25"/>
                  <a:gd name="T48" fmla="*/ 32 w 37"/>
                  <a:gd name="T49" fmla="*/ 6 h 25"/>
                  <a:gd name="T50" fmla="*/ 30 w 37"/>
                  <a:gd name="T51" fmla="*/ 7 h 25"/>
                  <a:gd name="T52" fmla="*/ 33 w 37"/>
                  <a:gd name="T53" fmla="*/ 7 h 25"/>
                  <a:gd name="T54" fmla="*/ 36 w 37"/>
                  <a:gd name="T55" fmla="*/ 8 h 25"/>
                  <a:gd name="T56" fmla="*/ 33 w 37"/>
                  <a:gd name="T57" fmla="*/ 8 h 25"/>
                  <a:gd name="T58" fmla="*/ 32 w 37"/>
                  <a:gd name="T59" fmla="*/ 8 h 25"/>
                  <a:gd name="T60" fmla="*/ 30 w 37"/>
                  <a:gd name="T61" fmla="*/ 8 h 25"/>
                  <a:gd name="T62" fmla="*/ 30 w 37"/>
                  <a:gd name="T63" fmla="*/ 9 h 25"/>
                  <a:gd name="T64" fmla="*/ 32 w 37"/>
                  <a:gd name="T65" fmla="*/ 9 h 25"/>
                  <a:gd name="T66" fmla="*/ 34 w 37"/>
                  <a:gd name="T67" fmla="*/ 10 h 25"/>
                  <a:gd name="T68" fmla="*/ 31 w 37"/>
                  <a:gd name="T69" fmla="*/ 9 h 25"/>
                  <a:gd name="T70" fmla="*/ 29 w 37"/>
                  <a:gd name="T71" fmla="*/ 9 h 25"/>
                  <a:gd name="T72" fmla="*/ 27 w 37"/>
                  <a:gd name="T73" fmla="*/ 10 h 25"/>
                  <a:gd name="T74" fmla="*/ 24 w 37"/>
                  <a:gd name="T75" fmla="*/ 12 h 25"/>
                  <a:gd name="T76" fmla="*/ 21 w 37"/>
                  <a:gd name="T77" fmla="*/ 14 h 25"/>
                  <a:gd name="T78" fmla="*/ 17 w 37"/>
                  <a:gd name="T79" fmla="*/ 15 h 25"/>
                  <a:gd name="T80" fmla="*/ 12 w 37"/>
                  <a:gd name="T81" fmla="*/ 15 h 25"/>
                  <a:gd name="T82" fmla="*/ 9 w 37"/>
                  <a:gd name="T83" fmla="*/ 14 h 25"/>
                  <a:gd name="T84" fmla="*/ 8 w 37"/>
                  <a:gd name="T85" fmla="*/ 13 h 25"/>
                  <a:gd name="T86" fmla="*/ 6 w 37"/>
                  <a:gd name="T87" fmla="*/ 11 h 25"/>
                  <a:gd name="T88" fmla="*/ 8 w 37"/>
                  <a:gd name="T89" fmla="*/ 14 h 25"/>
                  <a:gd name="T90" fmla="*/ 11 w 37"/>
                  <a:gd name="T91" fmla="*/ 17 h 25"/>
                  <a:gd name="T92" fmla="*/ 14 w 37"/>
                  <a:gd name="T93" fmla="*/ 17 h 25"/>
                  <a:gd name="T94" fmla="*/ 17 w 37"/>
                  <a:gd name="T95" fmla="*/ 18 h 25"/>
                  <a:gd name="T96" fmla="*/ 17 w 37"/>
                  <a:gd name="T97" fmla="*/ 18 h 25"/>
                  <a:gd name="T98" fmla="*/ 13 w 37"/>
                  <a:gd name="T99" fmla="*/ 18 h 25"/>
                  <a:gd name="T100" fmla="*/ 10 w 37"/>
                  <a:gd name="T101" fmla="*/ 17 h 25"/>
                  <a:gd name="T102" fmla="*/ 6 w 37"/>
                  <a:gd name="T103" fmla="*/ 14 h 25"/>
                  <a:gd name="T104" fmla="*/ 5 w 37"/>
                  <a:gd name="T105" fmla="*/ 10 h 25"/>
                  <a:gd name="T106" fmla="*/ 3 w 37"/>
                  <a:gd name="T107" fmla="*/ 9 h 25"/>
                  <a:gd name="T108" fmla="*/ 1 w 37"/>
                  <a:gd name="T109" fmla="*/ 13 h 25"/>
                  <a:gd name="T110" fmla="*/ 0 w 37"/>
                  <a:gd name="T111" fmla="*/ 17 h 25"/>
                  <a:gd name="T112" fmla="*/ 1 w 37"/>
                  <a:gd name="T113" fmla="*/ 20 h 25"/>
                  <a:gd name="T114" fmla="*/ 1 w 37"/>
                  <a:gd name="T115" fmla="*/ 23 h 25"/>
                  <a:gd name="T116" fmla="*/ 1 w 37"/>
                  <a:gd name="T1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" h="25">
                    <a:moveTo>
                      <a:pt x="1" y="23"/>
                    </a:moveTo>
                    <a:lnTo>
                      <a:pt x="1" y="23"/>
                    </a:lnTo>
                    <a:lnTo>
                      <a:pt x="1" y="23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8" y="3"/>
                    </a:lnTo>
                    <a:lnTo>
                      <a:pt x="7" y="4"/>
                    </a:lnTo>
                    <a:lnTo>
                      <a:pt x="7" y="5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7" y="2"/>
                    </a:lnTo>
                    <a:lnTo>
                      <a:pt x="18" y="3"/>
                    </a:lnTo>
                    <a:lnTo>
                      <a:pt x="20" y="3"/>
                    </a:lnTo>
                    <a:lnTo>
                      <a:pt x="21" y="4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3" y="4"/>
                    </a:lnTo>
                    <a:lnTo>
                      <a:pt x="22" y="3"/>
                    </a:lnTo>
                    <a:lnTo>
                      <a:pt x="21" y="2"/>
                    </a:lnTo>
                    <a:lnTo>
                      <a:pt x="20" y="1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0" y="0"/>
                    </a:lnTo>
                    <a:lnTo>
                      <a:pt x="21" y="1"/>
                    </a:lnTo>
                    <a:lnTo>
                      <a:pt x="22" y="2"/>
                    </a:lnTo>
                    <a:lnTo>
                      <a:pt x="23" y="2"/>
                    </a:lnTo>
                    <a:lnTo>
                      <a:pt x="24" y="3"/>
                    </a:lnTo>
                    <a:lnTo>
                      <a:pt x="24" y="4"/>
                    </a:lnTo>
                    <a:lnTo>
                      <a:pt x="25" y="4"/>
                    </a:lnTo>
                    <a:lnTo>
                      <a:pt x="26" y="5"/>
                    </a:lnTo>
                    <a:lnTo>
                      <a:pt x="27" y="6"/>
                    </a:lnTo>
                    <a:lnTo>
                      <a:pt x="28" y="6"/>
                    </a:lnTo>
                    <a:lnTo>
                      <a:pt x="29" y="6"/>
                    </a:lnTo>
                    <a:lnTo>
                      <a:pt x="30" y="6"/>
                    </a:lnTo>
                    <a:lnTo>
                      <a:pt x="31" y="6"/>
                    </a:lnTo>
                    <a:lnTo>
                      <a:pt x="32" y="5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6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0" y="7"/>
                    </a:lnTo>
                    <a:lnTo>
                      <a:pt x="30" y="7"/>
                    </a:lnTo>
                    <a:lnTo>
                      <a:pt x="30" y="7"/>
                    </a:lnTo>
                    <a:lnTo>
                      <a:pt x="31" y="7"/>
                    </a:lnTo>
                    <a:lnTo>
                      <a:pt x="32" y="7"/>
                    </a:lnTo>
                    <a:lnTo>
                      <a:pt x="33" y="7"/>
                    </a:lnTo>
                    <a:lnTo>
                      <a:pt x="34" y="7"/>
                    </a:lnTo>
                    <a:lnTo>
                      <a:pt x="35" y="8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5" y="8"/>
                    </a:lnTo>
                    <a:lnTo>
                      <a:pt x="33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1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29" y="8"/>
                    </a:lnTo>
                    <a:lnTo>
                      <a:pt x="30" y="8"/>
                    </a:lnTo>
                    <a:lnTo>
                      <a:pt x="30" y="9"/>
                    </a:lnTo>
                    <a:lnTo>
                      <a:pt x="31" y="9"/>
                    </a:lnTo>
                    <a:lnTo>
                      <a:pt x="32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3" y="9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9"/>
                    </a:lnTo>
                    <a:lnTo>
                      <a:pt x="29" y="9"/>
                    </a:lnTo>
                    <a:lnTo>
                      <a:pt x="29" y="9"/>
                    </a:lnTo>
                    <a:lnTo>
                      <a:pt x="28" y="9"/>
                    </a:lnTo>
                    <a:lnTo>
                      <a:pt x="28" y="9"/>
                    </a:lnTo>
                    <a:lnTo>
                      <a:pt x="27" y="10"/>
                    </a:lnTo>
                    <a:lnTo>
                      <a:pt x="26" y="11"/>
                    </a:lnTo>
                    <a:lnTo>
                      <a:pt x="25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3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9" y="15"/>
                    </a:lnTo>
                    <a:lnTo>
                      <a:pt x="17" y="15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2" y="15"/>
                    </a:lnTo>
                    <a:lnTo>
                      <a:pt x="11" y="15"/>
                    </a:lnTo>
                    <a:lnTo>
                      <a:pt x="10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6" y="12"/>
                    </a:lnTo>
                    <a:lnTo>
                      <a:pt x="7" y="13"/>
                    </a:lnTo>
                    <a:lnTo>
                      <a:pt x="8" y="14"/>
                    </a:lnTo>
                    <a:lnTo>
                      <a:pt x="9" y="15"/>
                    </a:lnTo>
                    <a:lnTo>
                      <a:pt x="11" y="16"/>
                    </a:lnTo>
                    <a:lnTo>
                      <a:pt x="11" y="17"/>
                    </a:lnTo>
                    <a:lnTo>
                      <a:pt x="12" y="17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5" y="18"/>
                    </a:lnTo>
                    <a:lnTo>
                      <a:pt x="16" y="18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8" y="18"/>
                    </a:lnTo>
                    <a:lnTo>
                      <a:pt x="17" y="18"/>
                    </a:lnTo>
                    <a:lnTo>
                      <a:pt x="15" y="18"/>
                    </a:lnTo>
                    <a:lnTo>
                      <a:pt x="14" y="18"/>
                    </a:lnTo>
                    <a:lnTo>
                      <a:pt x="13" y="18"/>
                    </a:lnTo>
                    <a:lnTo>
                      <a:pt x="12" y="17"/>
                    </a:lnTo>
                    <a:lnTo>
                      <a:pt x="11" y="17"/>
                    </a:lnTo>
                    <a:lnTo>
                      <a:pt x="10" y="17"/>
                    </a:lnTo>
                    <a:lnTo>
                      <a:pt x="9" y="16"/>
                    </a:lnTo>
                    <a:lnTo>
                      <a:pt x="8" y="15"/>
                    </a:lnTo>
                    <a:lnTo>
                      <a:pt x="6" y="14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9"/>
                    </a:lnTo>
                    <a:lnTo>
                      <a:pt x="2" y="10"/>
                    </a:lnTo>
                    <a:lnTo>
                      <a:pt x="2" y="11"/>
                    </a:lnTo>
                    <a:lnTo>
                      <a:pt x="1" y="13"/>
                    </a:lnTo>
                    <a:lnTo>
                      <a:pt x="1" y="14"/>
                    </a:lnTo>
                    <a:lnTo>
                      <a:pt x="1" y="15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3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1" y="23"/>
                    </a:lnTo>
                  </a:path>
                </a:pathLst>
              </a:custGeom>
              <a:solidFill>
                <a:srgbClr val="C6826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24" name="Freeform 112">
                <a:extLst>
                  <a:ext uri="{FF2B5EF4-FFF2-40B4-BE49-F238E27FC236}">
                    <a16:creationId xmlns:a16="http://schemas.microsoft.com/office/drawing/2014/main" id="{44A987C4-2F34-D235-CE3E-83C57F5A2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654"/>
                <a:ext cx="36" cy="24"/>
              </a:xfrm>
              <a:custGeom>
                <a:avLst/>
                <a:gdLst>
                  <a:gd name="T0" fmla="*/ 34 w 36"/>
                  <a:gd name="T1" fmla="*/ 18 h 24"/>
                  <a:gd name="T2" fmla="*/ 33 w 36"/>
                  <a:gd name="T3" fmla="*/ 15 h 24"/>
                  <a:gd name="T4" fmla="*/ 33 w 36"/>
                  <a:gd name="T5" fmla="*/ 11 h 24"/>
                  <a:gd name="T6" fmla="*/ 32 w 36"/>
                  <a:gd name="T7" fmla="*/ 10 h 24"/>
                  <a:gd name="T8" fmla="*/ 29 w 36"/>
                  <a:gd name="T9" fmla="*/ 13 h 24"/>
                  <a:gd name="T10" fmla="*/ 25 w 36"/>
                  <a:gd name="T11" fmla="*/ 16 h 24"/>
                  <a:gd name="T12" fmla="*/ 23 w 36"/>
                  <a:gd name="T13" fmla="*/ 17 h 24"/>
                  <a:gd name="T14" fmla="*/ 19 w 36"/>
                  <a:gd name="T15" fmla="*/ 18 h 24"/>
                  <a:gd name="T16" fmla="*/ 19 w 36"/>
                  <a:gd name="T17" fmla="*/ 17 h 24"/>
                  <a:gd name="T18" fmla="*/ 24 w 36"/>
                  <a:gd name="T19" fmla="*/ 16 h 24"/>
                  <a:gd name="T20" fmla="*/ 29 w 36"/>
                  <a:gd name="T21" fmla="*/ 12 h 24"/>
                  <a:gd name="T22" fmla="*/ 27 w 36"/>
                  <a:gd name="T23" fmla="*/ 12 h 24"/>
                  <a:gd name="T24" fmla="*/ 25 w 36"/>
                  <a:gd name="T25" fmla="*/ 14 h 24"/>
                  <a:gd name="T26" fmla="*/ 20 w 36"/>
                  <a:gd name="T27" fmla="*/ 15 h 24"/>
                  <a:gd name="T28" fmla="*/ 15 w 36"/>
                  <a:gd name="T29" fmla="*/ 14 h 24"/>
                  <a:gd name="T30" fmla="*/ 11 w 36"/>
                  <a:gd name="T31" fmla="*/ 12 h 24"/>
                  <a:gd name="T32" fmla="*/ 9 w 36"/>
                  <a:gd name="T33" fmla="*/ 10 h 24"/>
                  <a:gd name="T34" fmla="*/ 8 w 36"/>
                  <a:gd name="T35" fmla="*/ 9 h 24"/>
                  <a:gd name="T36" fmla="*/ 6 w 36"/>
                  <a:gd name="T37" fmla="*/ 10 h 24"/>
                  <a:gd name="T38" fmla="*/ 3 w 36"/>
                  <a:gd name="T39" fmla="*/ 12 h 24"/>
                  <a:gd name="T40" fmla="*/ 3 w 36"/>
                  <a:gd name="T41" fmla="*/ 11 h 24"/>
                  <a:gd name="T42" fmla="*/ 6 w 36"/>
                  <a:gd name="T43" fmla="*/ 9 h 24"/>
                  <a:gd name="T44" fmla="*/ 6 w 36"/>
                  <a:gd name="T45" fmla="*/ 9 h 24"/>
                  <a:gd name="T46" fmla="*/ 2 w 36"/>
                  <a:gd name="T47" fmla="*/ 9 h 24"/>
                  <a:gd name="T48" fmla="*/ 3 w 36"/>
                  <a:gd name="T49" fmla="*/ 9 h 24"/>
                  <a:gd name="T50" fmla="*/ 7 w 36"/>
                  <a:gd name="T51" fmla="*/ 8 h 24"/>
                  <a:gd name="T52" fmla="*/ 8 w 36"/>
                  <a:gd name="T53" fmla="*/ 8 h 24"/>
                  <a:gd name="T54" fmla="*/ 3 w 36"/>
                  <a:gd name="T55" fmla="*/ 6 h 24"/>
                  <a:gd name="T56" fmla="*/ 2 w 36"/>
                  <a:gd name="T57" fmla="*/ 5 h 24"/>
                  <a:gd name="T58" fmla="*/ 5 w 36"/>
                  <a:gd name="T59" fmla="*/ 6 h 24"/>
                  <a:gd name="T60" fmla="*/ 8 w 36"/>
                  <a:gd name="T61" fmla="*/ 6 h 24"/>
                  <a:gd name="T62" fmla="*/ 12 w 36"/>
                  <a:gd name="T63" fmla="*/ 4 h 24"/>
                  <a:gd name="T64" fmla="*/ 14 w 36"/>
                  <a:gd name="T65" fmla="*/ 2 h 24"/>
                  <a:gd name="T66" fmla="*/ 16 w 36"/>
                  <a:gd name="T67" fmla="*/ 1 h 24"/>
                  <a:gd name="T68" fmla="*/ 20 w 36"/>
                  <a:gd name="T69" fmla="*/ 0 h 24"/>
                  <a:gd name="T70" fmla="*/ 19 w 36"/>
                  <a:gd name="T71" fmla="*/ 1 h 24"/>
                  <a:gd name="T72" fmla="*/ 15 w 36"/>
                  <a:gd name="T73" fmla="*/ 3 h 24"/>
                  <a:gd name="T74" fmla="*/ 14 w 36"/>
                  <a:gd name="T75" fmla="*/ 5 h 24"/>
                  <a:gd name="T76" fmla="*/ 18 w 36"/>
                  <a:gd name="T77" fmla="*/ 3 h 24"/>
                  <a:gd name="T78" fmla="*/ 25 w 36"/>
                  <a:gd name="T79" fmla="*/ 3 h 24"/>
                  <a:gd name="T80" fmla="*/ 28 w 36"/>
                  <a:gd name="T81" fmla="*/ 3 h 24"/>
                  <a:gd name="T82" fmla="*/ 27 w 36"/>
                  <a:gd name="T83" fmla="*/ 1 h 24"/>
                  <a:gd name="T84" fmla="*/ 27 w 36"/>
                  <a:gd name="T85" fmla="*/ 1 h 24"/>
                  <a:gd name="T86" fmla="*/ 30 w 36"/>
                  <a:gd name="T87" fmla="*/ 3 h 24"/>
                  <a:gd name="T88" fmla="*/ 33 w 36"/>
                  <a:gd name="T89" fmla="*/ 8 h 24"/>
                  <a:gd name="T90" fmla="*/ 35 w 36"/>
                  <a:gd name="T91" fmla="*/ 12 h 24"/>
                  <a:gd name="T92" fmla="*/ 35 w 36"/>
                  <a:gd name="T93" fmla="*/ 16 h 24"/>
                  <a:gd name="T94" fmla="*/ 34 w 36"/>
                  <a:gd name="T95" fmla="*/ 19 h 24"/>
                  <a:gd name="T96" fmla="*/ 34 w 36"/>
                  <a:gd name="T97" fmla="*/ 21 h 24"/>
                  <a:gd name="T98" fmla="*/ 34 w 36"/>
                  <a:gd name="T99" fmla="*/ 22 h 24"/>
                  <a:gd name="T100" fmla="*/ 33 w 36"/>
                  <a:gd name="T10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" h="24">
                    <a:moveTo>
                      <a:pt x="33" y="20"/>
                    </a:moveTo>
                    <a:lnTo>
                      <a:pt x="34" y="19"/>
                    </a:lnTo>
                    <a:lnTo>
                      <a:pt x="34" y="18"/>
                    </a:lnTo>
                    <a:lnTo>
                      <a:pt x="33" y="17"/>
                    </a:lnTo>
                    <a:lnTo>
                      <a:pt x="33" y="16"/>
                    </a:lnTo>
                    <a:lnTo>
                      <a:pt x="33" y="15"/>
                    </a:lnTo>
                    <a:lnTo>
                      <a:pt x="33" y="14"/>
                    </a:lnTo>
                    <a:lnTo>
                      <a:pt x="33" y="12"/>
                    </a:lnTo>
                    <a:lnTo>
                      <a:pt x="33" y="11"/>
                    </a:lnTo>
                    <a:lnTo>
                      <a:pt x="32" y="11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1" y="11"/>
                    </a:lnTo>
                    <a:lnTo>
                      <a:pt x="30" y="12"/>
                    </a:lnTo>
                    <a:lnTo>
                      <a:pt x="29" y="13"/>
                    </a:lnTo>
                    <a:lnTo>
                      <a:pt x="27" y="15"/>
                    </a:lnTo>
                    <a:lnTo>
                      <a:pt x="26" y="15"/>
                    </a:lnTo>
                    <a:lnTo>
                      <a:pt x="25" y="16"/>
                    </a:lnTo>
                    <a:lnTo>
                      <a:pt x="24" y="16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19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3" y="17"/>
                    </a:lnTo>
                    <a:lnTo>
                      <a:pt x="24" y="16"/>
                    </a:lnTo>
                    <a:lnTo>
                      <a:pt x="26" y="15"/>
                    </a:lnTo>
                    <a:lnTo>
                      <a:pt x="28" y="13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28" y="12"/>
                    </a:lnTo>
                    <a:lnTo>
                      <a:pt x="27" y="12"/>
                    </a:lnTo>
                    <a:lnTo>
                      <a:pt x="27" y="13"/>
                    </a:lnTo>
                    <a:lnTo>
                      <a:pt x="26" y="14"/>
                    </a:lnTo>
                    <a:lnTo>
                      <a:pt x="25" y="14"/>
                    </a:lnTo>
                    <a:lnTo>
                      <a:pt x="23" y="14"/>
                    </a:lnTo>
                    <a:lnTo>
                      <a:pt x="22" y="14"/>
                    </a:lnTo>
                    <a:lnTo>
                      <a:pt x="20" y="15"/>
                    </a:lnTo>
                    <a:lnTo>
                      <a:pt x="18" y="15"/>
                    </a:lnTo>
                    <a:lnTo>
                      <a:pt x="17" y="15"/>
                    </a:lnTo>
                    <a:lnTo>
                      <a:pt x="15" y="14"/>
                    </a:lnTo>
                    <a:lnTo>
                      <a:pt x="14" y="14"/>
                    </a:lnTo>
                    <a:lnTo>
                      <a:pt x="12" y="13"/>
                    </a:lnTo>
                    <a:lnTo>
                      <a:pt x="11" y="12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9" y="10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5" y="11"/>
                    </a:lnTo>
                    <a:lnTo>
                      <a:pt x="4" y="11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3" y="12"/>
                    </a:lnTo>
                    <a:lnTo>
                      <a:pt x="3" y="11"/>
                    </a:lnTo>
                    <a:lnTo>
                      <a:pt x="4" y="10"/>
                    </a:lnTo>
                    <a:lnTo>
                      <a:pt x="5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6" y="9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6" y="8"/>
                    </a:lnTo>
                    <a:lnTo>
                      <a:pt x="7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6" y="7"/>
                    </a:lnTo>
                    <a:lnTo>
                      <a:pt x="5" y="6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1" y="5"/>
                    </a:lnTo>
                    <a:lnTo>
                      <a:pt x="12" y="4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5" y="2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19" y="1"/>
                    </a:lnTo>
                    <a:lnTo>
                      <a:pt x="18" y="1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4"/>
                    </a:lnTo>
                    <a:lnTo>
                      <a:pt x="18" y="3"/>
                    </a:lnTo>
                    <a:lnTo>
                      <a:pt x="20" y="3"/>
                    </a:lnTo>
                    <a:lnTo>
                      <a:pt x="23" y="3"/>
                    </a:lnTo>
                    <a:lnTo>
                      <a:pt x="25" y="3"/>
                    </a:lnTo>
                    <a:lnTo>
                      <a:pt x="28" y="4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2"/>
                    </a:lnTo>
                    <a:lnTo>
                      <a:pt x="27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7" y="1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3"/>
                    </a:lnTo>
                    <a:lnTo>
                      <a:pt x="32" y="5"/>
                    </a:lnTo>
                    <a:lnTo>
                      <a:pt x="32" y="6"/>
                    </a:lnTo>
                    <a:lnTo>
                      <a:pt x="33" y="8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35" y="12"/>
                    </a:lnTo>
                    <a:lnTo>
                      <a:pt x="35" y="14"/>
                    </a:lnTo>
                    <a:lnTo>
                      <a:pt x="35" y="15"/>
                    </a:lnTo>
                    <a:lnTo>
                      <a:pt x="35" y="16"/>
                    </a:lnTo>
                    <a:lnTo>
                      <a:pt x="35" y="17"/>
                    </a:lnTo>
                    <a:lnTo>
                      <a:pt x="34" y="18"/>
                    </a:lnTo>
                    <a:lnTo>
                      <a:pt x="34" y="19"/>
                    </a:lnTo>
                    <a:lnTo>
                      <a:pt x="34" y="20"/>
                    </a:lnTo>
                    <a:lnTo>
                      <a:pt x="34" y="21"/>
                    </a:lnTo>
                    <a:lnTo>
                      <a:pt x="34" y="21"/>
                    </a:lnTo>
                    <a:lnTo>
                      <a:pt x="34" y="21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33" y="23"/>
                    </a:lnTo>
                    <a:lnTo>
                      <a:pt x="33" y="22"/>
                    </a:lnTo>
                    <a:lnTo>
                      <a:pt x="33" y="20"/>
                    </a:lnTo>
                  </a:path>
                </a:pathLst>
              </a:custGeom>
              <a:solidFill>
                <a:srgbClr val="C6826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25" name="Freeform 113">
                <a:extLst>
                  <a:ext uri="{FF2B5EF4-FFF2-40B4-BE49-F238E27FC236}">
                    <a16:creationId xmlns:a16="http://schemas.microsoft.com/office/drawing/2014/main" id="{37F68337-257A-A726-2584-0F8566F21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106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1 w 17"/>
                  <a:gd name="T5" fmla="*/ 1 h 17"/>
                  <a:gd name="T6" fmla="*/ 1 w 17"/>
                  <a:gd name="T7" fmla="*/ 2 h 17"/>
                  <a:gd name="T8" fmla="*/ 1 w 17"/>
                  <a:gd name="T9" fmla="*/ 3 h 17"/>
                  <a:gd name="T10" fmla="*/ 2 w 17"/>
                  <a:gd name="T11" fmla="*/ 4 h 17"/>
                  <a:gd name="T12" fmla="*/ 4 w 17"/>
                  <a:gd name="T13" fmla="*/ 5 h 17"/>
                  <a:gd name="T14" fmla="*/ 4 w 17"/>
                  <a:gd name="T15" fmla="*/ 6 h 17"/>
                  <a:gd name="T16" fmla="*/ 4 w 17"/>
                  <a:gd name="T17" fmla="*/ 7 h 17"/>
                  <a:gd name="T18" fmla="*/ 5 w 17"/>
                  <a:gd name="T19" fmla="*/ 8 h 17"/>
                  <a:gd name="T20" fmla="*/ 6 w 17"/>
                  <a:gd name="T21" fmla="*/ 9 h 17"/>
                  <a:gd name="T22" fmla="*/ 8 w 17"/>
                  <a:gd name="T23" fmla="*/ 10 h 17"/>
                  <a:gd name="T24" fmla="*/ 8 w 17"/>
                  <a:gd name="T25" fmla="*/ 11 h 17"/>
                  <a:gd name="T26" fmla="*/ 9 w 17"/>
                  <a:gd name="T27" fmla="*/ 12 h 17"/>
                  <a:gd name="T28" fmla="*/ 12 w 17"/>
                  <a:gd name="T29" fmla="*/ 13 h 17"/>
                  <a:gd name="T30" fmla="*/ 13 w 17"/>
                  <a:gd name="T31" fmla="*/ 14 h 17"/>
                  <a:gd name="T32" fmla="*/ 16 w 17"/>
                  <a:gd name="T33" fmla="*/ 16 h 17"/>
                  <a:gd name="T34" fmla="*/ 16 w 17"/>
                  <a:gd name="T35" fmla="*/ 16 h 17"/>
                  <a:gd name="T36" fmla="*/ 14 w 17"/>
                  <a:gd name="T37" fmla="*/ 14 h 17"/>
                  <a:gd name="T38" fmla="*/ 13 w 17"/>
                  <a:gd name="T39" fmla="*/ 14 h 17"/>
                  <a:gd name="T40" fmla="*/ 13 w 17"/>
                  <a:gd name="T41" fmla="*/ 12 h 17"/>
                  <a:gd name="T42" fmla="*/ 10 w 17"/>
                  <a:gd name="T43" fmla="*/ 10 h 17"/>
                  <a:gd name="T44" fmla="*/ 9 w 17"/>
                  <a:gd name="T45" fmla="*/ 9 h 17"/>
                  <a:gd name="T46" fmla="*/ 9 w 17"/>
                  <a:gd name="T47" fmla="*/ 8 h 17"/>
                  <a:gd name="T48" fmla="*/ 9 w 17"/>
                  <a:gd name="T49" fmla="*/ 8 h 17"/>
                  <a:gd name="T50" fmla="*/ 9 w 17"/>
                  <a:gd name="T51" fmla="*/ 7 h 17"/>
                  <a:gd name="T52" fmla="*/ 9 w 17"/>
                  <a:gd name="T53" fmla="*/ 7 h 17"/>
                  <a:gd name="T54" fmla="*/ 8 w 17"/>
                  <a:gd name="T55" fmla="*/ 6 h 17"/>
                  <a:gd name="T56" fmla="*/ 5 w 17"/>
                  <a:gd name="T57" fmla="*/ 5 h 17"/>
                  <a:gd name="T58" fmla="*/ 4 w 17"/>
                  <a:gd name="T59" fmla="*/ 3 h 17"/>
                  <a:gd name="T60" fmla="*/ 2 w 17"/>
                  <a:gd name="T61" fmla="*/ 2 h 17"/>
                  <a:gd name="T62" fmla="*/ 1 w 17"/>
                  <a:gd name="T63" fmla="*/ 1 h 17"/>
                  <a:gd name="T64" fmla="*/ 0 w 17"/>
                  <a:gd name="T6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5" y="8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1"/>
                    </a:lnTo>
                    <a:lnTo>
                      <a:pt x="9" y="12"/>
                    </a:lnTo>
                    <a:lnTo>
                      <a:pt x="12" y="13"/>
                    </a:lnTo>
                    <a:lnTo>
                      <a:pt x="13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14"/>
                    </a:lnTo>
                    <a:lnTo>
                      <a:pt x="13" y="14"/>
                    </a:lnTo>
                    <a:lnTo>
                      <a:pt x="13" y="12"/>
                    </a:lnTo>
                    <a:lnTo>
                      <a:pt x="10" y="10"/>
                    </a:lnTo>
                    <a:lnTo>
                      <a:pt x="9" y="9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8" y="6"/>
                    </a:lnTo>
                    <a:lnTo>
                      <a:pt x="5" y="5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26" name="Freeform 114">
                <a:extLst>
                  <a:ext uri="{FF2B5EF4-FFF2-40B4-BE49-F238E27FC236}">
                    <a16:creationId xmlns:a16="http://schemas.microsoft.com/office/drawing/2014/main" id="{4646A73E-DEB6-E9D0-17EF-E49CFAB1E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" y="1090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4 h 17"/>
                  <a:gd name="T4" fmla="*/ 12 w 17"/>
                  <a:gd name="T5" fmla="*/ 12 h 17"/>
                  <a:gd name="T6" fmla="*/ 9 w 17"/>
                  <a:gd name="T7" fmla="*/ 9 h 17"/>
                  <a:gd name="T8" fmla="*/ 6 w 17"/>
                  <a:gd name="T9" fmla="*/ 8 h 17"/>
                  <a:gd name="T10" fmla="*/ 3 w 17"/>
                  <a:gd name="T11" fmla="*/ 3 h 17"/>
                  <a:gd name="T12" fmla="*/ 3 w 17"/>
                  <a:gd name="T13" fmla="*/ 1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1 h 17"/>
                  <a:gd name="T20" fmla="*/ 0 w 17"/>
                  <a:gd name="T21" fmla="*/ 3 h 17"/>
                  <a:gd name="T22" fmla="*/ 3 w 17"/>
                  <a:gd name="T23" fmla="*/ 4 h 17"/>
                  <a:gd name="T24" fmla="*/ 3 w 17"/>
                  <a:gd name="T25" fmla="*/ 8 h 17"/>
                  <a:gd name="T26" fmla="*/ 3 w 17"/>
                  <a:gd name="T27" fmla="*/ 9 h 17"/>
                  <a:gd name="T28" fmla="*/ 3 w 17"/>
                  <a:gd name="T29" fmla="*/ 12 h 17"/>
                  <a:gd name="T30" fmla="*/ 3 w 17"/>
                  <a:gd name="T31" fmla="*/ 12 h 17"/>
                  <a:gd name="T32" fmla="*/ 3 w 17"/>
                  <a:gd name="T33" fmla="*/ 14 h 17"/>
                  <a:gd name="T34" fmla="*/ 3 w 17"/>
                  <a:gd name="T35" fmla="*/ 14 h 17"/>
                  <a:gd name="T36" fmla="*/ 6 w 17"/>
                  <a:gd name="T37" fmla="*/ 14 h 17"/>
                  <a:gd name="T38" fmla="*/ 12 w 17"/>
                  <a:gd name="T39" fmla="*/ 14 h 17"/>
                  <a:gd name="T40" fmla="*/ 16 w 17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4"/>
                    </a:lnTo>
                    <a:lnTo>
                      <a:pt x="12" y="12"/>
                    </a:lnTo>
                    <a:lnTo>
                      <a:pt x="9" y="9"/>
                    </a:lnTo>
                    <a:lnTo>
                      <a:pt x="6" y="8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3" y="4"/>
                    </a:lnTo>
                    <a:lnTo>
                      <a:pt x="3" y="8"/>
                    </a:lnTo>
                    <a:lnTo>
                      <a:pt x="3" y="9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27" name="Freeform 115">
                <a:extLst>
                  <a:ext uri="{FF2B5EF4-FFF2-40B4-BE49-F238E27FC236}">
                    <a16:creationId xmlns:a16="http://schemas.microsoft.com/office/drawing/2014/main" id="{CBF41A5E-2A86-C695-90F9-FE715B32C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" y="1088"/>
                <a:ext cx="52" cy="19"/>
              </a:xfrm>
              <a:custGeom>
                <a:avLst/>
                <a:gdLst>
                  <a:gd name="T0" fmla="*/ 8 w 52"/>
                  <a:gd name="T1" fmla="*/ 4 h 19"/>
                  <a:gd name="T2" fmla="*/ 5 w 52"/>
                  <a:gd name="T3" fmla="*/ 3 h 19"/>
                  <a:gd name="T4" fmla="*/ 1 w 52"/>
                  <a:gd name="T5" fmla="*/ 1 h 19"/>
                  <a:gd name="T6" fmla="*/ 0 w 52"/>
                  <a:gd name="T7" fmla="*/ 0 h 19"/>
                  <a:gd name="T8" fmla="*/ 2 w 52"/>
                  <a:gd name="T9" fmla="*/ 0 h 19"/>
                  <a:gd name="T10" fmla="*/ 4 w 52"/>
                  <a:gd name="T11" fmla="*/ 1 h 19"/>
                  <a:gd name="T12" fmla="*/ 7 w 52"/>
                  <a:gd name="T13" fmla="*/ 2 h 19"/>
                  <a:gd name="T14" fmla="*/ 9 w 52"/>
                  <a:gd name="T15" fmla="*/ 3 h 19"/>
                  <a:gd name="T16" fmla="*/ 11 w 52"/>
                  <a:gd name="T17" fmla="*/ 3 h 19"/>
                  <a:gd name="T18" fmla="*/ 14 w 52"/>
                  <a:gd name="T19" fmla="*/ 3 h 19"/>
                  <a:gd name="T20" fmla="*/ 17 w 52"/>
                  <a:gd name="T21" fmla="*/ 3 h 19"/>
                  <a:gd name="T22" fmla="*/ 19 w 52"/>
                  <a:gd name="T23" fmla="*/ 3 h 19"/>
                  <a:gd name="T24" fmla="*/ 22 w 52"/>
                  <a:gd name="T25" fmla="*/ 4 h 19"/>
                  <a:gd name="T26" fmla="*/ 25 w 52"/>
                  <a:gd name="T27" fmla="*/ 4 h 19"/>
                  <a:gd name="T28" fmla="*/ 27 w 52"/>
                  <a:gd name="T29" fmla="*/ 3 h 19"/>
                  <a:gd name="T30" fmla="*/ 28 w 52"/>
                  <a:gd name="T31" fmla="*/ 2 h 19"/>
                  <a:gd name="T32" fmla="*/ 27 w 52"/>
                  <a:gd name="T33" fmla="*/ 4 h 19"/>
                  <a:gd name="T34" fmla="*/ 25 w 52"/>
                  <a:gd name="T35" fmla="*/ 5 h 19"/>
                  <a:gd name="T36" fmla="*/ 26 w 52"/>
                  <a:gd name="T37" fmla="*/ 6 h 19"/>
                  <a:gd name="T38" fmla="*/ 28 w 52"/>
                  <a:gd name="T39" fmla="*/ 7 h 19"/>
                  <a:gd name="T40" fmla="*/ 31 w 52"/>
                  <a:gd name="T41" fmla="*/ 7 h 19"/>
                  <a:gd name="T42" fmla="*/ 33 w 52"/>
                  <a:gd name="T43" fmla="*/ 8 h 19"/>
                  <a:gd name="T44" fmla="*/ 35 w 52"/>
                  <a:gd name="T45" fmla="*/ 10 h 19"/>
                  <a:gd name="T46" fmla="*/ 37 w 52"/>
                  <a:gd name="T47" fmla="*/ 10 h 19"/>
                  <a:gd name="T48" fmla="*/ 37 w 52"/>
                  <a:gd name="T49" fmla="*/ 10 h 19"/>
                  <a:gd name="T50" fmla="*/ 39 w 52"/>
                  <a:gd name="T51" fmla="*/ 11 h 19"/>
                  <a:gd name="T52" fmla="*/ 41 w 52"/>
                  <a:gd name="T53" fmla="*/ 11 h 19"/>
                  <a:gd name="T54" fmla="*/ 43 w 52"/>
                  <a:gd name="T55" fmla="*/ 12 h 19"/>
                  <a:gd name="T56" fmla="*/ 45 w 52"/>
                  <a:gd name="T57" fmla="*/ 12 h 19"/>
                  <a:gd name="T58" fmla="*/ 45 w 52"/>
                  <a:gd name="T59" fmla="*/ 12 h 19"/>
                  <a:gd name="T60" fmla="*/ 42 w 52"/>
                  <a:gd name="T61" fmla="*/ 13 h 19"/>
                  <a:gd name="T62" fmla="*/ 42 w 52"/>
                  <a:gd name="T63" fmla="*/ 14 h 19"/>
                  <a:gd name="T64" fmla="*/ 44 w 52"/>
                  <a:gd name="T65" fmla="*/ 15 h 19"/>
                  <a:gd name="T66" fmla="*/ 45 w 52"/>
                  <a:gd name="T67" fmla="*/ 16 h 19"/>
                  <a:gd name="T68" fmla="*/ 47 w 52"/>
                  <a:gd name="T69" fmla="*/ 17 h 19"/>
                  <a:gd name="T70" fmla="*/ 50 w 52"/>
                  <a:gd name="T71" fmla="*/ 18 h 19"/>
                  <a:gd name="T72" fmla="*/ 51 w 52"/>
                  <a:gd name="T73" fmla="*/ 18 h 19"/>
                  <a:gd name="T74" fmla="*/ 49 w 52"/>
                  <a:gd name="T75" fmla="*/ 18 h 19"/>
                  <a:gd name="T76" fmla="*/ 46 w 52"/>
                  <a:gd name="T77" fmla="*/ 17 h 19"/>
                  <a:gd name="T78" fmla="*/ 42 w 52"/>
                  <a:gd name="T79" fmla="*/ 16 h 19"/>
                  <a:gd name="T80" fmla="*/ 41 w 52"/>
                  <a:gd name="T81" fmla="*/ 14 h 19"/>
                  <a:gd name="T82" fmla="*/ 39 w 52"/>
                  <a:gd name="T83" fmla="*/ 13 h 19"/>
                  <a:gd name="T84" fmla="*/ 37 w 52"/>
                  <a:gd name="T85" fmla="*/ 11 h 19"/>
                  <a:gd name="T86" fmla="*/ 35 w 52"/>
                  <a:gd name="T87" fmla="*/ 10 h 19"/>
                  <a:gd name="T88" fmla="*/ 33 w 52"/>
                  <a:gd name="T89" fmla="*/ 9 h 19"/>
                  <a:gd name="T90" fmla="*/ 30 w 52"/>
                  <a:gd name="T91" fmla="*/ 8 h 19"/>
                  <a:gd name="T92" fmla="*/ 27 w 52"/>
                  <a:gd name="T93" fmla="*/ 7 h 19"/>
                  <a:gd name="T94" fmla="*/ 23 w 52"/>
                  <a:gd name="T95" fmla="*/ 5 h 19"/>
                  <a:gd name="T96" fmla="*/ 21 w 52"/>
                  <a:gd name="T97" fmla="*/ 5 h 19"/>
                  <a:gd name="T98" fmla="*/ 19 w 52"/>
                  <a:gd name="T99" fmla="*/ 4 h 19"/>
                  <a:gd name="T100" fmla="*/ 16 w 52"/>
                  <a:gd name="T101" fmla="*/ 4 h 19"/>
                  <a:gd name="T102" fmla="*/ 11 w 52"/>
                  <a:gd name="T103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2" h="19"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0" y="4"/>
                    </a:lnTo>
                    <a:lnTo>
                      <a:pt x="22" y="4"/>
                    </a:lnTo>
                    <a:lnTo>
                      <a:pt x="24" y="4"/>
                    </a:lnTo>
                    <a:lnTo>
                      <a:pt x="25" y="4"/>
                    </a:lnTo>
                    <a:lnTo>
                      <a:pt x="26" y="4"/>
                    </a:lnTo>
                    <a:lnTo>
                      <a:pt x="27" y="3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3"/>
                    </a:lnTo>
                    <a:lnTo>
                      <a:pt x="27" y="4"/>
                    </a:lnTo>
                    <a:lnTo>
                      <a:pt x="26" y="4"/>
                    </a:lnTo>
                    <a:lnTo>
                      <a:pt x="25" y="5"/>
                    </a:lnTo>
                    <a:lnTo>
                      <a:pt x="26" y="5"/>
                    </a:lnTo>
                    <a:lnTo>
                      <a:pt x="26" y="6"/>
                    </a:lnTo>
                    <a:lnTo>
                      <a:pt x="27" y="6"/>
                    </a:lnTo>
                    <a:lnTo>
                      <a:pt x="28" y="7"/>
                    </a:lnTo>
                    <a:lnTo>
                      <a:pt x="30" y="7"/>
                    </a:lnTo>
                    <a:lnTo>
                      <a:pt x="31" y="7"/>
                    </a:lnTo>
                    <a:lnTo>
                      <a:pt x="32" y="8"/>
                    </a:lnTo>
                    <a:lnTo>
                      <a:pt x="33" y="8"/>
                    </a:lnTo>
                    <a:lnTo>
                      <a:pt x="35" y="9"/>
                    </a:lnTo>
                    <a:lnTo>
                      <a:pt x="35" y="10"/>
                    </a:lnTo>
                    <a:lnTo>
                      <a:pt x="36" y="10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8" y="11"/>
                    </a:lnTo>
                    <a:lnTo>
                      <a:pt x="39" y="11"/>
                    </a:lnTo>
                    <a:lnTo>
                      <a:pt x="40" y="11"/>
                    </a:lnTo>
                    <a:lnTo>
                      <a:pt x="41" y="11"/>
                    </a:lnTo>
                    <a:lnTo>
                      <a:pt x="42" y="12"/>
                    </a:lnTo>
                    <a:lnTo>
                      <a:pt x="43" y="12"/>
                    </a:lnTo>
                    <a:lnTo>
                      <a:pt x="44" y="12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4" y="13"/>
                    </a:lnTo>
                    <a:lnTo>
                      <a:pt x="42" y="13"/>
                    </a:lnTo>
                    <a:lnTo>
                      <a:pt x="42" y="14"/>
                    </a:lnTo>
                    <a:lnTo>
                      <a:pt x="42" y="14"/>
                    </a:lnTo>
                    <a:lnTo>
                      <a:pt x="43" y="15"/>
                    </a:lnTo>
                    <a:lnTo>
                      <a:pt x="44" y="15"/>
                    </a:lnTo>
                    <a:lnTo>
                      <a:pt x="44" y="16"/>
                    </a:lnTo>
                    <a:lnTo>
                      <a:pt x="45" y="16"/>
                    </a:lnTo>
                    <a:lnTo>
                      <a:pt x="46" y="17"/>
                    </a:lnTo>
                    <a:lnTo>
                      <a:pt x="47" y="17"/>
                    </a:lnTo>
                    <a:lnTo>
                      <a:pt x="48" y="17"/>
                    </a:lnTo>
                    <a:lnTo>
                      <a:pt x="50" y="18"/>
                    </a:lnTo>
                    <a:lnTo>
                      <a:pt x="51" y="18"/>
                    </a:lnTo>
                    <a:lnTo>
                      <a:pt x="51" y="18"/>
                    </a:lnTo>
                    <a:lnTo>
                      <a:pt x="50" y="18"/>
                    </a:lnTo>
                    <a:lnTo>
                      <a:pt x="49" y="18"/>
                    </a:lnTo>
                    <a:lnTo>
                      <a:pt x="48" y="18"/>
                    </a:lnTo>
                    <a:lnTo>
                      <a:pt x="46" y="17"/>
                    </a:lnTo>
                    <a:lnTo>
                      <a:pt x="45" y="17"/>
                    </a:lnTo>
                    <a:lnTo>
                      <a:pt x="42" y="16"/>
                    </a:lnTo>
                    <a:lnTo>
                      <a:pt x="41" y="14"/>
                    </a:lnTo>
                    <a:lnTo>
                      <a:pt x="41" y="14"/>
                    </a:lnTo>
                    <a:lnTo>
                      <a:pt x="40" y="14"/>
                    </a:lnTo>
                    <a:lnTo>
                      <a:pt x="39" y="13"/>
                    </a:lnTo>
                    <a:lnTo>
                      <a:pt x="38" y="12"/>
                    </a:lnTo>
                    <a:lnTo>
                      <a:pt x="37" y="11"/>
                    </a:lnTo>
                    <a:lnTo>
                      <a:pt x="36" y="11"/>
                    </a:lnTo>
                    <a:lnTo>
                      <a:pt x="35" y="10"/>
                    </a:lnTo>
                    <a:lnTo>
                      <a:pt x="34" y="10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30" y="8"/>
                    </a:lnTo>
                    <a:lnTo>
                      <a:pt x="29" y="7"/>
                    </a:lnTo>
                    <a:lnTo>
                      <a:pt x="27" y="7"/>
                    </a:lnTo>
                    <a:lnTo>
                      <a:pt x="25" y="6"/>
                    </a:lnTo>
                    <a:lnTo>
                      <a:pt x="23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0" y="5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8" y="4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28" name="Freeform 116">
                <a:extLst>
                  <a:ext uri="{FF2B5EF4-FFF2-40B4-BE49-F238E27FC236}">
                    <a16:creationId xmlns:a16="http://schemas.microsoft.com/office/drawing/2014/main" id="{FCB6262E-D92A-6497-A886-E145DCE4D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" y="1102"/>
                <a:ext cx="54" cy="17"/>
              </a:xfrm>
              <a:custGeom>
                <a:avLst/>
                <a:gdLst>
                  <a:gd name="T0" fmla="*/ 53 w 54"/>
                  <a:gd name="T1" fmla="*/ 10 h 17"/>
                  <a:gd name="T2" fmla="*/ 52 w 54"/>
                  <a:gd name="T3" fmla="*/ 12 h 17"/>
                  <a:gd name="T4" fmla="*/ 48 w 54"/>
                  <a:gd name="T5" fmla="*/ 14 h 17"/>
                  <a:gd name="T6" fmla="*/ 45 w 54"/>
                  <a:gd name="T7" fmla="*/ 14 h 17"/>
                  <a:gd name="T8" fmla="*/ 41 w 54"/>
                  <a:gd name="T9" fmla="*/ 14 h 17"/>
                  <a:gd name="T10" fmla="*/ 39 w 54"/>
                  <a:gd name="T11" fmla="*/ 12 h 17"/>
                  <a:gd name="T12" fmla="*/ 38 w 54"/>
                  <a:gd name="T13" fmla="*/ 10 h 17"/>
                  <a:gd name="T14" fmla="*/ 37 w 54"/>
                  <a:gd name="T15" fmla="*/ 10 h 17"/>
                  <a:gd name="T16" fmla="*/ 35 w 54"/>
                  <a:gd name="T17" fmla="*/ 8 h 17"/>
                  <a:gd name="T18" fmla="*/ 35 w 54"/>
                  <a:gd name="T19" fmla="*/ 7 h 17"/>
                  <a:gd name="T20" fmla="*/ 35 w 54"/>
                  <a:gd name="T21" fmla="*/ 5 h 17"/>
                  <a:gd name="T22" fmla="*/ 36 w 54"/>
                  <a:gd name="T23" fmla="*/ 0 h 17"/>
                  <a:gd name="T24" fmla="*/ 35 w 54"/>
                  <a:gd name="T25" fmla="*/ 3 h 17"/>
                  <a:gd name="T26" fmla="*/ 33 w 54"/>
                  <a:gd name="T27" fmla="*/ 5 h 17"/>
                  <a:gd name="T28" fmla="*/ 29 w 54"/>
                  <a:gd name="T29" fmla="*/ 7 h 17"/>
                  <a:gd name="T30" fmla="*/ 27 w 54"/>
                  <a:gd name="T31" fmla="*/ 8 h 17"/>
                  <a:gd name="T32" fmla="*/ 25 w 54"/>
                  <a:gd name="T33" fmla="*/ 8 h 17"/>
                  <a:gd name="T34" fmla="*/ 22 w 54"/>
                  <a:gd name="T35" fmla="*/ 8 h 17"/>
                  <a:gd name="T36" fmla="*/ 18 w 54"/>
                  <a:gd name="T37" fmla="*/ 8 h 17"/>
                  <a:gd name="T38" fmla="*/ 13 w 54"/>
                  <a:gd name="T39" fmla="*/ 8 h 17"/>
                  <a:gd name="T40" fmla="*/ 7 w 54"/>
                  <a:gd name="T41" fmla="*/ 8 h 17"/>
                  <a:gd name="T42" fmla="*/ 1 w 54"/>
                  <a:gd name="T43" fmla="*/ 7 h 17"/>
                  <a:gd name="T44" fmla="*/ 0 w 54"/>
                  <a:gd name="T45" fmla="*/ 7 h 17"/>
                  <a:gd name="T46" fmla="*/ 2 w 54"/>
                  <a:gd name="T47" fmla="*/ 8 h 17"/>
                  <a:gd name="T48" fmla="*/ 6 w 54"/>
                  <a:gd name="T49" fmla="*/ 8 h 17"/>
                  <a:gd name="T50" fmla="*/ 10 w 54"/>
                  <a:gd name="T51" fmla="*/ 10 h 17"/>
                  <a:gd name="T52" fmla="*/ 13 w 54"/>
                  <a:gd name="T53" fmla="*/ 10 h 17"/>
                  <a:gd name="T54" fmla="*/ 18 w 54"/>
                  <a:gd name="T55" fmla="*/ 10 h 17"/>
                  <a:gd name="T56" fmla="*/ 25 w 54"/>
                  <a:gd name="T57" fmla="*/ 10 h 17"/>
                  <a:gd name="T58" fmla="*/ 29 w 54"/>
                  <a:gd name="T59" fmla="*/ 10 h 17"/>
                  <a:gd name="T60" fmla="*/ 32 w 54"/>
                  <a:gd name="T61" fmla="*/ 10 h 17"/>
                  <a:gd name="T62" fmla="*/ 35 w 54"/>
                  <a:gd name="T63" fmla="*/ 12 h 17"/>
                  <a:gd name="T64" fmla="*/ 37 w 54"/>
                  <a:gd name="T65" fmla="*/ 14 h 17"/>
                  <a:gd name="T66" fmla="*/ 39 w 54"/>
                  <a:gd name="T67" fmla="*/ 14 h 17"/>
                  <a:gd name="T68" fmla="*/ 42 w 54"/>
                  <a:gd name="T69" fmla="*/ 16 h 17"/>
                  <a:gd name="T70" fmla="*/ 45 w 54"/>
                  <a:gd name="T71" fmla="*/ 16 h 17"/>
                  <a:gd name="T72" fmla="*/ 49 w 54"/>
                  <a:gd name="T73" fmla="*/ 16 h 17"/>
                  <a:gd name="T74" fmla="*/ 52 w 54"/>
                  <a:gd name="T7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4" h="17">
                    <a:moveTo>
                      <a:pt x="53" y="12"/>
                    </a:moveTo>
                    <a:lnTo>
                      <a:pt x="53" y="10"/>
                    </a:lnTo>
                    <a:lnTo>
                      <a:pt x="52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8" y="14"/>
                    </a:lnTo>
                    <a:lnTo>
                      <a:pt x="47" y="14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41" y="14"/>
                    </a:lnTo>
                    <a:lnTo>
                      <a:pt x="40" y="12"/>
                    </a:lnTo>
                    <a:lnTo>
                      <a:pt x="39" y="12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6" y="10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6" y="1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5" y="3"/>
                    </a:lnTo>
                    <a:lnTo>
                      <a:pt x="34" y="5"/>
                    </a:lnTo>
                    <a:lnTo>
                      <a:pt x="33" y="5"/>
                    </a:lnTo>
                    <a:lnTo>
                      <a:pt x="31" y="7"/>
                    </a:lnTo>
                    <a:lnTo>
                      <a:pt x="29" y="7"/>
                    </a:lnTo>
                    <a:lnTo>
                      <a:pt x="28" y="8"/>
                    </a:lnTo>
                    <a:lnTo>
                      <a:pt x="27" y="8"/>
                    </a:lnTo>
                    <a:lnTo>
                      <a:pt x="26" y="8"/>
                    </a:lnTo>
                    <a:lnTo>
                      <a:pt x="25" y="8"/>
                    </a:lnTo>
                    <a:lnTo>
                      <a:pt x="23" y="8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4" y="8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1" y="10"/>
                    </a:lnTo>
                    <a:lnTo>
                      <a:pt x="13" y="10"/>
                    </a:lnTo>
                    <a:lnTo>
                      <a:pt x="15" y="10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5" y="10"/>
                    </a:lnTo>
                    <a:lnTo>
                      <a:pt x="27" y="10"/>
                    </a:lnTo>
                    <a:lnTo>
                      <a:pt x="29" y="10"/>
                    </a:lnTo>
                    <a:lnTo>
                      <a:pt x="31" y="10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35" y="12"/>
                    </a:lnTo>
                    <a:lnTo>
                      <a:pt x="36" y="12"/>
                    </a:lnTo>
                    <a:lnTo>
                      <a:pt x="37" y="14"/>
                    </a:lnTo>
                    <a:lnTo>
                      <a:pt x="38" y="14"/>
                    </a:lnTo>
                    <a:lnTo>
                      <a:pt x="39" y="14"/>
                    </a:lnTo>
                    <a:lnTo>
                      <a:pt x="40" y="14"/>
                    </a:lnTo>
                    <a:lnTo>
                      <a:pt x="42" y="16"/>
                    </a:lnTo>
                    <a:lnTo>
                      <a:pt x="44" y="16"/>
                    </a:lnTo>
                    <a:lnTo>
                      <a:pt x="45" y="16"/>
                    </a:lnTo>
                    <a:lnTo>
                      <a:pt x="46" y="16"/>
                    </a:lnTo>
                    <a:lnTo>
                      <a:pt x="49" y="16"/>
                    </a:lnTo>
                    <a:lnTo>
                      <a:pt x="50" y="14"/>
                    </a:lnTo>
                    <a:lnTo>
                      <a:pt x="52" y="14"/>
                    </a:lnTo>
                    <a:lnTo>
                      <a:pt x="53" y="12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29" name="Freeform 117">
                <a:extLst>
                  <a:ext uri="{FF2B5EF4-FFF2-40B4-BE49-F238E27FC236}">
                    <a16:creationId xmlns:a16="http://schemas.microsoft.com/office/drawing/2014/main" id="{68C2D992-349D-F53D-1824-971DEA7A1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" y="1049"/>
                <a:ext cx="35" cy="38"/>
              </a:xfrm>
              <a:custGeom>
                <a:avLst/>
                <a:gdLst>
                  <a:gd name="T0" fmla="*/ 32 w 35"/>
                  <a:gd name="T1" fmla="*/ 0 h 38"/>
                  <a:gd name="T2" fmla="*/ 32 w 35"/>
                  <a:gd name="T3" fmla="*/ 2 h 38"/>
                  <a:gd name="T4" fmla="*/ 33 w 35"/>
                  <a:gd name="T5" fmla="*/ 5 h 38"/>
                  <a:gd name="T6" fmla="*/ 34 w 35"/>
                  <a:gd name="T7" fmla="*/ 6 h 38"/>
                  <a:gd name="T8" fmla="*/ 34 w 35"/>
                  <a:gd name="T9" fmla="*/ 8 h 38"/>
                  <a:gd name="T10" fmla="*/ 34 w 35"/>
                  <a:gd name="T11" fmla="*/ 10 h 38"/>
                  <a:gd name="T12" fmla="*/ 33 w 35"/>
                  <a:gd name="T13" fmla="*/ 13 h 38"/>
                  <a:gd name="T14" fmla="*/ 31 w 35"/>
                  <a:gd name="T15" fmla="*/ 15 h 38"/>
                  <a:gd name="T16" fmla="*/ 29 w 35"/>
                  <a:gd name="T17" fmla="*/ 17 h 38"/>
                  <a:gd name="T18" fmla="*/ 26 w 35"/>
                  <a:gd name="T19" fmla="*/ 19 h 38"/>
                  <a:gd name="T20" fmla="*/ 22 w 35"/>
                  <a:gd name="T21" fmla="*/ 21 h 38"/>
                  <a:gd name="T22" fmla="*/ 18 w 35"/>
                  <a:gd name="T23" fmla="*/ 21 h 38"/>
                  <a:gd name="T24" fmla="*/ 17 w 35"/>
                  <a:gd name="T25" fmla="*/ 21 h 38"/>
                  <a:gd name="T26" fmla="*/ 16 w 35"/>
                  <a:gd name="T27" fmla="*/ 23 h 38"/>
                  <a:gd name="T28" fmla="*/ 17 w 35"/>
                  <a:gd name="T29" fmla="*/ 26 h 38"/>
                  <a:gd name="T30" fmla="*/ 18 w 35"/>
                  <a:gd name="T31" fmla="*/ 30 h 38"/>
                  <a:gd name="T32" fmla="*/ 20 w 35"/>
                  <a:gd name="T33" fmla="*/ 35 h 38"/>
                  <a:gd name="T34" fmla="*/ 21 w 35"/>
                  <a:gd name="T35" fmla="*/ 37 h 38"/>
                  <a:gd name="T36" fmla="*/ 20 w 35"/>
                  <a:gd name="T37" fmla="*/ 35 h 38"/>
                  <a:gd name="T38" fmla="*/ 18 w 35"/>
                  <a:gd name="T39" fmla="*/ 32 h 38"/>
                  <a:gd name="T40" fmla="*/ 16 w 35"/>
                  <a:gd name="T41" fmla="*/ 27 h 38"/>
                  <a:gd name="T42" fmla="*/ 15 w 35"/>
                  <a:gd name="T43" fmla="*/ 24 h 38"/>
                  <a:gd name="T44" fmla="*/ 13 w 35"/>
                  <a:gd name="T45" fmla="*/ 23 h 38"/>
                  <a:gd name="T46" fmla="*/ 11 w 35"/>
                  <a:gd name="T47" fmla="*/ 22 h 38"/>
                  <a:gd name="T48" fmla="*/ 8 w 35"/>
                  <a:gd name="T49" fmla="*/ 21 h 38"/>
                  <a:gd name="T50" fmla="*/ 6 w 35"/>
                  <a:gd name="T51" fmla="*/ 20 h 38"/>
                  <a:gd name="T52" fmla="*/ 4 w 35"/>
                  <a:gd name="T53" fmla="*/ 17 h 38"/>
                  <a:gd name="T54" fmla="*/ 2 w 35"/>
                  <a:gd name="T55" fmla="*/ 13 h 38"/>
                  <a:gd name="T56" fmla="*/ 1 w 35"/>
                  <a:gd name="T57" fmla="*/ 9 h 38"/>
                  <a:gd name="T58" fmla="*/ 9 w 35"/>
                  <a:gd name="T59" fmla="*/ 5 h 38"/>
                  <a:gd name="T60" fmla="*/ 21 w 35"/>
                  <a:gd name="T61" fmla="*/ 2 h 38"/>
                  <a:gd name="T62" fmla="*/ 30 w 35"/>
                  <a:gd name="T6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38">
                    <a:moveTo>
                      <a:pt x="32" y="0"/>
                    </a:moveTo>
                    <a:lnTo>
                      <a:pt x="32" y="0"/>
                    </a:lnTo>
                    <a:lnTo>
                      <a:pt x="32" y="1"/>
                    </a:lnTo>
                    <a:lnTo>
                      <a:pt x="32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7"/>
                    </a:lnTo>
                    <a:lnTo>
                      <a:pt x="34" y="8"/>
                    </a:lnTo>
                    <a:lnTo>
                      <a:pt x="34" y="9"/>
                    </a:lnTo>
                    <a:lnTo>
                      <a:pt x="34" y="10"/>
                    </a:lnTo>
                    <a:lnTo>
                      <a:pt x="34" y="11"/>
                    </a:lnTo>
                    <a:lnTo>
                      <a:pt x="33" y="13"/>
                    </a:lnTo>
                    <a:lnTo>
                      <a:pt x="32" y="14"/>
                    </a:lnTo>
                    <a:lnTo>
                      <a:pt x="31" y="15"/>
                    </a:lnTo>
                    <a:lnTo>
                      <a:pt x="30" y="16"/>
                    </a:lnTo>
                    <a:lnTo>
                      <a:pt x="29" y="17"/>
                    </a:lnTo>
                    <a:lnTo>
                      <a:pt x="27" y="18"/>
                    </a:lnTo>
                    <a:lnTo>
                      <a:pt x="26" y="19"/>
                    </a:lnTo>
                    <a:lnTo>
                      <a:pt x="24" y="20"/>
                    </a:lnTo>
                    <a:lnTo>
                      <a:pt x="22" y="21"/>
                    </a:lnTo>
                    <a:lnTo>
                      <a:pt x="20" y="21"/>
                    </a:lnTo>
                    <a:lnTo>
                      <a:pt x="18" y="21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16" y="22"/>
                    </a:lnTo>
                    <a:lnTo>
                      <a:pt x="16" y="23"/>
                    </a:lnTo>
                    <a:lnTo>
                      <a:pt x="16" y="24"/>
                    </a:lnTo>
                    <a:lnTo>
                      <a:pt x="17" y="26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0" y="32"/>
                    </a:lnTo>
                    <a:lnTo>
                      <a:pt x="20" y="35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0" y="35"/>
                    </a:lnTo>
                    <a:lnTo>
                      <a:pt x="20" y="34"/>
                    </a:lnTo>
                    <a:lnTo>
                      <a:pt x="18" y="32"/>
                    </a:lnTo>
                    <a:lnTo>
                      <a:pt x="17" y="29"/>
                    </a:lnTo>
                    <a:lnTo>
                      <a:pt x="16" y="27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4" y="23"/>
                    </a:lnTo>
                    <a:lnTo>
                      <a:pt x="13" y="23"/>
                    </a:lnTo>
                    <a:lnTo>
                      <a:pt x="12" y="22"/>
                    </a:lnTo>
                    <a:lnTo>
                      <a:pt x="11" y="22"/>
                    </a:lnTo>
                    <a:lnTo>
                      <a:pt x="9" y="21"/>
                    </a:lnTo>
                    <a:lnTo>
                      <a:pt x="8" y="21"/>
                    </a:lnTo>
                    <a:lnTo>
                      <a:pt x="7" y="20"/>
                    </a:lnTo>
                    <a:lnTo>
                      <a:pt x="6" y="20"/>
                    </a:lnTo>
                    <a:lnTo>
                      <a:pt x="5" y="18"/>
                    </a:lnTo>
                    <a:lnTo>
                      <a:pt x="4" y="17"/>
                    </a:lnTo>
                    <a:lnTo>
                      <a:pt x="3" y="15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4" y="7"/>
                    </a:lnTo>
                    <a:lnTo>
                      <a:pt x="9" y="5"/>
                    </a:lnTo>
                    <a:lnTo>
                      <a:pt x="15" y="3"/>
                    </a:lnTo>
                    <a:lnTo>
                      <a:pt x="21" y="2"/>
                    </a:lnTo>
                    <a:lnTo>
                      <a:pt x="27" y="1"/>
                    </a:lnTo>
                    <a:lnTo>
                      <a:pt x="30" y="0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38E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30" name="Freeform 118">
                <a:extLst>
                  <a:ext uri="{FF2B5EF4-FFF2-40B4-BE49-F238E27FC236}">
                    <a16:creationId xmlns:a16="http://schemas.microsoft.com/office/drawing/2014/main" id="{B1988F8D-A40F-C6EC-ED51-2E47C7013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" y="731"/>
                <a:ext cx="43" cy="63"/>
              </a:xfrm>
              <a:custGeom>
                <a:avLst/>
                <a:gdLst>
                  <a:gd name="T0" fmla="*/ 33 w 43"/>
                  <a:gd name="T1" fmla="*/ 0 h 63"/>
                  <a:gd name="T2" fmla="*/ 33 w 43"/>
                  <a:gd name="T3" fmla="*/ 0 h 63"/>
                  <a:gd name="T4" fmla="*/ 34 w 43"/>
                  <a:gd name="T5" fmla="*/ 0 h 63"/>
                  <a:gd name="T6" fmla="*/ 35 w 43"/>
                  <a:gd name="T7" fmla="*/ 0 h 63"/>
                  <a:gd name="T8" fmla="*/ 37 w 43"/>
                  <a:gd name="T9" fmla="*/ 2 h 63"/>
                  <a:gd name="T10" fmla="*/ 37 w 43"/>
                  <a:gd name="T11" fmla="*/ 3 h 63"/>
                  <a:gd name="T12" fmla="*/ 37 w 43"/>
                  <a:gd name="T13" fmla="*/ 4 h 63"/>
                  <a:gd name="T14" fmla="*/ 37 w 43"/>
                  <a:gd name="T15" fmla="*/ 6 h 63"/>
                  <a:gd name="T16" fmla="*/ 38 w 43"/>
                  <a:gd name="T17" fmla="*/ 9 h 63"/>
                  <a:gd name="T18" fmla="*/ 38 w 43"/>
                  <a:gd name="T19" fmla="*/ 11 h 63"/>
                  <a:gd name="T20" fmla="*/ 39 w 43"/>
                  <a:gd name="T21" fmla="*/ 13 h 63"/>
                  <a:gd name="T22" fmla="*/ 40 w 43"/>
                  <a:gd name="T23" fmla="*/ 15 h 63"/>
                  <a:gd name="T24" fmla="*/ 41 w 43"/>
                  <a:gd name="T25" fmla="*/ 17 h 63"/>
                  <a:gd name="T26" fmla="*/ 42 w 43"/>
                  <a:gd name="T27" fmla="*/ 18 h 63"/>
                  <a:gd name="T28" fmla="*/ 42 w 43"/>
                  <a:gd name="T29" fmla="*/ 19 h 63"/>
                  <a:gd name="T30" fmla="*/ 41 w 43"/>
                  <a:gd name="T31" fmla="*/ 22 h 63"/>
                  <a:gd name="T32" fmla="*/ 40 w 43"/>
                  <a:gd name="T33" fmla="*/ 23 h 63"/>
                  <a:gd name="T34" fmla="*/ 40 w 43"/>
                  <a:gd name="T35" fmla="*/ 26 h 63"/>
                  <a:gd name="T36" fmla="*/ 38 w 43"/>
                  <a:gd name="T37" fmla="*/ 28 h 63"/>
                  <a:gd name="T38" fmla="*/ 37 w 43"/>
                  <a:gd name="T39" fmla="*/ 31 h 63"/>
                  <a:gd name="T40" fmla="*/ 36 w 43"/>
                  <a:gd name="T41" fmla="*/ 32 h 63"/>
                  <a:gd name="T42" fmla="*/ 34 w 43"/>
                  <a:gd name="T43" fmla="*/ 35 h 63"/>
                  <a:gd name="T44" fmla="*/ 31 w 43"/>
                  <a:gd name="T45" fmla="*/ 39 h 63"/>
                  <a:gd name="T46" fmla="*/ 27 w 43"/>
                  <a:gd name="T47" fmla="*/ 45 h 63"/>
                  <a:gd name="T48" fmla="*/ 23 w 43"/>
                  <a:gd name="T49" fmla="*/ 49 h 63"/>
                  <a:gd name="T50" fmla="*/ 19 w 43"/>
                  <a:gd name="T51" fmla="*/ 55 h 63"/>
                  <a:gd name="T52" fmla="*/ 16 w 43"/>
                  <a:gd name="T53" fmla="*/ 59 h 63"/>
                  <a:gd name="T54" fmla="*/ 13 w 43"/>
                  <a:gd name="T55" fmla="*/ 61 h 63"/>
                  <a:gd name="T56" fmla="*/ 12 w 43"/>
                  <a:gd name="T57" fmla="*/ 62 h 63"/>
                  <a:gd name="T58" fmla="*/ 12 w 43"/>
                  <a:gd name="T59" fmla="*/ 61 h 63"/>
                  <a:gd name="T60" fmla="*/ 11 w 43"/>
                  <a:gd name="T61" fmla="*/ 58 h 63"/>
                  <a:gd name="T62" fmla="*/ 10 w 43"/>
                  <a:gd name="T63" fmla="*/ 54 h 63"/>
                  <a:gd name="T64" fmla="*/ 8 w 43"/>
                  <a:gd name="T65" fmla="*/ 49 h 63"/>
                  <a:gd name="T66" fmla="*/ 6 w 43"/>
                  <a:gd name="T67" fmla="*/ 45 h 63"/>
                  <a:gd name="T68" fmla="*/ 4 w 43"/>
                  <a:gd name="T69" fmla="*/ 41 h 63"/>
                  <a:gd name="T70" fmla="*/ 2 w 43"/>
                  <a:gd name="T71" fmla="*/ 39 h 63"/>
                  <a:gd name="T72" fmla="*/ 0 w 43"/>
                  <a:gd name="T73" fmla="*/ 39 h 63"/>
                  <a:gd name="T74" fmla="*/ 0 w 43"/>
                  <a:gd name="T75" fmla="*/ 38 h 63"/>
                  <a:gd name="T76" fmla="*/ 0 w 43"/>
                  <a:gd name="T77" fmla="*/ 38 h 63"/>
                  <a:gd name="T78" fmla="*/ 1 w 43"/>
                  <a:gd name="T79" fmla="*/ 37 h 63"/>
                  <a:gd name="T80" fmla="*/ 3 w 43"/>
                  <a:gd name="T81" fmla="*/ 35 h 63"/>
                  <a:gd name="T82" fmla="*/ 4 w 43"/>
                  <a:gd name="T83" fmla="*/ 34 h 63"/>
                  <a:gd name="T84" fmla="*/ 7 w 43"/>
                  <a:gd name="T85" fmla="*/ 32 h 63"/>
                  <a:gd name="T86" fmla="*/ 11 w 43"/>
                  <a:gd name="T87" fmla="*/ 29 h 63"/>
                  <a:gd name="T88" fmla="*/ 15 w 43"/>
                  <a:gd name="T89" fmla="*/ 26 h 63"/>
                  <a:gd name="T90" fmla="*/ 19 w 43"/>
                  <a:gd name="T91" fmla="*/ 23 h 63"/>
                  <a:gd name="T92" fmla="*/ 23 w 43"/>
                  <a:gd name="T93" fmla="*/ 20 h 63"/>
                  <a:gd name="T94" fmla="*/ 26 w 43"/>
                  <a:gd name="T95" fmla="*/ 18 h 63"/>
                  <a:gd name="T96" fmla="*/ 28 w 43"/>
                  <a:gd name="T97" fmla="*/ 16 h 63"/>
                  <a:gd name="T98" fmla="*/ 30 w 43"/>
                  <a:gd name="T99" fmla="*/ 14 h 63"/>
                  <a:gd name="T100" fmla="*/ 31 w 43"/>
                  <a:gd name="T101" fmla="*/ 13 h 63"/>
                  <a:gd name="T102" fmla="*/ 31 w 43"/>
                  <a:gd name="T103" fmla="*/ 11 h 63"/>
                  <a:gd name="T104" fmla="*/ 32 w 43"/>
                  <a:gd name="T105" fmla="*/ 9 h 63"/>
                  <a:gd name="T106" fmla="*/ 32 w 43"/>
                  <a:gd name="T107" fmla="*/ 8 h 63"/>
                  <a:gd name="T108" fmla="*/ 32 w 43"/>
                  <a:gd name="T109" fmla="*/ 7 h 63"/>
                  <a:gd name="T110" fmla="*/ 32 w 43"/>
                  <a:gd name="T111" fmla="*/ 7 h 63"/>
                  <a:gd name="T112" fmla="*/ 32 w 43"/>
                  <a:gd name="T113" fmla="*/ 6 h 63"/>
                  <a:gd name="T114" fmla="*/ 33 w 43"/>
                  <a:gd name="T1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3" h="63">
                    <a:moveTo>
                      <a:pt x="33" y="0"/>
                    </a:moveTo>
                    <a:lnTo>
                      <a:pt x="33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7" y="2"/>
                    </a:lnTo>
                    <a:lnTo>
                      <a:pt x="37" y="3"/>
                    </a:lnTo>
                    <a:lnTo>
                      <a:pt x="37" y="4"/>
                    </a:lnTo>
                    <a:lnTo>
                      <a:pt x="37" y="6"/>
                    </a:lnTo>
                    <a:lnTo>
                      <a:pt x="38" y="9"/>
                    </a:lnTo>
                    <a:lnTo>
                      <a:pt x="38" y="11"/>
                    </a:lnTo>
                    <a:lnTo>
                      <a:pt x="39" y="13"/>
                    </a:lnTo>
                    <a:lnTo>
                      <a:pt x="40" y="15"/>
                    </a:lnTo>
                    <a:lnTo>
                      <a:pt x="41" y="17"/>
                    </a:lnTo>
                    <a:lnTo>
                      <a:pt x="42" y="18"/>
                    </a:lnTo>
                    <a:lnTo>
                      <a:pt x="42" y="19"/>
                    </a:lnTo>
                    <a:lnTo>
                      <a:pt x="41" y="22"/>
                    </a:lnTo>
                    <a:lnTo>
                      <a:pt x="40" y="23"/>
                    </a:lnTo>
                    <a:lnTo>
                      <a:pt x="40" y="26"/>
                    </a:lnTo>
                    <a:lnTo>
                      <a:pt x="38" y="28"/>
                    </a:lnTo>
                    <a:lnTo>
                      <a:pt x="37" y="31"/>
                    </a:lnTo>
                    <a:lnTo>
                      <a:pt x="36" y="32"/>
                    </a:lnTo>
                    <a:lnTo>
                      <a:pt x="34" y="35"/>
                    </a:lnTo>
                    <a:lnTo>
                      <a:pt x="31" y="39"/>
                    </a:lnTo>
                    <a:lnTo>
                      <a:pt x="27" y="45"/>
                    </a:lnTo>
                    <a:lnTo>
                      <a:pt x="23" y="49"/>
                    </a:lnTo>
                    <a:lnTo>
                      <a:pt x="19" y="55"/>
                    </a:lnTo>
                    <a:lnTo>
                      <a:pt x="16" y="59"/>
                    </a:lnTo>
                    <a:lnTo>
                      <a:pt x="13" y="61"/>
                    </a:lnTo>
                    <a:lnTo>
                      <a:pt x="12" y="62"/>
                    </a:lnTo>
                    <a:lnTo>
                      <a:pt x="12" y="61"/>
                    </a:lnTo>
                    <a:lnTo>
                      <a:pt x="11" y="58"/>
                    </a:lnTo>
                    <a:lnTo>
                      <a:pt x="10" y="54"/>
                    </a:lnTo>
                    <a:lnTo>
                      <a:pt x="8" y="49"/>
                    </a:lnTo>
                    <a:lnTo>
                      <a:pt x="6" y="45"/>
                    </a:lnTo>
                    <a:lnTo>
                      <a:pt x="4" y="41"/>
                    </a:lnTo>
                    <a:lnTo>
                      <a:pt x="2" y="39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7"/>
                    </a:lnTo>
                    <a:lnTo>
                      <a:pt x="3" y="35"/>
                    </a:lnTo>
                    <a:lnTo>
                      <a:pt x="4" y="34"/>
                    </a:lnTo>
                    <a:lnTo>
                      <a:pt x="7" y="32"/>
                    </a:lnTo>
                    <a:lnTo>
                      <a:pt x="11" y="29"/>
                    </a:lnTo>
                    <a:lnTo>
                      <a:pt x="15" y="26"/>
                    </a:lnTo>
                    <a:lnTo>
                      <a:pt x="19" y="23"/>
                    </a:lnTo>
                    <a:lnTo>
                      <a:pt x="23" y="20"/>
                    </a:lnTo>
                    <a:lnTo>
                      <a:pt x="26" y="18"/>
                    </a:lnTo>
                    <a:lnTo>
                      <a:pt x="28" y="16"/>
                    </a:lnTo>
                    <a:lnTo>
                      <a:pt x="30" y="14"/>
                    </a:lnTo>
                    <a:lnTo>
                      <a:pt x="31" y="13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2" y="8"/>
                    </a:lnTo>
                    <a:lnTo>
                      <a:pt x="32" y="7"/>
                    </a:lnTo>
                    <a:lnTo>
                      <a:pt x="32" y="7"/>
                    </a:lnTo>
                    <a:lnTo>
                      <a:pt x="32" y="6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31" name="Freeform 119">
                <a:extLst>
                  <a:ext uri="{FF2B5EF4-FFF2-40B4-BE49-F238E27FC236}">
                    <a16:creationId xmlns:a16="http://schemas.microsoft.com/office/drawing/2014/main" id="{33F10AED-6F9D-8DFC-72CB-8CB0B9820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" y="731"/>
                <a:ext cx="43" cy="63"/>
              </a:xfrm>
              <a:custGeom>
                <a:avLst/>
                <a:gdLst>
                  <a:gd name="T0" fmla="*/ 33 w 43"/>
                  <a:gd name="T1" fmla="*/ 0 h 63"/>
                  <a:gd name="T2" fmla="*/ 34 w 43"/>
                  <a:gd name="T3" fmla="*/ 0 h 63"/>
                  <a:gd name="T4" fmla="*/ 37 w 43"/>
                  <a:gd name="T5" fmla="*/ 2 h 63"/>
                  <a:gd name="T6" fmla="*/ 37 w 43"/>
                  <a:gd name="T7" fmla="*/ 3 h 63"/>
                  <a:gd name="T8" fmla="*/ 37 w 43"/>
                  <a:gd name="T9" fmla="*/ 6 h 63"/>
                  <a:gd name="T10" fmla="*/ 38 w 43"/>
                  <a:gd name="T11" fmla="*/ 11 h 63"/>
                  <a:gd name="T12" fmla="*/ 40 w 43"/>
                  <a:gd name="T13" fmla="*/ 15 h 63"/>
                  <a:gd name="T14" fmla="*/ 41 w 43"/>
                  <a:gd name="T15" fmla="*/ 17 h 63"/>
                  <a:gd name="T16" fmla="*/ 42 w 43"/>
                  <a:gd name="T17" fmla="*/ 19 h 63"/>
                  <a:gd name="T18" fmla="*/ 40 w 43"/>
                  <a:gd name="T19" fmla="*/ 23 h 63"/>
                  <a:gd name="T20" fmla="*/ 38 w 43"/>
                  <a:gd name="T21" fmla="*/ 28 h 63"/>
                  <a:gd name="T22" fmla="*/ 36 w 43"/>
                  <a:gd name="T23" fmla="*/ 32 h 63"/>
                  <a:gd name="T24" fmla="*/ 34 w 43"/>
                  <a:gd name="T25" fmla="*/ 35 h 63"/>
                  <a:gd name="T26" fmla="*/ 27 w 43"/>
                  <a:gd name="T27" fmla="*/ 45 h 63"/>
                  <a:gd name="T28" fmla="*/ 19 w 43"/>
                  <a:gd name="T29" fmla="*/ 55 h 63"/>
                  <a:gd name="T30" fmla="*/ 13 w 43"/>
                  <a:gd name="T31" fmla="*/ 61 h 63"/>
                  <a:gd name="T32" fmla="*/ 12 w 43"/>
                  <a:gd name="T33" fmla="*/ 62 h 63"/>
                  <a:gd name="T34" fmla="*/ 11 w 43"/>
                  <a:gd name="T35" fmla="*/ 58 h 63"/>
                  <a:gd name="T36" fmla="*/ 8 w 43"/>
                  <a:gd name="T37" fmla="*/ 49 h 63"/>
                  <a:gd name="T38" fmla="*/ 4 w 43"/>
                  <a:gd name="T39" fmla="*/ 41 h 63"/>
                  <a:gd name="T40" fmla="*/ 0 w 43"/>
                  <a:gd name="T41" fmla="*/ 39 h 63"/>
                  <a:gd name="T42" fmla="*/ 0 w 43"/>
                  <a:gd name="T43" fmla="*/ 38 h 63"/>
                  <a:gd name="T44" fmla="*/ 1 w 43"/>
                  <a:gd name="T45" fmla="*/ 37 h 63"/>
                  <a:gd name="T46" fmla="*/ 3 w 43"/>
                  <a:gd name="T47" fmla="*/ 35 h 63"/>
                  <a:gd name="T48" fmla="*/ 7 w 43"/>
                  <a:gd name="T49" fmla="*/ 32 h 63"/>
                  <a:gd name="T50" fmla="*/ 15 w 43"/>
                  <a:gd name="T51" fmla="*/ 26 h 63"/>
                  <a:gd name="T52" fmla="*/ 23 w 43"/>
                  <a:gd name="T53" fmla="*/ 20 h 63"/>
                  <a:gd name="T54" fmla="*/ 28 w 43"/>
                  <a:gd name="T55" fmla="*/ 16 h 63"/>
                  <a:gd name="T56" fmla="*/ 30 w 43"/>
                  <a:gd name="T57" fmla="*/ 14 h 63"/>
                  <a:gd name="T58" fmla="*/ 31 w 43"/>
                  <a:gd name="T59" fmla="*/ 11 h 63"/>
                  <a:gd name="T60" fmla="*/ 32 w 43"/>
                  <a:gd name="T61" fmla="*/ 8 h 63"/>
                  <a:gd name="T62" fmla="*/ 32 w 43"/>
                  <a:gd name="T63" fmla="*/ 7 h 63"/>
                  <a:gd name="T64" fmla="*/ 33 w 43"/>
                  <a:gd name="T6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" h="63">
                    <a:moveTo>
                      <a:pt x="33" y="0"/>
                    </a:moveTo>
                    <a:lnTo>
                      <a:pt x="33" y="0"/>
                    </a:lnTo>
                    <a:lnTo>
                      <a:pt x="33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7" y="2"/>
                    </a:lnTo>
                    <a:lnTo>
                      <a:pt x="37" y="2"/>
                    </a:lnTo>
                    <a:lnTo>
                      <a:pt x="37" y="3"/>
                    </a:lnTo>
                    <a:lnTo>
                      <a:pt x="37" y="4"/>
                    </a:lnTo>
                    <a:lnTo>
                      <a:pt x="37" y="6"/>
                    </a:lnTo>
                    <a:lnTo>
                      <a:pt x="38" y="9"/>
                    </a:lnTo>
                    <a:lnTo>
                      <a:pt x="38" y="11"/>
                    </a:lnTo>
                    <a:lnTo>
                      <a:pt x="39" y="13"/>
                    </a:lnTo>
                    <a:lnTo>
                      <a:pt x="40" y="15"/>
                    </a:lnTo>
                    <a:lnTo>
                      <a:pt x="41" y="17"/>
                    </a:lnTo>
                    <a:lnTo>
                      <a:pt x="41" y="17"/>
                    </a:lnTo>
                    <a:lnTo>
                      <a:pt x="42" y="18"/>
                    </a:lnTo>
                    <a:lnTo>
                      <a:pt x="42" y="19"/>
                    </a:lnTo>
                    <a:lnTo>
                      <a:pt x="41" y="22"/>
                    </a:lnTo>
                    <a:lnTo>
                      <a:pt x="40" y="23"/>
                    </a:lnTo>
                    <a:lnTo>
                      <a:pt x="40" y="26"/>
                    </a:lnTo>
                    <a:lnTo>
                      <a:pt x="38" y="28"/>
                    </a:lnTo>
                    <a:lnTo>
                      <a:pt x="37" y="31"/>
                    </a:lnTo>
                    <a:lnTo>
                      <a:pt x="36" y="32"/>
                    </a:lnTo>
                    <a:lnTo>
                      <a:pt x="36" y="32"/>
                    </a:lnTo>
                    <a:lnTo>
                      <a:pt x="34" y="35"/>
                    </a:lnTo>
                    <a:lnTo>
                      <a:pt x="31" y="39"/>
                    </a:lnTo>
                    <a:lnTo>
                      <a:pt x="27" y="45"/>
                    </a:lnTo>
                    <a:lnTo>
                      <a:pt x="23" y="49"/>
                    </a:lnTo>
                    <a:lnTo>
                      <a:pt x="19" y="55"/>
                    </a:lnTo>
                    <a:lnTo>
                      <a:pt x="16" y="59"/>
                    </a:lnTo>
                    <a:lnTo>
                      <a:pt x="13" y="61"/>
                    </a:lnTo>
                    <a:lnTo>
                      <a:pt x="12" y="62"/>
                    </a:lnTo>
                    <a:lnTo>
                      <a:pt x="12" y="62"/>
                    </a:lnTo>
                    <a:lnTo>
                      <a:pt x="12" y="61"/>
                    </a:lnTo>
                    <a:lnTo>
                      <a:pt x="11" y="58"/>
                    </a:lnTo>
                    <a:lnTo>
                      <a:pt x="10" y="54"/>
                    </a:lnTo>
                    <a:lnTo>
                      <a:pt x="8" y="49"/>
                    </a:lnTo>
                    <a:lnTo>
                      <a:pt x="6" y="45"/>
                    </a:lnTo>
                    <a:lnTo>
                      <a:pt x="4" y="41"/>
                    </a:lnTo>
                    <a:lnTo>
                      <a:pt x="2" y="39"/>
                    </a:lnTo>
                    <a:lnTo>
                      <a:pt x="0" y="39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7"/>
                    </a:lnTo>
                    <a:lnTo>
                      <a:pt x="3" y="35"/>
                    </a:lnTo>
                    <a:lnTo>
                      <a:pt x="3" y="35"/>
                    </a:lnTo>
                    <a:lnTo>
                      <a:pt x="4" y="34"/>
                    </a:lnTo>
                    <a:lnTo>
                      <a:pt x="7" y="32"/>
                    </a:lnTo>
                    <a:lnTo>
                      <a:pt x="11" y="29"/>
                    </a:lnTo>
                    <a:lnTo>
                      <a:pt x="15" y="26"/>
                    </a:lnTo>
                    <a:lnTo>
                      <a:pt x="19" y="23"/>
                    </a:lnTo>
                    <a:lnTo>
                      <a:pt x="23" y="20"/>
                    </a:lnTo>
                    <a:lnTo>
                      <a:pt x="26" y="18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0" y="14"/>
                    </a:lnTo>
                    <a:lnTo>
                      <a:pt x="31" y="13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2" y="8"/>
                    </a:lnTo>
                    <a:lnTo>
                      <a:pt x="32" y="7"/>
                    </a:lnTo>
                    <a:lnTo>
                      <a:pt x="32" y="7"/>
                    </a:lnTo>
                    <a:lnTo>
                      <a:pt x="32" y="6"/>
                    </a:lnTo>
                    <a:lnTo>
                      <a:pt x="33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32" name="Freeform 120">
                <a:extLst>
                  <a:ext uri="{FF2B5EF4-FFF2-40B4-BE49-F238E27FC236}">
                    <a16:creationId xmlns:a16="http://schemas.microsoft.com/office/drawing/2014/main" id="{54E51229-9E16-1AD6-0FD4-7794A044F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" y="731"/>
                <a:ext cx="20" cy="58"/>
              </a:xfrm>
              <a:custGeom>
                <a:avLst/>
                <a:gdLst>
                  <a:gd name="T0" fmla="*/ 18 w 20"/>
                  <a:gd name="T1" fmla="*/ 33 h 58"/>
                  <a:gd name="T2" fmla="*/ 16 w 20"/>
                  <a:gd name="T3" fmla="*/ 32 h 58"/>
                  <a:gd name="T4" fmla="*/ 14 w 20"/>
                  <a:gd name="T5" fmla="*/ 34 h 58"/>
                  <a:gd name="T6" fmla="*/ 12 w 20"/>
                  <a:gd name="T7" fmla="*/ 37 h 58"/>
                  <a:gd name="T8" fmla="*/ 9 w 20"/>
                  <a:gd name="T9" fmla="*/ 41 h 58"/>
                  <a:gd name="T10" fmla="*/ 7 w 20"/>
                  <a:gd name="T11" fmla="*/ 45 h 58"/>
                  <a:gd name="T12" fmla="*/ 6 w 20"/>
                  <a:gd name="T13" fmla="*/ 49 h 58"/>
                  <a:gd name="T14" fmla="*/ 5 w 20"/>
                  <a:gd name="T15" fmla="*/ 52 h 58"/>
                  <a:gd name="T16" fmla="*/ 5 w 20"/>
                  <a:gd name="T17" fmla="*/ 55 h 58"/>
                  <a:gd name="T18" fmla="*/ 4 w 20"/>
                  <a:gd name="T19" fmla="*/ 57 h 58"/>
                  <a:gd name="T20" fmla="*/ 4 w 20"/>
                  <a:gd name="T21" fmla="*/ 55 h 58"/>
                  <a:gd name="T22" fmla="*/ 2 w 20"/>
                  <a:gd name="T23" fmla="*/ 49 h 58"/>
                  <a:gd name="T24" fmla="*/ 1 w 20"/>
                  <a:gd name="T25" fmla="*/ 40 h 58"/>
                  <a:gd name="T26" fmla="*/ 0 w 20"/>
                  <a:gd name="T27" fmla="*/ 31 h 58"/>
                  <a:gd name="T28" fmla="*/ 1 w 20"/>
                  <a:gd name="T29" fmla="*/ 26 h 58"/>
                  <a:gd name="T30" fmla="*/ 2 w 20"/>
                  <a:gd name="T31" fmla="*/ 25 h 58"/>
                  <a:gd name="T32" fmla="*/ 3 w 20"/>
                  <a:gd name="T33" fmla="*/ 21 h 58"/>
                  <a:gd name="T34" fmla="*/ 5 w 20"/>
                  <a:gd name="T35" fmla="*/ 18 h 58"/>
                  <a:gd name="T36" fmla="*/ 6 w 20"/>
                  <a:gd name="T37" fmla="*/ 16 h 58"/>
                  <a:gd name="T38" fmla="*/ 8 w 20"/>
                  <a:gd name="T39" fmla="*/ 14 h 58"/>
                  <a:gd name="T40" fmla="*/ 10 w 20"/>
                  <a:gd name="T41" fmla="*/ 11 h 58"/>
                  <a:gd name="T42" fmla="*/ 11 w 20"/>
                  <a:gd name="T43" fmla="*/ 8 h 58"/>
                  <a:gd name="T44" fmla="*/ 12 w 20"/>
                  <a:gd name="T45" fmla="*/ 6 h 58"/>
                  <a:gd name="T46" fmla="*/ 13 w 20"/>
                  <a:gd name="T47" fmla="*/ 4 h 58"/>
                  <a:gd name="T48" fmla="*/ 15 w 20"/>
                  <a:gd name="T49" fmla="*/ 1 h 58"/>
                  <a:gd name="T50" fmla="*/ 18 w 20"/>
                  <a:gd name="T51" fmla="*/ 0 h 58"/>
                  <a:gd name="T52" fmla="*/ 18 w 20"/>
                  <a:gd name="T53" fmla="*/ 0 h 58"/>
                  <a:gd name="T54" fmla="*/ 17 w 20"/>
                  <a:gd name="T55" fmla="*/ 5 h 58"/>
                  <a:gd name="T56" fmla="*/ 16 w 20"/>
                  <a:gd name="T57" fmla="*/ 7 h 58"/>
                  <a:gd name="T58" fmla="*/ 16 w 20"/>
                  <a:gd name="T59" fmla="*/ 10 h 58"/>
                  <a:gd name="T60" fmla="*/ 15 w 20"/>
                  <a:gd name="T61" fmla="*/ 13 h 58"/>
                  <a:gd name="T62" fmla="*/ 15 w 20"/>
                  <a:gd name="T63" fmla="*/ 16 h 58"/>
                  <a:gd name="T64" fmla="*/ 15 w 20"/>
                  <a:gd name="T65" fmla="*/ 19 h 58"/>
                  <a:gd name="T66" fmla="*/ 16 w 20"/>
                  <a:gd name="T67" fmla="*/ 23 h 58"/>
                  <a:gd name="T68" fmla="*/ 16 w 20"/>
                  <a:gd name="T69" fmla="*/ 28 h 58"/>
                  <a:gd name="T70" fmla="*/ 17 w 20"/>
                  <a:gd name="T71" fmla="*/ 3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" h="58">
                    <a:moveTo>
                      <a:pt x="18" y="33"/>
                    </a:moveTo>
                    <a:lnTo>
                      <a:pt x="18" y="33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5" y="33"/>
                    </a:lnTo>
                    <a:lnTo>
                      <a:pt x="14" y="34"/>
                    </a:lnTo>
                    <a:lnTo>
                      <a:pt x="13" y="35"/>
                    </a:lnTo>
                    <a:lnTo>
                      <a:pt x="12" y="37"/>
                    </a:lnTo>
                    <a:lnTo>
                      <a:pt x="10" y="39"/>
                    </a:lnTo>
                    <a:lnTo>
                      <a:pt x="9" y="41"/>
                    </a:lnTo>
                    <a:lnTo>
                      <a:pt x="8" y="43"/>
                    </a:lnTo>
                    <a:lnTo>
                      <a:pt x="7" y="45"/>
                    </a:lnTo>
                    <a:lnTo>
                      <a:pt x="7" y="47"/>
                    </a:lnTo>
                    <a:lnTo>
                      <a:pt x="6" y="49"/>
                    </a:lnTo>
                    <a:lnTo>
                      <a:pt x="6" y="50"/>
                    </a:lnTo>
                    <a:lnTo>
                      <a:pt x="5" y="52"/>
                    </a:lnTo>
                    <a:lnTo>
                      <a:pt x="5" y="54"/>
                    </a:lnTo>
                    <a:lnTo>
                      <a:pt x="5" y="55"/>
                    </a:lnTo>
                    <a:lnTo>
                      <a:pt x="5" y="56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3" y="52"/>
                    </a:lnTo>
                    <a:lnTo>
                      <a:pt x="2" y="49"/>
                    </a:lnTo>
                    <a:lnTo>
                      <a:pt x="1" y="45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0" y="31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1" y="26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5" y="18"/>
                    </a:lnTo>
                    <a:lnTo>
                      <a:pt x="5" y="17"/>
                    </a:lnTo>
                    <a:lnTo>
                      <a:pt x="6" y="16"/>
                    </a:lnTo>
                    <a:lnTo>
                      <a:pt x="7" y="15"/>
                    </a:lnTo>
                    <a:lnTo>
                      <a:pt x="8" y="14"/>
                    </a:lnTo>
                    <a:lnTo>
                      <a:pt x="9" y="12"/>
                    </a:lnTo>
                    <a:lnTo>
                      <a:pt x="10" y="11"/>
                    </a:lnTo>
                    <a:lnTo>
                      <a:pt x="10" y="9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2" y="6"/>
                    </a:lnTo>
                    <a:lnTo>
                      <a:pt x="13" y="5"/>
                    </a:lnTo>
                    <a:lnTo>
                      <a:pt x="13" y="4"/>
                    </a:lnTo>
                    <a:lnTo>
                      <a:pt x="15" y="2"/>
                    </a:lnTo>
                    <a:lnTo>
                      <a:pt x="15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7" y="5"/>
                    </a:lnTo>
                    <a:lnTo>
                      <a:pt x="16" y="6"/>
                    </a:lnTo>
                    <a:lnTo>
                      <a:pt x="16" y="7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6" y="11"/>
                    </a:lnTo>
                    <a:lnTo>
                      <a:pt x="15" y="13"/>
                    </a:lnTo>
                    <a:lnTo>
                      <a:pt x="15" y="15"/>
                    </a:lnTo>
                    <a:lnTo>
                      <a:pt x="15" y="16"/>
                    </a:lnTo>
                    <a:lnTo>
                      <a:pt x="15" y="17"/>
                    </a:lnTo>
                    <a:lnTo>
                      <a:pt x="15" y="19"/>
                    </a:lnTo>
                    <a:lnTo>
                      <a:pt x="15" y="20"/>
                    </a:lnTo>
                    <a:lnTo>
                      <a:pt x="16" y="23"/>
                    </a:lnTo>
                    <a:lnTo>
                      <a:pt x="16" y="25"/>
                    </a:lnTo>
                    <a:lnTo>
                      <a:pt x="16" y="28"/>
                    </a:lnTo>
                    <a:lnTo>
                      <a:pt x="17" y="30"/>
                    </a:lnTo>
                    <a:lnTo>
                      <a:pt x="17" y="32"/>
                    </a:lnTo>
                    <a:lnTo>
                      <a:pt x="18" y="33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33" name="Freeform 121">
                <a:extLst>
                  <a:ext uri="{FF2B5EF4-FFF2-40B4-BE49-F238E27FC236}">
                    <a16:creationId xmlns:a16="http://schemas.microsoft.com/office/drawing/2014/main" id="{BFDA13E5-74F3-2921-C740-3D5AF030E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" y="731"/>
                <a:ext cx="20" cy="58"/>
              </a:xfrm>
              <a:custGeom>
                <a:avLst/>
                <a:gdLst>
                  <a:gd name="T0" fmla="*/ 18 w 20"/>
                  <a:gd name="T1" fmla="*/ 33 h 58"/>
                  <a:gd name="T2" fmla="*/ 16 w 20"/>
                  <a:gd name="T3" fmla="*/ 32 h 58"/>
                  <a:gd name="T4" fmla="*/ 15 w 20"/>
                  <a:gd name="T5" fmla="*/ 33 h 58"/>
                  <a:gd name="T6" fmla="*/ 14 w 20"/>
                  <a:gd name="T7" fmla="*/ 34 h 58"/>
                  <a:gd name="T8" fmla="*/ 12 w 20"/>
                  <a:gd name="T9" fmla="*/ 37 h 58"/>
                  <a:gd name="T10" fmla="*/ 9 w 20"/>
                  <a:gd name="T11" fmla="*/ 41 h 58"/>
                  <a:gd name="T12" fmla="*/ 7 w 20"/>
                  <a:gd name="T13" fmla="*/ 45 h 58"/>
                  <a:gd name="T14" fmla="*/ 7 w 20"/>
                  <a:gd name="T15" fmla="*/ 47 h 58"/>
                  <a:gd name="T16" fmla="*/ 6 w 20"/>
                  <a:gd name="T17" fmla="*/ 50 h 58"/>
                  <a:gd name="T18" fmla="*/ 5 w 20"/>
                  <a:gd name="T19" fmla="*/ 54 h 58"/>
                  <a:gd name="T20" fmla="*/ 5 w 20"/>
                  <a:gd name="T21" fmla="*/ 56 h 58"/>
                  <a:gd name="T22" fmla="*/ 4 w 20"/>
                  <a:gd name="T23" fmla="*/ 56 h 58"/>
                  <a:gd name="T24" fmla="*/ 4 w 20"/>
                  <a:gd name="T25" fmla="*/ 55 h 58"/>
                  <a:gd name="T26" fmla="*/ 2 w 20"/>
                  <a:gd name="T27" fmla="*/ 49 h 58"/>
                  <a:gd name="T28" fmla="*/ 1 w 20"/>
                  <a:gd name="T29" fmla="*/ 40 h 58"/>
                  <a:gd name="T30" fmla="*/ 0 w 20"/>
                  <a:gd name="T31" fmla="*/ 31 h 58"/>
                  <a:gd name="T32" fmla="*/ 1 w 20"/>
                  <a:gd name="T33" fmla="*/ 27 h 58"/>
                  <a:gd name="T34" fmla="*/ 1 w 20"/>
                  <a:gd name="T35" fmla="*/ 26 h 58"/>
                  <a:gd name="T36" fmla="*/ 2 w 20"/>
                  <a:gd name="T37" fmla="*/ 23 h 58"/>
                  <a:gd name="T38" fmla="*/ 4 w 20"/>
                  <a:gd name="T39" fmla="*/ 20 h 58"/>
                  <a:gd name="T40" fmla="*/ 5 w 20"/>
                  <a:gd name="T41" fmla="*/ 17 h 58"/>
                  <a:gd name="T42" fmla="*/ 6 w 20"/>
                  <a:gd name="T43" fmla="*/ 16 h 58"/>
                  <a:gd name="T44" fmla="*/ 8 w 20"/>
                  <a:gd name="T45" fmla="*/ 14 h 58"/>
                  <a:gd name="T46" fmla="*/ 10 w 20"/>
                  <a:gd name="T47" fmla="*/ 11 h 58"/>
                  <a:gd name="T48" fmla="*/ 11 w 20"/>
                  <a:gd name="T49" fmla="*/ 8 h 58"/>
                  <a:gd name="T50" fmla="*/ 11 w 20"/>
                  <a:gd name="T51" fmla="*/ 7 h 58"/>
                  <a:gd name="T52" fmla="*/ 13 w 20"/>
                  <a:gd name="T53" fmla="*/ 5 h 58"/>
                  <a:gd name="T54" fmla="*/ 15 w 20"/>
                  <a:gd name="T55" fmla="*/ 2 h 58"/>
                  <a:gd name="T56" fmla="*/ 16 w 20"/>
                  <a:gd name="T57" fmla="*/ 0 h 58"/>
                  <a:gd name="T58" fmla="*/ 19 w 20"/>
                  <a:gd name="T59" fmla="*/ 0 h 58"/>
                  <a:gd name="T60" fmla="*/ 18 w 20"/>
                  <a:gd name="T61" fmla="*/ 0 h 58"/>
                  <a:gd name="T62" fmla="*/ 17 w 20"/>
                  <a:gd name="T63" fmla="*/ 5 h 58"/>
                  <a:gd name="T64" fmla="*/ 16 w 20"/>
                  <a:gd name="T65" fmla="*/ 6 h 58"/>
                  <a:gd name="T66" fmla="*/ 16 w 20"/>
                  <a:gd name="T67" fmla="*/ 8 h 58"/>
                  <a:gd name="T68" fmla="*/ 16 w 20"/>
                  <a:gd name="T69" fmla="*/ 11 h 58"/>
                  <a:gd name="T70" fmla="*/ 15 w 20"/>
                  <a:gd name="T71" fmla="*/ 15 h 58"/>
                  <a:gd name="T72" fmla="*/ 15 w 20"/>
                  <a:gd name="T73" fmla="*/ 17 h 58"/>
                  <a:gd name="T74" fmla="*/ 15 w 20"/>
                  <a:gd name="T75" fmla="*/ 19 h 58"/>
                  <a:gd name="T76" fmla="*/ 16 w 20"/>
                  <a:gd name="T77" fmla="*/ 23 h 58"/>
                  <a:gd name="T78" fmla="*/ 16 w 20"/>
                  <a:gd name="T79" fmla="*/ 28 h 58"/>
                  <a:gd name="T80" fmla="*/ 17 w 20"/>
                  <a:gd name="T81" fmla="*/ 3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" h="58">
                    <a:moveTo>
                      <a:pt x="18" y="33"/>
                    </a:moveTo>
                    <a:lnTo>
                      <a:pt x="18" y="33"/>
                    </a:lnTo>
                    <a:lnTo>
                      <a:pt x="18" y="33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4" y="34"/>
                    </a:lnTo>
                    <a:lnTo>
                      <a:pt x="13" y="35"/>
                    </a:lnTo>
                    <a:lnTo>
                      <a:pt x="12" y="37"/>
                    </a:lnTo>
                    <a:lnTo>
                      <a:pt x="10" y="39"/>
                    </a:lnTo>
                    <a:lnTo>
                      <a:pt x="9" y="41"/>
                    </a:lnTo>
                    <a:lnTo>
                      <a:pt x="8" y="43"/>
                    </a:lnTo>
                    <a:lnTo>
                      <a:pt x="7" y="45"/>
                    </a:lnTo>
                    <a:lnTo>
                      <a:pt x="7" y="47"/>
                    </a:lnTo>
                    <a:lnTo>
                      <a:pt x="7" y="47"/>
                    </a:lnTo>
                    <a:lnTo>
                      <a:pt x="6" y="49"/>
                    </a:lnTo>
                    <a:lnTo>
                      <a:pt x="6" y="50"/>
                    </a:lnTo>
                    <a:lnTo>
                      <a:pt x="5" y="52"/>
                    </a:lnTo>
                    <a:lnTo>
                      <a:pt x="5" y="54"/>
                    </a:lnTo>
                    <a:lnTo>
                      <a:pt x="5" y="55"/>
                    </a:lnTo>
                    <a:lnTo>
                      <a:pt x="5" y="56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3" y="52"/>
                    </a:lnTo>
                    <a:lnTo>
                      <a:pt x="2" y="49"/>
                    </a:lnTo>
                    <a:lnTo>
                      <a:pt x="1" y="45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0" y="31"/>
                    </a:lnTo>
                    <a:lnTo>
                      <a:pt x="1" y="27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1" y="26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3" y="21"/>
                    </a:lnTo>
                    <a:lnTo>
                      <a:pt x="4" y="20"/>
                    </a:lnTo>
                    <a:lnTo>
                      <a:pt x="5" y="18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6" y="16"/>
                    </a:lnTo>
                    <a:lnTo>
                      <a:pt x="7" y="15"/>
                    </a:lnTo>
                    <a:lnTo>
                      <a:pt x="8" y="14"/>
                    </a:lnTo>
                    <a:lnTo>
                      <a:pt x="9" y="12"/>
                    </a:lnTo>
                    <a:lnTo>
                      <a:pt x="10" y="11"/>
                    </a:lnTo>
                    <a:lnTo>
                      <a:pt x="10" y="9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2" y="6"/>
                    </a:lnTo>
                    <a:lnTo>
                      <a:pt x="13" y="5"/>
                    </a:lnTo>
                    <a:lnTo>
                      <a:pt x="13" y="4"/>
                    </a:lnTo>
                    <a:lnTo>
                      <a:pt x="15" y="2"/>
                    </a:lnTo>
                    <a:lnTo>
                      <a:pt x="15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7" y="5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7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6" y="11"/>
                    </a:lnTo>
                    <a:lnTo>
                      <a:pt x="15" y="13"/>
                    </a:lnTo>
                    <a:lnTo>
                      <a:pt x="15" y="15"/>
                    </a:lnTo>
                    <a:lnTo>
                      <a:pt x="15" y="16"/>
                    </a:lnTo>
                    <a:lnTo>
                      <a:pt x="15" y="17"/>
                    </a:lnTo>
                    <a:lnTo>
                      <a:pt x="15" y="17"/>
                    </a:lnTo>
                    <a:lnTo>
                      <a:pt x="15" y="19"/>
                    </a:lnTo>
                    <a:lnTo>
                      <a:pt x="15" y="20"/>
                    </a:lnTo>
                    <a:lnTo>
                      <a:pt x="16" y="23"/>
                    </a:lnTo>
                    <a:lnTo>
                      <a:pt x="16" y="25"/>
                    </a:lnTo>
                    <a:lnTo>
                      <a:pt x="16" y="28"/>
                    </a:lnTo>
                    <a:lnTo>
                      <a:pt x="17" y="30"/>
                    </a:lnTo>
                    <a:lnTo>
                      <a:pt x="17" y="32"/>
                    </a:lnTo>
                    <a:lnTo>
                      <a:pt x="18" y="3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34" name="Freeform 122">
                <a:extLst>
                  <a:ext uri="{FF2B5EF4-FFF2-40B4-BE49-F238E27FC236}">
                    <a16:creationId xmlns:a16="http://schemas.microsoft.com/office/drawing/2014/main" id="{61A329BB-0500-1291-D5E9-8BCF310C4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" y="874"/>
                <a:ext cx="130" cy="82"/>
              </a:xfrm>
              <a:custGeom>
                <a:avLst/>
                <a:gdLst>
                  <a:gd name="T0" fmla="*/ 126 w 130"/>
                  <a:gd name="T1" fmla="*/ 0 h 82"/>
                  <a:gd name="T2" fmla="*/ 116 w 130"/>
                  <a:gd name="T3" fmla="*/ 3 h 82"/>
                  <a:gd name="T4" fmla="*/ 106 w 130"/>
                  <a:gd name="T5" fmla="*/ 4 h 82"/>
                  <a:gd name="T6" fmla="*/ 98 w 130"/>
                  <a:gd name="T7" fmla="*/ 3 h 82"/>
                  <a:gd name="T8" fmla="*/ 90 w 130"/>
                  <a:gd name="T9" fmla="*/ 3 h 82"/>
                  <a:gd name="T10" fmla="*/ 83 w 130"/>
                  <a:gd name="T11" fmla="*/ 4 h 82"/>
                  <a:gd name="T12" fmla="*/ 75 w 130"/>
                  <a:gd name="T13" fmla="*/ 6 h 82"/>
                  <a:gd name="T14" fmla="*/ 66 w 130"/>
                  <a:gd name="T15" fmla="*/ 7 h 82"/>
                  <a:gd name="T16" fmla="*/ 59 w 130"/>
                  <a:gd name="T17" fmla="*/ 5 h 82"/>
                  <a:gd name="T18" fmla="*/ 52 w 130"/>
                  <a:gd name="T19" fmla="*/ 3 h 82"/>
                  <a:gd name="T20" fmla="*/ 47 w 130"/>
                  <a:gd name="T21" fmla="*/ 3 h 82"/>
                  <a:gd name="T22" fmla="*/ 42 w 130"/>
                  <a:gd name="T23" fmla="*/ 3 h 82"/>
                  <a:gd name="T24" fmla="*/ 39 w 130"/>
                  <a:gd name="T25" fmla="*/ 4 h 82"/>
                  <a:gd name="T26" fmla="*/ 36 w 130"/>
                  <a:gd name="T27" fmla="*/ 4 h 82"/>
                  <a:gd name="T28" fmla="*/ 33 w 130"/>
                  <a:gd name="T29" fmla="*/ 4 h 82"/>
                  <a:gd name="T30" fmla="*/ 29 w 130"/>
                  <a:gd name="T31" fmla="*/ 6 h 82"/>
                  <a:gd name="T32" fmla="*/ 23 w 130"/>
                  <a:gd name="T33" fmla="*/ 11 h 82"/>
                  <a:gd name="T34" fmla="*/ 19 w 130"/>
                  <a:gd name="T35" fmla="*/ 16 h 82"/>
                  <a:gd name="T36" fmla="*/ 17 w 130"/>
                  <a:gd name="T37" fmla="*/ 22 h 82"/>
                  <a:gd name="T38" fmla="*/ 13 w 130"/>
                  <a:gd name="T39" fmla="*/ 26 h 82"/>
                  <a:gd name="T40" fmla="*/ 11 w 130"/>
                  <a:gd name="T41" fmla="*/ 29 h 82"/>
                  <a:gd name="T42" fmla="*/ 8 w 130"/>
                  <a:gd name="T43" fmla="*/ 31 h 82"/>
                  <a:gd name="T44" fmla="*/ 4 w 130"/>
                  <a:gd name="T45" fmla="*/ 34 h 82"/>
                  <a:gd name="T46" fmla="*/ 1 w 130"/>
                  <a:gd name="T47" fmla="*/ 40 h 82"/>
                  <a:gd name="T48" fmla="*/ 1 w 130"/>
                  <a:gd name="T49" fmla="*/ 47 h 82"/>
                  <a:gd name="T50" fmla="*/ 2 w 130"/>
                  <a:gd name="T51" fmla="*/ 59 h 82"/>
                  <a:gd name="T52" fmla="*/ 6 w 130"/>
                  <a:gd name="T53" fmla="*/ 68 h 82"/>
                  <a:gd name="T54" fmla="*/ 13 w 130"/>
                  <a:gd name="T55" fmla="*/ 72 h 82"/>
                  <a:gd name="T56" fmla="*/ 18 w 130"/>
                  <a:gd name="T57" fmla="*/ 74 h 82"/>
                  <a:gd name="T58" fmla="*/ 25 w 130"/>
                  <a:gd name="T59" fmla="*/ 75 h 82"/>
                  <a:gd name="T60" fmla="*/ 30 w 130"/>
                  <a:gd name="T61" fmla="*/ 76 h 82"/>
                  <a:gd name="T62" fmla="*/ 34 w 130"/>
                  <a:gd name="T63" fmla="*/ 78 h 82"/>
                  <a:gd name="T64" fmla="*/ 39 w 130"/>
                  <a:gd name="T65" fmla="*/ 80 h 82"/>
                  <a:gd name="T66" fmla="*/ 49 w 130"/>
                  <a:gd name="T67" fmla="*/ 81 h 82"/>
                  <a:gd name="T68" fmla="*/ 63 w 130"/>
                  <a:gd name="T69" fmla="*/ 80 h 82"/>
                  <a:gd name="T70" fmla="*/ 73 w 130"/>
                  <a:gd name="T71" fmla="*/ 76 h 82"/>
                  <a:gd name="T72" fmla="*/ 80 w 130"/>
                  <a:gd name="T73" fmla="*/ 72 h 82"/>
                  <a:gd name="T74" fmla="*/ 86 w 130"/>
                  <a:gd name="T75" fmla="*/ 69 h 82"/>
                  <a:gd name="T76" fmla="*/ 100 w 130"/>
                  <a:gd name="T77" fmla="*/ 66 h 82"/>
                  <a:gd name="T78" fmla="*/ 113 w 130"/>
                  <a:gd name="T79" fmla="*/ 61 h 82"/>
                  <a:gd name="T80" fmla="*/ 116 w 130"/>
                  <a:gd name="T81" fmla="*/ 57 h 82"/>
                  <a:gd name="T82" fmla="*/ 119 w 130"/>
                  <a:gd name="T83" fmla="*/ 46 h 82"/>
                  <a:gd name="T84" fmla="*/ 122 w 130"/>
                  <a:gd name="T85" fmla="*/ 29 h 82"/>
                  <a:gd name="T86" fmla="*/ 126 w 130"/>
                  <a:gd name="T87" fmla="*/ 13 h 82"/>
                  <a:gd name="T88" fmla="*/ 129 w 130"/>
                  <a:gd name="T89" fmla="*/ 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82">
                    <a:moveTo>
                      <a:pt x="129" y="0"/>
                    </a:moveTo>
                    <a:lnTo>
                      <a:pt x="128" y="0"/>
                    </a:lnTo>
                    <a:lnTo>
                      <a:pt x="126" y="0"/>
                    </a:lnTo>
                    <a:lnTo>
                      <a:pt x="123" y="1"/>
                    </a:lnTo>
                    <a:lnTo>
                      <a:pt x="119" y="2"/>
                    </a:lnTo>
                    <a:lnTo>
                      <a:pt x="116" y="3"/>
                    </a:lnTo>
                    <a:lnTo>
                      <a:pt x="112" y="4"/>
                    </a:lnTo>
                    <a:lnTo>
                      <a:pt x="109" y="4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101" y="4"/>
                    </a:lnTo>
                    <a:lnTo>
                      <a:pt x="98" y="3"/>
                    </a:lnTo>
                    <a:lnTo>
                      <a:pt x="95" y="3"/>
                    </a:lnTo>
                    <a:lnTo>
                      <a:pt x="92" y="3"/>
                    </a:lnTo>
                    <a:lnTo>
                      <a:pt x="90" y="3"/>
                    </a:lnTo>
                    <a:lnTo>
                      <a:pt x="87" y="3"/>
                    </a:lnTo>
                    <a:lnTo>
                      <a:pt x="85" y="4"/>
                    </a:lnTo>
                    <a:lnTo>
                      <a:pt x="83" y="4"/>
                    </a:lnTo>
                    <a:lnTo>
                      <a:pt x="81" y="5"/>
                    </a:lnTo>
                    <a:lnTo>
                      <a:pt x="78" y="6"/>
                    </a:lnTo>
                    <a:lnTo>
                      <a:pt x="75" y="6"/>
                    </a:lnTo>
                    <a:lnTo>
                      <a:pt x="72" y="7"/>
                    </a:lnTo>
                    <a:lnTo>
                      <a:pt x="69" y="7"/>
                    </a:lnTo>
                    <a:lnTo>
                      <a:pt x="66" y="7"/>
                    </a:lnTo>
                    <a:lnTo>
                      <a:pt x="64" y="6"/>
                    </a:lnTo>
                    <a:lnTo>
                      <a:pt x="61" y="6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4" y="4"/>
                    </a:lnTo>
                    <a:lnTo>
                      <a:pt x="52" y="3"/>
                    </a:lnTo>
                    <a:lnTo>
                      <a:pt x="51" y="3"/>
                    </a:lnTo>
                    <a:lnTo>
                      <a:pt x="49" y="3"/>
                    </a:lnTo>
                    <a:lnTo>
                      <a:pt x="47" y="3"/>
                    </a:lnTo>
                    <a:lnTo>
                      <a:pt x="45" y="3"/>
                    </a:lnTo>
                    <a:lnTo>
                      <a:pt x="43" y="3"/>
                    </a:lnTo>
                    <a:lnTo>
                      <a:pt x="42" y="3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39" y="4"/>
                    </a:lnTo>
                    <a:lnTo>
                      <a:pt x="39" y="4"/>
                    </a:lnTo>
                    <a:lnTo>
                      <a:pt x="37" y="4"/>
                    </a:lnTo>
                    <a:lnTo>
                      <a:pt x="36" y="4"/>
                    </a:lnTo>
                    <a:lnTo>
                      <a:pt x="35" y="4"/>
                    </a:lnTo>
                    <a:lnTo>
                      <a:pt x="34" y="4"/>
                    </a:lnTo>
                    <a:lnTo>
                      <a:pt x="33" y="4"/>
                    </a:lnTo>
                    <a:lnTo>
                      <a:pt x="32" y="4"/>
                    </a:lnTo>
                    <a:lnTo>
                      <a:pt x="31" y="5"/>
                    </a:lnTo>
                    <a:lnTo>
                      <a:pt x="29" y="6"/>
                    </a:lnTo>
                    <a:lnTo>
                      <a:pt x="27" y="8"/>
                    </a:lnTo>
                    <a:lnTo>
                      <a:pt x="25" y="9"/>
                    </a:lnTo>
                    <a:lnTo>
                      <a:pt x="23" y="11"/>
                    </a:lnTo>
                    <a:lnTo>
                      <a:pt x="22" y="13"/>
                    </a:lnTo>
                    <a:lnTo>
                      <a:pt x="20" y="14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20"/>
                    </a:lnTo>
                    <a:lnTo>
                      <a:pt x="17" y="22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13" y="26"/>
                    </a:lnTo>
                    <a:lnTo>
                      <a:pt x="13" y="27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10" y="29"/>
                    </a:lnTo>
                    <a:lnTo>
                      <a:pt x="9" y="30"/>
                    </a:lnTo>
                    <a:lnTo>
                      <a:pt x="8" y="31"/>
                    </a:lnTo>
                    <a:lnTo>
                      <a:pt x="7" y="32"/>
                    </a:lnTo>
                    <a:lnTo>
                      <a:pt x="5" y="33"/>
                    </a:lnTo>
                    <a:lnTo>
                      <a:pt x="4" y="34"/>
                    </a:lnTo>
                    <a:lnTo>
                      <a:pt x="3" y="36"/>
                    </a:lnTo>
                    <a:lnTo>
                      <a:pt x="1" y="37"/>
                    </a:lnTo>
                    <a:lnTo>
                      <a:pt x="1" y="40"/>
                    </a:lnTo>
                    <a:lnTo>
                      <a:pt x="0" y="41"/>
                    </a:lnTo>
                    <a:lnTo>
                      <a:pt x="0" y="44"/>
                    </a:lnTo>
                    <a:lnTo>
                      <a:pt x="1" y="47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4" y="66"/>
                    </a:lnTo>
                    <a:lnTo>
                      <a:pt x="6" y="68"/>
                    </a:lnTo>
                    <a:lnTo>
                      <a:pt x="8" y="70"/>
                    </a:lnTo>
                    <a:lnTo>
                      <a:pt x="10" y="71"/>
                    </a:lnTo>
                    <a:lnTo>
                      <a:pt x="13" y="72"/>
                    </a:lnTo>
                    <a:lnTo>
                      <a:pt x="14" y="73"/>
                    </a:lnTo>
                    <a:lnTo>
                      <a:pt x="16" y="73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3" y="75"/>
                    </a:lnTo>
                    <a:lnTo>
                      <a:pt x="25" y="75"/>
                    </a:lnTo>
                    <a:lnTo>
                      <a:pt x="27" y="75"/>
                    </a:lnTo>
                    <a:lnTo>
                      <a:pt x="28" y="76"/>
                    </a:lnTo>
                    <a:lnTo>
                      <a:pt x="30" y="76"/>
                    </a:lnTo>
                    <a:lnTo>
                      <a:pt x="31" y="77"/>
                    </a:lnTo>
                    <a:lnTo>
                      <a:pt x="33" y="77"/>
                    </a:lnTo>
                    <a:lnTo>
                      <a:pt x="34" y="78"/>
                    </a:lnTo>
                    <a:lnTo>
                      <a:pt x="35" y="78"/>
                    </a:lnTo>
                    <a:lnTo>
                      <a:pt x="37" y="79"/>
                    </a:lnTo>
                    <a:lnTo>
                      <a:pt x="39" y="80"/>
                    </a:lnTo>
                    <a:lnTo>
                      <a:pt x="42" y="80"/>
                    </a:lnTo>
                    <a:lnTo>
                      <a:pt x="45" y="81"/>
                    </a:lnTo>
                    <a:lnTo>
                      <a:pt x="49" y="81"/>
                    </a:lnTo>
                    <a:lnTo>
                      <a:pt x="54" y="81"/>
                    </a:lnTo>
                    <a:lnTo>
                      <a:pt x="58" y="81"/>
                    </a:lnTo>
                    <a:lnTo>
                      <a:pt x="63" y="80"/>
                    </a:lnTo>
                    <a:lnTo>
                      <a:pt x="67" y="79"/>
                    </a:lnTo>
                    <a:lnTo>
                      <a:pt x="70" y="77"/>
                    </a:lnTo>
                    <a:lnTo>
                      <a:pt x="73" y="76"/>
                    </a:lnTo>
                    <a:lnTo>
                      <a:pt x="76" y="74"/>
                    </a:lnTo>
                    <a:lnTo>
                      <a:pt x="78" y="73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3" y="70"/>
                    </a:lnTo>
                    <a:lnTo>
                      <a:pt x="86" y="69"/>
                    </a:lnTo>
                    <a:lnTo>
                      <a:pt x="90" y="68"/>
                    </a:lnTo>
                    <a:lnTo>
                      <a:pt x="95" y="67"/>
                    </a:lnTo>
                    <a:lnTo>
                      <a:pt x="100" y="66"/>
                    </a:lnTo>
                    <a:lnTo>
                      <a:pt x="105" y="64"/>
                    </a:lnTo>
                    <a:lnTo>
                      <a:pt x="110" y="63"/>
                    </a:lnTo>
                    <a:lnTo>
                      <a:pt x="113" y="61"/>
                    </a:lnTo>
                    <a:lnTo>
                      <a:pt x="114" y="60"/>
                    </a:lnTo>
                    <a:lnTo>
                      <a:pt x="115" y="60"/>
                    </a:lnTo>
                    <a:lnTo>
                      <a:pt x="116" y="57"/>
                    </a:lnTo>
                    <a:lnTo>
                      <a:pt x="116" y="54"/>
                    </a:lnTo>
                    <a:lnTo>
                      <a:pt x="117" y="50"/>
                    </a:lnTo>
                    <a:lnTo>
                      <a:pt x="119" y="46"/>
                    </a:lnTo>
                    <a:lnTo>
                      <a:pt x="120" y="40"/>
                    </a:lnTo>
                    <a:lnTo>
                      <a:pt x="121" y="35"/>
                    </a:lnTo>
                    <a:lnTo>
                      <a:pt x="122" y="29"/>
                    </a:lnTo>
                    <a:lnTo>
                      <a:pt x="124" y="24"/>
                    </a:lnTo>
                    <a:lnTo>
                      <a:pt x="125" y="19"/>
                    </a:lnTo>
                    <a:lnTo>
                      <a:pt x="126" y="13"/>
                    </a:lnTo>
                    <a:lnTo>
                      <a:pt x="127" y="9"/>
                    </a:lnTo>
                    <a:lnTo>
                      <a:pt x="128" y="5"/>
                    </a:lnTo>
                    <a:lnTo>
                      <a:pt x="129" y="2"/>
                    </a:lnTo>
                    <a:lnTo>
                      <a:pt x="129" y="0"/>
                    </a:lnTo>
                    <a:lnTo>
                      <a:pt x="129" y="0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35" name="Freeform 123">
                <a:extLst>
                  <a:ext uri="{FF2B5EF4-FFF2-40B4-BE49-F238E27FC236}">
                    <a16:creationId xmlns:a16="http://schemas.microsoft.com/office/drawing/2014/main" id="{5EEA6735-5A52-7D8D-B6C4-C3DED884E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" y="874"/>
                <a:ext cx="130" cy="82"/>
              </a:xfrm>
              <a:custGeom>
                <a:avLst/>
                <a:gdLst>
                  <a:gd name="T0" fmla="*/ 128 w 130"/>
                  <a:gd name="T1" fmla="*/ 0 h 82"/>
                  <a:gd name="T2" fmla="*/ 119 w 130"/>
                  <a:gd name="T3" fmla="*/ 2 h 82"/>
                  <a:gd name="T4" fmla="*/ 109 w 130"/>
                  <a:gd name="T5" fmla="*/ 4 h 82"/>
                  <a:gd name="T6" fmla="*/ 104 w 130"/>
                  <a:gd name="T7" fmla="*/ 4 h 82"/>
                  <a:gd name="T8" fmla="*/ 95 w 130"/>
                  <a:gd name="T9" fmla="*/ 3 h 82"/>
                  <a:gd name="T10" fmla="*/ 87 w 130"/>
                  <a:gd name="T11" fmla="*/ 3 h 82"/>
                  <a:gd name="T12" fmla="*/ 83 w 130"/>
                  <a:gd name="T13" fmla="*/ 4 h 82"/>
                  <a:gd name="T14" fmla="*/ 75 w 130"/>
                  <a:gd name="T15" fmla="*/ 6 h 82"/>
                  <a:gd name="T16" fmla="*/ 66 w 130"/>
                  <a:gd name="T17" fmla="*/ 7 h 82"/>
                  <a:gd name="T18" fmla="*/ 61 w 130"/>
                  <a:gd name="T19" fmla="*/ 6 h 82"/>
                  <a:gd name="T20" fmla="*/ 54 w 130"/>
                  <a:gd name="T21" fmla="*/ 4 h 82"/>
                  <a:gd name="T22" fmla="*/ 49 w 130"/>
                  <a:gd name="T23" fmla="*/ 3 h 82"/>
                  <a:gd name="T24" fmla="*/ 45 w 130"/>
                  <a:gd name="T25" fmla="*/ 3 h 82"/>
                  <a:gd name="T26" fmla="*/ 41 w 130"/>
                  <a:gd name="T27" fmla="*/ 4 h 82"/>
                  <a:gd name="T28" fmla="*/ 39 w 130"/>
                  <a:gd name="T29" fmla="*/ 4 h 82"/>
                  <a:gd name="T30" fmla="*/ 36 w 130"/>
                  <a:gd name="T31" fmla="*/ 4 h 82"/>
                  <a:gd name="T32" fmla="*/ 33 w 130"/>
                  <a:gd name="T33" fmla="*/ 4 h 82"/>
                  <a:gd name="T34" fmla="*/ 29 w 130"/>
                  <a:gd name="T35" fmla="*/ 6 h 82"/>
                  <a:gd name="T36" fmla="*/ 25 w 130"/>
                  <a:gd name="T37" fmla="*/ 9 h 82"/>
                  <a:gd name="T38" fmla="*/ 20 w 130"/>
                  <a:gd name="T39" fmla="*/ 14 h 82"/>
                  <a:gd name="T40" fmla="*/ 17 w 130"/>
                  <a:gd name="T41" fmla="*/ 20 h 82"/>
                  <a:gd name="T42" fmla="*/ 16 w 130"/>
                  <a:gd name="T43" fmla="*/ 23 h 82"/>
                  <a:gd name="T44" fmla="*/ 13 w 130"/>
                  <a:gd name="T45" fmla="*/ 27 h 82"/>
                  <a:gd name="T46" fmla="*/ 10 w 130"/>
                  <a:gd name="T47" fmla="*/ 29 h 82"/>
                  <a:gd name="T48" fmla="*/ 8 w 130"/>
                  <a:gd name="T49" fmla="*/ 31 h 82"/>
                  <a:gd name="T50" fmla="*/ 4 w 130"/>
                  <a:gd name="T51" fmla="*/ 34 h 82"/>
                  <a:gd name="T52" fmla="*/ 1 w 130"/>
                  <a:gd name="T53" fmla="*/ 40 h 82"/>
                  <a:gd name="T54" fmla="*/ 0 w 130"/>
                  <a:gd name="T55" fmla="*/ 44 h 82"/>
                  <a:gd name="T56" fmla="*/ 1 w 130"/>
                  <a:gd name="T57" fmla="*/ 55 h 82"/>
                  <a:gd name="T58" fmla="*/ 4 w 130"/>
                  <a:gd name="T59" fmla="*/ 66 h 82"/>
                  <a:gd name="T60" fmla="*/ 8 w 130"/>
                  <a:gd name="T61" fmla="*/ 70 h 82"/>
                  <a:gd name="T62" fmla="*/ 14 w 130"/>
                  <a:gd name="T63" fmla="*/ 73 h 82"/>
                  <a:gd name="T64" fmla="*/ 20 w 130"/>
                  <a:gd name="T65" fmla="*/ 74 h 82"/>
                  <a:gd name="T66" fmla="*/ 25 w 130"/>
                  <a:gd name="T67" fmla="*/ 75 h 82"/>
                  <a:gd name="T68" fmla="*/ 30 w 130"/>
                  <a:gd name="T69" fmla="*/ 76 h 82"/>
                  <a:gd name="T70" fmla="*/ 34 w 130"/>
                  <a:gd name="T71" fmla="*/ 78 h 82"/>
                  <a:gd name="T72" fmla="*/ 37 w 130"/>
                  <a:gd name="T73" fmla="*/ 79 h 82"/>
                  <a:gd name="T74" fmla="*/ 45 w 130"/>
                  <a:gd name="T75" fmla="*/ 81 h 82"/>
                  <a:gd name="T76" fmla="*/ 58 w 130"/>
                  <a:gd name="T77" fmla="*/ 81 h 82"/>
                  <a:gd name="T78" fmla="*/ 67 w 130"/>
                  <a:gd name="T79" fmla="*/ 79 h 82"/>
                  <a:gd name="T80" fmla="*/ 76 w 130"/>
                  <a:gd name="T81" fmla="*/ 74 h 82"/>
                  <a:gd name="T82" fmla="*/ 82 w 130"/>
                  <a:gd name="T83" fmla="*/ 70 h 82"/>
                  <a:gd name="T84" fmla="*/ 86 w 130"/>
                  <a:gd name="T85" fmla="*/ 69 h 82"/>
                  <a:gd name="T86" fmla="*/ 100 w 130"/>
                  <a:gd name="T87" fmla="*/ 66 h 82"/>
                  <a:gd name="T88" fmla="*/ 113 w 130"/>
                  <a:gd name="T89" fmla="*/ 61 h 82"/>
                  <a:gd name="T90" fmla="*/ 115 w 130"/>
                  <a:gd name="T91" fmla="*/ 60 h 82"/>
                  <a:gd name="T92" fmla="*/ 117 w 130"/>
                  <a:gd name="T93" fmla="*/ 50 h 82"/>
                  <a:gd name="T94" fmla="*/ 121 w 130"/>
                  <a:gd name="T95" fmla="*/ 35 h 82"/>
                  <a:gd name="T96" fmla="*/ 125 w 130"/>
                  <a:gd name="T97" fmla="*/ 19 h 82"/>
                  <a:gd name="T98" fmla="*/ 128 w 130"/>
                  <a:gd name="T99" fmla="*/ 5 h 82"/>
                  <a:gd name="T100" fmla="*/ 129 w 130"/>
                  <a:gd name="T10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0" h="82">
                    <a:moveTo>
                      <a:pt x="129" y="0"/>
                    </a:moveTo>
                    <a:lnTo>
                      <a:pt x="129" y="0"/>
                    </a:lnTo>
                    <a:lnTo>
                      <a:pt x="128" y="0"/>
                    </a:lnTo>
                    <a:lnTo>
                      <a:pt x="126" y="0"/>
                    </a:lnTo>
                    <a:lnTo>
                      <a:pt x="123" y="1"/>
                    </a:lnTo>
                    <a:lnTo>
                      <a:pt x="119" y="2"/>
                    </a:lnTo>
                    <a:lnTo>
                      <a:pt x="116" y="3"/>
                    </a:lnTo>
                    <a:lnTo>
                      <a:pt x="112" y="4"/>
                    </a:lnTo>
                    <a:lnTo>
                      <a:pt x="109" y="4"/>
                    </a:lnTo>
                    <a:lnTo>
                      <a:pt x="106" y="4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101" y="4"/>
                    </a:lnTo>
                    <a:lnTo>
                      <a:pt x="98" y="3"/>
                    </a:lnTo>
                    <a:lnTo>
                      <a:pt x="95" y="3"/>
                    </a:lnTo>
                    <a:lnTo>
                      <a:pt x="92" y="3"/>
                    </a:lnTo>
                    <a:lnTo>
                      <a:pt x="90" y="3"/>
                    </a:lnTo>
                    <a:lnTo>
                      <a:pt x="87" y="3"/>
                    </a:lnTo>
                    <a:lnTo>
                      <a:pt x="85" y="4"/>
                    </a:lnTo>
                    <a:lnTo>
                      <a:pt x="85" y="4"/>
                    </a:lnTo>
                    <a:lnTo>
                      <a:pt x="83" y="4"/>
                    </a:lnTo>
                    <a:lnTo>
                      <a:pt x="81" y="5"/>
                    </a:lnTo>
                    <a:lnTo>
                      <a:pt x="78" y="6"/>
                    </a:lnTo>
                    <a:lnTo>
                      <a:pt x="75" y="6"/>
                    </a:lnTo>
                    <a:lnTo>
                      <a:pt x="72" y="7"/>
                    </a:lnTo>
                    <a:lnTo>
                      <a:pt x="69" y="7"/>
                    </a:lnTo>
                    <a:lnTo>
                      <a:pt x="66" y="7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1" y="6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4" y="4"/>
                    </a:lnTo>
                    <a:lnTo>
                      <a:pt x="52" y="3"/>
                    </a:lnTo>
                    <a:lnTo>
                      <a:pt x="51" y="3"/>
                    </a:lnTo>
                    <a:lnTo>
                      <a:pt x="49" y="3"/>
                    </a:lnTo>
                    <a:lnTo>
                      <a:pt x="47" y="3"/>
                    </a:lnTo>
                    <a:lnTo>
                      <a:pt x="47" y="3"/>
                    </a:lnTo>
                    <a:lnTo>
                      <a:pt x="45" y="3"/>
                    </a:lnTo>
                    <a:lnTo>
                      <a:pt x="43" y="3"/>
                    </a:lnTo>
                    <a:lnTo>
                      <a:pt x="42" y="3"/>
                    </a:lnTo>
                    <a:lnTo>
                      <a:pt x="41" y="4"/>
                    </a:lnTo>
                    <a:lnTo>
                      <a:pt x="40" y="4"/>
                    </a:lnTo>
                    <a:lnTo>
                      <a:pt x="39" y="4"/>
                    </a:lnTo>
                    <a:lnTo>
                      <a:pt x="39" y="4"/>
                    </a:lnTo>
                    <a:lnTo>
                      <a:pt x="37" y="4"/>
                    </a:lnTo>
                    <a:lnTo>
                      <a:pt x="37" y="4"/>
                    </a:lnTo>
                    <a:lnTo>
                      <a:pt x="36" y="4"/>
                    </a:lnTo>
                    <a:lnTo>
                      <a:pt x="35" y="4"/>
                    </a:lnTo>
                    <a:lnTo>
                      <a:pt x="34" y="4"/>
                    </a:lnTo>
                    <a:lnTo>
                      <a:pt x="33" y="4"/>
                    </a:lnTo>
                    <a:lnTo>
                      <a:pt x="32" y="4"/>
                    </a:lnTo>
                    <a:lnTo>
                      <a:pt x="31" y="5"/>
                    </a:lnTo>
                    <a:lnTo>
                      <a:pt x="29" y="6"/>
                    </a:lnTo>
                    <a:lnTo>
                      <a:pt x="27" y="8"/>
                    </a:lnTo>
                    <a:lnTo>
                      <a:pt x="27" y="8"/>
                    </a:lnTo>
                    <a:lnTo>
                      <a:pt x="25" y="9"/>
                    </a:lnTo>
                    <a:lnTo>
                      <a:pt x="23" y="11"/>
                    </a:lnTo>
                    <a:lnTo>
                      <a:pt x="22" y="13"/>
                    </a:lnTo>
                    <a:lnTo>
                      <a:pt x="20" y="14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20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13" y="26"/>
                    </a:lnTo>
                    <a:lnTo>
                      <a:pt x="13" y="27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10" y="29"/>
                    </a:lnTo>
                    <a:lnTo>
                      <a:pt x="9" y="30"/>
                    </a:lnTo>
                    <a:lnTo>
                      <a:pt x="9" y="30"/>
                    </a:lnTo>
                    <a:lnTo>
                      <a:pt x="8" y="31"/>
                    </a:lnTo>
                    <a:lnTo>
                      <a:pt x="7" y="32"/>
                    </a:lnTo>
                    <a:lnTo>
                      <a:pt x="5" y="33"/>
                    </a:lnTo>
                    <a:lnTo>
                      <a:pt x="4" y="34"/>
                    </a:lnTo>
                    <a:lnTo>
                      <a:pt x="3" y="36"/>
                    </a:lnTo>
                    <a:lnTo>
                      <a:pt x="1" y="37"/>
                    </a:lnTo>
                    <a:lnTo>
                      <a:pt x="1" y="4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4"/>
                    </a:lnTo>
                    <a:lnTo>
                      <a:pt x="1" y="47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4" y="66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8" y="70"/>
                    </a:lnTo>
                    <a:lnTo>
                      <a:pt x="10" y="71"/>
                    </a:lnTo>
                    <a:lnTo>
                      <a:pt x="13" y="72"/>
                    </a:lnTo>
                    <a:lnTo>
                      <a:pt x="14" y="73"/>
                    </a:lnTo>
                    <a:lnTo>
                      <a:pt x="16" y="73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3" y="75"/>
                    </a:lnTo>
                    <a:lnTo>
                      <a:pt x="23" y="75"/>
                    </a:lnTo>
                    <a:lnTo>
                      <a:pt x="25" y="75"/>
                    </a:lnTo>
                    <a:lnTo>
                      <a:pt x="27" y="75"/>
                    </a:lnTo>
                    <a:lnTo>
                      <a:pt x="28" y="76"/>
                    </a:lnTo>
                    <a:lnTo>
                      <a:pt x="30" y="76"/>
                    </a:lnTo>
                    <a:lnTo>
                      <a:pt x="31" y="77"/>
                    </a:lnTo>
                    <a:lnTo>
                      <a:pt x="33" y="77"/>
                    </a:lnTo>
                    <a:lnTo>
                      <a:pt x="34" y="78"/>
                    </a:lnTo>
                    <a:lnTo>
                      <a:pt x="35" y="78"/>
                    </a:lnTo>
                    <a:lnTo>
                      <a:pt x="35" y="78"/>
                    </a:lnTo>
                    <a:lnTo>
                      <a:pt x="37" y="79"/>
                    </a:lnTo>
                    <a:lnTo>
                      <a:pt x="39" y="80"/>
                    </a:lnTo>
                    <a:lnTo>
                      <a:pt x="42" y="80"/>
                    </a:lnTo>
                    <a:lnTo>
                      <a:pt x="45" y="81"/>
                    </a:lnTo>
                    <a:lnTo>
                      <a:pt x="49" y="81"/>
                    </a:lnTo>
                    <a:lnTo>
                      <a:pt x="54" y="81"/>
                    </a:lnTo>
                    <a:lnTo>
                      <a:pt x="58" y="81"/>
                    </a:lnTo>
                    <a:lnTo>
                      <a:pt x="63" y="80"/>
                    </a:lnTo>
                    <a:lnTo>
                      <a:pt x="63" y="80"/>
                    </a:lnTo>
                    <a:lnTo>
                      <a:pt x="67" y="79"/>
                    </a:lnTo>
                    <a:lnTo>
                      <a:pt x="70" y="77"/>
                    </a:lnTo>
                    <a:lnTo>
                      <a:pt x="73" y="76"/>
                    </a:lnTo>
                    <a:lnTo>
                      <a:pt x="76" y="74"/>
                    </a:lnTo>
                    <a:lnTo>
                      <a:pt x="78" y="73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3" y="70"/>
                    </a:lnTo>
                    <a:lnTo>
                      <a:pt x="83" y="70"/>
                    </a:lnTo>
                    <a:lnTo>
                      <a:pt x="86" y="69"/>
                    </a:lnTo>
                    <a:lnTo>
                      <a:pt x="90" y="68"/>
                    </a:lnTo>
                    <a:lnTo>
                      <a:pt x="95" y="67"/>
                    </a:lnTo>
                    <a:lnTo>
                      <a:pt x="100" y="66"/>
                    </a:lnTo>
                    <a:lnTo>
                      <a:pt x="105" y="64"/>
                    </a:lnTo>
                    <a:lnTo>
                      <a:pt x="110" y="63"/>
                    </a:lnTo>
                    <a:lnTo>
                      <a:pt x="113" y="61"/>
                    </a:lnTo>
                    <a:lnTo>
                      <a:pt x="114" y="60"/>
                    </a:lnTo>
                    <a:lnTo>
                      <a:pt x="114" y="60"/>
                    </a:lnTo>
                    <a:lnTo>
                      <a:pt x="115" y="60"/>
                    </a:lnTo>
                    <a:lnTo>
                      <a:pt x="116" y="57"/>
                    </a:lnTo>
                    <a:lnTo>
                      <a:pt x="116" y="54"/>
                    </a:lnTo>
                    <a:lnTo>
                      <a:pt x="117" y="50"/>
                    </a:lnTo>
                    <a:lnTo>
                      <a:pt x="119" y="46"/>
                    </a:lnTo>
                    <a:lnTo>
                      <a:pt x="120" y="40"/>
                    </a:lnTo>
                    <a:lnTo>
                      <a:pt x="121" y="35"/>
                    </a:lnTo>
                    <a:lnTo>
                      <a:pt x="122" y="29"/>
                    </a:lnTo>
                    <a:lnTo>
                      <a:pt x="124" y="24"/>
                    </a:lnTo>
                    <a:lnTo>
                      <a:pt x="125" y="19"/>
                    </a:lnTo>
                    <a:lnTo>
                      <a:pt x="126" y="13"/>
                    </a:lnTo>
                    <a:lnTo>
                      <a:pt x="127" y="9"/>
                    </a:lnTo>
                    <a:lnTo>
                      <a:pt x="128" y="5"/>
                    </a:lnTo>
                    <a:lnTo>
                      <a:pt x="129" y="2"/>
                    </a:lnTo>
                    <a:lnTo>
                      <a:pt x="129" y="0"/>
                    </a:lnTo>
                    <a:lnTo>
                      <a:pt x="129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36" name="Freeform 124">
                <a:extLst>
                  <a:ext uri="{FF2B5EF4-FFF2-40B4-BE49-F238E27FC236}">
                    <a16:creationId xmlns:a16="http://schemas.microsoft.com/office/drawing/2014/main" id="{E0A387B5-F25D-766E-76D2-9CEDED09C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" y="878"/>
                <a:ext cx="91" cy="17"/>
              </a:xfrm>
              <a:custGeom>
                <a:avLst/>
                <a:gdLst>
                  <a:gd name="T0" fmla="*/ 88 w 91"/>
                  <a:gd name="T1" fmla="*/ 1 h 17"/>
                  <a:gd name="T2" fmla="*/ 86 w 91"/>
                  <a:gd name="T3" fmla="*/ 1 h 17"/>
                  <a:gd name="T4" fmla="*/ 82 w 91"/>
                  <a:gd name="T5" fmla="*/ 2 h 17"/>
                  <a:gd name="T6" fmla="*/ 78 w 91"/>
                  <a:gd name="T7" fmla="*/ 2 h 17"/>
                  <a:gd name="T8" fmla="*/ 74 w 91"/>
                  <a:gd name="T9" fmla="*/ 1 h 17"/>
                  <a:gd name="T10" fmla="*/ 70 w 91"/>
                  <a:gd name="T11" fmla="*/ 1 h 17"/>
                  <a:gd name="T12" fmla="*/ 68 w 91"/>
                  <a:gd name="T13" fmla="*/ 0 h 17"/>
                  <a:gd name="T14" fmla="*/ 65 w 91"/>
                  <a:gd name="T15" fmla="*/ 1 h 17"/>
                  <a:gd name="T16" fmla="*/ 62 w 91"/>
                  <a:gd name="T17" fmla="*/ 1 h 17"/>
                  <a:gd name="T18" fmla="*/ 56 w 91"/>
                  <a:gd name="T19" fmla="*/ 2 h 17"/>
                  <a:gd name="T20" fmla="*/ 49 w 91"/>
                  <a:gd name="T21" fmla="*/ 4 h 17"/>
                  <a:gd name="T22" fmla="*/ 44 w 91"/>
                  <a:gd name="T23" fmla="*/ 5 h 17"/>
                  <a:gd name="T24" fmla="*/ 40 w 91"/>
                  <a:gd name="T25" fmla="*/ 5 h 17"/>
                  <a:gd name="T26" fmla="*/ 37 w 91"/>
                  <a:gd name="T27" fmla="*/ 4 h 17"/>
                  <a:gd name="T28" fmla="*/ 32 w 91"/>
                  <a:gd name="T29" fmla="*/ 2 h 17"/>
                  <a:gd name="T30" fmla="*/ 28 w 91"/>
                  <a:gd name="T31" fmla="*/ 1 h 17"/>
                  <a:gd name="T32" fmla="*/ 24 w 91"/>
                  <a:gd name="T33" fmla="*/ 1 h 17"/>
                  <a:gd name="T34" fmla="*/ 22 w 91"/>
                  <a:gd name="T35" fmla="*/ 1 h 17"/>
                  <a:gd name="T36" fmla="*/ 19 w 91"/>
                  <a:gd name="T37" fmla="*/ 1 h 17"/>
                  <a:gd name="T38" fmla="*/ 17 w 91"/>
                  <a:gd name="T39" fmla="*/ 1 h 17"/>
                  <a:gd name="T40" fmla="*/ 16 w 91"/>
                  <a:gd name="T41" fmla="*/ 1 h 17"/>
                  <a:gd name="T42" fmla="*/ 14 w 91"/>
                  <a:gd name="T43" fmla="*/ 2 h 17"/>
                  <a:gd name="T44" fmla="*/ 11 w 91"/>
                  <a:gd name="T45" fmla="*/ 2 h 17"/>
                  <a:gd name="T46" fmla="*/ 10 w 91"/>
                  <a:gd name="T47" fmla="*/ 2 h 17"/>
                  <a:gd name="T48" fmla="*/ 8 w 91"/>
                  <a:gd name="T49" fmla="*/ 2 h 17"/>
                  <a:gd name="T50" fmla="*/ 5 w 91"/>
                  <a:gd name="T51" fmla="*/ 3 h 17"/>
                  <a:gd name="T52" fmla="*/ 1 w 91"/>
                  <a:gd name="T53" fmla="*/ 6 h 17"/>
                  <a:gd name="T54" fmla="*/ 0 w 91"/>
                  <a:gd name="T55" fmla="*/ 9 h 17"/>
                  <a:gd name="T56" fmla="*/ 4 w 91"/>
                  <a:gd name="T57" fmla="*/ 7 h 17"/>
                  <a:gd name="T58" fmla="*/ 7 w 91"/>
                  <a:gd name="T59" fmla="*/ 6 h 17"/>
                  <a:gd name="T60" fmla="*/ 10 w 91"/>
                  <a:gd name="T61" fmla="*/ 5 h 17"/>
                  <a:gd name="T62" fmla="*/ 14 w 91"/>
                  <a:gd name="T63" fmla="*/ 5 h 17"/>
                  <a:gd name="T64" fmla="*/ 18 w 91"/>
                  <a:gd name="T65" fmla="*/ 6 h 17"/>
                  <a:gd name="T66" fmla="*/ 23 w 91"/>
                  <a:gd name="T67" fmla="*/ 8 h 17"/>
                  <a:gd name="T68" fmla="*/ 28 w 91"/>
                  <a:gd name="T69" fmla="*/ 9 h 17"/>
                  <a:gd name="T70" fmla="*/ 32 w 91"/>
                  <a:gd name="T71" fmla="*/ 10 h 17"/>
                  <a:gd name="T72" fmla="*/ 35 w 91"/>
                  <a:gd name="T73" fmla="*/ 10 h 17"/>
                  <a:gd name="T74" fmla="*/ 40 w 91"/>
                  <a:gd name="T75" fmla="*/ 10 h 17"/>
                  <a:gd name="T76" fmla="*/ 43 w 91"/>
                  <a:gd name="T77" fmla="*/ 11 h 17"/>
                  <a:gd name="T78" fmla="*/ 43 w 91"/>
                  <a:gd name="T79" fmla="*/ 13 h 17"/>
                  <a:gd name="T80" fmla="*/ 40 w 91"/>
                  <a:gd name="T81" fmla="*/ 15 h 17"/>
                  <a:gd name="T82" fmla="*/ 40 w 91"/>
                  <a:gd name="T83" fmla="*/ 16 h 17"/>
                  <a:gd name="T84" fmla="*/ 42 w 91"/>
                  <a:gd name="T85" fmla="*/ 16 h 17"/>
                  <a:gd name="T86" fmla="*/ 45 w 91"/>
                  <a:gd name="T87" fmla="*/ 16 h 17"/>
                  <a:gd name="T88" fmla="*/ 48 w 91"/>
                  <a:gd name="T89" fmla="*/ 15 h 17"/>
                  <a:gd name="T90" fmla="*/ 53 w 91"/>
                  <a:gd name="T91" fmla="*/ 12 h 17"/>
                  <a:gd name="T92" fmla="*/ 58 w 91"/>
                  <a:gd name="T93" fmla="*/ 10 h 17"/>
                  <a:gd name="T94" fmla="*/ 62 w 91"/>
                  <a:gd name="T95" fmla="*/ 8 h 17"/>
                  <a:gd name="T96" fmla="*/ 67 w 91"/>
                  <a:gd name="T97" fmla="*/ 7 h 17"/>
                  <a:gd name="T98" fmla="*/ 76 w 91"/>
                  <a:gd name="T99" fmla="*/ 6 h 17"/>
                  <a:gd name="T100" fmla="*/ 85 w 91"/>
                  <a:gd name="T101" fmla="*/ 4 h 17"/>
                  <a:gd name="T102" fmla="*/ 90 w 91"/>
                  <a:gd name="T10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1" h="17">
                    <a:moveTo>
                      <a:pt x="88" y="1"/>
                    </a:moveTo>
                    <a:lnTo>
                      <a:pt x="88" y="1"/>
                    </a:lnTo>
                    <a:lnTo>
                      <a:pt x="87" y="1"/>
                    </a:lnTo>
                    <a:lnTo>
                      <a:pt x="86" y="1"/>
                    </a:lnTo>
                    <a:lnTo>
                      <a:pt x="85" y="1"/>
                    </a:lnTo>
                    <a:lnTo>
                      <a:pt x="82" y="2"/>
                    </a:lnTo>
                    <a:lnTo>
                      <a:pt x="80" y="2"/>
                    </a:lnTo>
                    <a:lnTo>
                      <a:pt x="78" y="2"/>
                    </a:lnTo>
                    <a:lnTo>
                      <a:pt x="76" y="1"/>
                    </a:lnTo>
                    <a:lnTo>
                      <a:pt x="74" y="1"/>
                    </a:lnTo>
                    <a:lnTo>
                      <a:pt x="72" y="1"/>
                    </a:lnTo>
                    <a:lnTo>
                      <a:pt x="70" y="1"/>
                    </a:lnTo>
                    <a:lnTo>
                      <a:pt x="69" y="1"/>
                    </a:lnTo>
                    <a:lnTo>
                      <a:pt x="68" y="0"/>
                    </a:lnTo>
                    <a:lnTo>
                      <a:pt x="66" y="0"/>
                    </a:lnTo>
                    <a:lnTo>
                      <a:pt x="65" y="1"/>
                    </a:lnTo>
                    <a:lnTo>
                      <a:pt x="64" y="1"/>
                    </a:lnTo>
                    <a:lnTo>
                      <a:pt x="62" y="1"/>
                    </a:lnTo>
                    <a:lnTo>
                      <a:pt x="59" y="2"/>
                    </a:lnTo>
                    <a:lnTo>
                      <a:pt x="56" y="2"/>
                    </a:lnTo>
                    <a:lnTo>
                      <a:pt x="53" y="3"/>
                    </a:lnTo>
                    <a:lnTo>
                      <a:pt x="49" y="4"/>
                    </a:lnTo>
                    <a:lnTo>
                      <a:pt x="46" y="4"/>
                    </a:lnTo>
                    <a:lnTo>
                      <a:pt x="44" y="5"/>
                    </a:lnTo>
                    <a:lnTo>
                      <a:pt x="42" y="5"/>
                    </a:lnTo>
                    <a:lnTo>
                      <a:pt x="40" y="5"/>
                    </a:lnTo>
                    <a:lnTo>
                      <a:pt x="38" y="4"/>
                    </a:lnTo>
                    <a:lnTo>
                      <a:pt x="37" y="4"/>
                    </a:lnTo>
                    <a:lnTo>
                      <a:pt x="34" y="3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1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9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8"/>
                    </a:lnTo>
                    <a:lnTo>
                      <a:pt x="4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8" y="6"/>
                    </a:lnTo>
                    <a:lnTo>
                      <a:pt x="20" y="7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31" y="9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35" y="10"/>
                    </a:lnTo>
                    <a:lnTo>
                      <a:pt x="37" y="10"/>
                    </a:lnTo>
                    <a:lnTo>
                      <a:pt x="40" y="10"/>
                    </a:lnTo>
                    <a:lnTo>
                      <a:pt x="41" y="10"/>
                    </a:lnTo>
                    <a:lnTo>
                      <a:pt x="43" y="11"/>
                    </a:lnTo>
                    <a:lnTo>
                      <a:pt x="44" y="12"/>
                    </a:lnTo>
                    <a:lnTo>
                      <a:pt x="43" y="13"/>
                    </a:lnTo>
                    <a:lnTo>
                      <a:pt x="42" y="14"/>
                    </a:lnTo>
                    <a:lnTo>
                      <a:pt x="40" y="15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1" y="16"/>
                    </a:lnTo>
                    <a:lnTo>
                      <a:pt x="42" y="16"/>
                    </a:lnTo>
                    <a:lnTo>
                      <a:pt x="43" y="16"/>
                    </a:lnTo>
                    <a:lnTo>
                      <a:pt x="45" y="16"/>
                    </a:lnTo>
                    <a:lnTo>
                      <a:pt x="47" y="16"/>
                    </a:lnTo>
                    <a:lnTo>
                      <a:pt x="48" y="15"/>
                    </a:lnTo>
                    <a:lnTo>
                      <a:pt x="50" y="14"/>
                    </a:lnTo>
                    <a:lnTo>
                      <a:pt x="53" y="12"/>
                    </a:lnTo>
                    <a:lnTo>
                      <a:pt x="55" y="11"/>
                    </a:lnTo>
                    <a:lnTo>
                      <a:pt x="58" y="10"/>
                    </a:lnTo>
                    <a:lnTo>
                      <a:pt x="61" y="9"/>
                    </a:lnTo>
                    <a:lnTo>
                      <a:pt x="62" y="8"/>
                    </a:lnTo>
                    <a:lnTo>
                      <a:pt x="65" y="7"/>
                    </a:lnTo>
                    <a:lnTo>
                      <a:pt x="67" y="7"/>
                    </a:lnTo>
                    <a:lnTo>
                      <a:pt x="71" y="7"/>
                    </a:lnTo>
                    <a:lnTo>
                      <a:pt x="76" y="6"/>
                    </a:lnTo>
                    <a:lnTo>
                      <a:pt x="81" y="5"/>
                    </a:lnTo>
                    <a:lnTo>
                      <a:pt x="85" y="4"/>
                    </a:lnTo>
                    <a:lnTo>
                      <a:pt x="88" y="3"/>
                    </a:lnTo>
                    <a:lnTo>
                      <a:pt x="90" y="2"/>
                    </a:lnTo>
                    <a:lnTo>
                      <a:pt x="88" y="1"/>
                    </a:lnTo>
                  </a:path>
                </a:pathLst>
              </a:custGeom>
              <a:solidFill>
                <a:srgbClr val="F9F9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37" name="Freeform 125">
                <a:extLst>
                  <a:ext uri="{FF2B5EF4-FFF2-40B4-BE49-F238E27FC236}">
                    <a16:creationId xmlns:a16="http://schemas.microsoft.com/office/drawing/2014/main" id="{94B07835-55EF-432F-3767-E87EB5D2F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" y="901"/>
                <a:ext cx="29" cy="43"/>
              </a:xfrm>
              <a:custGeom>
                <a:avLst/>
                <a:gdLst>
                  <a:gd name="T0" fmla="*/ 22 w 29"/>
                  <a:gd name="T1" fmla="*/ 0 h 43"/>
                  <a:gd name="T2" fmla="*/ 22 w 29"/>
                  <a:gd name="T3" fmla="*/ 1 h 43"/>
                  <a:gd name="T4" fmla="*/ 21 w 29"/>
                  <a:gd name="T5" fmla="*/ 2 h 43"/>
                  <a:gd name="T6" fmla="*/ 21 w 29"/>
                  <a:gd name="T7" fmla="*/ 4 h 43"/>
                  <a:gd name="T8" fmla="*/ 21 w 29"/>
                  <a:gd name="T9" fmla="*/ 7 h 43"/>
                  <a:gd name="T10" fmla="*/ 20 w 29"/>
                  <a:gd name="T11" fmla="*/ 10 h 43"/>
                  <a:gd name="T12" fmla="*/ 20 w 29"/>
                  <a:gd name="T13" fmla="*/ 13 h 43"/>
                  <a:gd name="T14" fmla="*/ 20 w 29"/>
                  <a:gd name="T15" fmla="*/ 15 h 43"/>
                  <a:gd name="T16" fmla="*/ 20 w 29"/>
                  <a:gd name="T17" fmla="*/ 17 h 43"/>
                  <a:gd name="T18" fmla="*/ 20 w 29"/>
                  <a:gd name="T19" fmla="*/ 19 h 43"/>
                  <a:gd name="T20" fmla="*/ 20 w 29"/>
                  <a:gd name="T21" fmla="*/ 20 h 43"/>
                  <a:gd name="T22" fmla="*/ 20 w 29"/>
                  <a:gd name="T23" fmla="*/ 21 h 43"/>
                  <a:gd name="T24" fmla="*/ 20 w 29"/>
                  <a:gd name="T25" fmla="*/ 22 h 43"/>
                  <a:gd name="T26" fmla="*/ 19 w 29"/>
                  <a:gd name="T27" fmla="*/ 24 h 43"/>
                  <a:gd name="T28" fmla="*/ 19 w 29"/>
                  <a:gd name="T29" fmla="*/ 25 h 43"/>
                  <a:gd name="T30" fmla="*/ 18 w 29"/>
                  <a:gd name="T31" fmla="*/ 25 h 43"/>
                  <a:gd name="T32" fmla="*/ 18 w 29"/>
                  <a:gd name="T33" fmla="*/ 26 h 43"/>
                  <a:gd name="T34" fmla="*/ 17 w 29"/>
                  <a:gd name="T35" fmla="*/ 27 h 43"/>
                  <a:gd name="T36" fmla="*/ 16 w 29"/>
                  <a:gd name="T37" fmla="*/ 28 h 43"/>
                  <a:gd name="T38" fmla="*/ 15 w 29"/>
                  <a:gd name="T39" fmla="*/ 29 h 43"/>
                  <a:gd name="T40" fmla="*/ 14 w 29"/>
                  <a:gd name="T41" fmla="*/ 30 h 43"/>
                  <a:gd name="T42" fmla="*/ 13 w 29"/>
                  <a:gd name="T43" fmla="*/ 31 h 43"/>
                  <a:gd name="T44" fmla="*/ 12 w 29"/>
                  <a:gd name="T45" fmla="*/ 31 h 43"/>
                  <a:gd name="T46" fmla="*/ 11 w 29"/>
                  <a:gd name="T47" fmla="*/ 32 h 43"/>
                  <a:gd name="T48" fmla="*/ 10 w 29"/>
                  <a:gd name="T49" fmla="*/ 33 h 43"/>
                  <a:gd name="T50" fmla="*/ 8 w 29"/>
                  <a:gd name="T51" fmla="*/ 33 h 43"/>
                  <a:gd name="T52" fmla="*/ 7 w 29"/>
                  <a:gd name="T53" fmla="*/ 34 h 43"/>
                  <a:gd name="T54" fmla="*/ 7 w 29"/>
                  <a:gd name="T55" fmla="*/ 35 h 43"/>
                  <a:gd name="T56" fmla="*/ 8 w 29"/>
                  <a:gd name="T57" fmla="*/ 35 h 43"/>
                  <a:gd name="T58" fmla="*/ 10 w 29"/>
                  <a:gd name="T59" fmla="*/ 34 h 43"/>
                  <a:gd name="T60" fmla="*/ 11 w 29"/>
                  <a:gd name="T61" fmla="*/ 34 h 43"/>
                  <a:gd name="T62" fmla="*/ 13 w 29"/>
                  <a:gd name="T63" fmla="*/ 34 h 43"/>
                  <a:gd name="T64" fmla="*/ 13 w 29"/>
                  <a:gd name="T65" fmla="*/ 34 h 43"/>
                  <a:gd name="T66" fmla="*/ 14 w 29"/>
                  <a:gd name="T67" fmla="*/ 35 h 43"/>
                  <a:gd name="T68" fmla="*/ 14 w 29"/>
                  <a:gd name="T69" fmla="*/ 35 h 43"/>
                  <a:gd name="T70" fmla="*/ 14 w 29"/>
                  <a:gd name="T71" fmla="*/ 36 h 43"/>
                  <a:gd name="T72" fmla="*/ 13 w 29"/>
                  <a:gd name="T73" fmla="*/ 36 h 43"/>
                  <a:gd name="T74" fmla="*/ 11 w 29"/>
                  <a:gd name="T75" fmla="*/ 37 h 43"/>
                  <a:gd name="T76" fmla="*/ 9 w 29"/>
                  <a:gd name="T77" fmla="*/ 38 h 43"/>
                  <a:gd name="T78" fmla="*/ 7 w 29"/>
                  <a:gd name="T79" fmla="*/ 39 h 43"/>
                  <a:gd name="T80" fmla="*/ 5 w 29"/>
                  <a:gd name="T81" fmla="*/ 40 h 43"/>
                  <a:gd name="T82" fmla="*/ 3 w 29"/>
                  <a:gd name="T83" fmla="*/ 40 h 43"/>
                  <a:gd name="T84" fmla="*/ 1 w 29"/>
                  <a:gd name="T85" fmla="*/ 41 h 43"/>
                  <a:gd name="T86" fmla="*/ 0 w 29"/>
                  <a:gd name="T87" fmla="*/ 41 h 43"/>
                  <a:gd name="T88" fmla="*/ 0 w 29"/>
                  <a:gd name="T89" fmla="*/ 42 h 43"/>
                  <a:gd name="T90" fmla="*/ 1 w 29"/>
                  <a:gd name="T91" fmla="*/ 41 h 43"/>
                  <a:gd name="T92" fmla="*/ 4 w 29"/>
                  <a:gd name="T93" fmla="*/ 40 h 43"/>
                  <a:gd name="T94" fmla="*/ 7 w 29"/>
                  <a:gd name="T95" fmla="*/ 40 h 43"/>
                  <a:gd name="T96" fmla="*/ 12 w 29"/>
                  <a:gd name="T97" fmla="*/ 38 h 43"/>
                  <a:gd name="T98" fmla="*/ 17 w 29"/>
                  <a:gd name="T99" fmla="*/ 37 h 43"/>
                  <a:gd name="T100" fmla="*/ 21 w 29"/>
                  <a:gd name="T101" fmla="*/ 35 h 43"/>
                  <a:gd name="T102" fmla="*/ 25 w 29"/>
                  <a:gd name="T103" fmla="*/ 34 h 43"/>
                  <a:gd name="T104" fmla="*/ 28 w 29"/>
                  <a:gd name="T105" fmla="*/ 33 h 43"/>
                  <a:gd name="T106" fmla="*/ 22 w 29"/>
                  <a:gd name="T10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43">
                    <a:moveTo>
                      <a:pt x="22" y="0"/>
                    </a:moveTo>
                    <a:lnTo>
                      <a:pt x="22" y="1"/>
                    </a:lnTo>
                    <a:lnTo>
                      <a:pt x="21" y="2"/>
                    </a:lnTo>
                    <a:lnTo>
                      <a:pt x="21" y="4"/>
                    </a:lnTo>
                    <a:lnTo>
                      <a:pt x="21" y="7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20" y="15"/>
                    </a:lnTo>
                    <a:lnTo>
                      <a:pt x="20" y="17"/>
                    </a:lnTo>
                    <a:lnTo>
                      <a:pt x="20" y="19"/>
                    </a:lnTo>
                    <a:lnTo>
                      <a:pt x="20" y="20"/>
                    </a:lnTo>
                    <a:lnTo>
                      <a:pt x="20" y="21"/>
                    </a:lnTo>
                    <a:lnTo>
                      <a:pt x="20" y="22"/>
                    </a:lnTo>
                    <a:lnTo>
                      <a:pt x="19" y="24"/>
                    </a:lnTo>
                    <a:lnTo>
                      <a:pt x="19" y="25"/>
                    </a:lnTo>
                    <a:lnTo>
                      <a:pt x="18" y="25"/>
                    </a:lnTo>
                    <a:lnTo>
                      <a:pt x="18" y="26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3" y="31"/>
                    </a:lnTo>
                    <a:lnTo>
                      <a:pt x="12" y="31"/>
                    </a:lnTo>
                    <a:lnTo>
                      <a:pt x="11" y="32"/>
                    </a:lnTo>
                    <a:lnTo>
                      <a:pt x="10" y="33"/>
                    </a:lnTo>
                    <a:lnTo>
                      <a:pt x="8" y="33"/>
                    </a:lnTo>
                    <a:lnTo>
                      <a:pt x="7" y="34"/>
                    </a:lnTo>
                    <a:lnTo>
                      <a:pt x="7" y="35"/>
                    </a:lnTo>
                    <a:lnTo>
                      <a:pt x="8" y="35"/>
                    </a:lnTo>
                    <a:lnTo>
                      <a:pt x="10" y="34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14" y="35"/>
                    </a:lnTo>
                    <a:lnTo>
                      <a:pt x="14" y="35"/>
                    </a:lnTo>
                    <a:lnTo>
                      <a:pt x="14" y="36"/>
                    </a:lnTo>
                    <a:lnTo>
                      <a:pt x="13" y="36"/>
                    </a:lnTo>
                    <a:lnTo>
                      <a:pt x="11" y="37"/>
                    </a:lnTo>
                    <a:lnTo>
                      <a:pt x="9" y="38"/>
                    </a:lnTo>
                    <a:lnTo>
                      <a:pt x="7" y="39"/>
                    </a:lnTo>
                    <a:lnTo>
                      <a:pt x="5" y="40"/>
                    </a:lnTo>
                    <a:lnTo>
                      <a:pt x="3" y="40"/>
                    </a:lnTo>
                    <a:lnTo>
                      <a:pt x="1" y="41"/>
                    </a:lnTo>
                    <a:lnTo>
                      <a:pt x="0" y="41"/>
                    </a:lnTo>
                    <a:lnTo>
                      <a:pt x="0" y="42"/>
                    </a:lnTo>
                    <a:lnTo>
                      <a:pt x="1" y="41"/>
                    </a:lnTo>
                    <a:lnTo>
                      <a:pt x="4" y="40"/>
                    </a:lnTo>
                    <a:lnTo>
                      <a:pt x="7" y="40"/>
                    </a:lnTo>
                    <a:lnTo>
                      <a:pt x="12" y="38"/>
                    </a:lnTo>
                    <a:lnTo>
                      <a:pt x="17" y="37"/>
                    </a:lnTo>
                    <a:lnTo>
                      <a:pt x="21" y="35"/>
                    </a:lnTo>
                    <a:lnTo>
                      <a:pt x="25" y="34"/>
                    </a:lnTo>
                    <a:lnTo>
                      <a:pt x="28" y="33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38" name="Freeform 126">
                <a:extLst>
                  <a:ext uri="{FF2B5EF4-FFF2-40B4-BE49-F238E27FC236}">
                    <a16:creationId xmlns:a16="http://schemas.microsoft.com/office/drawing/2014/main" id="{CC0C1391-3453-0487-02F5-1AD3E88C6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" y="872"/>
                <a:ext cx="38" cy="67"/>
              </a:xfrm>
              <a:custGeom>
                <a:avLst/>
                <a:gdLst>
                  <a:gd name="T0" fmla="*/ 33 w 38"/>
                  <a:gd name="T1" fmla="*/ 2 h 67"/>
                  <a:gd name="T2" fmla="*/ 32 w 38"/>
                  <a:gd name="T3" fmla="*/ 3 h 67"/>
                  <a:gd name="T4" fmla="*/ 30 w 38"/>
                  <a:gd name="T5" fmla="*/ 6 h 67"/>
                  <a:gd name="T6" fmla="*/ 29 w 38"/>
                  <a:gd name="T7" fmla="*/ 11 h 67"/>
                  <a:gd name="T8" fmla="*/ 29 w 38"/>
                  <a:gd name="T9" fmla="*/ 17 h 67"/>
                  <a:gd name="T10" fmla="*/ 29 w 38"/>
                  <a:gd name="T11" fmla="*/ 24 h 67"/>
                  <a:gd name="T12" fmla="*/ 30 w 38"/>
                  <a:gd name="T13" fmla="*/ 32 h 67"/>
                  <a:gd name="T14" fmla="*/ 32 w 38"/>
                  <a:gd name="T15" fmla="*/ 38 h 67"/>
                  <a:gd name="T16" fmla="*/ 34 w 38"/>
                  <a:gd name="T17" fmla="*/ 42 h 67"/>
                  <a:gd name="T18" fmla="*/ 36 w 38"/>
                  <a:gd name="T19" fmla="*/ 45 h 67"/>
                  <a:gd name="T20" fmla="*/ 37 w 38"/>
                  <a:gd name="T21" fmla="*/ 48 h 67"/>
                  <a:gd name="T22" fmla="*/ 36 w 38"/>
                  <a:gd name="T23" fmla="*/ 50 h 67"/>
                  <a:gd name="T24" fmla="*/ 35 w 38"/>
                  <a:gd name="T25" fmla="*/ 51 h 67"/>
                  <a:gd name="T26" fmla="*/ 32 w 38"/>
                  <a:gd name="T27" fmla="*/ 52 h 67"/>
                  <a:gd name="T28" fmla="*/ 29 w 38"/>
                  <a:gd name="T29" fmla="*/ 53 h 67"/>
                  <a:gd name="T30" fmla="*/ 26 w 38"/>
                  <a:gd name="T31" fmla="*/ 54 h 67"/>
                  <a:gd name="T32" fmla="*/ 24 w 38"/>
                  <a:gd name="T33" fmla="*/ 56 h 67"/>
                  <a:gd name="T34" fmla="*/ 21 w 38"/>
                  <a:gd name="T35" fmla="*/ 59 h 67"/>
                  <a:gd name="T36" fmla="*/ 17 w 38"/>
                  <a:gd name="T37" fmla="*/ 63 h 67"/>
                  <a:gd name="T38" fmla="*/ 14 w 38"/>
                  <a:gd name="T39" fmla="*/ 65 h 67"/>
                  <a:gd name="T40" fmla="*/ 11 w 38"/>
                  <a:gd name="T41" fmla="*/ 66 h 67"/>
                  <a:gd name="T42" fmla="*/ 9 w 38"/>
                  <a:gd name="T43" fmla="*/ 63 h 67"/>
                  <a:gd name="T44" fmla="*/ 6 w 38"/>
                  <a:gd name="T45" fmla="*/ 60 h 67"/>
                  <a:gd name="T46" fmla="*/ 5 w 38"/>
                  <a:gd name="T47" fmla="*/ 57 h 67"/>
                  <a:gd name="T48" fmla="*/ 3 w 38"/>
                  <a:gd name="T49" fmla="*/ 53 h 67"/>
                  <a:gd name="T50" fmla="*/ 2 w 38"/>
                  <a:gd name="T51" fmla="*/ 48 h 67"/>
                  <a:gd name="T52" fmla="*/ 1 w 38"/>
                  <a:gd name="T53" fmla="*/ 43 h 67"/>
                  <a:gd name="T54" fmla="*/ 0 w 38"/>
                  <a:gd name="T55" fmla="*/ 37 h 67"/>
                  <a:gd name="T56" fmla="*/ 0 w 38"/>
                  <a:gd name="T57" fmla="*/ 32 h 67"/>
                  <a:gd name="T58" fmla="*/ 0 w 38"/>
                  <a:gd name="T59" fmla="*/ 28 h 67"/>
                  <a:gd name="T60" fmla="*/ 1 w 38"/>
                  <a:gd name="T61" fmla="*/ 22 h 67"/>
                  <a:gd name="T62" fmla="*/ 2 w 38"/>
                  <a:gd name="T63" fmla="*/ 15 h 67"/>
                  <a:gd name="T64" fmla="*/ 4 w 38"/>
                  <a:gd name="T65" fmla="*/ 10 h 67"/>
                  <a:gd name="T66" fmla="*/ 6 w 38"/>
                  <a:gd name="T67" fmla="*/ 7 h 67"/>
                  <a:gd name="T68" fmla="*/ 8 w 38"/>
                  <a:gd name="T69" fmla="*/ 5 h 67"/>
                  <a:gd name="T70" fmla="*/ 12 w 38"/>
                  <a:gd name="T71" fmla="*/ 4 h 67"/>
                  <a:gd name="T72" fmla="*/ 17 w 38"/>
                  <a:gd name="T73" fmla="*/ 3 h 67"/>
                  <a:gd name="T74" fmla="*/ 20 w 38"/>
                  <a:gd name="T75" fmla="*/ 2 h 67"/>
                  <a:gd name="T76" fmla="*/ 23 w 38"/>
                  <a:gd name="T77" fmla="*/ 1 h 67"/>
                  <a:gd name="T78" fmla="*/ 27 w 38"/>
                  <a:gd name="T79" fmla="*/ 0 h 67"/>
                  <a:gd name="T80" fmla="*/ 32 w 38"/>
                  <a:gd name="T81" fmla="*/ 0 h 67"/>
                  <a:gd name="T82" fmla="*/ 34 w 38"/>
                  <a:gd name="T83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67">
                    <a:moveTo>
                      <a:pt x="33" y="1"/>
                    </a:moveTo>
                    <a:lnTo>
                      <a:pt x="33" y="2"/>
                    </a:lnTo>
                    <a:lnTo>
                      <a:pt x="33" y="2"/>
                    </a:lnTo>
                    <a:lnTo>
                      <a:pt x="32" y="3"/>
                    </a:lnTo>
                    <a:lnTo>
                      <a:pt x="31" y="4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29" y="11"/>
                    </a:lnTo>
                    <a:lnTo>
                      <a:pt x="29" y="14"/>
                    </a:lnTo>
                    <a:lnTo>
                      <a:pt x="29" y="17"/>
                    </a:lnTo>
                    <a:lnTo>
                      <a:pt x="29" y="20"/>
                    </a:lnTo>
                    <a:lnTo>
                      <a:pt x="29" y="24"/>
                    </a:lnTo>
                    <a:lnTo>
                      <a:pt x="29" y="28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2" y="38"/>
                    </a:lnTo>
                    <a:lnTo>
                      <a:pt x="33" y="40"/>
                    </a:lnTo>
                    <a:lnTo>
                      <a:pt x="34" y="42"/>
                    </a:lnTo>
                    <a:lnTo>
                      <a:pt x="35" y="44"/>
                    </a:lnTo>
                    <a:lnTo>
                      <a:pt x="36" y="45"/>
                    </a:lnTo>
                    <a:lnTo>
                      <a:pt x="37" y="46"/>
                    </a:lnTo>
                    <a:lnTo>
                      <a:pt x="37" y="48"/>
                    </a:lnTo>
                    <a:lnTo>
                      <a:pt x="37" y="49"/>
                    </a:lnTo>
                    <a:lnTo>
                      <a:pt x="36" y="50"/>
                    </a:lnTo>
                    <a:lnTo>
                      <a:pt x="36" y="51"/>
                    </a:lnTo>
                    <a:lnTo>
                      <a:pt x="35" y="51"/>
                    </a:lnTo>
                    <a:lnTo>
                      <a:pt x="33" y="52"/>
                    </a:lnTo>
                    <a:lnTo>
                      <a:pt x="32" y="52"/>
                    </a:lnTo>
                    <a:lnTo>
                      <a:pt x="30" y="52"/>
                    </a:lnTo>
                    <a:lnTo>
                      <a:pt x="29" y="53"/>
                    </a:lnTo>
                    <a:lnTo>
                      <a:pt x="28" y="53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4" y="56"/>
                    </a:lnTo>
                    <a:lnTo>
                      <a:pt x="23" y="57"/>
                    </a:lnTo>
                    <a:lnTo>
                      <a:pt x="21" y="59"/>
                    </a:lnTo>
                    <a:lnTo>
                      <a:pt x="19" y="61"/>
                    </a:lnTo>
                    <a:lnTo>
                      <a:pt x="17" y="63"/>
                    </a:lnTo>
                    <a:lnTo>
                      <a:pt x="15" y="64"/>
                    </a:lnTo>
                    <a:lnTo>
                      <a:pt x="14" y="65"/>
                    </a:lnTo>
                    <a:lnTo>
                      <a:pt x="12" y="66"/>
                    </a:lnTo>
                    <a:lnTo>
                      <a:pt x="11" y="66"/>
                    </a:lnTo>
                    <a:lnTo>
                      <a:pt x="10" y="65"/>
                    </a:lnTo>
                    <a:lnTo>
                      <a:pt x="9" y="63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5" y="59"/>
                    </a:lnTo>
                    <a:lnTo>
                      <a:pt x="5" y="57"/>
                    </a:lnTo>
                    <a:lnTo>
                      <a:pt x="4" y="55"/>
                    </a:lnTo>
                    <a:lnTo>
                      <a:pt x="3" y="53"/>
                    </a:lnTo>
                    <a:lnTo>
                      <a:pt x="2" y="51"/>
                    </a:lnTo>
                    <a:lnTo>
                      <a:pt x="2" y="48"/>
                    </a:lnTo>
                    <a:lnTo>
                      <a:pt x="1" y="45"/>
                    </a:lnTo>
                    <a:lnTo>
                      <a:pt x="1" y="43"/>
                    </a:lnTo>
                    <a:lnTo>
                      <a:pt x="0" y="40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1" y="22"/>
                    </a:lnTo>
                    <a:lnTo>
                      <a:pt x="1" y="19"/>
                    </a:lnTo>
                    <a:lnTo>
                      <a:pt x="2" y="15"/>
                    </a:lnTo>
                    <a:lnTo>
                      <a:pt x="3" y="13"/>
                    </a:lnTo>
                    <a:lnTo>
                      <a:pt x="4" y="10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5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3"/>
                    </a:lnTo>
                    <a:lnTo>
                      <a:pt x="17" y="3"/>
                    </a:lnTo>
                    <a:lnTo>
                      <a:pt x="19" y="2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3" y="1"/>
                    </a:lnTo>
                    <a:lnTo>
                      <a:pt x="26" y="1"/>
                    </a:lnTo>
                    <a:lnTo>
                      <a:pt x="27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3" y="1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39" name="Freeform 127">
                <a:extLst>
                  <a:ext uri="{FF2B5EF4-FFF2-40B4-BE49-F238E27FC236}">
                    <a16:creationId xmlns:a16="http://schemas.microsoft.com/office/drawing/2014/main" id="{05D05294-8BA2-E860-3446-81771FA95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" y="872"/>
                <a:ext cx="38" cy="67"/>
              </a:xfrm>
              <a:custGeom>
                <a:avLst/>
                <a:gdLst>
                  <a:gd name="T0" fmla="*/ 33 w 38"/>
                  <a:gd name="T1" fmla="*/ 1 h 67"/>
                  <a:gd name="T2" fmla="*/ 33 w 38"/>
                  <a:gd name="T3" fmla="*/ 2 h 67"/>
                  <a:gd name="T4" fmla="*/ 31 w 38"/>
                  <a:gd name="T5" fmla="*/ 4 h 67"/>
                  <a:gd name="T6" fmla="*/ 30 w 38"/>
                  <a:gd name="T7" fmla="*/ 8 h 67"/>
                  <a:gd name="T8" fmla="*/ 29 w 38"/>
                  <a:gd name="T9" fmla="*/ 14 h 67"/>
                  <a:gd name="T10" fmla="*/ 29 w 38"/>
                  <a:gd name="T11" fmla="*/ 17 h 67"/>
                  <a:gd name="T12" fmla="*/ 29 w 38"/>
                  <a:gd name="T13" fmla="*/ 24 h 67"/>
                  <a:gd name="T14" fmla="*/ 30 w 38"/>
                  <a:gd name="T15" fmla="*/ 32 h 67"/>
                  <a:gd name="T16" fmla="*/ 32 w 38"/>
                  <a:gd name="T17" fmla="*/ 38 h 67"/>
                  <a:gd name="T18" fmla="*/ 33 w 38"/>
                  <a:gd name="T19" fmla="*/ 40 h 67"/>
                  <a:gd name="T20" fmla="*/ 35 w 38"/>
                  <a:gd name="T21" fmla="*/ 44 h 67"/>
                  <a:gd name="T22" fmla="*/ 37 w 38"/>
                  <a:gd name="T23" fmla="*/ 46 h 67"/>
                  <a:gd name="T24" fmla="*/ 37 w 38"/>
                  <a:gd name="T25" fmla="*/ 49 h 67"/>
                  <a:gd name="T26" fmla="*/ 36 w 38"/>
                  <a:gd name="T27" fmla="*/ 51 h 67"/>
                  <a:gd name="T28" fmla="*/ 35 w 38"/>
                  <a:gd name="T29" fmla="*/ 51 h 67"/>
                  <a:gd name="T30" fmla="*/ 32 w 38"/>
                  <a:gd name="T31" fmla="*/ 52 h 67"/>
                  <a:gd name="T32" fmla="*/ 29 w 38"/>
                  <a:gd name="T33" fmla="*/ 53 h 67"/>
                  <a:gd name="T34" fmla="*/ 26 w 38"/>
                  <a:gd name="T35" fmla="*/ 54 h 67"/>
                  <a:gd name="T36" fmla="*/ 26 w 38"/>
                  <a:gd name="T37" fmla="*/ 54 h 67"/>
                  <a:gd name="T38" fmla="*/ 23 w 38"/>
                  <a:gd name="T39" fmla="*/ 57 h 67"/>
                  <a:gd name="T40" fmla="*/ 19 w 38"/>
                  <a:gd name="T41" fmla="*/ 61 h 67"/>
                  <a:gd name="T42" fmla="*/ 15 w 38"/>
                  <a:gd name="T43" fmla="*/ 64 h 67"/>
                  <a:gd name="T44" fmla="*/ 12 w 38"/>
                  <a:gd name="T45" fmla="*/ 66 h 67"/>
                  <a:gd name="T46" fmla="*/ 11 w 38"/>
                  <a:gd name="T47" fmla="*/ 66 h 67"/>
                  <a:gd name="T48" fmla="*/ 9 w 38"/>
                  <a:gd name="T49" fmla="*/ 63 h 67"/>
                  <a:gd name="T50" fmla="*/ 6 w 38"/>
                  <a:gd name="T51" fmla="*/ 60 h 67"/>
                  <a:gd name="T52" fmla="*/ 5 w 38"/>
                  <a:gd name="T53" fmla="*/ 59 h 67"/>
                  <a:gd name="T54" fmla="*/ 4 w 38"/>
                  <a:gd name="T55" fmla="*/ 55 h 67"/>
                  <a:gd name="T56" fmla="*/ 2 w 38"/>
                  <a:gd name="T57" fmla="*/ 51 h 67"/>
                  <a:gd name="T58" fmla="*/ 1 w 38"/>
                  <a:gd name="T59" fmla="*/ 45 h 67"/>
                  <a:gd name="T60" fmla="*/ 0 w 38"/>
                  <a:gd name="T61" fmla="*/ 40 h 67"/>
                  <a:gd name="T62" fmla="*/ 0 w 38"/>
                  <a:gd name="T63" fmla="*/ 35 h 67"/>
                  <a:gd name="T64" fmla="*/ 0 w 38"/>
                  <a:gd name="T65" fmla="*/ 30 h 67"/>
                  <a:gd name="T66" fmla="*/ 0 w 38"/>
                  <a:gd name="T67" fmla="*/ 25 h 67"/>
                  <a:gd name="T68" fmla="*/ 1 w 38"/>
                  <a:gd name="T69" fmla="*/ 22 h 67"/>
                  <a:gd name="T70" fmla="*/ 2 w 38"/>
                  <a:gd name="T71" fmla="*/ 15 h 67"/>
                  <a:gd name="T72" fmla="*/ 4 w 38"/>
                  <a:gd name="T73" fmla="*/ 10 h 67"/>
                  <a:gd name="T74" fmla="*/ 6 w 38"/>
                  <a:gd name="T75" fmla="*/ 7 h 67"/>
                  <a:gd name="T76" fmla="*/ 7 w 38"/>
                  <a:gd name="T77" fmla="*/ 6 h 67"/>
                  <a:gd name="T78" fmla="*/ 10 w 38"/>
                  <a:gd name="T79" fmla="*/ 4 h 67"/>
                  <a:gd name="T80" fmla="*/ 14 w 38"/>
                  <a:gd name="T81" fmla="*/ 3 h 67"/>
                  <a:gd name="T82" fmla="*/ 19 w 38"/>
                  <a:gd name="T83" fmla="*/ 2 h 67"/>
                  <a:gd name="T84" fmla="*/ 22 w 38"/>
                  <a:gd name="T85" fmla="*/ 2 h 67"/>
                  <a:gd name="T86" fmla="*/ 23 w 38"/>
                  <a:gd name="T87" fmla="*/ 1 h 67"/>
                  <a:gd name="T88" fmla="*/ 27 w 38"/>
                  <a:gd name="T89" fmla="*/ 0 h 67"/>
                  <a:gd name="T90" fmla="*/ 32 w 38"/>
                  <a:gd name="T91" fmla="*/ 0 h 67"/>
                  <a:gd name="T92" fmla="*/ 34 w 38"/>
                  <a:gd name="T93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8" h="67">
                    <a:moveTo>
                      <a:pt x="33" y="1"/>
                    </a:moveTo>
                    <a:lnTo>
                      <a:pt x="33" y="1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2" y="3"/>
                    </a:lnTo>
                    <a:lnTo>
                      <a:pt x="31" y="4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29" y="11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7"/>
                    </a:lnTo>
                    <a:lnTo>
                      <a:pt x="29" y="20"/>
                    </a:lnTo>
                    <a:lnTo>
                      <a:pt x="29" y="24"/>
                    </a:lnTo>
                    <a:lnTo>
                      <a:pt x="29" y="28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2" y="38"/>
                    </a:lnTo>
                    <a:lnTo>
                      <a:pt x="33" y="40"/>
                    </a:lnTo>
                    <a:lnTo>
                      <a:pt x="33" y="40"/>
                    </a:lnTo>
                    <a:lnTo>
                      <a:pt x="34" y="42"/>
                    </a:lnTo>
                    <a:lnTo>
                      <a:pt x="35" y="44"/>
                    </a:lnTo>
                    <a:lnTo>
                      <a:pt x="36" y="45"/>
                    </a:lnTo>
                    <a:lnTo>
                      <a:pt x="37" y="46"/>
                    </a:lnTo>
                    <a:lnTo>
                      <a:pt x="37" y="48"/>
                    </a:lnTo>
                    <a:lnTo>
                      <a:pt x="37" y="49"/>
                    </a:lnTo>
                    <a:lnTo>
                      <a:pt x="36" y="50"/>
                    </a:lnTo>
                    <a:lnTo>
                      <a:pt x="36" y="51"/>
                    </a:lnTo>
                    <a:lnTo>
                      <a:pt x="36" y="51"/>
                    </a:lnTo>
                    <a:lnTo>
                      <a:pt x="35" y="51"/>
                    </a:lnTo>
                    <a:lnTo>
                      <a:pt x="33" y="52"/>
                    </a:lnTo>
                    <a:lnTo>
                      <a:pt x="32" y="52"/>
                    </a:lnTo>
                    <a:lnTo>
                      <a:pt x="30" y="52"/>
                    </a:lnTo>
                    <a:lnTo>
                      <a:pt x="29" y="53"/>
                    </a:lnTo>
                    <a:lnTo>
                      <a:pt x="28" y="53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4" y="56"/>
                    </a:lnTo>
                    <a:lnTo>
                      <a:pt x="23" y="57"/>
                    </a:lnTo>
                    <a:lnTo>
                      <a:pt x="21" y="59"/>
                    </a:lnTo>
                    <a:lnTo>
                      <a:pt x="19" y="61"/>
                    </a:lnTo>
                    <a:lnTo>
                      <a:pt x="17" y="63"/>
                    </a:lnTo>
                    <a:lnTo>
                      <a:pt x="15" y="64"/>
                    </a:lnTo>
                    <a:lnTo>
                      <a:pt x="14" y="65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1" y="66"/>
                    </a:lnTo>
                    <a:lnTo>
                      <a:pt x="10" y="65"/>
                    </a:lnTo>
                    <a:lnTo>
                      <a:pt x="9" y="63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5" y="59"/>
                    </a:lnTo>
                    <a:lnTo>
                      <a:pt x="5" y="57"/>
                    </a:lnTo>
                    <a:lnTo>
                      <a:pt x="4" y="55"/>
                    </a:lnTo>
                    <a:lnTo>
                      <a:pt x="3" y="53"/>
                    </a:lnTo>
                    <a:lnTo>
                      <a:pt x="2" y="51"/>
                    </a:lnTo>
                    <a:lnTo>
                      <a:pt x="2" y="48"/>
                    </a:lnTo>
                    <a:lnTo>
                      <a:pt x="1" y="45"/>
                    </a:lnTo>
                    <a:lnTo>
                      <a:pt x="1" y="43"/>
                    </a:lnTo>
                    <a:lnTo>
                      <a:pt x="0" y="40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1" y="22"/>
                    </a:lnTo>
                    <a:lnTo>
                      <a:pt x="1" y="19"/>
                    </a:lnTo>
                    <a:lnTo>
                      <a:pt x="2" y="15"/>
                    </a:lnTo>
                    <a:lnTo>
                      <a:pt x="3" y="13"/>
                    </a:lnTo>
                    <a:lnTo>
                      <a:pt x="4" y="10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8" y="5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3"/>
                    </a:lnTo>
                    <a:lnTo>
                      <a:pt x="17" y="3"/>
                    </a:lnTo>
                    <a:lnTo>
                      <a:pt x="19" y="2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3" y="1"/>
                    </a:lnTo>
                    <a:lnTo>
                      <a:pt x="26" y="1"/>
                    </a:lnTo>
                    <a:lnTo>
                      <a:pt x="27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3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40" name="Freeform 128">
                <a:extLst>
                  <a:ext uri="{FF2B5EF4-FFF2-40B4-BE49-F238E27FC236}">
                    <a16:creationId xmlns:a16="http://schemas.microsoft.com/office/drawing/2014/main" id="{05C18021-0CDA-86DF-C730-167399A0B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" y="873"/>
                <a:ext cx="30" cy="19"/>
              </a:xfrm>
              <a:custGeom>
                <a:avLst/>
                <a:gdLst>
                  <a:gd name="T0" fmla="*/ 28 w 30"/>
                  <a:gd name="T1" fmla="*/ 1 h 19"/>
                  <a:gd name="T2" fmla="*/ 28 w 30"/>
                  <a:gd name="T3" fmla="*/ 1 h 19"/>
                  <a:gd name="T4" fmla="*/ 27 w 30"/>
                  <a:gd name="T5" fmla="*/ 1 h 19"/>
                  <a:gd name="T6" fmla="*/ 27 w 30"/>
                  <a:gd name="T7" fmla="*/ 3 h 19"/>
                  <a:gd name="T8" fmla="*/ 26 w 30"/>
                  <a:gd name="T9" fmla="*/ 4 h 19"/>
                  <a:gd name="T10" fmla="*/ 26 w 30"/>
                  <a:gd name="T11" fmla="*/ 6 h 19"/>
                  <a:gd name="T12" fmla="*/ 25 w 30"/>
                  <a:gd name="T13" fmla="*/ 8 h 19"/>
                  <a:gd name="T14" fmla="*/ 25 w 30"/>
                  <a:gd name="T15" fmla="*/ 10 h 19"/>
                  <a:gd name="T16" fmla="*/ 24 w 30"/>
                  <a:gd name="T17" fmla="*/ 11 h 19"/>
                  <a:gd name="T18" fmla="*/ 24 w 30"/>
                  <a:gd name="T19" fmla="*/ 14 h 19"/>
                  <a:gd name="T20" fmla="*/ 23 w 30"/>
                  <a:gd name="T21" fmla="*/ 15 h 19"/>
                  <a:gd name="T22" fmla="*/ 20 w 30"/>
                  <a:gd name="T23" fmla="*/ 15 h 19"/>
                  <a:gd name="T24" fmla="*/ 19 w 30"/>
                  <a:gd name="T25" fmla="*/ 15 h 19"/>
                  <a:gd name="T26" fmla="*/ 18 w 30"/>
                  <a:gd name="T27" fmla="*/ 14 h 19"/>
                  <a:gd name="T28" fmla="*/ 17 w 30"/>
                  <a:gd name="T29" fmla="*/ 14 h 19"/>
                  <a:gd name="T30" fmla="*/ 16 w 30"/>
                  <a:gd name="T31" fmla="*/ 14 h 19"/>
                  <a:gd name="T32" fmla="*/ 15 w 30"/>
                  <a:gd name="T33" fmla="*/ 14 h 19"/>
                  <a:gd name="T34" fmla="*/ 14 w 30"/>
                  <a:gd name="T35" fmla="*/ 14 h 19"/>
                  <a:gd name="T36" fmla="*/ 13 w 30"/>
                  <a:gd name="T37" fmla="*/ 14 h 19"/>
                  <a:gd name="T38" fmla="*/ 12 w 30"/>
                  <a:gd name="T39" fmla="*/ 14 h 19"/>
                  <a:gd name="T40" fmla="*/ 11 w 30"/>
                  <a:gd name="T41" fmla="*/ 15 h 19"/>
                  <a:gd name="T42" fmla="*/ 9 w 30"/>
                  <a:gd name="T43" fmla="*/ 16 h 19"/>
                  <a:gd name="T44" fmla="*/ 8 w 30"/>
                  <a:gd name="T45" fmla="*/ 18 h 19"/>
                  <a:gd name="T46" fmla="*/ 8 w 30"/>
                  <a:gd name="T47" fmla="*/ 18 h 19"/>
                  <a:gd name="T48" fmla="*/ 6 w 30"/>
                  <a:gd name="T49" fmla="*/ 18 h 19"/>
                  <a:gd name="T50" fmla="*/ 5 w 30"/>
                  <a:gd name="T51" fmla="*/ 18 h 19"/>
                  <a:gd name="T52" fmla="*/ 5 w 30"/>
                  <a:gd name="T53" fmla="*/ 18 h 19"/>
                  <a:gd name="T54" fmla="*/ 3 w 30"/>
                  <a:gd name="T55" fmla="*/ 18 h 19"/>
                  <a:gd name="T56" fmla="*/ 2 w 30"/>
                  <a:gd name="T57" fmla="*/ 18 h 19"/>
                  <a:gd name="T58" fmla="*/ 2 w 30"/>
                  <a:gd name="T59" fmla="*/ 18 h 19"/>
                  <a:gd name="T60" fmla="*/ 0 w 30"/>
                  <a:gd name="T61" fmla="*/ 18 h 19"/>
                  <a:gd name="T62" fmla="*/ 0 w 30"/>
                  <a:gd name="T63" fmla="*/ 18 h 19"/>
                  <a:gd name="T64" fmla="*/ 0 w 30"/>
                  <a:gd name="T65" fmla="*/ 17 h 19"/>
                  <a:gd name="T66" fmla="*/ 0 w 30"/>
                  <a:gd name="T67" fmla="*/ 15 h 19"/>
                  <a:gd name="T68" fmla="*/ 1 w 30"/>
                  <a:gd name="T69" fmla="*/ 14 h 19"/>
                  <a:gd name="T70" fmla="*/ 1 w 30"/>
                  <a:gd name="T71" fmla="*/ 12 h 19"/>
                  <a:gd name="T72" fmla="*/ 2 w 30"/>
                  <a:gd name="T73" fmla="*/ 10 h 19"/>
                  <a:gd name="T74" fmla="*/ 2 w 30"/>
                  <a:gd name="T75" fmla="*/ 9 h 19"/>
                  <a:gd name="T76" fmla="*/ 3 w 30"/>
                  <a:gd name="T77" fmla="*/ 8 h 19"/>
                  <a:gd name="T78" fmla="*/ 4 w 30"/>
                  <a:gd name="T79" fmla="*/ 7 h 19"/>
                  <a:gd name="T80" fmla="*/ 5 w 30"/>
                  <a:gd name="T81" fmla="*/ 6 h 19"/>
                  <a:gd name="T82" fmla="*/ 5 w 30"/>
                  <a:gd name="T83" fmla="*/ 6 h 19"/>
                  <a:gd name="T84" fmla="*/ 6 w 30"/>
                  <a:gd name="T85" fmla="*/ 5 h 19"/>
                  <a:gd name="T86" fmla="*/ 8 w 30"/>
                  <a:gd name="T87" fmla="*/ 4 h 19"/>
                  <a:gd name="T88" fmla="*/ 9 w 30"/>
                  <a:gd name="T89" fmla="*/ 4 h 19"/>
                  <a:gd name="T90" fmla="*/ 10 w 30"/>
                  <a:gd name="T91" fmla="*/ 4 h 19"/>
                  <a:gd name="T92" fmla="*/ 12 w 30"/>
                  <a:gd name="T93" fmla="*/ 3 h 19"/>
                  <a:gd name="T94" fmla="*/ 14 w 30"/>
                  <a:gd name="T95" fmla="*/ 3 h 19"/>
                  <a:gd name="T96" fmla="*/ 17 w 30"/>
                  <a:gd name="T97" fmla="*/ 2 h 19"/>
                  <a:gd name="T98" fmla="*/ 19 w 30"/>
                  <a:gd name="T99" fmla="*/ 1 h 19"/>
                  <a:gd name="T100" fmla="*/ 21 w 30"/>
                  <a:gd name="T101" fmla="*/ 1 h 19"/>
                  <a:gd name="T102" fmla="*/ 23 w 30"/>
                  <a:gd name="T103" fmla="*/ 1 h 19"/>
                  <a:gd name="T104" fmla="*/ 23 w 30"/>
                  <a:gd name="T105" fmla="*/ 1 h 19"/>
                  <a:gd name="T106" fmla="*/ 23 w 30"/>
                  <a:gd name="T107" fmla="*/ 1 h 19"/>
                  <a:gd name="T108" fmla="*/ 24 w 30"/>
                  <a:gd name="T109" fmla="*/ 0 h 19"/>
                  <a:gd name="T110" fmla="*/ 25 w 30"/>
                  <a:gd name="T111" fmla="*/ 0 h 19"/>
                  <a:gd name="T112" fmla="*/ 26 w 30"/>
                  <a:gd name="T113" fmla="*/ 0 h 19"/>
                  <a:gd name="T114" fmla="*/ 27 w 30"/>
                  <a:gd name="T115" fmla="*/ 0 h 19"/>
                  <a:gd name="T116" fmla="*/ 28 w 30"/>
                  <a:gd name="T117" fmla="*/ 0 h 19"/>
                  <a:gd name="T118" fmla="*/ 29 w 30"/>
                  <a:gd name="T119" fmla="*/ 0 h 19"/>
                  <a:gd name="T120" fmla="*/ 28 w 30"/>
                  <a:gd name="T12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" h="19">
                    <a:moveTo>
                      <a:pt x="28" y="1"/>
                    </a:moveTo>
                    <a:lnTo>
                      <a:pt x="28" y="1"/>
                    </a:lnTo>
                    <a:lnTo>
                      <a:pt x="27" y="1"/>
                    </a:lnTo>
                    <a:lnTo>
                      <a:pt x="27" y="3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5" y="8"/>
                    </a:lnTo>
                    <a:lnTo>
                      <a:pt x="25" y="10"/>
                    </a:lnTo>
                    <a:lnTo>
                      <a:pt x="24" y="11"/>
                    </a:lnTo>
                    <a:lnTo>
                      <a:pt x="24" y="14"/>
                    </a:lnTo>
                    <a:lnTo>
                      <a:pt x="23" y="15"/>
                    </a:lnTo>
                    <a:lnTo>
                      <a:pt x="20" y="15"/>
                    </a:lnTo>
                    <a:lnTo>
                      <a:pt x="19" y="15"/>
                    </a:lnTo>
                    <a:lnTo>
                      <a:pt x="18" y="14"/>
                    </a:lnTo>
                    <a:lnTo>
                      <a:pt x="17" y="14"/>
                    </a:lnTo>
                    <a:lnTo>
                      <a:pt x="16" y="14"/>
                    </a:lnTo>
                    <a:lnTo>
                      <a:pt x="15" y="14"/>
                    </a:lnTo>
                    <a:lnTo>
                      <a:pt x="14" y="14"/>
                    </a:lnTo>
                    <a:lnTo>
                      <a:pt x="13" y="14"/>
                    </a:lnTo>
                    <a:lnTo>
                      <a:pt x="12" y="14"/>
                    </a:lnTo>
                    <a:lnTo>
                      <a:pt x="11" y="15"/>
                    </a:lnTo>
                    <a:lnTo>
                      <a:pt x="9" y="16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5" y="18"/>
                    </a:lnTo>
                    <a:lnTo>
                      <a:pt x="5" y="18"/>
                    </a:lnTo>
                    <a:lnTo>
                      <a:pt x="3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4" y="7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7" y="2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28" y="1"/>
                    </a:lnTo>
                  </a:path>
                </a:pathLst>
              </a:custGeom>
              <a:solidFill>
                <a:srgbClr val="F9F9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41" name="Freeform 129">
                <a:extLst>
                  <a:ext uri="{FF2B5EF4-FFF2-40B4-BE49-F238E27FC236}">
                    <a16:creationId xmlns:a16="http://schemas.microsoft.com/office/drawing/2014/main" id="{47F7E992-5FAA-FBDE-E123-D1447EC7D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" y="1478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6 w 17"/>
                  <a:gd name="T3" fmla="*/ 2 h 17"/>
                  <a:gd name="T4" fmla="*/ 16 w 17"/>
                  <a:gd name="T5" fmla="*/ 4 h 17"/>
                  <a:gd name="T6" fmla="*/ 16 w 17"/>
                  <a:gd name="T7" fmla="*/ 5 h 17"/>
                  <a:gd name="T8" fmla="*/ 16 w 17"/>
                  <a:gd name="T9" fmla="*/ 6 h 17"/>
                  <a:gd name="T10" fmla="*/ 16 w 17"/>
                  <a:gd name="T11" fmla="*/ 9 h 17"/>
                  <a:gd name="T12" fmla="*/ 13 w 17"/>
                  <a:gd name="T13" fmla="*/ 10 h 17"/>
                  <a:gd name="T14" fmla="*/ 11 w 17"/>
                  <a:gd name="T15" fmla="*/ 13 h 17"/>
                  <a:gd name="T16" fmla="*/ 6 w 17"/>
                  <a:gd name="T17" fmla="*/ 16 h 17"/>
                  <a:gd name="T18" fmla="*/ 2 w 17"/>
                  <a:gd name="T19" fmla="*/ 16 h 17"/>
                  <a:gd name="T20" fmla="*/ 0 w 17"/>
                  <a:gd name="T21" fmla="*/ 14 h 17"/>
                  <a:gd name="T22" fmla="*/ 0 w 17"/>
                  <a:gd name="T23" fmla="*/ 10 h 17"/>
                  <a:gd name="T24" fmla="*/ 0 w 17"/>
                  <a:gd name="T25" fmla="*/ 6 h 17"/>
                  <a:gd name="T26" fmla="*/ 2 w 17"/>
                  <a:gd name="T27" fmla="*/ 2 h 17"/>
                  <a:gd name="T28" fmla="*/ 4 w 17"/>
                  <a:gd name="T29" fmla="*/ 0 h 17"/>
                  <a:gd name="T30" fmla="*/ 9 w 17"/>
                  <a:gd name="T31" fmla="*/ 0 h 17"/>
                  <a:gd name="T32" fmla="*/ 16 w 17"/>
                  <a:gd name="T3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16" y="2"/>
                    </a:moveTo>
                    <a:lnTo>
                      <a:pt x="16" y="2"/>
                    </a:lnTo>
                    <a:lnTo>
                      <a:pt x="16" y="4"/>
                    </a:lnTo>
                    <a:lnTo>
                      <a:pt x="16" y="5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3" y="10"/>
                    </a:lnTo>
                    <a:lnTo>
                      <a:pt x="11" y="13"/>
                    </a:lnTo>
                    <a:lnTo>
                      <a:pt x="6" y="16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728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42" name="Freeform 130">
                <a:extLst>
                  <a:ext uri="{FF2B5EF4-FFF2-40B4-BE49-F238E27FC236}">
                    <a16:creationId xmlns:a16="http://schemas.microsoft.com/office/drawing/2014/main" id="{734883F7-0F38-936C-780C-A7535F0E1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" y="1478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6 w 17"/>
                  <a:gd name="T3" fmla="*/ 2 h 17"/>
                  <a:gd name="T4" fmla="*/ 16 w 17"/>
                  <a:gd name="T5" fmla="*/ 2 h 17"/>
                  <a:gd name="T6" fmla="*/ 16 w 17"/>
                  <a:gd name="T7" fmla="*/ 4 h 17"/>
                  <a:gd name="T8" fmla="*/ 16 w 17"/>
                  <a:gd name="T9" fmla="*/ 5 h 17"/>
                  <a:gd name="T10" fmla="*/ 16 w 17"/>
                  <a:gd name="T11" fmla="*/ 6 h 17"/>
                  <a:gd name="T12" fmla="*/ 16 w 17"/>
                  <a:gd name="T13" fmla="*/ 9 h 17"/>
                  <a:gd name="T14" fmla="*/ 13 w 17"/>
                  <a:gd name="T15" fmla="*/ 10 h 17"/>
                  <a:gd name="T16" fmla="*/ 11 w 17"/>
                  <a:gd name="T17" fmla="*/ 13 h 17"/>
                  <a:gd name="T18" fmla="*/ 6 w 17"/>
                  <a:gd name="T19" fmla="*/ 16 h 17"/>
                  <a:gd name="T20" fmla="*/ 6 w 17"/>
                  <a:gd name="T21" fmla="*/ 16 h 17"/>
                  <a:gd name="T22" fmla="*/ 2 w 17"/>
                  <a:gd name="T23" fmla="*/ 16 h 17"/>
                  <a:gd name="T24" fmla="*/ 0 w 17"/>
                  <a:gd name="T25" fmla="*/ 14 h 17"/>
                  <a:gd name="T26" fmla="*/ 0 w 17"/>
                  <a:gd name="T27" fmla="*/ 10 h 17"/>
                  <a:gd name="T28" fmla="*/ 0 w 17"/>
                  <a:gd name="T29" fmla="*/ 6 h 17"/>
                  <a:gd name="T30" fmla="*/ 2 w 17"/>
                  <a:gd name="T31" fmla="*/ 2 h 17"/>
                  <a:gd name="T32" fmla="*/ 4 w 17"/>
                  <a:gd name="T33" fmla="*/ 0 h 17"/>
                  <a:gd name="T34" fmla="*/ 9 w 17"/>
                  <a:gd name="T35" fmla="*/ 0 h 17"/>
                  <a:gd name="T36" fmla="*/ 16 w 17"/>
                  <a:gd name="T3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7">
                    <a:moveTo>
                      <a:pt x="16" y="2"/>
                    </a:moveTo>
                    <a:lnTo>
                      <a:pt x="16" y="2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5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3" y="10"/>
                    </a:lnTo>
                    <a:lnTo>
                      <a:pt x="11" y="13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6" y="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43" name="Freeform 131">
                <a:extLst>
                  <a:ext uri="{FF2B5EF4-FFF2-40B4-BE49-F238E27FC236}">
                    <a16:creationId xmlns:a16="http://schemas.microsoft.com/office/drawing/2014/main" id="{646AFD64-0D58-95BD-D1AF-3C6788B0B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" y="1494"/>
                <a:ext cx="84" cy="46"/>
              </a:xfrm>
              <a:custGeom>
                <a:avLst/>
                <a:gdLst>
                  <a:gd name="T0" fmla="*/ 83 w 84"/>
                  <a:gd name="T1" fmla="*/ 1 h 46"/>
                  <a:gd name="T2" fmla="*/ 82 w 84"/>
                  <a:gd name="T3" fmla="*/ 3 h 46"/>
                  <a:gd name="T4" fmla="*/ 81 w 84"/>
                  <a:gd name="T5" fmla="*/ 7 h 46"/>
                  <a:gd name="T6" fmla="*/ 79 w 84"/>
                  <a:gd name="T7" fmla="*/ 11 h 46"/>
                  <a:gd name="T8" fmla="*/ 77 w 84"/>
                  <a:gd name="T9" fmla="*/ 15 h 46"/>
                  <a:gd name="T10" fmla="*/ 76 w 84"/>
                  <a:gd name="T11" fmla="*/ 19 h 46"/>
                  <a:gd name="T12" fmla="*/ 75 w 84"/>
                  <a:gd name="T13" fmla="*/ 21 h 46"/>
                  <a:gd name="T14" fmla="*/ 74 w 84"/>
                  <a:gd name="T15" fmla="*/ 23 h 46"/>
                  <a:gd name="T16" fmla="*/ 72 w 84"/>
                  <a:gd name="T17" fmla="*/ 25 h 46"/>
                  <a:gd name="T18" fmla="*/ 71 w 84"/>
                  <a:gd name="T19" fmla="*/ 26 h 46"/>
                  <a:gd name="T20" fmla="*/ 67 w 84"/>
                  <a:gd name="T21" fmla="*/ 26 h 46"/>
                  <a:gd name="T22" fmla="*/ 66 w 84"/>
                  <a:gd name="T23" fmla="*/ 27 h 46"/>
                  <a:gd name="T24" fmla="*/ 65 w 84"/>
                  <a:gd name="T25" fmla="*/ 29 h 46"/>
                  <a:gd name="T26" fmla="*/ 64 w 84"/>
                  <a:gd name="T27" fmla="*/ 33 h 46"/>
                  <a:gd name="T28" fmla="*/ 61 w 84"/>
                  <a:gd name="T29" fmla="*/ 35 h 46"/>
                  <a:gd name="T30" fmla="*/ 58 w 84"/>
                  <a:gd name="T31" fmla="*/ 38 h 46"/>
                  <a:gd name="T32" fmla="*/ 54 w 84"/>
                  <a:gd name="T33" fmla="*/ 40 h 46"/>
                  <a:gd name="T34" fmla="*/ 48 w 84"/>
                  <a:gd name="T35" fmla="*/ 42 h 46"/>
                  <a:gd name="T36" fmla="*/ 38 w 84"/>
                  <a:gd name="T37" fmla="*/ 44 h 46"/>
                  <a:gd name="T38" fmla="*/ 34 w 84"/>
                  <a:gd name="T39" fmla="*/ 44 h 46"/>
                  <a:gd name="T40" fmla="*/ 26 w 84"/>
                  <a:gd name="T41" fmla="*/ 44 h 46"/>
                  <a:gd name="T42" fmla="*/ 17 w 84"/>
                  <a:gd name="T43" fmla="*/ 45 h 46"/>
                  <a:gd name="T44" fmla="*/ 11 w 84"/>
                  <a:gd name="T45" fmla="*/ 44 h 46"/>
                  <a:gd name="T46" fmla="*/ 8 w 84"/>
                  <a:gd name="T47" fmla="*/ 43 h 46"/>
                  <a:gd name="T48" fmla="*/ 5 w 84"/>
                  <a:gd name="T49" fmla="*/ 40 h 46"/>
                  <a:gd name="T50" fmla="*/ 3 w 84"/>
                  <a:gd name="T51" fmla="*/ 38 h 46"/>
                  <a:gd name="T52" fmla="*/ 1 w 84"/>
                  <a:gd name="T53" fmla="*/ 34 h 46"/>
                  <a:gd name="T54" fmla="*/ 0 w 84"/>
                  <a:gd name="T55" fmla="*/ 31 h 46"/>
                  <a:gd name="T56" fmla="*/ 1 w 84"/>
                  <a:gd name="T57" fmla="*/ 29 h 46"/>
                  <a:gd name="T58" fmla="*/ 2 w 84"/>
                  <a:gd name="T59" fmla="*/ 27 h 46"/>
                  <a:gd name="T60" fmla="*/ 2 w 84"/>
                  <a:gd name="T61" fmla="*/ 26 h 46"/>
                  <a:gd name="T62" fmla="*/ 6 w 84"/>
                  <a:gd name="T63" fmla="*/ 25 h 46"/>
                  <a:gd name="T64" fmla="*/ 15 w 84"/>
                  <a:gd name="T65" fmla="*/ 22 h 46"/>
                  <a:gd name="T66" fmla="*/ 28 w 84"/>
                  <a:gd name="T67" fmla="*/ 17 h 46"/>
                  <a:gd name="T68" fmla="*/ 43 w 84"/>
                  <a:gd name="T69" fmla="*/ 13 h 46"/>
                  <a:gd name="T70" fmla="*/ 57 w 84"/>
                  <a:gd name="T71" fmla="*/ 8 h 46"/>
                  <a:gd name="T72" fmla="*/ 70 w 84"/>
                  <a:gd name="T73" fmla="*/ 5 h 46"/>
                  <a:gd name="T74" fmla="*/ 79 w 84"/>
                  <a:gd name="T75" fmla="*/ 2 h 46"/>
                  <a:gd name="T76" fmla="*/ 83 w 84"/>
                  <a:gd name="T7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46">
                    <a:moveTo>
                      <a:pt x="83" y="0"/>
                    </a:moveTo>
                    <a:lnTo>
                      <a:pt x="83" y="1"/>
                    </a:lnTo>
                    <a:lnTo>
                      <a:pt x="82" y="2"/>
                    </a:lnTo>
                    <a:lnTo>
                      <a:pt x="82" y="3"/>
                    </a:lnTo>
                    <a:lnTo>
                      <a:pt x="82" y="5"/>
                    </a:lnTo>
                    <a:lnTo>
                      <a:pt x="81" y="7"/>
                    </a:lnTo>
                    <a:lnTo>
                      <a:pt x="80" y="9"/>
                    </a:lnTo>
                    <a:lnTo>
                      <a:pt x="79" y="11"/>
                    </a:lnTo>
                    <a:lnTo>
                      <a:pt x="78" y="13"/>
                    </a:lnTo>
                    <a:lnTo>
                      <a:pt x="77" y="15"/>
                    </a:lnTo>
                    <a:lnTo>
                      <a:pt x="77" y="17"/>
                    </a:lnTo>
                    <a:lnTo>
                      <a:pt x="76" y="19"/>
                    </a:lnTo>
                    <a:lnTo>
                      <a:pt x="76" y="20"/>
                    </a:lnTo>
                    <a:lnTo>
                      <a:pt x="75" y="21"/>
                    </a:lnTo>
                    <a:lnTo>
                      <a:pt x="74" y="22"/>
                    </a:lnTo>
                    <a:lnTo>
                      <a:pt x="74" y="23"/>
                    </a:lnTo>
                    <a:lnTo>
                      <a:pt x="73" y="23"/>
                    </a:lnTo>
                    <a:lnTo>
                      <a:pt x="72" y="25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7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66" y="27"/>
                    </a:lnTo>
                    <a:lnTo>
                      <a:pt x="66" y="28"/>
                    </a:lnTo>
                    <a:lnTo>
                      <a:pt x="65" y="29"/>
                    </a:lnTo>
                    <a:lnTo>
                      <a:pt x="64" y="31"/>
                    </a:lnTo>
                    <a:lnTo>
                      <a:pt x="64" y="33"/>
                    </a:lnTo>
                    <a:lnTo>
                      <a:pt x="62" y="34"/>
                    </a:lnTo>
                    <a:lnTo>
                      <a:pt x="61" y="35"/>
                    </a:lnTo>
                    <a:lnTo>
                      <a:pt x="60" y="37"/>
                    </a:lnTo>
                    <a:lnTo>
                      <a:pt x="58" y="38"/>
                    </a:lnTo>
                    <a:lnTo>
                      <a:pt x="56" y="39"/>
                    </a:lnTo>
                    <a:lnTo>
                      <a:pt x="54" y="40"/>
                    </a:lnTo>
                    <a:lnTo>
                      <a:pt x="51" y="41"/>
                    </a:lnTo>
                    <a:lnTo>
                      <a:pt x="48" y="42"/>
                    </a:lnTo>
                    <a:lnTo>
                      <a:pt x="43" y="43"/>
                    </a:lnTo>
                    <a:lnTo>
                      <a:pt x="38" y="44"/>
                    </a:lnTo>
                    <a:lnTo>
                      <a:pt x="37" y="44"/>
                    </a:lnTo>
                    <a:lnTo>
                      <a:pt x="34" y="44"/>
                    </a:lnTo>
                    <a:lnTo>
                      <a:pt x="30" y="44"/>
                    </a:lnTo>
                    <a:lnTo>
                      <a:pt x="26" y="44"/>
                    </a:lnTo>
                    <a:lnTo>
                      <a:pt x="21" y="45"/>
                    </a:lnTo>
                    <a:lnTo>
                      <a:pt x="17" y="45"/>
                    </a:lnTo>
                    <a:lnTo>
                      <a:pt x="13" y="44"/>
                    </a:lnTo>
                    <a:lnTo>
                      <a:pt x="11" y="44"/>
                    </a:lnTo>
                    <a:lnTo>
                      <a:pt x="9" y="43"/>
                    </a:lnTo>
                    <a:lnTo>
                      <a:pt x="8" y="43"/>
                    </a:lnTo>
                    <a:lnTo>
                      <a:pt x="6" y="41"/>
                    </a:lnTo>
                    <a:lnTo>
                      <a:pt x="5" y="40"/>
                    </a:lnTo>
                    <a:lnTo>
                      <a:pt x="4" y="39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1" y="34"/>
                    </a:lnTo>
                    <a:lnTo>
                      <a:pt x="1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2" y="27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6" y="25"/>
                    </a:lnTo>
                    <a:lnTo>
                      <a:pt x="10" y="23"/>
                    </a:lnTo>
                    <a:lnTo>
                      <a:pt x="15" y="22"/>
                    </a:lnTo>
                    <a:lnTo>
                      <a:pt x="21" y="20"/>
                    </a:lnTo>
                    <a:lnTo>
                      <a:pt x="28" y="17"/>
                    </a:lnTo>
                    <a:lnTo>
                      <a:pt x="35" y="16"/>
                    </a:lnTo>
                    <a:lnTo>
                      <a:pt x="43" y="13"/>
                    </a:lnTo>
                    <a:lnTo>
                      <a:pt x="50" y="11"/>
                    </a:lnTo>
                    <a:lnTo>
                      <a:pt x="57" y="8"/>
                    </a:lnTo>
                    <a:lnTo>
                      <a:pt x="64" y="6"/>
                    </a:lnTo>
                    <a:lnTo>
                      <a:pt x="70" y="5"/>
                    </a:lnTo>
                    <a:lnTo>
                      <a:pt x="75" y="3"/>
                    </a:lnTo>
                    <a:lnTo>
                      <a:pt x="79" y="2"/>
                    </a:lnTo>
                    <a:lnTo>
                      <a:pt x="82" y="1"/>
                    </a:lnTo>
                    <a:lnTo>
                      <a:pt x="83" y="0"/>
                    </a:lnTo>
                  </a:path>
                </a:pathLst>
              </a:custGeom>
              <a:solidFill>
                <a:srgbClr val="2626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44" name="Freeform 132">
                <a:extLst>
                  <a:ext uri="{FF2B5EF4-FFF2-40B4-BE49-F238E27FC236}">
                    <a16:creationId xmlns:a16="http://schemas.microsoft.com/office/drawing/2014/main" id="{4BFC5A65-8F22-47BC-8BDD-1ED17C379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" y="1494"/>
                <a:ext cx="84" cy="46"/>
              </a:xfrm>
              <a:custGeom>
                <a:avLst/>
                <a:gdLst>
                  <a:gd name="T0" fmla="*/ 83 w 84"/>
                  <a:gd name="T1" fmla="*/ 0 h 46"/>
                  <a:gd name="T2" fmla="*/ 82 w 84"/>
                  <a:gd name="T3" fmla="*/ 2 h 46"/>
                  <a:gd name="T4" fmla="*/ 82 w 84"/>
                  <a:gd name="T5" fmla="*/ 5 h 46"/>
                  <a:gd name="T6" fmla="*/ 80 w 84"/>
                  <a:gd name="T7" fmla="*/ 9 h 46"/>
                  <a:gd name="T8" fmla="*/ 78 w 84"/>
                  <a:gd name="T9" fmla="*/ 13 h 46"/>
                  <a:gd name="T10" fmla="*/ 77 w 84"/>
                  <a:gd name="T11" fmla="*/ 15 h 46"/>
                  <a:gd name="T12" fmla="*/ 76 w 84"/>
                  <a:gd name="T13" fmla="*/ 19 h 46"/>
                  <a:gd name="T14" fmla="*/ 75 w 84"/>
                  <a:gd name="T15" fmla="*/ 21 h 46"/>
                  <a:gd name="T16" fmla="*/ 74 w 84"/>
                  <a:gd name="T17" fmla="*/ 23 h 46"/>
                  <a:gd name="T18" fmla="*/ 73 w 84"/>
                  <a:gd name="T19" fmla="*/ 23 h 46"/>
                  <a:gd name="T20" fmla="*/ 71 w 84"/>
                  <a:gd name="T21" fmla="*/ 26 h 46"/>
                  <a:gd name="T22" fmla="*/ 71 w 84"/>
                  <a:gd name="T23" fmla="*/ 27 h 46"/>
                  <a:gd name="T24" fmla="*/ 67 w 84"/>
                  <a:gd name="T25" fmla="*/ 26 h 46"/>
                  <a:gd name="T26" fmla="*/ 66 w 84"/>
                  <a:gd name="T27" fmla="*/ 27 h 46"/>
                  <a:gd name="T28" fmla="*/ 65 w 84"/>
                  <a:gd name="T29" fmla="*/ 29 h 46"/>
                  <a:gd name="T30" fmla="*/ 64 w 84"/>
                  <a:gd name="T31" fmla="*/ 33 h 46"/>
                  <a:gd name="T32" fmla="*/ 61 w 84"/>
                  <a:gd name="T33" fmla="*/ 35 h 46"/>
                  <a:gd name="T34" fmla="*/ 60 w 84"/>
                  <a:gd name="T35" fmla="*/ 37 h 46"/>
                  <a:gd name="T36" fmla="*/ 56 w 84"/>
                  <a:gd name="T37" fmla="*/ 39 h 46"/>
                  <a:gd name="T38" fmla="*/ 51 w 84"/>
                  <a:gd name="T39" fmla="*/ 41 h 46"/>
                  <a:gd name="T40" fmla="*/ 43 w 84"/>
                  <a:gd name="T41" fmla="*/ 43 h 46"/>
                  <a:gd name="T42" fmla="*/ 38 w 84"/>
                  <a:gd name="T43" fmla="*/ 44 h 46"/>
                  <a:gd name="T44" fmla="*/ 34 w 84"/>
                  <a:gd name="T45" fmla="*/ 44 h 46"/>
                  <a:gd name="T46" fmla="*/ 26 w 84"/>
                  <a:gd name="T47" fmla="*/ 44 h 46"/>
                  <a:gd name="T48" fmla="*/ 17 w 84"/>
                  <a:gd name="T49" fmla="*/ 45 h 46"/>
                  <a:gd name="T50" fmla="*/ 11 w 84"/>
                  <a:gd name="T51" fmla="*/ 44 h 46"/>
                  <a:gd name="T52" fmla="*/ 9 w 84"/>
                  <a:gd name="T53" fmla="*/ 43 h 46"/>
                  <a:gd name="T54" fmla="*/ 6 w 84"/>
                  <a:gd name="T55" fmla="*/ 41 h 46"/>
                  <a:gd name="T56" fmla="*/ 4 w 84"/>
                  <a:gd name="T57" fmla="*/ 39 h 46"/>
                  <a:gd name="T58" fmla="*/ 2 w 84"/>
                  <a:gd name="T59" fmla="*/ 36 h 46"/>
                  <a:gd name="T60" fmla="*/ 1 w 84"/>
                  <a:gd name="T61" fmla="*/ 34 h 46"/>
                  <a:gd name="T62" fmla="*/ 0 w 84"/>
                  <a:gd name="T63" fmla="*/ 31 h 46"/>
                  <a:gd name="T64" fmla="*/ 1 w 84"/>
                  <a:gd name="T65" fmla="*/ 29 h 46"/>
                  <a:gd name="T66" fmla="*/ 2 w 84"/>
                  <a:gd name="T67" fmla="*/ 27 h 46"/>
                  <a:gd name="T68" fmla="*/ 2 w 84"/>
                  <a:gd name="T69" fmla="*/ 26 h 46"/>
                  <a:gd name="T70" fmla="*/ 3 w 84"/>
                  <a:gd name="T71" fmla="*/ 26 h 46"/>
                  <a:gd name="T72" fmla="*/ 10 w 84"/>
                  <a:gd name="T73" fmla="*/ 23 h 46"/>
                  <a:gd name="T74" fmla="*/ 21 w 84"/>
                  <a:gd name="T75" fmla="*/ 20 h 46"/>
                  <a:gd name="T76" fmla="*/ 35 w 84"/>
                  <a:gd name="T77" fmla="*/ 16 h 46"/>
                  <a:gd name="T78" fmla="*/ 50 w 84"/>
                  <a:gd name="T79" fmla="*/ 11 h 46"/>
                  <a:gd name="T80" fmla="*/ 64 w 84"/>
                  <a:gd name="T81" fmla="*/ 6 h 46"/>
                  <a:gd name="T82" fmla="*/ 75 w 84"/>
                  <a:gd name="T83" fmla="*/ 3 h 46"/>
                  <a:gd name="T84" fmla="*/ 82 w 84"/>
                  <a:gd name="T85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4" h="46">
                    <a:moveTo>
                      <a:pt x="83" y="0"/>
                    </a:moveTo>
                    <a:lnTo>
                      <a:pt x="83" y="0"/>
                    </a:lnTo>
                    <a:lnTo>
                      <a:pt x="83" y="1"/>
                    </a:lnTo>
                    <a:lnTo>
                      <a:pt x="82" y="2"/>
                    </a:lnTo>
                    <a:lnTo>
                      <a:pt x="82" y="3"/>
                    </a:lnTo>
                    <a:lnTo>
                      <a:pt x="82" y="5"/>
                    </a:lnTo>
                    <a:lnTo>
                      <a:pt x="81" y="7"/>
                    </a:lnTo>
                    <a:lnTo>
                      <a:pt x="80" y="9"/>
                    </a:lnTo>
                    <a:lnTo>
                      <a:pt x="79" y="11"/>
                    </a:lnTo>
                    <a:lnTo>
                      <a:pt x="78" y="13"/>
                    </a:lnTo>
                    <a:lnTo>
                      <a:pt x="78" y="13"/>
                    </a:lnTo>
                    <a:lnTo>
                      <a:pt x="77" y="15"/>
                    </a:lnTo>
                    <a:lnTo>
                      <a:pt x="77" y="17"/>
                    </a:lnTo>
                    <a:lnTo>
                      <a:pt x="76" y="19"/>
                    </a:lnTo>
                    <a:lnTo>
                      <a:pt x="76" y="20"/>
                    </a:lnTo>
                    <a:lnTo>
                      <a:pt x="75" y="21"/>
                    </a:lnTo>
                    <a:lnTo>
                      <a:pt x="74" y="22"/>
                    </a:lnTo>
                    <a:lnTo>
                      <a:pt x="74" y="23"/>
                    </a:lnTo>
                    <a:lnTo>
                      <a:pt x="73" y="23"/>
                    </a:lnTo>
                    <a:lnTo>
                      <a:pt x="73" y="23"/>
                    </a:lnTo>
                    <a:lnTo>
                      <a:pt x="72" y="25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7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67" y="26"/>
                    </a:lnTo>
                    <a:lnTo>
                      <a:pt x="66" y="27"/>
                    </a:lnTo>
                    <a:lnTo>
                      <a:pt x="66" y="28"/>
                    </a:lnTo>
                    <a:lnTo>
                      <a:pt x="65" y="29"/>
                    </a:lnTo>
                    <a:lnTo>
                      <a:pt x="64" y="31"/>
                    </a:lnTo>
                    <a:lnTo>
                      <a:pt x="64" y="33"/>
                    </a:lnTo>
                    <a:lnTo>
                      <a:pt x="62" y="34"/>
                    </a:lnTo>
                    <a:lnTo>
                      <a:pt x="61" y="35"/>
                    </a:lnTo>
                    <a:lnTo>
                      <a:pt x="61" y="35"/>
                    </a:lnTo>
                    <a:lnTo>
                      <a:pt x="60" y="37"/>
                    </a:lnTo>
                    <a:lnTo>
                      <a:pt x="58" y="38"/>
                    </a:lnTo>
                    <a:lnTo>
                      <a:pt x="56" y="39"/>
                    </a:lnTo>
                    <a:lnTo>
                      <a:pt x="54" y="40"/>
                    </a:lnTo>
                    <a:lnTo>
                      <a:pt x="51" y="41"/>
                    </a:lnTo>
                    <a:lnTo>
                      <a:pt x="48" y="42"/>
                    </a:lnTo>
                    <a:lnTo>
                      <a:pt x="43" y="43"/>
                    </a:lnTo>
                    <a:lnTo>
                      <a:pt x="38" y="44"/>
                    </a:lnTo>
                    <a:lnTo>
                      <a:pt x="38" y="44"/>
                    </a:lnTo>
                    <a:lnTo>
                      <a:pt x="37" y="44"/>
                    </a:lnTo>
                    <a:lnTo>
                      <a:pt x="34" y="44"/>
                    </a:lnTo>
                    <a:lnTo>
                      <a:pt x="30" y="44"/>
                    </a:lnTo>
                    <a:lnTo>
                      <a:pt x="26" y="44"/>
                    </a:lnTo>
                    <a:lnTo>
                      <a:pt x="21" y="45"/>
                    </a:lnTo>
                    <a:lnTo>
                      <a:pt x="17" y="45"/>
                    </a:lnTo>
                    <a:lnTo>
                      <a:pt x="13" y="44"/>
                    </a:lnTo>
                    <a:lnTo>
                      <a:pt x="11" y="44"/>
                    </a:lnTo>
                    <a:lnTo>
                      <a:pt x="11" y="44"/>
                    </a:lnTo>
                    <a:lnTo>
                      <a:pt x="9" y="43"/>
                    </a:lnTo>
                    <a:lnTo>
                      <a:pt x="8" y="43"/>
                    </a:lnTo>
                    <a:lnTo>
                      <a:pt x="6" y="41"/>
                    </a:lnTo>
                    <a:lnTo>
                      <a:pt x="5" y="40"/>
                    </a:lnTo>
                    <a:lnTo>
                      <a:pt x="4" y="39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1" y="34"/>
                    </a:lnTo>
                    <a:lnTo>
                      <a:pt x="1" y="34"/>
                    </a:lnTo>
                    <a:lnTo>
                      <a:pt x="1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2" y="27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6" y="25"/>
                    </a:lnTo>
                    <a:lnTo>
                      <a:pt x="10" y="23"/>
                    </a:lnTo>
                    <a:lnTo>
                      <a:pt x="15" y="22"/>
                    </a:lnTo>
                    <a:lnTo>
                      <a:pt x="21" y="20"/>
                    </a:lnTo>
                    <a:lnTo>
                      <a:pt x="28" y="17"/>
                    </a:lnTo>
                    <a:lnTo>
                      <a:pt x="35" y="16"/>
                    </a:lnTo>
                    <a:lnTo>
                      <a:pt x="43" y="13"/>
                    </a:lnTo>
                    <a:lnTo>
                      <a:pt x="50" y="11"/>
                    </a:lnTo>
                    <a:lnTo>
                      <a:pt x="57" y="8"/>
                    </a:lnTo>
                    <a:lnTo>
                      <a:pt x="64" y="6"/>
                    </a:lnTo>
                    <a:lnTo>
                      <a:pt x="70" y="5"/>
                    </a:lnTo>
                    <a:lnTo>
                      <a:pt x="75" y="3"/>
                    </a:lnTo>
                    <a:lnTo>
                      <a:pt x="79" y="2"/>
                    </a:lnTo>
                    <a:lnTo>
                      <a:pt x="82" y="1"/>
                    </a:lnTo>
                    <a:lnTo>
                      <a:pt x="83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45" name="Freeform 133">
                <a:extLst>
                  <a:ext uri="{FF2B5EF4-FFF2-40B4-BE49-F238E27FC236}">
                    <a16:creationId xmlns:a16="http://schemas.microsoft.com/office/drawing/2014/main" id="{643C8975-34A6-98FA-B0FE-2FC707E1A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" y="1508"/>
                <a:ext cx="17" cy="17"/>
              </a:xfrm>
              <a:custGeom>
                <a:avLst/>
                <a:gdLst>
                  <a:gd name="T0" fmla="*/ 9 w 17"/>
                  <a:gd name="T1" fmla="*/ 16 h 17"/>
                  <a:gd name="T2" fmla="*/ 16 w 17"/>
                  <a:gd name="T3" fmla="*/ 0 h 17"/>
                  <a:gd name="T4" fmla="*/ 16 w 17"/>
                  <a:gd name="T5" fmla="*/ 0 h 17"/>
                  <a:gd name="T6" fmla="*/ 11 w 17"/>
                  <a:gd name="T7" fmla="*/ 1 h 17"/>
                  <a:gd name="T8" fmla="*/ 6 w 17"/>
                  <a:gd name="T9" fmla="*/ 2 h 17"/>
                  <a:gd name="T10" fmla="*/ 4 w 17"/>
                  <a:gd name="T11" fmla="*/ 3 h 17"/>
                  <a:gd name="T12" fmla="*/ 2 w 17"/>
                  <a:gd name="T13" fmla="*/ 6 h 17"/>
                  <a:gd name="T14" fmla="*/ 2 w 17"/>
                  <a:gd name="T15" fmla="*/ 7 h 17"/>
                  <a:gd name="T16" fmla="*/ 0 w 17"/>
                  <a:gd name="T17" fmla="*/ 8 h 17"/>
                  <a:gd name="T18" fmla="*/ 0 w 17"/>
                  <a:gd name="T19" fmla="*/ 9 h 17"/>
                  <a:gd name="T20" fmla="*/ 0 w 17"/>
                  <a:gd name="T21" fmla="*/ 11 h 17"/>
                  <a:gd name="T22" fmla="*/ 0 w 17"/>
                  <a:gd name="T23" fmla="*/ 13 h 17"/>
                  <a:gd name="T24" fmla="*/ 0 w 17"/>
                  <a:gd name="T25" fmla="*/ 13 h 17"/>
                  <a:gd name="T26" fmla="*/ 0 w 17"/>
                  <a:gd name="T27" fmla="*/ 14 h 17"/>
                  <a:gd name="T28" fmla="*/ 9 w 17"/>
                  <a:gd name="T2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9" y="16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6" y="2"/>
                    </a:lnTo>
                    <a:lnTo>
                      <a:pt x="4" y="3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4"/>
                    </a:lnTo>
                    <a:lnTo>
                      <a:pt x="9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46" name="Freeform 134">
                <a:extLst>
                  <a:ext uri="{FF2B5EF4-FFF2-40B4-BE49-F238E27FC236}">
                    <a16:creationId xmlns:a16="http://schemas.microsoft.com/office/drawing/2014/main" id="{6BB78E69-5477-E263-AE9E-74C5A7CE8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" y="1453"/>
                <a:ext cx="85" cy="85"/>
              </a:xfrm>
              <a:custGeom>
                <a:avLst/>
                <a:gdLst>
                  <a:gd name="T0" fmla="*/ 84 w 85"/>
                  <a:gd name="T1" fmla="*/ 26 h 85"/>
                  <a:gd name="T2" fmla="*/ 84 w 85"/>
                  <a:gd name="T3" fmla="*/ 31 h 85"/>
                  <a:gd name="T4" fmla="*/ 84 w 85"/>
                  <a:gd name="T5" fmla="*/ 36 h 85"/>
                  <a:gd name="T6" fmla="*/ 82 w 85"/>
                  <a:gd name="T7" fmla="*/ 41 h 85"/>
                  <a:gd name="T8" fmla="*/ 79 w 85"/>
                  <a:gd name="T9" fmla="*/ 47 h 85"/>
                  <a:gd name="T10" fmla="*/ 74 w 85"/>
                  <a:gd name="T11" fmla="*/ 52 h 85"/>
                  <a:gd name="T12" fmla="*/ 69 w 85"/>
                  <a:gd name="T13" fmla="*/ 55 h 85"/>
                  <a:gd name="T14" fmla="*/ 65 w 85"/>
                  <a:gd name="T15" fmla="*/ 58 h 85"/>
                  <a:gd name="T16" fmla="*/ 64 w 85"/>
                  <a:gd name="T17" fmla="*/ 63 h 85"/>
                  <a:gd name="T18" fmla="*/ 63 w 85"/>
                  <a:gd name="T19" fmla="*/ 68 h 85"/>
                  <a:gd name="T20" fmla="*/ 60 w 85"/>
                  <a:gd name="T21" fmla="*/ 74 h 85"/>
                  <a:gd name="T22" fmla="*/ 54 w 85"/>
                  <a:gd name="T23" fmla="*/ 79 h 85"/>
                  <a:gd name="T24" fmla="*/ 47 w 85"/>
                  <a:gd name="T25" fmla="*/ 81 h 85"/>
                  <a:gd name="T26" fmla="*/ 41 w 85"/>
                  <a:gd name="T27" fmla="*/ 82 h 85"/>
                  <a:gd name="T28" fmla="*/ 35 w 85"/>
                  <a:gd name="T29" fmla="*/ 82 h 85"/>
                  <a:gd name="T30" fmla="*/ 29 w 85"/>
                  <a:gd name="T31" fmla="*/ 83 h 85"/>
                  <a:gd name="T32" fmla="*/ 23 w 85"/>
                  <a:gd name="T33" fmla="*/ 83 h 85"/>
                  <a:gd name="T34" fmla="*/ 18 w 85"/>
                  <a:gd name="T35" fmla="*/ 84 h 85"/>
                  <a:gd name="T36" fmla="*/ 13 w 85"/>
                  <a:gd name="T37" fmla="*/ 83 h 85"/>
                  <a:gd name="T38" fmla="*/ 10 w 85"/>
                  <a:gd name="T39" fmla="*/ 83 h 85"/>
                  <a:gd name="T40" fmla="*/ 8 w 85"/>
                  <a:gd name="T41" fmla="*/ 82 h 85"/>
                  <a:gd name="T42" fmla="*/ 5 w 85"/>
                  <a:gd name="T43" fmla="*/ 79 h 85"/>
                  <a:gd name="T44" fmla="*/ 2 w 85"/>
                  <a:gd name="T45" fmla="*/ 75 h 85"/>
                  <a:gd name="T46" fmla="*/ 1 w 85"/>
                  <a:gd name="T47" fmla="*/ 71 h 85"/>
                  <a:gd name="T48" fmla="*/ 0 w 85"/>
                  <a:gd name="T49" fmla="*/ 65 h 85"/>
                  <a:gd name="T50" fmla="*/ 2 w 85"/>
                  <a:gd name="T51" fmla="*/ 60 h 85"/>
                  <a:gd name="T52" fmla="*/ 7 w 85"/>
                  <a:gd name="T53" fmla="*/ 54 h 85"/>
                  <a:gd name="T54" fmla="*/ 13 w 85"/>
                  <a:gd name="T55" fmla="*/ 47 h 85"/>
                  <a:gd name="T56" fmla="*/ 18 w 85"/>
                  <a:gd name="T57" fmla="*/ 42 h 85"/>
                  <a:gd name="T58" fmla="*/ 21 w 85"/>
                  <a:gd name="T59" fmla="*/ 37 h 85"/>
                  <a:gd name="T60" fmla="*/ 24 w 85"/>
                  <a:gd name="T61" fmla="*/ 32 h 85"/>
                  <a:gd name="T62" fmla="*/ 26 w 85"/>
                  <a:gd name="T63" fmla="*/ 26 h 85"/>
                  <a:gd name="T64" fmla="*/ 28 w 85"/>
                  <a:gd name="T65" fmla="*/ 21 h 85"/>
                  <a:gd name="T66" fmla="*/ 29 w 85"/>
                  <a:gd name="T67" fmla="*/ 15 h 85"/>
                  <a:gd name="T68" fmla="*/ 31 w 85"/>
                  <a:gd name="T69" fmla="*/ 10 h 85"/>
                  <a:gd name="T70" fmla="*/ 32 w 85"/>
                  <a:gd name="T71" fmla="*/ 6 h 85"/>
                  <a:gd name="T72" fmla="*/ 34 w 85"/>
                  <a:gd name="T73" fmla="*/ 3 h 85"/>
                  <a:gd name="T74" fmla="*/ 39 w 85"/>
                  <a:gd name="T75" fmla="*/ 1 h 85"/>
                  <a:gd name="T76" fmla="*/ 46 w 85"/>
                  <a:gd name="T77" fmla="*/ 0 h 85"/>
                  <a:gd name="T78" fmla="*/ 55 w 85"/>
                  <a:gd name="T79" fmla="*/ 1 h 85"/>
                  <a:gd name="T80" fmla="*/ 64 w 85"/>
                  <a:gd name="T81" fmla="*/ 3 h 85"/>
                  <a:gd name="T82" fmla="*/ 73 w 85"/>
                  <a:gd name="T83" fmla="*/ 6 h 85"/>
                  <a:gd name="T84" fmla="*/ 79 w 85"/>
                  <a:gd name="T85" fmla="*/ 12 h 85"/>
                  <a:gd name="T86" fmla="*/ 83 w 85"/>
                  <a:gd name="T87" fmla="*/ 1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" h="85">
                    <a:moveTo>
                      <a:pt x="84" y="24"/>
                    </a:moveTo>
                    <a:lnTo>
                      <a:pt x="84" y="26"/>
                    </a:lnTo>
                    <a:lnTo>
                      <a:pt x="84" y="28"/>
                    </a:lnTo>
                    <a:lnTo>
                      <a:pt x="84" y="31"/>
                    </a:lnTo>
                    <a:lnTo>
                      <a:pt x="84" y="33"/>
                    </a:lnTo>
                    <a:lnTo>
                      <a:pt x="84" y="36"/>
                    </a:lnTo>
                    <a:lnTo>
                      <a:pt x="83" y="39"/>
                    </a:lnTo>
                    <a:lnTo>
                      <a:pt x="82" y="41"/>
                    </a:lnTo>
                    <a:lnTo>
                      <a:pt x="81" y="44"/>
                    </a:lnTo>
                    <a:lnTo>
                      <a:pt x="79" y="47"/>
                    </a:lnTo>
                    <a:lnTo>
                      <a:pt x="76" y="50"/>
                    </a:lnTo>
                    <a:lnTo>
                      <a:pt x="74" y="52"/>
                    </a:lnTo>
                    <a:lnTo>
                      <a:pt x="71" y="54"/>
                    </a:lnTo>
                    <a:lnTo>
                      <a:pt x="69" y="55"/>
                    </a:lnTo>
                    <a:lnTo>
                      <a:pt x="67" y="57"/>
                    </a:lnTo>
                    <a:lnTo>
                      <a:pt x="65" y="58"/>
                    </a:lnTo>
                    <a:lnTo>
                      <a:pt x="64" y="61"/>
                    </a:lnTo>
                    <a:lnTo>
                      <a:pt x="64" y="63"/>
                    </a:lnTo>
                    <a:lnTo>
                      <a:pt x="64" y="66"/>
                    </a:lnTo>
                    <a:lnTo>
                      <a:pt x="63" y="68"/>
                    </a:lnTo>
                    <a:lnTo>
                      <a:pt x="61" y="71"/>
                    </a:lnTo>
                    <a:lnTo>
                      <a:pt x="60" y="74"/>
                    </a:lnTo>
                    <a:lnTo>
                      <a:pt x="57" y="76"/>
                    </a:lnTo>
                    <a:lnTo>
                      <a:pt x="54" y="79"/>
                    </a:lnTo>
                    <a:lnTo>
                      <a:pt x="49" y="80"/>
                    </a:lnTo>
                    <a:lnTo>
                      <a:pt x="47" y="81"/>
                    </a:lnTo>
                    <a:lnTo>
                      <a:pt x="44" y="81"/>
                    </a:lnTo>
                    <a:lnTo>
                      <a:pt x="41" y="82"/>
                    </a:lnTo>
                    <a:lnTo>
                      <a:pt x="38" y="82"/>
                    </a:lnTo>
                    <a:lnTo>
                      <a:pt x="35" y="82"/>
                    </a:lnTo>
                    <a:lnTo>
                      <a:pt x="32" y="83"/>
                    </a:lnTo>
                    <a:lnTo>
                      <a:pt x="29" y="83"/>
                    </a:lnTo>
                    <a:lnTo>
                      <a:pt x="26" y="83"/>
                    </a:lnTo>
                    <a:lnTo>
                      <a:pt x="23" y="83"/>
                    </a:lnTo>
                    <a:lnTo>
                      <a:pt x="20" y="84"/>
                    </a:lnTo>
                    <a:lnTo>
                      <a:pt x="18" y="84"/>
                    </a:lnTo>
                    <a:lnTo>
                      <a:pt x="16" y="84"/>
                    </a:lnTo>
                    <a:lnTo>
                      <a:pt x="13" y="83"/>
                    </a:lnTo>
                    <a:lnTo>
                      <a:pt x="12" y="83"/>
                    </a:lnTo>
                    <a:lnTo>
                      <a:pt x="10" y="83"/>
                    </a:lnTo>
                    <a:lnTo>
                      <a:pt x="9" y="82"/>
                    </a:lnTo>
                    <a:lnTo>
                      <a:pt x="8" y="82"/>
                    </a:lnTo>
                    <a:lnTo>
                      <a:pt x="6" y="81"/>
                    </a:lnTo>
                    <a:lnTo>
                      <a:pt x="5" y="79"/>
                    </a:lnTo>
                    <a:lnTo>
                      <a:pt x="4" y="77"/>
                    </a:lnTo>
                    <a:lnTo>
                      <a:pt x="2" y="75"/>
                    </a:lnTo>
                    <a:lnTo>
                      <a:pt x="1" y="73"/>
                    </a:lnTo>
                    <a:lnTo>
                      <a:pt x="1" y="71"/>
                    </a:lnTo>
                    <a:lnTo>
                      <a:pt x="0" y="68"/>
                    </a:lnTo>
                    <a:lnTo>
                      <a:pt x="0" y="65"/>
                    </a:lnTo>
                    <a:lnTo>
                      <a:pt x="1" y="63"/>
                    </a:lnTo>
                    <a:lnTo>
                      <a:pt x="2" y="60"/>
                    </a:lnTo>
                    <a:lnTo>
                      <a:pt x="5" y="57"/>
                    </a:lnTo>
                    <a:lnTo>
                      <a:pt x="7" y="54"/>
                    </a:lnTo>
                    <a:lnTo>
                      <a:pt x="10" y="50"/>
                    </a:lnTo>
                    <a:lnTo>
                      <a:pt x="13" y="47"/>
                    </a:lnTo>
                    <a:lnTo>
                      <a:pt x="16" y="44"/>
                    </a:lnTo>
                    <a:lnTo>
                      <a:pt x="18" y="42"/>
                    </a:lnTo>
                    <a:lnTo>
                      <a:pt x="19" y="40"/>
                    </a:lnTo>
                    <a:lnTo>
                      <a:pt x="21" y="37"/>
                    </a:lnTo>
                    <a:lnTo>
                      <a:pt x="22" y="35"/>
                    </a:lnTo>
                    <a:lnTo>
                      <a:pt x="24" y="32"/>
                    </a:lnTo>
                    <a:lnTo>
                      <a:pt x="25" y="29"/>
                    </a:lnTo>
                    <a:lnTo>
                      <a:pt x="26" y="26"/>
                    </a:lnTo>
                    <a:lnTo>
                      <a:pt x="27" y="24"/>
                    </a:lnTo>
                    <a:lnTo>
                      <a:pt x="28" y="21"/>
                    </a:lnTo>
                    <a:lnTo>
                      <a:pt x="29" y="18"/>
                    </a:lnTo>
                    <a:lnTo>
                      <a:pt x="29" y="15"/>
                    </a:lnTo>
                    <a:lnTo>
                      <a:pt x="30" y="13"/>
                    </a:lnTo>
                    <a:lnTo>
                      <a:pt x="31" y="10"/>
                    </a:lnTo>
                    <a:lnTo>
                      <a:pt x="31" y="8"/>
                    </a:lnTo>
                    <a:lnTo>
                      <a:pt x="32" y="6"/>
                    </a:lnTo>
                    <a:lnTo>
                      <a:pt x="33" y="4"/>
                    </a:lnTo>
                    <a:lnTo>
                      <a:pt x="34" y="3"/>
                    </a:lnTo>
                    <a:lnTo>
                      <a:pt x="36" y="2"/>
                    </a:lnTo>
                    <a:lnTo>
                      <a:pt x="39" y="1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5" y="1"/>
                    </a:lnTo>
                    <a:lnTo>
                      <a:pt x="60" y="2"/>
                    </a:lnTo>
                    <a:lnTo>
                      <a:pt x="64" y="3"/>
                    </a:lnTo>
                    <a:lnTo>
                      <a:pt x="69" y="4"/>
                    </a:lnTo>
                    <a:lnTo>
                      <a:pt x="73" y="6"/>
                    </a:lnTo>
                    <a:lnTo>
                      <a:pt x="76" y="9"/>
                    </a:lnTo>
                    <a:lnTo>
                      <a:pt x="79" y="12"/>
                    </a:lnTo>
                    <a:lnTo>
                      <a:pt x="82" y="15"/>
                    </a:lnTo>
                    <a:lnTo>
                      <a:pt x="83" y="19"/>
                    </a:lnTo>
                    <a:lnTo>
                      <a:pt x="84" y="24"/>
                    </a:lnTo>
                  </a:path>
                </a:pathLst>
              </a:custGeom>
              <a:solidFill>
                <a:srgbClr val="330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47" name="Freeform 135">
                <a:extLst>
                  <a:ext uri="{FF2B5EF4-FFF2-40B4-BE49-F238E27FC236}">
                    <a16:creationId xmlns:a16="http://schemas.microsoft.com/office/drawing/2014/main" id="{41D26279-F91B-7076-AFD5-89AC49DB7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" y="1453"/>
                <a:ext cx="85" cy="85"/>
              </a:xfrm>
              <a:custGeom>
                <a:avLst/>
                <a:gdLst>
                  <a:gd name="T0" fmla="*/ 84 w 85"/>
                  <a:gd name="T1" fmla="*/ 24 h 85"/>
                  <a:gd name="T2" fmla="*/ 84 w 85"/>
                  <a:gd name="T3" fmla="*/ 28 h 85"/>
                  <a:gd name="T4" fmla="*/ 84 w 85"/>
                  <a:gd name="T5" fmla="*/ 33 h 85"/>
                  <a:gd name="T6" fmla="*/ 83 w 85"/>
                  <a:gd name="T7" fmla="*/ 39 h 85"/>
                  <a:gd name="T8" fmla="*/ 81 w 85"/>
                  <a:gd name="T9" fmla="*/ 44 h 85"/>
                  <a:gd name="T10" fmla="*/ 79 w 85"/>
                  <a:gd name="T11" fmla="*/ 47 h 85"/>
                  <a:gd name="T12" fmla="*/ 74 w 85"/>
                  <a:gd name="T13" fmla="*/ 52 h 85"/>
                  <a:gd name="T14" fmla="*/ 69 w 85"/>
                  <a:gd name="T15" fmla="*/ 55 h 85"/>
                  <a:gd name="T16" fmla="*/ 65 w 85"/>
                  <a:gd name="T17" fmla="*/ 58 h 85"/>
                  <a:gd name="T18" fmla="*/ 64 w 85"/>
                  <a:gd name="T19" fmla="*/ 61 h 85"/>
                  <a:gd name="T20" fmla="*/ 64 w 85"/>
                  <a:gd name="T21" fmla="*/ 66 h 85"/>
                  <a:gd name="T22" fmla="*/ 61 w 85"/>
                  <a:gd name="T23" fmla="*/ 71 h 85"/>
                  <a:gd name="T24" fmla="*/ 57 w 85"/>
                  <a:gd name="T25" fmla="*/ 76 h 85"/>
                  <a:gd name="T26" fmla="*/ 49 w 85"/>
                  <a:gd name="T27" fmla="*/ 80 h 85"/>
                  <a:gd name="T28" fmla="*/ 47 w 85"/>
                  <a:gd name="T29" fmla="*/ 81 h 85"/>
                  <a:gd name="T30" fmla="*/ 41 w 85"/>
                  <a:gd name="T31" fmla="*/ 82 h 85"/>
                  <a:gd name="T32" fmla="*/ 35 w 85"/>
                  <a:gd name="T33" fmla="*/ 82 h 85"/>
                  <a:gd name="T34" fmla="*/ 29 w 85"/>
                  <a:gd name="T35" fmla="*/ 83 h 85"/>
                  <a:gd name="T36" fmla="*/ 23 w 85"/>
                  <a:gd name="T37" fmla="*/ 83 h 85"/>
                  <a:gd name="T38" fmla="*/ 18 w 85"/>
                  <a:gd name="T39" fmla="*/ 84 h 85"/>
                  <a:gd name="T40" fmla="*/ 13 w 85"/>
                  <a:gd name="T41" fmla="*/ 83 h 85"/>
                  <a:gd name="T42" fmla="*/ 10 w 85"/>
                  <a:gd name="T43" fmla="*/ 83 h 85"/>
                  <a:gd name="T44" fmla="*/ 9 w 85"/>
                  <a:gd name="T45" fmla="*/ 82 h 85"/>
                  <a:gd name="T46" fmla="*/ 6 w 85"/>
                  <a:gd name="T47" fmla="*/ 81 h 85"/>
                  <a:gd name="T48" fmla="*/ 4 w 85"/>
                  <a:gd name="T49" fmla="*/ 77 h 85"/>
                  <a:gd name="T50" fmla="*/ 1 w 85"/>
                  <a:gd name="T51" fmla="*/ 73 h 85"/>
                  <a:gd name="T52" fmla="*/ 0 w 85"/>
                  <a:gd name="T53" fmla="*/ 68 h 85"/>
                  <a:gd name="T54" fmla="*/ 0 w 85"/>
                  <a:gd name="T55" fmla="*/ 65 h 85"/>
                  <a:gd name="T56" fmla="*/ 2 w 85"/>
                  <a:gd name="T57" fmla="*/ 60 h 85"/>
                  <a:gd name="T58" fmla="*/ 7 w 85"/>
                  <a:gd name="T59" fmla="*/ 54 h 85"/>
                  <a:gd name="T60" fmla="*/ 13 w 85"/>
                  <a:gd name="T61" fmla="*/ 47 h 85"/>
                  <a:gd name="T62" fmla="*/ 16 w 85"/>
                  <a:gd name="T63" fmla="*/ 44 h 85"/>
                  <a:gd name="T64" fmla="*/ 19 w 85"/>
                  <a:gd name="T65" fmla="*/ 40 h 85"/>
                  <a:gd name="T66" fmla="*/ 22 w 85"/>
                  <a:gd name="T67" fmla="*/ 35 h 85"/>
                  <a:gd name="T68" fmla="*/ 25 w 85"/>
                  <a:gd name="T69" fmla="*/ 29 h 85"/>
                  <a:gd name="T70" fmla="*/ 27 w 85"/>
                  <a:gd name="T71" fmla="*/ 24 h 85"/>
                  <a:gd name="T72" fmla="*/ 29 w 85"/>
                  <a:gd name="T73" fmla="*/ 18 h 85"/>
                  <a:gd name="T74" fmla="*/ 30 w 85"/>
                  <a:gd name="T75" fmla="*/ 13 h 85"/>
                  <a:gd name="T76" fmla="*/ 31 w 85"/>
                  <a:gd name="T77" fmla="*/ 8 h 85"/>
                  <a:gd name="T78" fmla="*/ 33 w 85"/>
                  <a:gd name="T79" fmla="*/ 4 h 85"/>
                  <a:gd name="T80" fmla="*/ 34 w 85"/>
                  <a:gd name="T81" fmla="*/ 3 h 85"/>
                  <a:gd name="T82" fmla="*/ 39 w 85"/>
                  <a:gd name="T83" fmla="*/ 1 h 85"/>
                  <a:gd name="T84" fmla="*/ 46 w 85"/>
                  <a:gd name="T85" fmla="*/ 0 h 85"/>
                  <a:gd name="T86" fmla="*/ 55 w 85"/>
                  <a:gd name="T87" fmla="*/ 1 h 85"/>
                  <a:gd name="T88" fmla="*/ 64 w 85"/>
                  <a:gd name="T89" fmla="*/ 3 h 85"/>
                  <a:gd name="T90" fmla="*/ 73 w 85"/>
                  <a:gd name="T91" fmla="*/ 6 h 85"/>
                  <a:gd name="T92" fmla="*/ 79 w 85"/>
                  <a:gd name="T93" fmla="*/ 12 h 85"/>
                  <a:gd name="T94" fmla="*/ 83 w 85"/>
                  <a:gd name="T95" fmla="*/ 1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" h="85">
                    <a:moveTo>
                      <a:pt x="84" y="24"/>
                    </a:moveTo>
                    <a:lnTo>
                      <a:pt x="84" y="24"/>
                    </a:lnTo>
                    <a:lnTo>
                      <a:pt x="84" y="26"/>
                    </a:lnTo>
                    <a:lnTo>
                      <a:pt x="84" y="28"/>
                    </a:lnTo>
                    <a:lnTo>
                      <a:pt x="84" y="31"/>
                    </a:lnTo>
                    <a:lnTo>
                      <a:pt x="84" y="33"/>
                    </a:lnTo>
                    <a:lnTo>
                      <a:pt x="84" y="36"/>
                    </a:lnTo>
                    <a:lnTo>
                      <a:pt x="83" y="39"/>
                    </a:lnTo>
                    <a:lnTo>
                      <a:pt x="82" y="41"/>
                    </a:lnTo>
                    <a:lnTo>
                      <a:pt x="81" y="44"/>
                    </a:lnTo>
                    <a:lnTo>
                      <a:pt x="81" y="44"/>
                    </a:lnTo>
                    <a:lnTo>
                      <a:pt x="79" y="47"/>
                    </a:lnTo>
                    <a:lnTo>
                      <a:pt x="76" y="50"/>
                    </a:lnTo>
                    <a:lnTo>
                      <a:pt x="74" y="52"/>
                    </a:lnTo>
                    <a:lnTo>
                      <a:pt x="71" y="54"/>
                    </a:lnTo>
                    <a:lnTo>
                      <a:pt x="69" y="55"/>
                    </a:lnTo>
                    <a:lnTo>
                      <a:pt x="67" y="57"/>
                    </a:lnTo>
                    <a:lnTo>
                      <a:pt x="65" y="58"/>
                    </a:lnTo>
                    <a:lnTo>
                      <a:pt x="64" y="61"/>
                    </a:lnTo>
                    <a:lnTo>
                      <a:pt x="64" y="61"/>
                    </a:lnTo>
                    <a:lnTo>
                      <a:pt x="64" y="63"/>
                    </a:lnTo>
                    <a:lnTo>
                      <a:pt x="64" y="66"/>
                    </a:lnTo>
                    <a:lnTo>
                      <a:pt x="63" y="68"/>
                    </a:lnTo>
                    <a:lnTo>
                      <a:pt x="61" y="71"/>
                    </a:lnTo>
                    <a:lnTo>
                      <a:pt x="60" y="74"/>
                    </a:lnTo>
                    <a:lnTo>
                      <a:pt x="57" y="76"/>
                    </a:lnTo>
                    <a:lnTo>
                      <a:pt x="54" y="79"/>
                    </a:lnTo>
                    <a:lnTo>
                      <a:pt x="49" y="80"/>
                    </a:lnTo>
                    <a:lnTo>
                      <a:pt x="49" y="80"/>
                    </a:lnTo>
                    <a:lnTo>
                      <a:pt x="47" y="81"/>
                    </a:lnTo>
                    <a:lnTo>
                      <a:pt x="44" y="81"/>
                    </a:lnTo>
                    <a:lnTo>
                      <a:pt x="41" y="82"/>
                    </a:lnTo>
                    <a:lnTo>
                      <a:pt x="38" y="82"/>
                    </a:lnTo>
                    <a:lnTo>
                      <a:pt x="35" y="82"/>
                    </a:lnTo>
                    <a:lnTo>
                      <a:pt x="32" y="83"/>
                    </a:lnTo>
                    <a:lnTo>
                      <a:pt x="29" y="83"/>
                    </a:lnTo>
                    <a:lnTo>
                      <a:pt x="26" y="83"/>
                    </a:lnTo>
                    <a:lnTo>
                      <a:pt x="23" y="83"/>
                    </a:lnTo>
                    <a:lnTo>
                      <a:pt x="20" y="84"/>
                    </a:lnTo>
                    <a:lnTo>
                      <a:pt x="18" y="84"/>
                    </a:lnTo>
                    <a:lnTo>
                      <a:pt x="16" y="84"/>
                    </a:lnTo>
                    <a:lnTo>
                      <a:pt x="13" y="83"/>
                    </a:lnTo>
                    <a:lnTo>
                      <a:pt x="12" y="83"/>
                    </a:lnTo>
                    <a:lnTo>
                      <a:pt x="10" y="83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8" y="82"/>
                    </a:lnTo>
                    <a:lnTo>
                      <a:pt x="6" y="81"/>
                    </a:lnTo>
                    <a:lnTo>
                      <a:pt x="5" y="79"/>
                    </a:lnTo>
                    <a:lnTo>
                      <a:pt x="4" y="77"/>
                    </a:lnTo>
                    <a:lnTo>
                      <a:pt x="2" y="75"/>
                    </a:lnTo>
                    <a:lnTo>
                      <a:pt x="1" y="73"/>
                    </a:lnTo>
                    <a:lnTo>
                      <a:pt x="1" y="71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5"/>
                    </a:lnTo>
                    <a:lnTo>
                      <a:pt x="1" y="63"/>
                    </a:lnTo>
                    <a:lnTo>
                      <a:pt x="2" y="60"/>
                    </a:lnTo>
                    <a:lnTo>
                      <a:pt x="5" y="57"/>
                    </a:lnTo>
                    <a:lnTo>
                      <a:pt x="7" y="54"/>
                    </a:lnTo>
                    <a:lnTo>
                      <a:pt x="10" y="50"/>
                    </a:lnTo>
                    <a:lnTo>
                      <a:pt x="13" y="47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18" y="42"/>
                    </a:lnTo>
                    <a:lnTo>
                      <a:pt x="19" y="40"/>
                    </a:lnTo>
                    <a:lnTo>
                      <a:pt x="21" y="37"/>
                    </a:lnTo>
                    <a:lnTo>
                      <a:pt x="22" y="35"/>
                    </a:lnTo>
                    <a:lnTo>
                      <a:pt x="24" y="32"/>
                    </a:lnTo>
                    <a:lnTo>
                      <a:pt x="25" y="29"/>
                    </a:lnTo>
                    <a:lnTo>
                      <a:pt x="26" y="26"/>
                    </a:lnTo>
                    <a:lnTo>
                      <a:pt x="27" y="24"/>
                    </a:lnTo>
                    <a:lnTo>
                      <a:pt x="28" y="21"/>
                    </a:lnTo>
                    <a:lnTo>
                      <a:pt x="29" y="18"/>
                    </a:lnTo>
                    <a:lnTo>
                      <a:pt x="29" y="15"/>
                    </a:lnTo>
                    <a:lnTo>
                      <a:pt x="30" y="13"/>
                    </a:lnTo>
                    <a:lnTo>
                      <a:pt x="31" y="10"/>
                    </a:lnTo>
                    <a:lnTo>
                      <a:pt x="31" y="8"/>
                    </a:lnTo>
                    <a:lnTo>
                      <a:pt x="32" y="6"/>
                    </a:lnTo>
                    <a:lnTo>
                      <a:pt x="33" y="4"/>
                    </a:lnTo>
                    <a:lnTo>
                      <a:pt x="33" y="4"/>
                    </a:lnTo>
                    <a:lnTo>
                      <a:pt x="34" y="3"/>
                    </a:lnTo>
                    <a:lnTo>
                      <a:pt x="36" y="2"/>
                    </a:lnTo>
                    <a:lnTo>
                      <a:pt x="39" y="1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5" y="1"/>
                    </a:lnTo>
                    <a:lnTo>
                      <a:pt x="60" y="2"/>
                    </a:lnTo>
                    <a:lnTo>
                      <a:pt x="64" y="3"/>
                    </a:lnTo>
                    <a:lnTo>
                      <a:pt x="69" y="4"/>
                    </a:lnTo>
                    <a:lnTo>
                      <a:pt x="73" y="6"/>
                    </a:lnTo>
                    <a:lnTo>
                      <a:pt x="76" y="9"/>
                    </a:lnTo>
                    <a:lnTo>
                      <a:pt x="79" y="12"/>
                    </a:lnTo>
                    <a:lnTo>
                      <a:pt x="82" y="15"/>
                    </a:lnTo>
                    <a:lnTo>
                      <a:pt x="83" y="19"/>
                    </a:lnTo>
                    <a:lnTo>
                      <a:pt x="84" y="2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48" name="Freeform 136">
                <a:extLst>
                  <a:ext uri="{FF2B5EF4-FFF2-40B4-BE49-F238E27FC236}">
                    <a16:creationId xmlns:a16="http://schemas.microsoft.com/office/drawing/2014/main" id="{15EE35E2-566F-D1E8-1263-4480AF89A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" y="1467"/>
                <a:ext cx="72" cy="66"/>
              </a:xfrm>
              <a:custGeom>
                <a:avLst/>
                <a:gdLst>
                  <a:gd name="T0" fmla="*/ 33 w 72"/>
                  <a:gd name="T1" fmla="*/ 3 h 66"/>
                  <a:gd name="T2" fmla="*/ 40 w 72"/>
                  <a:gd name="T3" fmla="*/ 0 h 66"/>
                  <a:gd name="T4" fmla="*/ 48 w 72"/>
                  <a:gd name="T5" fmla="*/ 0 h 66"/>
                  <a:gd name="T6" fmla="*/ 57 w 72"/>
                  <a:gd name="T7" fmla="*/ 2 h 66"/>
                  <a:gd name="T8" fmla="*/ 65 w 72"/>
                  <a:gd name="T9" fmla="*/ 7 h 66"/>
                  <a:gd name="T10" fmla="*/ 69 w 72"/>
                  <a:gd name="T11" fmla="*/ 12 h 66"/>
                  <a:gd name="T12" fmla="*/ 71 w 72"/>
                  <a:gd name="T13" fmla="*/ 16 h 66"/>
                  <a:gd name="T14" fmla="*/ 70 w 72"/>
                  <a:gd name="T15" fmla="*/ 21 h 66"/>
                  <a:gd name="T16" fmla="*/ 68 w 72"/>
                  <a:gd name="T17" fmla="*/ 26 h 66"/>
                  <a:gd name="T18" fmla="*/ 65 w 72"/>
                  <a:gd name="T19" fmla="*/ 30 h 66"/>
                  <a:gd name="T20" fmla="*/ 62 w 72"/>
                  <a:gd name="T21" fmla="*/ 34 h 66"/>
                  <a:gd name="T22" fmla="*/ 59 w 72"/>
                  <a:gd name="T23" fmla="*/ 38 h 66"/>
                  <a:gd name="T24" fmla="*/ 57 w 72"/>
                  <a:gd name="T25" fmla="*/ 43 h 66"/>
                  <a:gd name="T26" fmla="*/ 56 w 72"/>
                  <a:gd name="T27" fmla="*/ 49 h 66"/>
                  <a:gd name="T28" fmla="*/ 52 w 72"/>
                  <a:gd name="T29" fmla="*/ 56 h 66"/>
                  <a:gd name="T30" fmla="*/ 46 w 72"/>
                  <a:gd name="T31" fmla="*/ 61 h 66"/>
                  <a:gd name="T32" fmla="*/ 39 w 72"/>
                  <a:gd name="T33" fmla="*/ 62 h 66"/>
                  <a:gd name="T34" fmla="*/ 30 w 72"/>
                  <a:gd name="T35" fmla="*/ 64 h 66"/>
                  <a:gd name="T36" fmla="*/ 21 w 72"/>
                  <a:gd name="T37" fmla="*/ 65 h 66"/>
                  <a:gd name="T38" fmla="*/ 15 w 72"/>
                  <a:gd name="T39" fmla="*/ 65 h 66"/>
                  <a:gd name="T40" fmla="*/ 12 w 72"/>
                  <a:gd name="T41" fmla="*/ 64 h 66"/>
                  <a:gd name="T42" fmla="*/ 9 w 72"/>
                  <a:gd name="T43" fmla="*/ 64 h 66"/>
                  <a:gd name="T44" fmla="*/ 6 w 72"/>
                  <a:gd name="T45" fmla="*/ 64 h 66"/>
                  <a:gd name="T46" fmla="*/ 3 w 72"/>
                  <a:gd name="T47" fmla="*/ 62 h 66"/>
                  <a:gd name="T48" fmla="*/ 2 w 72"/>
                  <a:gd name="T49" fmla="*/ 59 h 66"/>
                  <a:gd name="T50" fmla="*/ 1 w 72"/>
                  <a:gd name="T51" fmla="*/ 56 h 66"/>
                  <a:gd name="T52" fmla="*/ 0 w 72"/>
                  <a:gd name="T53" fmla="*/ 53 h 66"/>
                  <a:gd name="T54" fmla="*/ 1 w 72"/>
                  <a:gd name="T55" fmla="*/ 50 h 66"/>
                  <a:gd name="T56" fmla="*/ 2 w 72"/>
                  <a:gd name="T57" fmla="*/ 46 h 66"/>
                  <a:gd name="T58" fmla="*/ 7 w 72"/>
                  <a:gd name="T59" fmla="*/ 40 h 66"/>
                  <a:gd name="T60" fmla="*/ 14 w 72"/>
                  <a:gd name="T61" fmla="*/ 33 h 66"/>
                  <a:gd name="T62" fmla="*/ 20 w 72"/>
                  <a:gd name="T63" fmla="*/ 26 h 66"/>
                  <a:gd name="T64" fmla="*/ 22 w 72"/>
                  <a:gd name="T65" fmla="*/ 21 h 66"/>
                  <a:gd name="T66" fmla="*/ 24 w 72"/>
                  <a:gd name="T67" fmla="*/ 16 h 66"/>
                  <a:gd name="T68" fmla="*/ 27 w 72"/>
                  <a:gd name="T69" fmla="*/ 10 h 66"/>
                  <a:gd name="T70" fmla="*/ 30 w 72"/>
                  <a:gd name="T71" fmla="*/ 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2" h="66">
                    <a:moveTo>
                      <a:pt x="32" y="4"/>
                    </a:moveTo>
                    <a:lnTo>
                      <a:pt x="33" y="3"/>
                    </a:lnTo>
                    <a:lnTo>
                      <a:pt x="36" y="2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48" y="0"/>
                    </a:lnTo>
                    <a:lnTo>
                      <a:pt x="53" y="0"/>
                    </a:lnTo>
                    <a:lnTo>
                      <a:pt x="57" y="2"/>
                    </a:lnTo>
                    <a:lnTo>
                      <a:pt x="62" y="5"/>
                    </a:lnTo>
                    <a:lnTo>
                      <a:pt x="65" y="7"/>
                    </a:lnTo>
                    <a:lnTo>
                      <a:pt x="68" y="10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0" y="21"/>
                    </a:lnTo>
                    <a:lnTo>
                      <a:pt x="69" y="24"/>
                    </a:lnTo>
                    <a:lnTo>
                      <a:pt x="68" y="26"/>
                    </a:lnTo>
                    <a:lnTo>
                      <a:pt x="66" y="29"/>
                    </a:lnTo>
                    <a:lnTo>
                      <a:pt x="65" y="30"/>
                    </a:lnTo>
                    <a:lnTo>
                      <a:pt x="63" y="32"/>
                    </a:lnTo>
                    <a:lnTo>
                      <a:pt x="62" y="34"/>
                    </a:lnTo>
                    <a:lnTo>
                      <a:pt x="60" y="36"/>
                    </a:lnTo>
                    <a:lnTo>
                      <a:pt x="59" y="38"/>
                    </a:lnTo>
                    <a:lnTo>
                      <a:pt x="58" y="40"/>
                    </a:lnTo>
                    <a:lnTo>
                      <a:pt x="57" y="43"/>
                    </a:lnTo>
                    <a:lnTo>
                      <a:pt x="57" y="46"/>
                    </a:lnTo>
                    <a:lnTo>
                      <a:pt x="56" y="49"/>
                    </a:lnTo>
                    <a:lnTo>
                      <a:pt x="54" y="53"/>
                    </a:lnTo>
                    <a:lnTo>
                      <a:pt x="52" y="56"/>
                    </a:lnTo>
                    <a:lnTo>
                      <a:pt x="49" y="59"/>
                    </a:lnTo>
                    <a:lnTo>
                      <a:pt x="46" y="61"/>
                    </a:lnTo>
                    <a:lnTo>
                      <a:pt x="43" y="62"/>
                    </a:lnTo>
                    <a:lnTo>
                      <a:pt x="39" y="62"/>
                    </a:lnTo>
                    <a:lnTo>
                      <a:pt x="35" y="63"/>
                    </a:lnTo>
                    <a:lnTo>
                      <a:pt x="30" y="64"/>
                    </a:lnTo>
                    <a:lnTo>
                      <a:pt x="25" y="64"/>
                    </a:lnTo>
                    <a:lnTo>
                      <a:pt x="21" y="65"/>
                    </a:lnTo>
                    <a:lnTo>
                      <a:pt x="17" y="65"/>
                    </a:lnTo>
                    <a:lnTo>
                      <a:pt x="15" y="65"/>
                    </a:lnTo>
                    <a:lnTo>
                      <a:pt x="13" y="65"/>
                    </a:lnTo>
                    <a:lnTo>
                      <a:pt x="12" y="64"/>
                    </a:lnTo>
                    <a:lnTo>
                      <a:pt x="10" y="64"/>
                    </a:lnTo>
                    <a:lnTo>
                      <a:pt x="9" y="64"/>
                    </a:lnTo>
                    <a:lnTo>
                      <a:pt x="8" y="64"/>
                    </a:lnTo>
                    <a:lnTo>
                      <a:pt x="6" y="64"/>
                    </a:lnTo>
                    <a:lnTo>
                      <a:pt x="5" y="63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59"/>
                    </a:lnTo>
                    <a:lnTo>
                      <a:pt x="1" y="57"/>
                    </a:lnTo>
                    <a:lnTo>
                      <a:pt x="1" y="56"/>
                    </a:lnTo>
                    <a:lnTo>
                      <a:pt x="1" y="54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2" y="46"/>
                    </a:lnTo>
                    <a:lnTo>
                      <a:pt x="5" y="43"/>
                    </a:lnTo>
                    <a:lnTo>
                      <a:pt x="7" y="40"/>
                    </a:lnTo>
                    <a:lnTo>
                      <a:pt x="11" y="37"/>
                    </a:lnTo>
                    <a:lnTo>
                      <a:pt x="14" y="33"/>
                    </a:lnTo>
                    <a:lnTo>
                      <a:pt x="17" y="29"/>
                    </a:lnTo>
                    <a:lnTo>
                      <a:pt x="20" y="26"/>
                    </a:lnTo>
                    <a:lnTo>
                      <a:pt x="22" y="23"/>
                    </a:lnTo>
                    <a:lnTo>
                      <a:pt x="22" y="21"/>
                    </a:lnTo>
                    <a:lnTo>
                      <a:pt x="23" y="18"/>
                    </a:lnTo>
                    <a:lnTo>
                      <a:pt x="24" y="16"/>
                    </a:lnTo>
                    <a:lnTo>
                      <a:pt x="26" y="13"/>
                    </a:lnTo>
                    <a:lnTo>
                      <a:pt x="27" y="10"/>
                    </a:lnTo>
                    <a:lnTo>
                      <a:pt x="29" y="8"/>
                    </a:lnTo>
                    <a:lnTo>
                      <a:pt x="30" y="5"/>
                    </a:lnTo>
                    <a:lnTo>
                      <a:pt x="32" y="4"/>
                    </a:lnTo>
                  </a:path>
                </a:pathLst>
              </a:custGeom>
              <a:solidFill>
                <a:srgbClr val="330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49" name="Freeform 137">
                <a:extLst>
                  <a:ext uri="{FF2B5EF4-FFF2-40B4-BE49-F238E27FC236}">
                    <a16:creationId xmlns:a16="http://schemas.microsoft.com/office/drawing/2014/main" id="{5F2DCCB4-916D-DC6D-A44A-9136941AE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" y="1468"/>
                <a:ext cx="68" cy="63"/>
              </a:xfrm>
              <a:custGeom>
                <a:avLst/>
                <a:gdLst>
                  <a:gd name="T0" fmla="*/ 32 w 68"/>
                  <a:gd name="T1" fmla="*/ 2 h 63"/>
                  <a:gd name="T2" fmla="*/ 38 w 68"/>
                  <a:gd name="T3" fmla="*/ 1 h 63"/>
                  <a:gd name="T4" fmla="*/ 46 w 68"/>
                  <a:gd name="T5" fmla="*/ 0 h 63"/>
                  <a:gd name="T6" fmla="*/ 54 w 68"/>
                  <a:gd name="T7" fmla="*/ 2 h 63"/>
                  <a:gd name="T8" fmla="*/ 61 w 68"/>
                  <a:gd name="T9" fmla="*/ 7 h 63"/>
                  <a:gd name="T10" fmla="*/ 65 w 68"/>
                  <a:gd name="T11" fmla="*/ 11 h 63"/>
                  <a:gd name="T12" fmla="*/ 67 w 68"/>
                  <a:gd name="T13" fmla="*/ 15 h 63"/>
                  <a:gd name="T14" fmla="*/ 66 w 68"/>
                  <a:gd name="T15" fmla="*/ 19 h 63"/>
                  <a:gd name="T16" fmla="*/ 64 w 68"/>
                  <a:gd name="T17" fmla="*/ 24 h 63"/>
                  <a:gd name="T18" fmla="*/ 61 w 68"/>
                  <a:gd name="T19" fmla="*/ 28 h 63"/>
                  <a:gd name="T20" fmla="*/ 58 w 68"/>
                  <a:gd name="T21" fmla="*/ 32 h 63"/>
                  <a:gd name="T22" fmla="*/ 56 w 68"/>
                  <a:gd name="T23" fmla="*/ 36 h 63"/>
                  <a:gd name="T24" fmla="*/ 55 w 68"/>
                  <a:gd name="T25" fmla="*/ 41 h 63"/>
                  <a:gd name="T26" fmla="*/ 53 w 68"/>
                  <a:gd name="T27" fmla="*/ 47 h 63"/>
                  <a:gd name="T28" fmla="*/ 49 w 68"/>
                  <a:gd name="T29" fmla="*/ 53 h 63"/>
                  <a:gd name="T30" fmla="*/ 44 w 68"/>
                  <a:gd name="T31" fmla="*/ 58 h 63"/>
                  <a:gd name="T32" fmla="*/ 37 w 68"/>
                  <a:gd name="T33" fmla="*/ 60 h 63"/>
                  <a:gd name="T34" fmla="*/ 28 w 68"/>
                  <a:gd name="T35" fmla="*/ 61 h 63"/>
                  <a:gd name="T36" fmla="*/ 20 w 68"/>
                  <a:gd name="T37" fmla="*/ 62 h 63"/>
                  <a:gd name="T38" fmla="*/ 14 w 68"/>
                  <a:gd name="T39" fmla="*/ 62 h 63"/>
                  <a:gd name="T40" fmla="*/ 10 w 68"/>
                  <a:gd name="T41" fmla="*/ 62 h 63"/>
                  <a:gd name="T42" fmla="*/ 8 w 68"/>
                  <a:gd name="T43" fmla="*/ 62 h 63"/>
                  <a:gd name="T44" fmla="*/ 5 w 68"/>
                  <a:gd name="T45" fmla="*/ 61 h 63"/>
                  <a:gd name="T46" fmla="*/ 3 w 68"/>
                  <a:gd name="T47" fmla="*/ 60 h 63"/>
                  <a:gd name="T48" fmla="*/ 1 w 68"/>
                  <a:gd name="T49" fmla="*/ 56 h 63"/>
                  <a:gd name="T50" fmla="*/ 0 w 68"/>
                  <a:gd name="T51" fmla="*/ 53 h 63"/>
                  <a:gd name="T52" fmla="*/ 1 w 68"/>
                  <a:gd name="T53" fmla="*/ 49 h 63"/>
                  <a:gd name="T54" fmla="*/ 1 w 68"/>
                  <a:gd name="T55" fmla="*/ 47 h 63"/>
                  <a:gd name="T56" fmla="*/ 3 w 68"/>
                  <a:gd name="T57" fmla="*/ 43 h 63"/>
                  <a:gd name="T58" fmla="*/ 8 w 68"/>
                  <a:gd name="T59" fmla="*/ 37 h 63"/>
                  <a:gd name="T60" fmla="*/ 14 w 68"/>
                  <a:gd name="T61" fmla="*/ 31 h 63"/>
                  <a:gd name="T62" fmla="*/ 19 w 68"/>
                  <a:gd name="T63" fmla="*/ 25 h 63"/>
                  <a:gd name="T64" fmla="*/ 22 w 68"/>
                  <a:gd name="T65" fmla="*/ 19 h 63"/>
                  <a:gd name="T66" fmla="*/ 24 w 68"/>
                  <a:gd name="T67" fmla="*/ 15 h 63"/>
                  <a:gd name="T68" fmla="*/ 26 w 68"/>
                  <a:gd name="T69" fmla="*/ 10 h 63"/>
                  <a:gd name="T70" fmla="*/ 29 w 68"/>
                  <a:gd name="T71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" h="63">
                    <a:moveTo>
                      <a:pt x="30" y="4"/>
                    </a:moveTo>
                    <a:lnTo>
                      <a:pt x="32" y="2"/>
                    </a:lnTo>
                    <a:lnTo>
                      <a:pt x="35" y="2"/>
                    </a:lnTo>
                    <a:lnTo>
                      <a:pt x="38" y="1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0" y="1"/>
                    </a:lnTo>
                    <a:lnTo>
                      <a:pt x="54" y="2"/>
                    </a:lnTo>
                    <a:lnTo>
                      <a:pt x="58" y="5"/>
                    </a:lnTo>
                    <a:lnTo>
                      <a:pt x="61" y="7"/>
                    </a:lnTo>
                    <a:lnTo>
                      <a:pt x="64" y="9"/>
                    </a:lnTo>
                    <a:lnTo>
                      <a:pt x="65" y="11"/>
                    </a:lnTo>
                    <a:lnTo>
                      <a:pt x="66" y="13"/>
                    </a:lnTo>
                    <a:lnTo>
                      <a:pt x="67" y="15"/>
                    </a:lnTo>
                    <a:lnTo>
                      <a:pt x="67" y="17"/>
                    </a:lnTo>
                    <a:lnTo>
                      <a:pt x="66" y="19"/>
                    </a:lnTo>
                    <a:lnTo>
                      <a:pt x="66" y="22"/>
                    </a:lnTo>
                    <a:lnTo>
                      <a:pt x="64" y="24"/>
                    </a:lnTo>
                    <a:lnTo>
                      <a:pt x="63" y="26"/>
                    </a:lnTo>
                    <a:lnTo>
                      <a:pt x="61" y="28"/>
                    </a:lnTo>
                    <a:lnTo>
                      <a:pt x="60" y="30"/>
                    </a:lnTo>
                    <a:lnTo>
                      <a:pt x="58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5" y="41"/>
                    </a:lnTo>
                    <a:lnTo>
                      <a:pt x="54" y="44"/>
                    </a:lnTo>
                    <a:lnTo>
                      <a:pt x="53" y="47"/>
                    </a:lnTo>
                    <a:lnTo>
                      <a:pt x="51" y="50"/>
                    </a:lnTo>
                    <a:lnTo>
                      <a:pt x="49" y="53"/>
                    </a:lnTo>
                    <a:lnTo>
                      <a:pt x="47" y="56"/>
                    </a:lnTo>
                    <a:lnTo>
                      <a:pt x="44" y="58"/>
                    </a:lnTo>
                    <a:lnTo>
                      <a:pt x="41" y="59"/>
                    </a:lnTo>
                    <a:lnTo>
                      <a:pt x="37" y="60"/>
                    </a:lnTo>
                    <a:lnTo>
                      <a:pt x="33" y="61"/>
                    </a:lnTo>
                    <a:lnTo>
                      <a:pt x="28" y="61"/>
                    </a:lnTo>
                    <a:lnTo>
                      <a:pt x="24" y="62"/>
                    </a:lnTo>
                    <a:lnTo>
                      <a:pt x="20" y="62"/>
                    </a:lnTo>
                    <a:lnTo>
                      <a:pt x="17" y="62"/>
                    </a:lnTo>
                    <a:lnTo>
                      <a:pt x="14" y="62"/>
                    </a:lnTo>
                    <a:lnTo>
                      <a:pt x="12" y="62"/>
                    </a:lnTo>
                    <a:lnTo>
                      <a:pt x="10" y="62"/>
                    </a:lnTo>
                    <a:lnTo>
                      <a:pt x="9" y="62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5" y="61"/>
                    </a:lnTo>
                    <a:lnTo>
                      <a:pt x="3" y="61"/>
                    </a:lnTo>
                    <a:lnTo>
                      <a:pt x="3" y="60"/>
                    </a:lnTo>
                    <a:lnTo>
                      <a:pt x="1" y="58"/>
                    </a:lnTo>
                    <a:lnTo>
                      <a:pt x="1" y="56"/>
                    </a:lnTo>
                    <a:lnTo>
                      <a:pt x="1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1" y="49"/>
                    </a:lnTo>
                    <a:lnTo>
                      <a:pt x="1" y="48"/>
                    </a:lnTo>
                    <a:lnTo>
                      <a:pt x="1" y="47"/>
                    </a:lnTo>
                    <a:lnTo>
                      <a:pt x="2" y="46"/>
                    </a:lnTo>
                    <a:lnTo>
                      <a:pt x="3" y="43"/>
                    </a:lnTo>
                    <a:lnTo>
                      <a:pt x="5" y="40"/>
                    </a:lnTo>
                    <a:lnTo>
                      <a:pt x="8" y="37"/>
                    </a:lnTo>
                    <a:lnTo>
                      <a:pt x="11" y="34"/>
                    </a:lnTo>
                    <a:lnTo>
                      <a:pt x="14" y="31"/>
                    </a:lnTo>
                    <a:lnTo>
                      <a:pt x="17" y="28"/>
                    </a:lnTo>
                    <a:lnTo>
                      <a:pt x="19" y="25"/>
                    </a:lnTo>
                    <a:lnTo>
                      <a:pt x="21" y="21"/>
                    </a:lnTo>
                    <a:lnTo>
                      <a:pt x="22" y="19"/>
                    </a:lnTo>
                    <a:lnTo>
                      <a:pt x="23" y="17"/>
                    </a:lnTo>
                    <a:lnTo>
                      <a:pt x="24" y="15"/>
                    </a:lnTo>
                    <a:lnTo>
                      <a:pt x="25" y="12"/>
                    </a:lnTo>
                    <a:lnTo>
                      <a:pt x="26" y="10"/>
                    </a:lnTo>
                    <a:lnTo>
                      <a:pt x="27" y="7"/>
                    </a:lnTo>
                    <a:lnTo>
                      <a:pt x="29" y="5"/>
                    </a:lnTo>
                    <a:lnTo>
                      <a:pt x="30" y="4"/>
                    </a:lnTo>
                  </a:path>
                </a:pathLst>
              </a:custGeom>
              <a:solidFill>
                <a:srgbClr val="3D1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50" name="Freeform 138">
                <a:extLst>
                  <a:ext uri="{FF2B5EF4-FFF2-40B4-BE49-F238E27FC236}">
                    <a16:creationId xmlns:a16="http://schemas.microsoft.com/office/drawing/2014/main" id="{9BCCFEFB-7F85-5856-40DC-88451CA48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" y="1469"/>
                <a:ext cx="63" cy="61"/>
              </a:xfrm>
              <a:custGeom>
                <a:avLst/>
                <a:gdLst>
                  <a:gd name="T0" fmla="*/ 31 w 63"/>
                  <a:gd name="T1" fmla="*/ 3 h 61"/>
                  <a:gd name="T2" fmla="*/ 36 w 63"/>
                  <a:gd name="T3" fmla="*/ 1 h 61"/>
                  <a:gd name="T4" fmla="*/ 44 w 63"/>
                  <a:gd name="T5" fmla="*/ 0 h 61"/>
                  <a:gd name="T6" fmla="*/ 52 w 63"/>
                  <a:gd name="T7" fmla="*/ 2 h 61"/>
                  <a:gd name="T8" fmla="*/ 58 w 63"/>
                  <a:gd name="T9" fmla="*/ 7 h 61"/>
                  <a:gd name="T10" fmla="*/ 61 w 63"/>
                  <a:gd name="T11" fmla="*/ 10 h 61"/>
                  <a:gd name="T12" fmla="*/ 62 w 63"/>
                  <a:gd name="T13" fmla="*/ 14 h 61"/>
                  <a:gd name="T14" fmla="*/ 62 w 63"/>
                  <a:gd name="T15" fmla="*/ 18 h 61"/>
                  <a:gd name="T16" fmla="*/ 60 w 63"/>
                  <a:gd name="T17" fmla="*/ 22 h 61"/>
                  <a:gd name="T18" fmla="*/ 58 w 63"/>
                  <a:gd name="T19" fmla="*/ 26 h 61"/>
                  <a:gd name="T20" fmla="*/ 55 w 63"/>
                  <a:gd name="T21" fmla="*/ 30 h 61"/>
                  <a:gd name="T22" fmla="*/ 53 w 63"/>
                  <a:gd name="T23" fmla="*/ 33 h 61"/>
                  <a:gd name="T24" fmla="*/ 52 w 63"/>
                  <a:gd name="T25" fmla="*/ 38 h 61"/>
                  <a:gd name="T26" fmla="*/ 50 w 63"/>
                  <a:gd name="T27" fmla="*/ 44 h 61"/>
                  <a:gd name="T28" fmla="*/ 47 w 63"/>
                  <a:gd name="T29" fmla="*/ 50 h 61"/>
                  <a:gd name="T30" fmla="*/ 41 w 63"/>
                  <a:gd name="T31" fmla="*/ 55 h 61"/>
                  <a:gd name="T32" fmla="*/ 35 w 63"/>
                  <a:gd name="T33" fmla="*/ 57 h 61"/>
                  <a:gd name="T34" fmla="*/ 27 w 63"/>
                  <a:gd name="T35" fmla="*/ 59 h 61"/>
                  <a:gd name="T36" fmla="*/ 19 w 63"/>
                  <a:gd name="T37" fmla="*/ 60 h 61"/>
                  <a:gd name="T38" fmla="*/ 13 w 63"/>
                  <a:gd name="T39" fmla="*/ 60 h 61"/>
                  <a:gd name="T40" fmla="*/ 10 w 63"/>
                  <a:gd name="T41" fmla="*/ 60 h 61"/>
                  <a:gd name="T42" fmla="*/ 7 w 63"/>
                  <a:gd name="T43" fmla="*/ 60 h 61"/>
                  <a:gd name="T44" fmla="*/ 4 w 63"/>
                  <a:gd name="T45" fmla="*/ 59 h 61"/>
                  <a:gd name="T46" fmla="*/ 1 w 63"/>
                  <a:gd name="T47" fmla="*/ 57 h 61"/>
                  <a:gd name="T48" fmla="*/ 0 w 63"/>
                  <a:gd name="T49" fmla="*/ 54 h 61"/>
                  <a:gd name="T50" fmla="*/ 0 w 63"/>
                  <a:gd name="T51" fmla="*/ 50 h 61"/>
                  <a:gd name="T52" fmla="*/ 1 w 63"/>
                  <a:gd name="T53" fmla="*/ 47 h 61"/>
                  <a:gd name="T54" fmla="*/ 2 w 63"/>
                  <a:gd name="T55" fmla="*/ 44 h 61"/>
                  <a:gd name="T56" fmla="*/ 4 w 63"/>
                  <a:gd name="T57" fmla="*/ 40 h 61"/>
                  <a:gd name="T58" fmla="*/ 8 w 63"/>
                  <a:gd name="T59" fmla="*/ 35 h 61"/>
                  <a:gd name="T60" fmla="*/ 14 w 63"/>
                  <a:gd name="T61" fmla="*/ 29 h 61"/>
                  <a:gd name="T62" fmla="*/ 19 w 63"/>
                  <a:gd name="T63" fmla="*/ 23 h 61"/>
                  <a:gd name="T64" fmla="*/ 21 w 63"/>
                  <a:gd name="T65" fmla="*/ 18 h 61"/>
                  <a:gd name="T66" fmla="*/ 23 w 63"/>
                  <a:gd name="T67" fmla="*/ 14 h 61"/>
                  <a:gd name="T68" fmla="*/ 25 w 63"/>
                  <a:gd name="T69" fmla="*/ 9 h 61"/>
                  <a:gd name="T70" fmla="*/ 28 w 63"/>
                  <a:gd name="T71" fmla="*/ 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3" h="61">
                    <a:moveTo>
                      <a:pt x="29" y="4"/>
                    </a:moveTo>
                    <a:lnTo>
                      <a:pt x="31" y="3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48" y="1"/>
                    </a:lnTo>
                    <a:lnTo>
                      <a:pt x="52" y="2"/>
                    </a:lnTo>
                    <a:lnTo>
                      <a:pt x="56" y="5"/>
                    </a:lnTo>
                    <a:lnTo>
                      <a:pt x="58" y="7"/>
                    </a:lnTo>
                    <a:lnTo>
                      <a:pt x="60" y="8"/>
                    </a:lnTo>
                    <a:lnTo>
                      <a:pt x="61" y="10"/>
                    </a:lnTo>
                    <a:lnTo>
                      <a:pt x="62" y="12"/>
                    </a:lnTo>
                    <a:lnTo>
                      <a:pt x="62" y="14"/>
                    </a:lnTo>
                    <a:lnTo>
                      <a:pt x="62" y="16"/>
                    </a:lnTo>
                    <a:lnTo>
                      <a:pt x="62" y="18"/>
                    </a:lnTo>
                    <a:lnTo>
                      <a:pt x="62" y="20"/>
                    </a:lnTo>
                    <a:lnTo>
                      <a:pt x="60" y="22"/>
                    </a:lnTo>
                    <a:lnTo>
                      <a:pt x="59" y="25"/>
                    </a:lnTo>
                    <a:lnTo>
                      <a:pt x="58" y="26"/>
                    </a:lnTo>
                    <a:lnTo>
                      <a:pt x="56" y="28"/>
                    </a:lnTo>
                    <a:lnTo>
                      <a:pt x="55" y="30"/>
                    </a:lnTo>
                    <a:lnTo>
                      <a:pt x="53" y="31"/>
                    </a:lnTo>
                    <a:lnTo>
                      <a:pt x="53" y="33"/>
                    </a:lnTo>
                    <a:lnTo>
                      <a:pt x="52" y="35"/>
                    </a:lnTo>
                    <a:lnTo>
                      <a:pt x="52" y="38"/>
                    </a:lnTo>
                    <a:lnTo>
                      <a:pt x="51" y="41"/>
                    </a:lnTo>
                    <a:lnTo>
                      <a:pt x="50" y="44"/>
                    </a:lnTo>
                    <a:lnTo>
                      <a:pt x="48" y="47"/>
                    </a:lnTo>
                    <a:lnTo>
                      <a:pt x="47" y="50"/>
                    </a:lnTo>
                    <a:lnTo>
                      <a:pt x="44" y="53"/>
                    </a:lnTo>
                    <a:lnTo>
                      <a:pt x="41" y="55"/>
                    </a:lnTo>
                    <a:lnTo>
                      <a:pt x="38" y="57"/>
                    </a:lnTo>
                    <a:lnTo>
                      <a:pt x="35" y="57"/>
                    </a:lnTo>
                    <a:lnTo>
                      <a:pt x="31" y="58"/>
                    </a:lnTo>
                    <a:lnTo>
                      <a:pt x="27" y="59"/>
                    </a:lnTo>
                    <a:lnTo>
                      <a:pt x="23" y="59"/>
                    </a:lnTo>
                    <a:lnTo>
                      <a:pt x="19" y="60"/>
                    </a:lnTo>
                    <a:lnTo>
                      <a:pt x="16" y="60"/>
                    </a:lnTo>
                    <a:lnTo>
                      <a:pt x="13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4" y="59"/>
                    </a:lnTo>
                    <a:lnTo>
                      <a:pt x="2" y="59"/>
                    </a:lnTo>
                    <a:lnTo>
                      <a:pt x="1" y="57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1" y="47"/>
                    </a:lnTo>
                    <a:lnTo>
                      <a:pt x="1" y="45"/>
                    </a:lnTo>
                    <a:lnTo>
                      <a:pt x="2" y="44"/>
                    </a:lnTo>
                    <a:lnTo>
                      <a:pt x="2" y="42"/>
                    </a:lnTo>
                    <a:lnTo>
                      <a:pt x="4" y="40"/>
                    </a:lnTo>
                    <a:lnTo>
                      <a:pt x="6" y="38"/>
                    </a:lnTo>
                    <a:lnTo>
                      <a:pt x="8" y="35"/>
                    </a:lnTo>
                    <a:lnTo>
                      <a:pt x="11" y="32"/>
                    </a:lnTo>
                    <a:lnTo>
                      <a:pt x="14" y="29"/>
                    </a:lnTo>
                    <a:lnTo>
                      <a:pt x="17" y="26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2" y="16"/>
                    </a:lnTo>
                    <a:lnTo>
                      <a:pt x="23" y="14"/>
                    </a:lnTo>
                    <a:lnTo>
                      <a:pt x="24" y="12"/>
                    </a:lnTo>
                    <a:lnTo>
                      <a:pt x="25" y="9"/>
                    </a:lnTo>
                    <a:lnTo>
                      <a:pt x="26" y="7"/>
                    </a:lnTo>
                    <a:lnTo>
                      <a:pt x="28" y="5"/>
                    </a:lnTo>
                    <a:lnTo>
                      <a:pt x="29" y="4"/>
                    </a:lnTo>
                  </a:path>
                </a:pathLst>
              </a:custGeom>
              <a:solidFill>
                <a:srgbClr val="4721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51" name="Freeform 139">
                <a:extLst>
                  <a:ext uri="{FF2B5EF4-FFF2-40B4-BE49-F238E27FC236}">
                    <a16:creationId xmlns:a16="http://schemas.microsoft.com/office/drawing/2014/main" id="{E4065338-6602-9066-F613-8FE7B26EF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" y="1470"/>
                <a:ext cx="61" cy="59"/>
              </a:xfrm>
              <a:custGeom>
                <a:avLst/>
                <a:gdLst>
                  <a:gd name="T0" fmla="*/ 30 w 61"/>
                  <a:gd name="T1" fmla="*/ 3 h 59"/>
                  <a:gd name="T2" fmla="*/ 36 w 61"/>
                  <a:gd name="T3" fmla="*/ 0 h 59"/>
                  <a:gd name="T4" fmla="*/ 42 w 61"/>
                  <a:gd name="T5" fmla="*/ 0 h 59"/>
                  <a:gd name="T6" fmla="*/ 50 w 61"/>
                  <a:gd name="T7" fmla="*/ 2 h 59"/>
                  <a:gd name="T8" fmla="*/ 56 w 61"/>
                  <a:gd name="T9" fmla="*/ 6 h 59"/>
                  <a:gd name="T10" fmla="*/ 58 w 61"/>
                  <a:gd name="T11" fmla="*/ 9 h 59"/>
                  <a:gd name="T12" fmla="*/ 60 w 61"/>
                  <a:gd name="T13" fmla="*/ 12 h 59"/>
                  <a:gd name="T14" fmla="*/ 60 w 61"/>
                  <a:gd name="T15" fmla="*/ 16 h 59"/>
                  <a:gd name="T16" fmla="*/ 58 w 61"/>
                  <a:gd name="T17" fmla="*/ 20 h 59"/>
                  <a:gd name="T18" fmla="*/ 55 w 61"/>
                  <a:gd name="T19" fmla="*/ 24 h 59"/>
                  <a:gd name="T20" fmla="*/ 52 w 61"/>
                  <a:gd name="T21" fmla="*/ 27 h 59"/>
                  <a:gd name="T22" fmla="*/ 51 w 61"/>
                  <a:gd name="T23" fmla="*/ 30 h 59"/>
                  <a:gd name="T24" fmla="*/ 49 w 61"/>
                  <a:gd name="T25" fmla="*/ 35 h 59"/>
                  <a:gd name="T26" fmla="*/ 48 w 61"/>
                  <a:gd name="T27" fmla="*/ 41 h 59"/>
                  <a:gd name="T28" fmla="*/ 45 w 61"/>
                  <a:gd name="T29" fmla="*/ 47 h 59"/>
                  <a:gd name="T30" fmla="*/ 40 w 61"/>
                  <a:gd name="T31" fmla="*/ 52 h 59"/>
                  <a:gd name="T32" fmla="*/ 34 w 61"/>
                  <a:gd name="T33" fmla="*/ 55 h 59"/>
                  <a:gd name="T34" fmla="*/ 26 w 61"/>
                  <a:gd name="T35" fmla="*/ 56 h 59"/>
                  <a:gd name="T36" fmla="*/ 19 w 61"/>
                  <a:gd name="T37" fmla="*/ 57 h 59"/>
                  <a:gd name="T38" fmla="*/ 13 w 61"/>
                  <a:gd name="T39" fmla="*/ 58 h 59"/>
                  <a:gd name="T40" fmla="*/ 10 w 61"/>
                  <a:gd name="T41" fmla="*/ 58 h 59"/>
                  <a:gd name="T42" fmla="*/ 6 w 61"/>
                  <a:gd name="T43" fmla="*/ 58 h 59"/>
                  <a:gd name="T44" fmla="*/ 3 w 61"/>
                  <a:gd name="T45" fmla="*/ 57 h 59"/>
                  <a:gd name="T46" fmla="*/ 1 w 61"/>
                  <a:gd name="T47" fmla="*/ 56 h 59"/>
                  <a:gd name="T48" fmla="*/ 0 w 61"/>
                  <a:gd name="T49" fmla="*/ 52 h 59"/>
                  <a:gd name="T50" fmla="*/ 0 w 61"/>
                  <a:gd name="T51" fmla="*/ 47 h 59"/>
                  <a:gd name="T52" fmla="*/ 2 w 61"/>
                  <a:gd name="T53" fmla="*/ 44 h 59"/>
                  <a:gd name="T54" fmla="*/ 4 w 61"/>
                  <a:gd name="T55" fmla="*/ 41 h 59"/>
                  <a:gd name="T56" fmla="*/ 6 w 61"/>
                  <a:gd name="T57" fmla="*/ 37 h 59"/>
                  <a:gd name="T58" fmla="*/ 10 w 61"/>
                  <a:gd name="T59" fmla="*/ 32 h 59"/>
                  <a:gd name="T60" fmla="*/ 15 w 61"/>
                  <a:gd name="T61" fmla="*/ 27 h 59"/>
                  <a:gd name="T62" fmla="*/ 19 w 61"/>
                  <a:gd name="T63" fmla="*/ 21 h 59"/>
                  <a:gd name="T64" fmla="*/ 22 w 61"/>
                  <a:gd name="T65" fmla="*/ 17 h 59"/>
                  <a:gd name="T66" fmla="*/ 24 w 61"/>
                  <a:gd name="T67" fmla="*/ 13 h 59"/>
                  <a:gd name="T68" fmla="*/ 25 w 61"/>
                  <a:gd name="T69" fmla="*/ 9 h 59"/>
                  <a:gd name="T70" fmla="*/ 27 w 61"/>
                  <a:gd name="T7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1" h="59">
                    <a:moveTo>
                      <a:pt x="28" y="4"/>
                    </a:moveTo>
                    <a:lnTo>
                      <a:pt x="30" y="3"/>
                    </a:lnTo>
                    <a:lnTo>
                      <a:pt x="33" y="2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2" y="0"/>
                    </a:lnTo>
                    <a:lnTo>
                      <a:pt x="46" y="1"/>
                    </a:lnTo>
                    <a:lnTo>
                      <a:pt x="50" y="2"/>
                    </a:lnTo>
                    <a:lnTo>
                      <a:pt x="54" y="5"/>
                    </a:lnTo>
                    <a:lnTo>
                      <a:pt x="56" y="6"/>
                    </a:lnTo>
                    <a:lnTo>
                      <a:pt x="57" y="8"/>
                    </a:lnTo>
                    <a:lnTo>
                      <a:pt x="58" y="9"/>
                    </a:lnTo>
                    <a:lnTo>
                      <a:pt x="59" y="11"/>
                    </a:lnTo>
                    <a:lnTo>
                      <a:pt x="60" y="12"/>
                    </a:lnTo>
                    <a:lnTo>
                      <a:pt x="60" y="14"/>
                    </a:lnTo>
                    <a:lnTo>
                      <a:pt x="60" y="16"/>
                    </a:lnTo>
                    <a:lnTo>
                      <a:pt x="59" y="18"/>
                    </a:lnTo>
                    <a:lnTo>
                      <a:pt x="58" y="20"/>
                    </a:lnTo>
                    <a:lnTo>
                      <a:pt x="57" y="23"/>
                    </a:lnTo>
                    <a:lnTo>
                      <a:pt x="55" y="24"/>
                    </a:lnTo>
                    <a:lnTo>
                      <a:pt x="54" y="26"/>
                    </a:lnTo>
                    <a:lnTo>
                      <a:pt x="52" y="27"/>
                    </a:lnTo>
                    <a:lnTo>
                      <a:pt x="51" y="29"/>
                    </a:lnTo>
                    <a:lnTo>
                      <a:pt x="51" y="30"/>
                    </a:lnTo>
                    <a:lnTo>
                      <a:pt x="50" y="33"/>
                    </a:lnTo>
                    <a:lnTo>
                      <a:pt x="49" y="35"/>
                    </a:lnTo>
                    <a:lnTo>
                      <a:pt x="49" y="38"/>
                    </a:lnTo>
                    <a:lnTo>
                      <a:pt x="48" y="41"/>
                    </a:lnTo>
                    <a:lnTo>
                      <a:pt x="46" y="44"/>
                    </a:lnTo>
                    <a:lnTo>
                      <a:pt x="45" y="47"/>
                    </a:lnTo>
                    <a:lnTo>
                      <a:pt x="43" y="50"/>
                    </a:lnTo>
                    <a:lnTo>
                      <a:pt x="40" y="52"/>
                    </a:lnTo>
                    <a:lnTo>
                      <a:pt x="37" y="53"/>
                    </a:lnTo>
                    <a:lnTo>
                      <a:pt x="34" y="55"/>
                    </a:lnTo>
                    <a:lnTo>
                      <a:pt x="30" y="55"/>
                    </a:lnTo>
                    <a:lnTo>
                      <a:pt x="26" y="56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8"/>
                    </a:lnTo>
                    <a:lnTo>
                      <a:pt x="13" y="58"/>
                    </a:lnTo>
                    <a:lnTo>
                      <a:pt x="11" y="58"/>
                    </a:lnTo>
                    <a:lnTo>
                      <a:pt x="10" y="58"/>
                    </a:lnTo>
                    <a:lnTo>
                      <a:pt x="8" y="58"/>
                    </a:lnTo>
                    <a:lnTo>
                      <a:pt x="6" y="58"/>
                    </a:lnTo>
                    <a:lnTo>
                      <a:pt x="4" y="57"/>
                    </a:lnTo>
                    <a:lnTo>
                      <a:pt x="3" y="57"/>
                    </a:lnTo>
                    <a:lnTo>
                      <a:pt x="2" y="56"/>
                    </a:lnTo>
                    <a:lnTo>
                      <a:pt x="1" y="56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0" y="47"/>
                    </a:lnTo>
                    <a:lnTo>
                      <a:pt x="1" y="46"/>
                    </a:lnTo>
                    <a:lnTo>
                      <a:pt x="2" y="44"/>
                    </a:lnTo>
                    <a:lnTo>
                      <a:pt x="3" y="42"/>
                    </a:lnTo>
                    <a:lnTo>
                      <a:pt x="4" y="41"/>
                    </a:lnTo>
                    <a:lnTo>
                      <a:pt x="4" y="40"/>
                    </a:lnTo>
                    <a:lnTo>
                      <a:pt x="6" y="37"/>
                    </a:lnTo>
                    <a:lnTo>
                      <a:pt x="8" y="35"/>
                    </a:lnTo>
                    <a:lnTo>
                      <a:pt x="10" y="32"/>
                    </a:lnTo>
                    <a:lnTo>
                      <a:pt x="13" y="30"/>
                    </a:lnTo>
                    <a:lnTo>
                      <a:pt x="15" y="27"/>
                    </a:lnTo>
                    <a:lnTo>
                      <a:pt x="18" y="24"/>
                    </a:lnTo>
                    <a:lnTo>
                      <a:pt x="19" y="21"/>
                    </a:lnTo>
                    <a:lnTo>
                      <a:pt x="21" y="18"/>
                    </a:lnTo>
                    <a:lnTo>
                      <a:pt x="22" y="17"/>
                    </a:lnTo>
                    <a:lnTo>
                      <a:pt x="22" y="15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5" y="9"/>
                    </a:lnTo>
                    <a:lnTo>
                      <a:pt x="26" y="7"/>
                    </a:lnTo>
                    <a:lnTo>
                      <a:pt x="27" y="5"/>
                    </a:lnTo>
                    <a:lnTo>
                      <a:pt x="28" y="4"/>
                    </a:lnTo>
                  </a:path>
                </a:pathLst>
              </a:custGeom>
              <a:solidFill>
                <a:srgbClr val="512B1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52" name="Freeform 140">
                <a:extLst>
                  <a:ext uri="{FF2B5EF4-FFF2-40B4-BE49-F238E27FC236}">
                    <a16:creationId xmlns:a16="http://schemas.microsoft.com/office/drawing/2014/main" id="{A9A90B76-FB58-F186-4513-E7595CCC0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" y="1471"/>
                <a:ext cx="58" cy="57"/>
              </a:xfrm>
              <a:custGeom>
                <a:avLst/>
                <a:gdLst>
                  <a:gd name="T0" fmla="*/ 30 w 58"/>
                  <a:gd name="T1" fmla="*/ 2 h 57"/>
                  <a:gd name="T2" fmla="*/ 35 w 58"/>
                  <a:gd name="T3" fmla="*/ 1 h 57"/>
                  <a:gd name="T4" fmla="*/ 41 w 58"/>
                  <a:gd name="T5" fmla="*/ 0 h 57"/>
                  <a:gd name="T6" fmla="*/ 48 w 58"/>
                  <a:gd name="T7" fmla="*/ 3 h 57"/>
                  <a:gd name="T8" fmla="*/ 53 w 58"/>
                  <a:gd name="T9" fmla="*/ 6 h 57"/>
                  <a:gd name="T10" fmla="*/ 56 w 58"/>
                  <a:gd name="T11" fmla="*/ 8 h 57"/>
                  <a:gd name="T12" fmla="*/ 57 w 58"/>
                  <a:gd name="T13" fmla="*/ 11 h 57"/>
                  <a:gd name="T14" fmla="*/ 57 w 58"/>
                  <a:gd name="T15" fmla="*/ 14 h 57"/>
                  <a:gd name="T16" fmla="*/ 55 w 58"/>
                  <a:gd name="T17" fmla="*/ 19 h 57"/>
                  <a:gd name="T18" fmla="*/ 53 w 58"/>
                  <a:gd name="T19" fmla="*/ 22 h 57"/>
                  <a:gd name="T20" fmla="*/ 50 w 58"/>
                  <a:gd name="T21" fmla="*/ 25 h 57"/>
                  <a:gd name="T22" fmla="*/ 48 w 58"/>
                  <a:gd name="T23" fmla="*/ 28 h 57"/>
                  <a:gd name="T24" fmla="*/ 48 w 58"/>
                  <a:gd name="T25" fmla="*/ 33 h 57"/>
                  <a:gd name="T26" fmla="*/ 46 w 58"/>
                  <a:gd name="T27" fmla="*/ 39 h 57"/>
                  <a:gd name="T28" fmla="*/ 43 w 58"/>
                  <a:gd name="T29" fmla="*/ 45 h 57"/>
                  <a:gd name="T30" fmla="*/ 39 w 58"/>
                  <a:gd name="T31" fmla="*/ 49 h 57"/>
                  <a:gd name="T32" fmla="*/ 32 w 58"/>
                  <a:gd name="T33" fmla="*/ 52 h 57"/>
                  <a:gd name="T34" fmla="*/ 26 w 58"/>
                  <a:gd name="T35" fmla="*/ 54 h 57"/>
                  <a:gd name="T36" fmla="*/ 19 w 58"/>
                  <a:gd name="T37" fmla="*/ 55 h 57"/>
                  <a:gd name="T38" fmla="*/ 13 w 58"/>
                  <a:gd name="T39" fmla="*/ 56 h 57"/>
                  <a:gd name="T40" fmla="*/ 10 w 58"/>
                  <a:gd name="T41" fmla="*/ 56 h 57"/>
                  <a:gd name="T42" fmla="*/ 6 w 58"/>
                  <a:gd name="T43" fmla="*/ 55 h 57"/>
                  <a:gd name="T44" fmla="*/ 3 w 58"/>
                  <a:gd name="T45" fmla="*/ 55 h 57"/>
                  <a:gd name="T46" fmla="*/ 0 w 58"/>
                  <a:gd name="T47" fmla="*/ 53 h 57"/>
                  <a:gd name="T48" fmla="*/ 0 w 58"/>
                  <a:gd name="T49" fmla="*/ 50 h 57"/>
                  <a:gd name="T50" fmla="*/ 1 w 58"/>
                  <a:gd name="T51" fmla="*/ 45 h 57"/>
                  <a:gd name="T52" fmla="*/ 3 w 58"/>
                  <a:gd name="T53" fmla="*/ 41 h 57"/>
                  <a:gd name="T54" fmla="*/ 5 w 58"/>
                  <a:gd name="T55" fmla="*/ 37 h 57"/>
                  <a:gd name="T56" fmla="*/ 8 w 58"/>
                  <a:gd name="T57" fmla="*/ 34 h 57"/>
                  <a:gd name="T58" fmla="*/ 12 w 58"/>
                  <a:gd name="T59" fmla="*/ 30 h 57"/>
                  <a:gd name="T60" fmla="*/ 17 w 58"/>
                  <a:gd name="T61" fmla="*/ 25 h 57"/>
                  <a:gd name="T62" fmla="*/ 20 w 58"/>
                  <a:gd name="T63" fmla="*/ 20 h 57"/>
                  <a:gd name="T64" fmla="*/ 22 w 58"/>
                  <a:gd name="T65" fmla="*/ 16 h 57"/>
                  <a:gd name="T66" fmla="*/ 23 w 58"/>
                  <a:gd name="T67" fmla="*/ 12 h 57"/>
                  <a:gd name="T68" fmla="*/ 25 w 58"/>
                  <a:gd name="T69" fmla="*/ 8 h 57"/>
                  <a:gd name="T70" fmla="*/ 27 w 58"/>
                  <a:gd name="T71" fmla="*/ 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8" h="57">
                    <a:moveTo>
                      <a:pt x="28" y="4"/>
                    </a:moveTo>
                    <a:lnTo>
                      <a:pt x="30" y="2"/>
                    </a:lnTo>
                    <a:lnTo>
                      <a:pt x="32" y="1"/>
                    </a:lnTo>
                    <a:lnTo>
                      <a:pt x="35" y="1"/>
                    </a:lnTo>
                    <a:lnTo>
                      <a:pt x="38" y="0"/>
                    </a:lnTo>
                    <a:lnTo>
                      <a:pt x="41" y="0"/>
                    </a:lnTo>
                    <a:lnTo>
                      <a:pt x="44" y="1"/>
                    </a:lnTo>
                    <a:lnTo>
                      <a:pt x="48" y="3"/>
                    </a:lnTo>
                    <a:lnTo>
                      <a:pt x="52" y="5"/>
                    </a:lnTo>
                    <a:lnTo>
                      <a:pt x="53" y="6"/>
                    </a:lnTo>
                    <a:lnTo>
                      <a:pt x="54" y="7"/>
                    </a:lnTo>
                    <a:lnTo>
                      <a:pt x="56" y="8"/>
                    </a:lnTo>
                    <a:lnTo>
                      <a:pt x="56" y="10"/>
                    </a:lnTo>
                    <a:lnTo>
                      <a:pt x="57" y="11"/>
                    </a:lnTo>
                    <a:lnTo>
                      <a:pt x="57" y="13"/>
                    </a:lnTo>
                    <a:lnTo>
                      <a:pt x="57" y="14"/>
                    </a:lnTo>
                    <a:lnTo>
                      <a:pt x="56" y="16"/>
                    </a:lnTo>
                    <a:lnTo>
                      <a:pt x="55" y="19"/>
                    </a:lnTo>
                    <a:lnTo>
                      <a:pt x="53" y="20"/>
                    </a:lnTo>
                    <a:lnTo>
                      <a:pt x="53" y="22"/>
                    </a:lnTo>
                    <a:lnTo>
                      <a:pt x="51" y="23"/>
                    </a:lnTo>
                    <a:lnTo>
                      <a:pt x="50" y="25"/>
                    </a:lnTo>
                    <a:lnTo>
                      <a:pt x="49" y="26"/>
                    </a:lnTo>
                    <a:lnTo>
                      <a:pt x="48" y="28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47" y="36"/>
                    </a:lnTo>
                    <a:lnTo>
                      <a:pt x="46" y="39"/>
                    </a:lnTo>
                    <a:lnTo>
                      <a:pt x="45" y="42"/>
                    </a:lnTo>
                    <a:lnTo>
                      <a:pt x="43" y="45"/>
                    </a:lnTo>
                    <a:lnTo>
                      <a:pt x="41" y="47"/>
                    </a:lnTo>
                    <a:lnTo>
                      <a:pt x="39" y="49"/>
                    </a:lnTo>
                    <a:lnTo>
                      <a:pt x="35" y="51"/>
                    </a:lnTo>
                    <a:lnTo>
                      <a:pt x="32" y="52"/>
                    </a:lnTo>
                    <a:lnTo>
                      <a:pt x="29" y="53"/>
                    </a:lnTo>
                    <a:lnTo>
                      <a:pt x="26" y="54"/>
                    </a:lnTo>
                    <a:lnTo>
                      <a:pt x="22" y="54"/>
                    </a:lnTo>
                    <a:lnTo>
                      <a:pt x="19" y="55"/>
                    </a:lnTo>
                    <a:lnTo>
                      <a:pt x="16" y="55"/>
                    </a:lnTo>
                    <a:lnTo>
                      <a:pt x="13" y="56"/>
                    </a:lnTo>
                    <a:lnTo>
                      <a:pt x="11" y="56"/>
                    </a:lnTo>
                    <a:lnTo>
                      <a:pt x="10" y="56"/>
                    </a:lnTo>
                    <a:lnTo>
                      <a:pt x="8" y="55"/>
                    </a:lnTo>
                    <a:lnTo>
                      <a:pt x="6" y="55"/>
                    </a:lnTo>
                    <a:lnTo>
                      <a:pt x="5" y="55"/>
                    </a:lnTo>
                    <a:lnTo>
                      <a:pt x="3" y="55"/>
                    </a:lnTo>
                    <a:lnTo>
                      <a:pt x="2" y="54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0" y="47"/>
                    </a:lnTo>
                    <a:lnTo>
                      <a:pt x="1" y="45"/>
                    </a:lnTo>
                    <a:lnTo>
                      <a:pt x="2" y="43"/>
                    </a:lnTo>
                    <a:lnTo>
                      <a:pt x="3" y="41"/>
                    </a:lnTo>
                    <a:lnTo>
                      <a:pt x="4" y="39"/>
                    </a:lnTo>
                    <a:lnTo>
                      <a:pt x="5" y="37"/>
                    </a:lnTo>
                    <a:lnTo>
                      <a:pt x="6" y="36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4" y="28"/>
                    </a:lnTo>
                    <a:lnTo>
                      <a:pt x="17" y="25"/>
                    </a:lnTo>
                    <a:lnTo>
                      <a:pt x="18" y="23"/>
                    </a:lnTo>
                    <a:lnTo>
                      <a:pt x="20" y="20"/>
                    </a:lnTo>
                    <a:lnTo>
                      <a:pt x="22" y="17"/>
                    </a:lnTo>
                    <a:lnTo>
                      <a:pt x="22" y="16"/>
                    </a:lnTo>
                    <a:lnTo>
                      <a:pt x="23" y="14"/>
                    </a:lnTo>
                    <a:lnTo>
                      <a:pt x="23" y="12"/>
                    </a:lnTo>
                    <a:lnTo>
                      <a:pt x="24" y="10"/>
                    </a:lnTo>
                    <a:lnTo>
                      <a:pt x="25" y="8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8" y="4"/>
                    </a:lnTo>
                  </a:path>
                </a:pathLst>
              </a:custGeom>
              <a:solidFill>
                <a:srgbClr val="5B352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53" name="Freeform 141">
                <a:extLst>
                  <a:ext uri="{FF2B5EF4-FFF2-40B4-BE49-F238E27FC236}">
                    <a16:creationId xmlns:a16="http://schemas.microsoft.com/office/drawing/2014/main" id="{85F1408B-C646-3CEA-AB0E-E880E6D24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" y="1472"/>
                <a:ext cx="55" cy="55"/>
              </a:xfrm>
              <a:custGeom>
                <a:avLst/>
                <a:gdLst>
                  <a:gd name="T0" fmla="*/ 29 w 55"/>
                  <a:gd name="T1" fmla="*/ 2 h 55"/>
                  <a:gd name="T2" fmla="*/ 34 w 55"/>
                  <a:gd name="T3" fmla="*/ 1 h 55"/>
                  <a:gd name="T4" fmla="*/ 40 w 55"/>
                  <a:gd name="T5" fmla="*/ 1 h 55"/>
                  <a:gd name="T6" fmla="*/ 47 w 55"/>
                  <a:gd name="T7" fmla="*/ 3 h 55"/>
                  <a:gd name="T8" fmla="*/ 51 w 55"/>
                  <a:gd name="T9" fmla="*/ 6 h 55"/>
                  <a:gd name="T10" fmla="*/ 52 w 55"/>
                  <a:gd name="T11" fmla="*/ 7 h 55"/>
                  <a:gd name="T12" fmla="*/ 53 w 55"/>
                  <a:gd name="T13" fmla="*/ 10 h 55"/>
                  <a:gd name="T14" fmla="*/ 53 w 55"/>
                  <a:gd name="T15" fmla="*/ 13 h 55"/>
                  <a:gd name="T16" fmla="*/ 52 w 55"/>
                  <a:gd name="T17" fmla="*/ 17 h 55"/>
                  <a:gd name="T18" fmla="*/ 50 w 55"/>
                  <a:gd name="T19" fmla="*/ 20 h 55"/>
                  <a:gd name="T20" fmla="*/ 48 w 55"/>
                  <a:gd name="T21" fmla="*/ 22 h 55"/>
                  <a:gd name="T22" fmla="*/ 46 w 55"/>
                  <a:gd name="T23" fmla="*/ 26 h 55"/>
                  <a:gd name="T24" fmla="*/ 46 w 55"/>
                  <a:gd name="T25" fmla="*/ 31 h 55"/>
                  <a:gd name="T26" fmla="*/ 44 w 55"/>
                  <a:gd name="T27" fmla="*/ 36 h 55"/>
                  <a:gd name="T28" fmla="*/ 42 w 55"/>
                  <a:gd name="T29" fmla="*/ 42 h 55"/>
                  <a:gd name="T30" fmla="*/ 37 w 55"/>
                  <a:gd name="T31" fmla="*/ 46 h 55"/>
                  <a:gd name="T32" fmla="*/ 31 w 55"/>
                  <a:gd name="T33" fmla="*/ 49 h 55"/>
                  <a:gd name="T34" fmla="*/ 25 w 55"/>
                  <a:gd name="T35" fmla="*/ 51 h 55"/>
                  <a:gd name="T36" fmla="*/ 19 w 55"/>
                  <a:gd name="T37" fmla="*/ 53 h 55"/>
                  <a:gd name="T38" fmla="*/ 13 w 55"/>
                  <a:gd name="T39" fmla="*/ 53 h 55"/>
                  <a:gd name="T40" fmla="*/ 10 w 55"/>
                  <a:gd name="T41" fmla="*/ 54 h 55"/>
                  <a:gd name="T42" fmla="*/ 6 w 55"/>
                  <a:gd name="T43" fmla="*/ 53 h 55"/>
                  <a:gd name="T44" fmla="*/ 2 w 55"/>
                  <a:gd name="T45" fmla="*/ 53 h 55"/>
                  <a:gd name="T46" fmla="*/ 1 w 55"/>
                  <a:gd name="T47" fmla="*/ 51 h 55"/>
                  <a:gd name="T48" fmla="*/ 1 w 55"/>
                  <a:gd name="T49" fmla="*/ 48 h 55"/>
                  <a:gd name="T50" fmla="*/ 2 w 55"/>
                  <a:gd name="T51" fmla="*/ 42 h 55"/>
                  <a:gd name="T52" fmla="*/ 4 w 55"/>
                  <a:gd name="T53" fmla="*/ 38 h 55"/>
                  <a:gd name="T54" fmla="*/ 7 w 55"/>
                  <a:gd name="T55" fmla="*/ 35 h 55"/>
                  <a:gd name="T56" fmla="*/ 10 w 55"/>
                  <a:gd name="T57" fmla="*/ 31 h 55"/>
                  <a:gd name="T58" fmla="*/ 14 w 55"/>
                  <a:gd name="T59" fmla="*/ 27 h 55"/>
                  <a:gd name="T60" fmla="*/ 17 w 55"/>
                  <a:gd name="T61" fmla="*/ 24 h 55"/>
                  <a:gd name="T62" fmla="*/ 21 w 55"/>
                  <a:gd name="T63" fmla="*/ 19 h 55"/>
                  <a:gd name="T64" fmla="*/ 23 w 55"/>
                  <a:gd name="T65" fmla="*/ 15 h 55"/>
                  <a:gd name="T66" fmla="*/ 24 w 55"/>
                  <a:gd name="T67" fmla="*/ 11 h 55"/>
                  <a:gd name="T68" fmla="*/ 25 w 55"/>
                  <a:gd name="T69" fmla="*/ 8 h 55"/>
                  <a:gd name="T70" fmla="*/ 26 w 55"/>
                  <a:gd name="T71" fmla="*/ 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5" h="55">
                    <a:moveTo>
                      <a:pt x="28" y="4"/>
                    </a:moveTo>
                    <a:lnTo>
                      <a:pt x="29" y="2"/>
                    </a:lnTo>
                    <a:lnTo>
                      <a:pt x="32" y="1"/>
                    </a:lnTo>
                    <a:lnTo>
                      <a:pt x="34" y="1"/>
                    </a:lnTo>
                    <a:lnTo>
                      <a:pt x="37" y="0"/>
                    </a:lnTo>
                    <a:lnTo>
                      <a:pt x="40" y="1"/>
                    </a:lnTo>
                    <a:lnTo>
                      <a:pt x="43" y="1"/>
                    </a:lnTo>
                    <a:lnTo>
                      <a:pt x="47" y="3"/>
                    </a:lnTo>
                    <a:lnTo>
                      <a:pt x="51" y="5"/>
                    </a:lnTo>
                    <a:lnTo>
                      <a:pt x="51" y="6"/>
                    </a:lnTo>
                    <a:lnTo>
                      <a:pt x="52" y="6"/>
                    </a:lnTo>
                    <a:lnTo>
                      <a:pt x="52" y="7"/>
                    </a:lnTo>
                    <a:lnTo>
                      <a:pt x="53" y="8"/>
                    </a:lnTo>
                    <a:lnTo>
                      <a:pt x="53" y="10"/>
                    </a:lnTo>
                    <a:lnTo>
                      <a:pt x="54" y="11"/>
                    </a:lnTo>
                    <a:lnTo>
                      <a:pt x="53" y="13"/>
                    </a:lnTo>
                    <a:lnTo>
                      <a:pt x="53" y="15"/>
                    </a:lnTo>
                    <a:lnTo>
                      <a:pt x="52" y="17"/>
                    </a:lnTo>
                    <a:lnTo>
                      <a:pt x="51" y="18"/>
                    </a:lnTo>
                    <a:lnTo>
                      <a:pt x="50" y="20"/>
                    </a:lnTo>
                    <a:lnTo>
                      <a:pt x="49" y="21"/>
                    </a:lnTo>
                    <a:lnTo>
                      <a:pt x="48" y="22"/>
                    </a:lnTo>
                    <a:lnTo>
                      <a:pt x="47" y="24"/>
                    </a:lnTo>
                    <a:lnTo>
                      <a:pt x="46" y="26"/>
                    </a:lnTo>
                    <a:lnTo>
                      <a:pt x="46" y="28"/>
                    </a:lnTo>
                    <a:lnTo>
                      <a:pt x="46" y="31"/>
                    </a:lnTo>
                    <a:lnTo>
                      <a:pt x="45" y="33"/>
                    </a:lnTo>
                    <a:lnTo>
                      <a:pt x="44" y="36"/>
                    </a:lnTo>
                    <a:lnTo>
                      <a:pt x="43" y="39"/>
                    </a:lnTo>
                    <a:lnTo>
                      <a:pt x="42" y="42"/>
                    </a:lnTo>
                    <a:lnTo>
                      <a:pt x="40" y="44"/>
                    </a:lnTo>
                    <a:lnTo>
                      <a:pt x="37" y="46"/>
                    </a:lnTo>
                    <a:lnTo>
                      <a:pt x="34" y="48"/>
                    </a:lnTo>
                    <a:lnTo>
                      <a:pt x="31" y="49"/>
                    </a:lnTo>
                    <a:lnTo>
                      <a:pt x="28" y="50"/>
                    </a:lnTo>
                    <a:lnTo>
                      <a:pt x="25" y="51"/>
                    </a:lnTo>
                    <a:lnTo>
                      <a:pt x="22" y="52"/>
                    </a:lnTo>
                    <a:lnTo>
                      <a:pt x="19" y="53"/>
                    </a:lnTo>
                    <a:lnTo>
                      <a:pt x="16" y="53"/>
                    </a:lnTo>
                    <a:lnTo>
                      <a:pt x="13" y="53"/>
                    </a:lnTo>
                    <a:lnTo>
                      <a:pt x="11" y="54"/>
                    </a:lnTo>
                    <a:lnTo>
                      <a:pt x="10" y="54"/>
                    </a:lnTo>
                    <a:lnTo>
                      <a:pt x="8" y="54"/>
                    </a:lnTo>
                    <a:lnTo>
                      <a:pt x="6" y="53"/>
                    </a:lnTo>
                    <a:lnTo>
                      <a:pt x="4" y="53"/>
                    </a:lnTo>
                    <a:lnTo>
                      <a:pt x="2" y="53"/>
                    </a:lnTo>
                    <a:lnTo>
                      <a:pt x="1" y="52"/>
                    </a:lnTo>
                    <a:lnTo>
                      <a:pt x="1" y="51"/>
                    </a:lnTo>
                    <a:lnTo>
                      <a:pt x="0" y="50"/>
                    </a:lnTo>
                    <a:lnTo>
                      <a:pt x="1" y="48"/>
                    </a:lnTo>
                    <a:lnTo>
                      <a:pt x="1" y="45"/>
                    </a:lnTo>
                    <a:lnTo>
                      <a:pt x="2" y="42"/>
                    </a:lnTo>
                    <a:lnTo>
                      <a:pt x="3" y="40"/>
                    </a:lnTo>
                    <a:lnTo>
                      <a:pt x="4" y="38"/>
                    </a:lnTo>
                    <a:lnTo>
                      <a:pt x="5" y="36"/>
                    </a:lnTo>
                    <a:lnTo>
                      <a:pt x="7" y="35"/>
                    </a:lnTo>
                    <a:lnTo>
                      <a:pt x="7" y="33"/>
                    </a:lnTo>
                    <a:lnTo>
                      <a:pt x="10" y="31"/>
                    </a:lnTo>
                    <a:lnTo>
                      <a:pt x="12" y="29"/>
                    </a:lnTo>
                    <a:lnTo>
                      <a:pt x="14" y="27"/>
                    </a:lnTo>
                    <a:lnTo>
                      <a:pt x="16" y="25"/>
                    </a:lnTo>
                    <a:lnTo>
                      <a:pt x="17" y="24"/>
                    </a:lnTo>
                    <a:lnTo>
                      <a:pt x="19" y="21"/>
                    </a:lnTo>
                    <a:lnTo>
                      <a:pt x="21" y="19"/>
                    </a:lnTo>
                    <a:lnTo>
                      <a:pt x="22" y="16"/>
                    </a:lnTo>
                    <a:lnTo>
                      <a:pt x="23" y="15"/>
                    </a:lnTo>
                    <a:lnTo>
                      <a:pt x="23" y="13"/>
                    </a:lnTo>
                    <a:lnTo>
                      <a:pt x="24" y="11"/>
                    </a:lnTo>
                    <a:lnTo>
                      <a:pt x="25" y="9"/>
                    </a:lnTo>
                    <a:lnTo>
                      <a:pt x="25" y="8"/>
                    </a:lnTo>
                    <a:lnTo>
                      <a:pt x="26" y="6"/>
                    </a:lnTo>
                    <a:lnTo>
                      <a:pt x="26" y="5"/>
                    </a:lnTo>
                    <a:lnTo>
                      <a:pt x="28" y="4"/>
                    </a:lnTo>
                  </a:path>
                </a:pathLst>
              </a:custGeom>
              <a:solidFill>
                <a:srgbClr val="663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54" name="Freeform 142">
                <a:extLst>
                  <a:ext uri="{FF2B5EF4-FFF2-40B4-BE49-F238E27FC236}">
                    <a16:creationId xmlns:a16="http://schemas.microsoft.com/office/drawing/2014/main" id="{83436A8B-D48E-2B32-2CC4-C932A3215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" y="1503"/>
                <a:ext cx="33" cy="17"/>
              </a:xfrm>
              <a:custGeom>
                <a:avLst/>
                <a:gdLst>
                  <a:gd name="T0" fmla="*/ 32 w 33"/>
                  <a:gd name="T1" fmla="*/ 8 h 17"/>
                  <a:gd name="T2" fmla="*/ 32 w 33"/>
                  <a:gd name="T3" fmla="*/ 8 h 17"/>
                  <a:gd name="T4" fmla="*/ 32 w 33"/>
                  <a:gd name="T5" fmla="*/ 8 h 17"/>
                  <a:gd name="T6" fmla="*/ 31 w 33"/>
                  <a:gd name="T7" fmla="*/ 7 h 17"/>
                  <a:gd name="T8" fmla="*/ 29 w 33"/>
                  <a:gd name="T9" fmla="*/ 5 h 17"/>
                  <a:gd name="T10" fmla="*/ 28 w 33"/>
                  <a:gd name="T11" fmla="*/ 3 h 17"/>
                  <a:gd name="T12" fmla="*/ 25 w 33"/>
                  <a:gd name="T13" fmla="*/ 1 h 17"/>
                  <a:gd name="T14" fmla="*/ 23 w 33"/>
                  <a:gd name="T15" fmla="*/ 1 h 17"/>
                  <a:gd name="T16" fmla="*/ 20 w 33"/>
                  <a:gd name="T17" fmla="*/ 0 h 17"/>
                  <a:gd name="T18" fmla="*/ 18 w 33"/>
                  <a:gd name="T19" fmla="*/ 0 h 17"/>
                  <a:gd name="T20" fmla="*/ 18 w 33"/>
                  <a:gd name="T21" fmla="*/ 0 h 17"/>
                  <a:gd name="T22" fmla="*/ 16 w 33"/>
                  <a:gd name="T23" fmla="*/ 1 h 17"/>
                  <a:gd name="T24" fmla="*/ 15 w 33"/>
                  <a:gd name="T25" fmla="*/ 1 h 17"/>
                  <a:gd name="T26" fmla="*/ 13 w 33"/>
                  <a:gd name="T27" fmla="*/ 3 h 17"/>
                  <a:gd name="T28" fmla="*/ 12 w 33"/>
                  <a:gd name="T29" fmla="*/ 7 h 17"/>
                  <a:gd name="T30" fmla="*/ 11 w 33"/>
                  <a:gd name="T31" fmla="*/ 8 h 17"/>
                  <a:gd name="T32" fmla="*/ 10 w 33"/>
                  <a:gd name="T33" fmla="*/ 10 h 17"/>
                  <a:gd name="T34" fmla="*/ 10 w 33"/>
                  <a:gd name="T35" fmla="*/ 12 h 17"/>
                  <a:gd name="T36" fmla="*/ 10 w 33"/>
                  <a:gd name="T37" fmla="*/ 16 h 17"/>
                  <a:gd name="T38" fmla="*/ 10 w 33"/>
                  <a:gd name="T39" fmla="*/ 16 h 17"/>
                  <a:gd name="T40" fmla="*/ 10 w 33"/>
                  <a:gd name="T41" fmla="*/ 16 h 17"/>
                  <a:gd name="T42" fmla="*/ 11 w 33"/>
                  <a:gd name="T43" fmla="*/ 14 h 17"/>
                  <a:gd name="T44" fmla="*/ 12 w 33"/>
                  <a:gd name="T45" fmla="*/ 12 h 17"/>
                  <a:gd name="T46" fmla="*/ 13 w 33"/>
                  <a:gd name="T47" fmla="*/ 12 h 17"/>
                  <a:gd name="T48" fmla="*/ 14 w 33"/>
                  <a:gd name="T49" fmla="*/ 8 h 17"/>
                  <a:gd name="T50" fmla="*/ 15 w 33"/>
                  <a:gd name="T51" fmla="*/ 7 h 17"/>
                  <a:gd name="T52" fmla="*/ 15 w 33"/>
                  <a:gd name="T53" fmla="*/ 3 h 17"/>
                  <a:gd name="T54" fmla="*/ 14 w 33"/>
                  <a:gd name="T55" fmla="*/ 1 h 17"/>
                  <a:gd name="T56" fmla="*/ 14 w 33"/>
                  <a:gd name="T57" fmla="*/ 1 h 17"/>
                  <a:gd name="T58" fmla="*/ 13 w 33"/>
                  <a:gd name="T59" fmla="*/ 0 h 17"/>
                  <a:gd name="T60" fmla="*/ 13 w 33"/>
                  <a:gd name="T61" fmla="*/ 0 h 17"/>
                  <a:gd name="T62" fmla="*/ 11 w 33"/>
                  <a:gd name="T63" fmla="*/ 0 h 17"/>
                  <a:gd name="T64" fmla="*/ 10 w 33"/>
                  <a:gd name="T65" fmla="*/ 0 h 17"/>
                  <a:gd name="T66" fmla="*/ 8 w 33"/>
                  <a:gd name="T67" fmla="*/ 0 h 17"/>
                  <a:gd name="T68" fmla="*/ 6 w 33"/>
                  <a:gd name="T69" fmla="*/ 0 h 17"/>
                  <a:gd name="T70" fmla="*/ 3 w 33"/>
                  <a:gd name="T71" fmla="*/ 1 h 17"/>
                  <a:gd name="T72" fmla="*/ 0 w 33"/>
                  <a:gd name="T7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17">
                    <a:moveTo>
                      <a:pt x="32" y="8"/>
                    </a:moveTo>
                    <a:lnTo>
                      <a:pt x="32" y="8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29" y="5"/>
                    </a:lnTo>
                    <a:lnTo>
                      <a:pt x="28" y="3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1"/>
                    </a:lnTo>
                    <a:lnTo>
                      <a:pt x="15" y="1"/>
                    </a:lnTo>
                    <a:lnTo>
                      <a:pt x="13" y="3"/>
                    </a:lnTo>
                    <a:lnTo>
                      <a:pt x="12" y="7"/>
                    </a:lnTo>
                    <a:lnTo>
                      <a:pt x="11" y="8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1" y="14"/>
                    </a:lnTo>
                    <a:lnTo>
                      <a:pt x="12" y="12"/>
                    </a:lnTo>
                    <a:lnTo>
                      <a:pt x="13" y="12"/>
                    </a:lnTo>
                    <a:lnTo>
                      <a:pt x="14" y="8"/>
                    </a:lnTo>
                    <a:lnTo>
                      <a:pt x="15" y="7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0" y="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55" name="Freeform 143">
                <a:extLst>
                  <a:ext uri="{FF2B5EF4-FFF2-40B4-BE49-F238E27FC236}">
                    <a16:creationId xmlns:a16="http://schemas.microsoft.com/office/drawing/2014/main" id="{E71E4BB9-74E0-DA41-F2DC-EB2273BC8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" y="1500"/>
                <a:ext cx="33" cy="17"/>
              </a:xfrm>
              <a:custGeom>
                <a:avLst/>
                <a:gdLst>
                  <a:gd name="T0" fmla="*/ 0 w 33"/>
                  <a:gd name="T1" fmla="*/ 2 h 17"/>
                  <a:gd name="T2" fmla="*/ 0 w 33"/>
                  <a:gd name="T3" fmla="*/ 2 h 17"/>
                  <a:gd name="T4" fmla="*/ 1 w 33"/>
                  <a:gd name="T5" fmla="*/ 2 h 17"/>
                  <a:gd name="T6" fmla="*/ 3 w 33"/>
                  <a:gd name="T7" fmla="*/ 0 h 17"/>
                  <a:gd name="T8" fmla="*/ 7 w 33"/>
                  <a:gd name="T9" fmla="*/ 0 h 17"/>
                  <a:gd name="T10" fmla="*/ 11 w 33"/>
                  <a:gd name="T11" fmla="*/ 0 h 17"/>
                  <a:gd name="T12" fmla="*/ 16 w 33"/>
                  <a:gd name="T13" fmla="*/ 0 h 17"/>
                  <a:gd name="T14" fmla="*/ 21 w 33"/>
                  <a:gd name="T15" fmla="*/ 2 h 17"/>
                  <a:gd name="T16" fmla="*/ 26 w 33"/>
                  <a:gd name="T17" fmla="*/ 8 h 17"/>
                  <a:gd name="T18" fmla="*/ 32 w 33"/>
                  <a:gd name="T1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7">
                    <a:moveTo>
                      <a:pt x="0" y="2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6" y="8"/>
                    </a:lnTo>
                    <a:lnTo>
                      <a:pt x="32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56" name="Freeform 144">
                <a:extLst>
                  <a:ext uri="{FF2B5EF4-FFF2-40B4-BE49-F238E27FC236}">
                    <a16:creationId xmlns:a16="http://schemas.microsoft.com/office/drawing/2014/main" id="{5C37C95C-8A47-0674-85DA-8BBAB52EC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" y="1497"/>
                <a:ext cx="33" cy="17"/>
              </a:xfrm>
              <a:custGeom>
                <a:avLst/>
                <a:gdLst>
                  <a:gd name="T0" fmla="*/ 0 w 33"/>
                  <a:gd name="T1" fmla="*/ 4 h 17"/>
                  <a:gd name="T2" fmla="*/ 0 w 33"/>
                  <a:gd name="T3" fmla="*/ 4 h 17"/>
                  <a:gd name="T4" fmla="*/ 1 w 33"/>
                  <a:gd name="T5" fmla="*/ 4 h 17"/>
                  <a:gd name="T6" fmla="*/ 3 w 33"/>
                  <a:gd name="T7" fmla="*/ 2 h 17"/>
                  <a:gd name="T8" fmla="*/ 6 w 33"/>
                  <a:gd name="T9" fmla="*/ 0 h 17"/>
                  <a:gd name="T10" fmla="*/ 11 w 33"/>
                  <a:gd name="T11" fmla="*/ 0 h 17"/>
                  <a:gd name="T12" fmla="*/ 15 w 33"/>
                  <a:gd name="T13" fmla="*/ 0 h 17"/>
                  <a:gd name="T14" fmla="*/ 21 w 33"/>
                  <a:gd name="T15" fmla="*/ 2 h 17"/>
                  <a:gd name="T16" fmla="*/ 27 w 33"/>
                  <a:gd name="T17" fmla="*/ 6 h 17"/>
                  <a:gd name="T18" fmla="*/ 32 w 33"/>
                  <a:gd name="T1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7">
                    <a:moveTo>
                      <a:pt x="0" y="4"/>
                    </a:moveTo>
                    <a:lnTo>
                      <a:pt x="0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5" y="0"/>
                    </a:lnTo>
                    <a:lnTo>
                      <a:pt x="21" y="2"/>
                    </a:lnTo>
                    <a:lnTo>
                      <a:pt x="27" y="6"/>
                    </a:lnTo>
                    <a:lnTo>
                      <a:pt x="32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57" name="Freeform 145">
                <a:extLst>
                  <a:ext uri="{FF2B5EF4-FFF2-40B4-BE49-F238E27FC236}">
                    <a16:creationId xmlns:a16="http://schemas.microsoft.com/office/drawing/2014/main" id="{BC2BA125-A1E0-E544-1812-A10BAC097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1495"/>
                <a:ext cx="33" cy="17"/>
              </a:xfrm>
              <a:custGeom>
                <a:avLst/>
                <a:gdLst>
                  <a:gd name="T0" fmla="*/ 0 w 33"/>
                  <a:gd name="T1" fmla="*/ 4 h 17"/>
                  <a:gd name="T2" fmla="*/ 0 w 33"/>
                  <a:gd name="T3" fmla="*/ 4 h 17"/>
                  <a:gd name="T4" fmla="*/ 1 w 33"/>
                  <a:gd name="T5" fmla="*/ 4 h 17"/>
                  <a:gd name="T6" fmla="*/ 3 w 33"/>
                  <a:gd name="T7" fmla="*/ 2 h 17"/>
                  <a:gd name="T8" fmla="*/ 6 w 33"/>
                  <a:gd name="T9" fmla="*/ 2 h 17"/>
                  <a:gd name="T10" fmla="*/ 10 w 33"/>
                  <a:gd name="T11" fmla="*/ 0 h 17"/>
                  <a:gd name="T12" fmla="*/ 15 w 33"/>
                  <a:gd name="T13" fmla="*/ 2 h 17"/>
                  <a:gd name="T14" fmla="*/ 21 w 33"/>
                  <a:gd name="T15" fmla="*/ 2 h 17"/>
                  <a:gd name="T16" fmla="*/ 26 w 33"/>
                  <a:gd name="T17" fmla="*/ 6 h 17"/>
                  <a:gd name="T18" fmla="*/ 32 w 33"/>
                  <a:gd name="T1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7">
                    <a:moveTo>
                      <a:pt x="0" y="4"/>
                    </a:moveTo>
                    <a:lnTo>
                      <a:pt x="0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5" y="2"/>
                    </a:lnTo>
                    <a:lnTo>
                      <a:pt x="21" y="2"/>
                    </a:lnTo>
                    <a:lnTo>
                      <a:pt x="26" y="6"/>
                    </a:lnTo>
                    <a:lnTo>
                      <a:pt x="32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58" name="Freeform 146">
                <a:extLst>
                  <a:ext uri="{FF2B5EF4-FFF2-40B4-BE49-F238E27FC236}">
                    <a16:creationId xmlns:a16="http://schemas.microsoft.com/office/drawing/2014/main" id="{A9ECE71F-B344-2ABF-C05B-632B65721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" y="1484"/>
                <a:ext cx="35" cy="17"/>
              </a:xfrm>
              <a:custGeom>
                <a:avLst/>
                <a:gdLst>
                  <a:gd name="T0" fmla="*/ 34 w 35"/>
                  <a:gd name="T1" fmla="*/ 16 h 17"/>
                  <a:gd name="T2" fmla="*/ 34 w 35"/>
                  <a:gd name="T3" fmla="*/ 16 h 17"/>
                  <a:gd name="T4" fmla="*/ 32 w 35"/>
                  <a:gd name="T5" fmla="*/ 12 h 17"/>
                  <a:gd name="T6" fmla="*/ 28 w 35"/>
                  <a:gd name="T7" fmla="*/ 8 h 17"/>
                  <a:gd name="T8" fmla="*/ 24 w 35"/>
                  <a:gd name="T9" fmla="*/ 4 h 17"/>
                  <a:gd name="T10" fmla="*/ 20 w 35"/>
                  <a:gd name="T11" fmla="*/ 2 h 17"/>
                  <a:gd name="T12" fmla="*/ 15 w 35"/>
                  <a:gd name="T13" fmla="*/ 0 h 17"/>
                  <a:gd name="T14" fmla="*/ 10 w 35"/>
                  <a:gd name="T15" fmla="*/ 0 h 17"/>
                  <a:gd name="T16" fmla="*/ 5 w 35"/>
                  <a:gd name="T17" fmla="*/ 2 h 17"/>
                  <a:gd name="T18" fmla="*/ 0 w 35"/>
                  <a:gd name="T1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17">
                    <a:moveTo>
                      <a:pt x="34" y="16"/>
                    </a:moveTo>
                    <a:lnTo>
                      <a:pt x="34" y="16"/>
                    </a:lnTo>
                    <a:lnTo>
                      <a:pt x="32" y="12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5" y="0"/>
                    </a:lnTo>
                    <a:lnTo>
                      <a:pt x="10" y="0"/>
                    </a:lnTo>
                    <a:lnTo>
                      <a:pt x="5" y="2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59" name="Freeform 147">
                <a:extLst>
                  <a:ext uri="{FF2B5EF4-FFF2-40B4-BE49-F238E27FC236}">
                    <a16:creationId xmlns:a16="http://schemas.microsoft.com/office/drawing/2014/main" id="{437A4824-EF73-45E8-BA7F-15A6F69E7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" y="1481"/>
                <a:ext cx="35" cy="17"/>
              </a:xfrm>
              <a:custGeom>
                <a:avLst/>
                <a:gdLst>
                  <a:gd name="T0" fmla="*/ 34 w 35"/>
                  <a:gd name="T1" fmla="*/ 16 h 17"/>
                  <a:gd name="T2" fmla="*/ 34 w 35"/>
                  <a:gd name="T3" fmla="*/ 16 h 17"/>
                  <a:gd name="T4" fmla="*/ 32 w 35"/>
                  <a:gd name="T5" fmla="*/ 13 h 17"/>
                  <a:gd name="T6" fmla="*/ 28 w 35"/>
                  <a:gd name="T7" fmla="*/ 6 h 17"/>
                  <a:gd name="T8" fmla="*/ 24 w 35"/>
                  <a:gd name="T9" fmla="*/ 4 h 17"/>
                  <a:gd name="T10" fmla="*/ 20 w 35"/>
                  <a:gd name="T11" fmla="*/ 0 h 17"/>
                  <a:gd name="T12" fmla="*/ 15 w 35"/>
                  <a:gd name="T13" fmla="*/ 0 h 17"/>
                  <a:gd name="T14" fmla="*/ 10 w 35"/>
                  <a:gd name="T15" fmla="*/ 0 h 17"/>
                  <a:gd name="T16" fmla="*/ 5 w 35"/>
                  <a:gd name="T17" fmla="*/ 2 h 17"/>
                  <a:gd name="T18" fmla="*/ 0 w 35"/>
                  <a:gd name="T19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17">
                    <a:moveTo>
                      <a:pt x="34" y="16"/>
                    </a:moveTo>
                    <a:lnTo>
                      <a:pt x="34" y="16"/>
                    </a:lnTo>
                    <a:lnTo>
                      <a:pt x="32" y="13"/>
                    </a:lnTo>
                    <a:lnTo>
                      <a:pt x="28" y="6"/>
                    </a:lnTo>
                    <a:lnTo>
                      <a:pt x="24" y="4"/>
                    </a:lnTo>
                    <a:lnTo>
                      <a:pt x="20" y="0"/>
                    </a:lnTo>
                    <a:lnTo>
                      <a:pt x="15" y="0"/>
                    </a:lnTo>
                    <a:lnTo>
                      <a:pt x="10" y="0"/>
                    </a:lnTo>
                    <a:lnTo>
                      <a:pt x="5" y="2"/>
                    </a:lnTo>
                    <a:lnTo>
                      <a:pt x="0" y="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60" name="Freeform 148">
                <a:extLst>
                  <a:ext uri="{FF2B5EF4-FFF2-40B4-BE49-F238E27FC236}">
                    <a16:creationId xmlns:a16="http://schemas.microsoft.com/office/drawing/2014/main" id="{FF4D1582-D791-1560-3A3B-9FAE7062C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470"/>
                <a:ext cx="17" cy="37"/>
              </a:xfrm>
              <a:custGeom>
                <a:avLst/>
                <a:gdLst>
                  <a:gd name="T0" fmla="*/ 14 w 17"/>
                  <a:gd name="T1" fmla="*/ 0 h 37"/>
                  <a:gd name="T2" fmla="*/ 14 w 17"/>
                  <a:gd name="T3" fmla="*/ 0 h 37"/>
                  <a:gd name="T4" fmla="*/ 14 w 17"/>
                  <a:gd name="T5" fmla="*/ 2 h 37"/>
                  <a:gd name="T6" fmla="*/ 16 w 17"/>
                  <a:gd name="T7" fmla="*/ 3 h 37"/>
                  <a:gd name="T8" fmla="*/ 16 w 17"/>
                  <a:gd name="T9" fmla="*/ 5 h 37"/>
                  <a:gd name="T10" fmla="*/ 16 w 17"/>
                  <a:gd name="T11" fmla="*/ 7 h 37"/>
                  <a:gd name="T12" fmla="*/ 16 w 17"/>
                  <a:gd name="T13" fmla="*/ 9 h 37"/>
                  <a:gd name="T14" fmla="*/ 16 w 17"/>
                  <a:gd name="T15" fmla="*/ 12 h 37"/>
                  <a:gd name="T16" fmla="*/ 16 w 17"/>
                  <a:gd name="T17" fmla="*/ 14 h 37"/>
                  <a:gd name="T18" fmla="*/ 16 w 17"/>
                  <a:gd name="T19" fmla="*/ 17 h 37"/>
                  <a:gd name="T20" fmla="*/ 14 w 17"/>
                  <a:gd name="T21" fmla="*/ 19 h 37"/>
                  <a:gd name="T22" fmla="*/ 14 w 17"/>
                  <a:gd name="T23" fmla="*/ 21 h 37"/>
                  <a:gd name="T24" fmla="*/ 12 w 17"/>
                  <a:gd name="T25" fmla="*/ 24 h 37"/>
                  <a:gd name="T26" fmla="*/ 10 w 17"/>
                  <a:gd name="T27" fmla="*/ 27 h 37"/>
                  <a:gd name="T28" fmla="*/ 8 w 17"/>
                  <a:gd name="T29" fmla="*/ 29 h 37"/>
                  <a:gd name="T30" fmla="*/ 7 w 17"/>
                  <a:gd name="T31" fmla="*/ 32 h 37"/>
                  <a:gd name="T32" fmla="*/ 3 w 17"/>
                  <a:gd name="T33" fmla="*/ 34 h 37"/>
                  <a:gd name="T34" fmla="*/ 0 w 17"/>
                  <a:gd name="T3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" h="37">
                    <a:moveTo>
                      <a:pt x="14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16" y="3"/>
                    </a:lnTo>
                    <a:lnTo>
                      <a:pt x="16" y="5"/>
                    </a:lnTo>
                    <a:lnTo>
                      <a:pt x="16" y="7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6" y="17"/>
                    </a:lnTo>
                    <a:lnTo>
                      <a:pt x="14" y="19"/>
                    </a:lnTo>
                    <a:lnTo>
                      <a:pt x="14" y="21"/>
                    </a:lnTo>
                    <a:lnTo>
                      <a:pt x="12" y="24"/>
                    </a:lnTo>
                    <a:lnTo>
                      <a:pt x="10" y="27"/>
                    </a:lnTo>
                    <a:lnTo>
                      <a:pt x="8" y="29"/>
                    </a:lnTo>
                    <a:lnTo>
                      <a:pt x="7" y="32"/>
                    </a:lnTo>
                    <a:lnTo>
                      <a:pt x="3" y="34"/>
                    </a:lnTo>
                    <a:lnTo>
                      <a:pt x="0" y="3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61" name="Freeform 149">
                <a:extLst>
                  <a:ext uri="{FF2B5EF4-FFF2-40B4-BE49-F238E27FC236}">
                    <a16:creationId xmlns:a16="http://schemas.microsoft.com/office/drawing/2014/main" id="{D18347FB-7CA7-3F65-6C62-44DFD9378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" y="1242"/>
                <a:ext cx="113" cy="242"/>
              </a:xfrm>
              <a:custGeom>
                <a:avLst/>
                <a:gdLst>
                  <a:gd name="T0" fmla="*/ 109 w 113"/>
                  <a:gd name="T1" fmla="*/ 1 h 242"/>
                  <a:gd name="T2" fmla="*/ 112 w 113"/>
                  <a:gd name="T3" fmla="*/ 7 h 242"/>
                  <a:gd name="T4" fmla="*/ 110 w 113"/>
                  <a:gd name="T5" fmla="*/ 18 h 242"/>
                  <a:gd name="T6" fmla="*/ 107 w 113"/>
                  <a:gd name="T7" fmla="*/ 31 h 242"/>
                  <a:gd name="T8" fmla="*/ 104 w 113"/>
                  <a:gd name="T9" fmla="*/ 44 h 242"/>
                  <a:gd name="T10" fmla="*/ 101 w 113"/>
                  <a:gd name="T11" fmla="*/ 55 h 242"/>
                  <a:gd name="T12" fmla="*/ 101 w 113"/>
                  <a:gd name="T13" fmla="*/ 62 h 242"/>
                  <a:gd name="T14" fmla="*/ 100 w 113"/>
                  <a:gd name="T15" fmla="*/ 72 h 242"/>
                  <a:gd name="T16" fmla="*/ 99 w 113"/>
                  <a:gd name="T17" fmla="*/ 81 h 242"/>
                  <a:gd name="T18" fmla="*/ 98 w 113"/>
                  <a:gd name="T19" fmla="*/ 90 h 242"/>
                  <a:gd name="T20" fmla="*/ 98 w 113"/>
                  <a:gd name="T21" fmla="*/ 96 h 242"/>
                  <a:gd name="T22" fmla="*/ 97 w 113"/>
                  <a:gd name="T23" fmla="*/ 102 h 242"/>
                  <a:gd name="T24" fmla="*/ 96 w 113"/>
                  <a:gd name="T25" fmla="*/ 110 h 242"/>
                  <a:gd name="T26" fmla="*/ 94 w 113"/>
                  <a:gd name="T27" fmla="*/ 119 h 242"/>
                  <a:gd name="T28" fmla="*/ 91 w 113"/>
                  <a:gd name="T29" fmla="*/ 128 h 242"/>
                  <a:gd name="T30" fmla="*/ 89 w 113"/>
                  <a:gd name="T31" fmla="*/ 136 h 242"/>
                  <a:gd name="T32" fmla="*/ 86 w 113"/>
                  <a:gd name="T33" fmla="*/ 144 h 242"/>
                  <a:gd name="T34" fmla="*/ 82 w 113"/>
                  <a:gd name="T35" fmla="*/ 158 h 242"/>
                  <a:gd name="T36" fmla="*/ 77 w 113"/>
                  <a:gd name="T37" fmla="*/ 173 h 242"/>
                  <a:gd name="T38" fmla="*/ 73 w 113"/>
                  <a:gd name="T39" fmla="*/ 189 h 242"/>
                  <a:gd name="T40" fmla="*/ 69 w 113"/>
                  <a:gd name="T41" fmla="*/ 201 h 242"/>
                  <a:gd name="T42" fmla="*/ 68 w 113"/>
                  <a:gd name="T43" fmla="*/ 208 h 242"/>
                  <a:gd name="T44" fmla="*/ 67 w 113"/>
                  <a:gd name="T45" fmla="*/ 214 h 242"/>
                  <a:gd name="T46" fmla="*/ 65 w 113"/>
                  <a:gd name="T47" fmla="*/ 221 h 242"/>
                  <a:gd name="T48" fmla="*/ 63 w 113"/>
                  <a:gd name="T49" fmla="*/ 229 h 242"/>
                  <a:gd name="T50" fmla="*/ 62 w 113"/>
                  <a:gd name="T51" fmla="*/ 236 h 242"/>
                  <a:gd name="T52" fmla="*/ 60 w 113"/>
                  <a:gd name="T53" fmla="*/ 241 h 242"/>
                  <a:gd name="T54" fmla="*/ 56 w 113"/>
                  <a:gd name="T55" fmla="*/ 237 h 242"/>
                  <a:gd name="T56" fmla="*/ 47 w 113"/>
                  <a:gd name="T57" fmla="*/ 227 h 242"/>
                  <a:gd name="T58" fmla="*/ 39 w 113"/>
                  <a:gd name="T59" fmla="*/ 220 h 242"/>
                  <a:gd name="T60" fmla="*/ 32 w 113"/>
                  <a:gd name="T61" fmla="*/ 217 h 242"/>
                  <a:gd name="T62" fmla="*/ 24 w 113"/>
                  <a:gd name="T63" fmla="*/ 216 h 242"/>
                  <a:gd name="T64" fmla="*/ 15 w 113"/>
                  <a:gd name="T65" fmla="*/ 216 h 242"/>
                  <a:gd name="T66" fmla="*/ 8 w 113"/>
                  <a:gd name="T67" fmla="*/ 220 h 242"/>
                  <a:gd name="T68" fmla="*/ 0 w 113"/>
                  <a:gd name="T69" fmla="*/ 226 h 242"/>
                  <a:gd name="T70" fmla="*/ 2 w 113"/>
                  <a:gd name="T71" fmla="*/ 222 h 242"/>
                  <a:gd name="T72" fmla="*/ 5 w 113"/>
                  <a:gd name="T73" fmla="*/ 212 h 242"/>
                  <a:gd name="T74" fmla="*/ 8 w 113"/>
                  <a:gd name="T75" fmla="*/ 198 h 242"/>
                  <a:gd name="T76" fmla="*/ 12 w 113"/>
                  <a:gd name="T77" fmla="*/ 185 h 242"/>
                  <a:gd name="T78" fmla="*/ 14 w 113"/>
                  <a:gd name="T79" fmla="*/ 173 h 242"/>
                  <a:gd name="T80" fmla="*/ 15 w 113"/>
                  <a:gd name="T81" fmla="*/ 167 h 242"/>
                  <a:gd name="T82" fmla="*/ 17 w 113"/>
                  <a:gd name="T83" fmla="*/ 157 h 242"/>
                  <a:gd name="T84" fmla="*/ 22 w 113"/>
                  <a:gd name="T85" fmla="*/ 141 h 242"/>
                  <a:gd name="T86" fmla="*/ 28 w 113"/>
                  <a:gd name="T87" fmla="*/ 123 h 242"/>
                  <a:gd name="T88" fmla="*/ 35 w 113"/>
                  <a:gd name="T89" fmla="*/ 102 h 242"/>
                  <a:gd name="T90" fmla="*/ 45 w 113"/>
                  <a:gd name="T91" fmla="*/ 80 h 242"/>
                  <a:gd name="T92" fmla="*/ 55 w 113"/>
                  <a:gd name="T93" fmla="*/ 58 h 242"/>
                  <a:gd name="T94" fmla="*/ 67 w 113"/>
                  <a:gd name="T95" fmla="*/ 38 h 242"/>
                  <a:gd name="T96" fmla="*/ 79 w 113"/>
                  <a:gd name="T97" fmla="*/ 21 h 242"/>
                  <a:gd name="T98" fmla="*/ 92 w 113"/>
                  <a:gd name="T99" fmla="*/ 8 h 242"/>
                  <a:gd name="T100" fmla="*/ 105 w 113"/>
                  <a:gd name="T101" fmla="*/ 1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242">
                    <a:moveTo>
                      <a:pt x="105" y="1"/>
                    </a:moveTo>
                    <a:lnTo>
                      <a:pt x="107" y="0"/>
                    </a:lnTo>
                    <a:lnTo>
                      <a:pt x="109" y="1"/>
                    </a:lnTo>
                    <a:lnTo>
                      <a:pt x="110" y="2"/>
                    </a:lnTo>
                    <a:lnTo>
                      <a:pt x="111" y="4"/>
                    </a:lnTo>
                    <a:lnTo>
                      <a:pt x="112" y="7"/>
                    </a:lnTo>
                    <a:lnTo>
                      <a:pt x="111" y="10"/>
                    </a:lnTo>
                    <a:lnTo>
                      <a:pt x="111" y="14"/>
                    </a:lnTo>
                    <a:lnTo>
                      <a:pt x="110" y="18"/>
                    </a:lnTo>
                    <a:lnTo>
                      <a:pt x="109" y="22"/>
                    </a:lnTo>
                    <a:lnTo>
                      <a:pt x="108" y="26"/>
                    </a:lnTo>
                    <a:lnTo>
                      <a:pt x="107" y="31"/>
                    </a:lnTo>
                    <a:lnTo>
                      <a:pt x="106" y="36"/>
                    </a:lnTo>
                    <a:lnTo>
                      <a:pt x="105" y="40"/>
                    </a:lnTo>
                    <a:lnTo>
                      <a:pt x="104" y="44"/>
                    </a:lnTo>
                    <a:lnTo>
                      <a:pt x="103" y="49"/>
                    </a:lnTo>
                    <a:lnTo>
                      <a:pt x="102" y="52"/>
                    </a:lnTo>
                    <a:lnTo>
                      <a:pt x="101" y="55"/>
                    </a:lnTo>
                    <a:lnTo>
                      <a:pt x="101" y="57"/>
                    </a:lnTo>
                    <a:lnTo>
                      <a:pt x="101" y="60"/>
                    </a:lnTo>
                    <a:lnTo>
                      <a:pt x="101" y="62"/>
                    </a:lnTo>
                    <a:lnTo>
                      <a:pt x="100" y="65"/>
                    </a:lnTo>
                    <a:lnTo>
                      <a:pt x="100" y="69"/>
                    </a:lnTo>
                    <a:lnTo>
                      <a:pt x="100" y="72"/>
                    </a:lnTo>
                    <a:lnTo>
                      <a:pt x="99" y="75"/>
                    </a:lnTo>
                    <a:lnTo>
                      <a:pt x="99" y="78"/>
                    </a:lnTo>
                    <a:lnTo>
                      <a:pt x="99" y="81"/>
                    </a:lnTo>
                    <a:lnTo>
                      <a:pt x="99" y="84"/>
                    </a:lnTo>
                    <a:lnTo>
                      <a:pt x="98" y="87"/>
                    </a:lnTo>
                    <a:lnTo>
                      <a:pt x="98" y="90"/>
                    </a:lnTo>
                    <a:lnTo>
                      <a:pt x="98" y="92"/>
                    </a:lnTo>
                    <a:lnTo>
                      <a:pt x="98" y="94"/>
                    </a:lnTo>
                    <a:lnTo>
                      <a:pt x="98" y="96"/>
                    </a:lnTo>
                    <a:lnTo>
                      <a:pt x="98" y="97"/>
                    </a:lnTo>
                    <a:lnTo>
                      <a:pt x="98" y="100"/>
                    </a:lnTo>
                    <a:lnTo>
                      <a:pt x="97" y="102"/>
                    </a:lnTo>
                    <a:lnTo>
                      <a:pt x="97" y="104"/>
                    </a:lnTo>
                    <a:lnTo>
                      <a:pt x="96" y="107"/>
                    </a:lnTo>
                    <a:lnTo>
                      <a:pt x="96" y="110"/>
                    </a:lnTo>
                    <a:lnTo>
                      <a:pt x="95" y="113"/>
                    </a:lnTo>
                    <a:lnTo>
                      <a:pt x="94" y="116"/>
                    </a:lnTo>
                    <a:lnTo>
                      <a:pt x="94" y="119"/>
                    </a:lnTo>
                    <a:lnTo>
                      <a:pt x="93" y="122"/>
                    </a:lnTo>
                    <a:lnTo>
                      <a:pt x="92" y="125"/>
                    </a:lnTo>
                    <a:lnTo>
                      <a:pt x="91" y="128"/>
                    </a:lnTo>
                    <a:lnTo>
                      <a:pt x="90" y="131"/>
                    </a:lnTo>
                    <a:lnTo>
                      <a:pt x="89" y="134"/>
                    </a:lnTo>
                    <a:lnTo>
                      <a:pt x="89" y="136"/>
                    </a:lnTo>
                    <a:lnTo>
                      <a:pt x="88" y="138"/>
                    </a:lnTo>
                    <a:lnTo>
                      <a:pt x="88" y="141"/>
                    </a:lnTo>
                    <a:lnTo>
                      <a:pt x="86" y="144"/>
                    </a:lnTo>
                    <a:lnTo>
                      <a:pt x="85" y="148"/>
                    </a:lnTo>
                    <a:lnTo>
                      <a:pt x="84" y="152"/>
                    </a:lnTo>
                    <a:lnTo>
                      <a:pt x="82" y="158"/>
                    </a:lnTo>
                    <a:lnTo>
                      <a:pt x="81" y="163"/>
                    </a:lnTo>
                    <a:lnTo>
                      <a:pt x="79" y="168"/>
                    </a:lnTo>
                    <a:lnTo>
                      <a:pt x="77" y="173"/>
                    </a:lnTo>
                    <a:lnTo>
                      <a:pt x="76" y="178"/>
                    </a:lnTo>
                    <a:lnTo>
                      <a:pt x="74" y="184"/>
                    </a:lnTo>
                    <a:lnTo>
                      <a:pt x="73" y="189"/>
                    </a:lnTo>
                    <a:lnTo>
                      <a:pt x="71" y="193"/>
                    </a:lnTo>
                    <a:lnTo>
                      <a:pt x="70" y="198"/>
                    </a:lnTo>
                    <a:lnTo>
                      <a:pt x="69" y="201"/>
                    </a:lnTo>
                    <a:lnTo>
                      <a:pt x="68" y="204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67" y="210"/>
                    </a:lnTo>
                    <a:lnTo>
                      <a:pt x="67" y="212"/>
                    </a:lnTo>
                    <a:lnTo>
                      <a:pt x="67" y="214"/>
                    </a:lnTo>
                    <a:lnTo>
                      <a:pt x="66" y="216"/>
                    </a:lnTo>
                    <a:lnTo>
                      <a:pt x="65" y="219"/>
                    </a:lnTo>
                    <a:lnTo>
                      <a:pt x="65" y="221"/>
                    </a:lnTo>
                    <a:lnTo>
                      <a:pt x="64" y="224"/>
                    </a:lnTo>
                    <a:lnTo>
                      <a:pt x="64" y="227"/>
                    </a:lnTo>
                    <a:lnTo>
                      <a:pt x="63" y="229"/>
                    </a:lnTo>
                    <a:lnTo>
                      <a:pt x="62" y="232"/>
                    </a:lnTo>
                    <a:lnTo>
                      <a:pt x="62" y="234"/>
                    </a:lnTo>
                    <a:lnTo>
                      <a:pt x="62" y="236"/>
                    </a:lnTo>
                    <a:lnTo>
                      <a:pt x="61" y="238"/>
                    </a:lnTo>
                    <a:lnTo>
                      <a:pt x="60" y="240"/>
                    </a:lnTo>
                    <a:lnTo>
                      <a:pt x="60" y="241"/>
                    </a:lnTo>
                    <a:lnTo>
                      <a:pt x="59" y="241"/>
                    </a:lnTo>
                    <a:lnTo>
                      <a:pt x="58" y="239"/>
                    </a:lnTo>
                    <a:lnTo>
                      <a:pt x="56" y="237"/>
                    </a:lnTo>
                    <a:lnTo>
                      <a:pt x="53" y="234"/>
                    </a:lnTo>
                    <a:lnTo>
                      <a:pt x="50" y="231"/>
                    </a:lnTo>
                    <a:lnTo>
                      <a:pt x="47" y="227"/>
                    </a:lnTo>
                    <a:lnTo>
                      <a:pt x="44" y="225"/>
                    </a:lnTo>
                    <a:lnTo>
                      <a:pt x="41" y="222"/>
                    </a:lnTo>
                    <a:lnTo>
                      <a:pt x="39" y="220"/>
                    </a:lnTo>
                    <a:lnTo>
                      <a:pt x="36" y="219"/>
                    </a:lnTo>
                    <a:lnTo>
                      <a:pt x="34" y="218"/>
                    </a:lnTo>
                    <a:lnTo>
                      <a:pt x="32" y="217"/>
                    </a:lnTo>
                    <a:lnTo>
                      <a:pt x="29" y="216"/>
                    </a:lnTo>
                    <a:lnTo>
                      <a:pt x="26" y="216"/>
                    </a:lnTo>
                    <a:lnTo>
                      <a:pt x="24" y="216"/>
                    </a:lnTo>
                    <a:lnTo>
                      <a:pt x="21" y="216"/>
                    </a:lnTo>
                    <a:lnTo>
                      <a:pt x="18" y="216"/>
                    </a:lnTo>
                    <a:lnTo>
                      <a:pt x="15" y="216"/>
                    </a:lnTo>
                    <a:lnTo>
                      <a:pt x="13" y="217"/>
                    </a:lnTo>
                    <a:lnTo>
                      <a:pt x="11" y="218"/>
                    </a:lnTo>
                    <a:lnTo>
                      <a:pt x="8" y="220"/>
                    </a:lnTo>
                    <a:lnTo>
                      <a:pt x="5" y="221"/>
                    </a:lnTo>
                    <a:lnTo>
                      <a:pt x="3" y="224"/>
                    </a:lnTo>
                    <a:lnTo>
                      <a:pt x="0" y="226"/>
                    </a:lnTo>
                    <a:lnTo>
                      <a:pt x="1" y="225"/>
                    </a:lnTo>
                    <a:lnTo>
                      <a:pt x="1" y="224"/>
                    </a:lnTo>
                    <a:lnTo>
                      <a:pt x="2" y="222"/>
                    </a:lnTo>
                    <a:lnTo>
                      <a:pt x="2" y="219"/>
                    </a:lnTo>
                    <a:lnTo>
                      <a:pt x="3" y="216"/>
                    </a:lnTo>
                    <a:lnTo>
                      <a:pt x="5" y="212"/>
                    </a:lnTo>
                    <a:lnTo>
                      <a:pt x="6" y="208"/>
                    </a:lnTo>
                    <a:lnTo>
                      <a:pt x="7" y="203"/>
                    </a:lnTo>
                    <a:lnTo>
                      <a:pt x="8" y="198"/>
                    </a:lnTo>
                    <a:lnTo>
                      <a:pt x="9" y="194"/>
                    </a:lnTo>
                    <a:lnTo>
                      <a:pt x="11" y="189"/>
                    </a:lnTo>
                    <a:lnTo>
                      <a:pt x="12" y="185"/>
                    </a:lnTo>
                    <a:lnTo>
                      <a:pt x="12" y="181"/>
                    </a:lnTo>
                    <a:lnTo>
                      <a:pt x="13" y="177"/>
                    </a:lnTo>
                    <a:lnTo>
                      <a:pt x="14" y="173"/>
                    </a:lnTo>
                    <a:lnTo>
                      <a:pt x="14" y="171"/>
                    </a:lnTo>
                    <a:lnTo>
                      <a:pt x="14" y="169"/>
                    </a:lnTo>
                    <a:lnTo>
                      <a:pt x="15" y="167"/>
                    </a:lnTo>
                    <a:lnTo>
                      <a:pt x="15" y="164"/>
                    </a:lnTo>
                    <a:lnTo>
                      <a:pt x="16" y="161"/>
                    </a:lnTo>
                    <a:lnTo>
                      <a:pt x="17" y="157"/>
                    </a:lnTo>
                    <a:lnTo>
                      <a:pt x="18" y="152"/>
                    </a:lnTo>
                    <a:lnTo>
                      <a:pt x="20" y="147"/>
                    </a:lnTo>
                    <a:lnTo>
                      <a:pt x="22" y="141"/>
                    </a:lnTo>
                    <a:lnTo>
                      <a:pt x="23" y="135"/>
                    </a:lnTo>
                    <a:lnTo>
                      <a:pt x="26" y="129"/>
                    </a:lnTo>
                    <a:lnTo>
                      <a:pt x="28" y="123"/>
                    </a:lnTo>
                    <a:lnTo>
                      <a:pt x="30" y="116"/>
                    </a:lnTo>
                    <a:lnTo>
                      <a:pt x="33" y="109"/>
                    </a:lnTo>
                    <a:lnTo>
                      <a:pt x="35" y="102"/>
                    </a:lnTo>
                    <a:lnTo>
                      <a:pt x="39" y="94"/>
                    </a:lnTo>
                    <a:lnTo>
                      <a:pt x="42" y="87"/>
                    </a:lnTo>
                    <a:lnTo>
                      <a:pt x="45" y="80"/>
                    </a:lnTo>
                    <a:lnTo>
                      <a:pt x="48" y="73"/>
                    </a:lnTo>
                    <a:lnTo>
                      <a:pt x="51" y="65"/>
                    </a:lnTo>
                    <a:lnTo>
                      <a:pt x="55" y="58"/>
                    </a:lnTo>
                    <a:lnTo>
                      <a:pt x="59" y="52"/>
                    </a:lnTo>
                    <a:lnTo>
                      <a:pt x="62" y="45"/>
                    </a:lnTo>
                    <a:lnTo>
                      <a:pt x="67" y="38"/>
                    </a:lnTo>
                    <a:lnTo>
                      <a:pt x="71" y="32"/>
                    </a:lnTo>
                    <a:lnTo>
                      <a:pt x="74" y="27"/>
                    </a:lnTo>
                    <a:lnTo>
                      <a:pt x="79" y="21"/>
                    </a:lnTo>
                    <a:lnTo>
                      <a:pt x="83" y="17"/>
                    </a:lnTo>
                    <a:lnTo>
                      <a:pt x="87" y="12"/>
                    </a:lnTo>
                    <a:lnTo>
                      <a:pt x="92" y="8"/>
                    </a:lnTo>
                    <a:lnTo>
                      <a:pt x="96" y="5"/>
                    </a:lnTo>
                    <a:lnTo>
                      <a:pt x="101" y="3"/>
                    </a:lnTo>
                    <a:lnTo>
                      <a:pt x="105" y="1"/>
                    </a:lnTo>
                  </a:path>
                </a:pathLst>
              </a:custGeom>
              <a:solidFill>
                <a:srgbClr val="A5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62" name="Freeform 150">
                <a:extLst>
                  <a:ext uri="{FF2B5EF4-FFF2-40B4-BE49-F238E27FC236}">
                    <a16:creationId xmlns:a16="http://schemas.microsoft.com/office/drawing/2014/main" id="{10BBA1AB-D9D8-3DDA-C289-366071076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" y="1242"/>
                <a:ext cx="113" cy="242"/>
              </a:xfrm>
              <a:custGeom>
                <a:avLst/>
                <a:gdLst>
                  <a:gd name="T0" fmla="*/ 107 w 113"/>
                  <a:gd name="T1" fmla="*/ 0 h 242"/>
                  <a:gd name="T2" fmla="*/ 111 w 113"/>
                  <a:gd name="T3" fmla="*/ 4 h 242"/>
                  <a:gd name="T4" fmla="*/ 111 w 113"/>
                  <a:gd name="T5" fmla="*/ 14 h 242"/>
                  <a:gd name="T6" fmla="*/ 108 w 113"/>
                  <a:gd name="T7" fmla="*/ 26 h 242"/>
                  <a:gd name="T8" fmla="*/ 105 w 113"/>
                  <a:gd name="T9" fmla="*/ 40 h 242"/>
                  <a:gd name="T10" fmla="*/ 102 w 113"/>
                  <a:gd name="T11" fmla="*/ 52 h 242"/>
                  <a:gd name="T12" fmla="*/ 101 w 113"/>
                  <a:gd name="T13" fmla="*/ 57 h 242"/>
                  <a:gd name="T14" fmla="*/ 100 w 113"/>
                  <a:gd name="T15" fmla="*/ 65 h 242"/>
                  <a:gd name="T16" fmla="*/ 99 w 113"/>
                  <a:gd name="T17" fmla="*/ 75 h 242"/>
                  <a:gd name="T18" fmla="*/ 99 w 113"/>
                  <a:gd name="T19" fmla="*/ 84 h 242"/>
                  <a:gd name="T20" fmla="*/ 98 w 113"/>
                  <a:gd name="T21" fmla="*/ 92 h 242"/>
                  <a:gd name="T22" fmla="*/ 98 w 113"/>
                  <a:gd name="T23" fmla="*/ 96 h 242"/>
                  <a:gd name="T24" fmla="*/ 97 w 113"/>
                  <a:gd name="T25" fmla="*/ 102 h 242"/>
                  <a:gd name="T26" fmla="*/ 96 w 113"/>
                  <a:gd name="T27" fmla="*/ 110 h 242"/>
                  <a:gd name="T28" fmla="*/ 94 w 113"/>
                  <a:gd name="T29" fmla="*/ 119 h 242"/>
                  <a:gd name="T30" fmla="*/ 91 w 113"/>
                  <a:gd name="T31" fmla="*/ 128 h 242"/>
                  <a:gd name="T32" fmla="*/ 89 w 113"/>
                  <a:gd name="T33" fmla="*/ 136 h 242"/>
                  <a:gd name="T34" fmla="*/ 88 w 113"/>
                  <a:gd name="T35" fmla="*/ 141 h 242"/>
                  <a:gd name="T36" fmla="*/ 84 w 113"/>
                  <a:gd name="T37" fmla="*/ 152 h 242"/>
                  <a:gd name="T38" fmla="*/ 79 w 113"/>
                  <a:gd name="T39" fmla="*/ 168 h 242"/>
                  <a:gd name="T40" fmla="*/ 74 w 113"/>
                  <a:gd name="T41" fmla="*/ 184 h 242"/>
                  <a:gd name="T42" fmla="*/ 70 w 113"/>
                  <a:gd name="T43" fmla="*/ 198 h 242"/>
                  <a:gd name="T44" fmla="*/ 68 w 113"/>
                  <a:gd name="T45" fmla="*/ 206 h 242"/>
                  <a:gd name="T46" fmla="*/ 67 w 113"/>
                  <a:gd name="T47" fmla="*/ 210 h 242"/>
                  <a:gd name="T48" fmla="*/ 66 w 113"/>
                  <a:gd name="T49" fmla="*/ 216 h 242"/>
                  <a:gd name="T50" fmla="*/ 64 w 113"/>
                  <a:gd name="T51" fmla="*/ 224 h 242"/>
                  <a:gd name="T52" fmla="*/ 62 w 113"/>
                  <a:gd name="T53" fmla="*/ 232 h 242"/>
                  <a:gd name="T54" fmla="*/ 61 w 113"/>
                  <a:gd name="T55" fmla="*/ 238 h 242"/>
                  <a:gd name="T56" fmla="*/ 60 w 113"/>
                  <a:gd name="T57" fmla="*/ 241 h 242"/>
                  <a:gd name="T58" fmla="*/ 56 w 113"/>
                  <a:gd name="T59" fmla="*/ 237 h 242"/>
                  <a:gd name="T60" fmla="*/ 47 w 113"/>
                  <a:gd name="T61" fmla="*/ 227 h 242"/>
                  <a:gd name="T62" fmla="*/ 41 w 113"/>
                  <a:gd name="T63" fmla="*/ 222 h 242"/>
                  <a:gd name="T64" fmla="*/ 34 w 113"/>
                  <a:gd name="T65" fmla="*/ 218 h 242"/>
                  <a:gd name="T66" fmla="*/ 26 w 113"/>
                  <a:gd name="T67" fmla="*/ 216 h 242"/>
                  <a:gd name="T68" fmla="*/ 18 w 113"/>
                  <a:gd name="T69" fmla="*/ 216 h 242"/>
                  <a:gd name="T70" fmla="*/ 11 w 113"/>
                  <a:gd name="T71" fmla="*/ 218 h 242"/>
                  <a:gd name="T72" fmla="*/ 3 w 113"/>
                  <a:gd name="T73" fmla="*/ 224 h 242"/>
                  <a:gd name="T74" fmla="*/ 1 w 113"/>
                  <a:gd name="T75" fmla="*/ 225 h 242"/>
                  <a:gd name="T76" fmla="*/ 2 w 113"/>
                  <a:gd name="T77" fmla="*/ 219 h 242"/>
                  <a:gd name="T78" fmla="*/ 6 w 113"/>
                  <a:gd name="T79" fmla="*/ 208 h 242"/>
                  <a:gd name="T80" fmla="*/ 9 w 113"/>
                  <a:gd name="T81" fmla="*/ 194 h 242"/>
                  <a:gd name="T82" fmla="*/ 12 w 113"/>
                  <a:gd name="T83" fmla="*/ 181 h 242"/>
                  <a:gd name="T84" fmla="*/ 14 w 113"/>
                  <a:gd name="T85" fmla="*/ 171 h 242"/>
                  <a:gd name="T86" fmla="*/ 15 w 113"/>
                  <a:gd name="T87" fmla="*/ 167 h 242"/>
                  <a:gd name="T88" fmla="*/ 17 w 113"/>
                  <a:gd name="T89" fmla="*/ 157 h 242"/>
                  <a:gd name="T90" fmla="*/ 22 w 113"/>
                  <a:gd name="T91" fmla="*/ 141 h 242"/>
                  <a:gd name="T92" fmla="*/ 28 w 113"/>
                  <a:gd name="T93" fmla="*/ 123 h 242"/>
                  <a:gd name="T94" fmla="*/ 35 w 113"/>
                  <a:gd name="T95" fmla="*/ 102 h 242"/>
                  <a:gd name="T96" fmla="*/ 45 w 113"/>
                  <a:gd name="T97" fmla="*/ 80 h 242"/>
                  <a:gd name="T98" fmla="*/ 55 w 113"/>
                  <a:gd name="T99" fmla="*/ 58 h 242"/>
                  <a:gd name="T100" fmla="*/ 67 w 113"/>
                  <a:gd name="T101" fmla="*/ 38 h 242"/>
                  <a:gd name="T102" fmla="*/ 79 w 113"/>
                  <a:gd name="T103" fmla="*/ 21 h 242"/>
                  <a:gd name="T104" fmla="*/ 92 w 113"/>
                  <a:gd name="T105" fmla="*/ 8 h 242"/>
                  <a:gd name="T106" fmla="*/ 105 w 113"/>
                  <a:gd name="T107" fmla="*/ 1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3" h="242">
                    <a:moveTo>
                      <a:pt x="105" y="1"/>
                    </a:moveTo>
                    <a:lnTo>
                      <a:pt x="105" y="1"/>
                    </a:lnTo>
                    <a:lnTo>
                      <a:pt x="107" y="0"/>
                    </a:lnTo>
                    <a:lnTo>
                      <a:pt x="109" y="1"/>
                    </a:lnTo>
                    <a:lnTo>
                      <a:pt x="110" y="2"/>
                    </a:lnTo>
                    <a:lnTo>
                      <a:pt x="111" y="4"/>
                    </a:lnTo>
                    <a:lnTo>
                      <a:pt x="112" y="7"/>
                    </a:lnTo>
                    <a:lnTo>
                      <a:pt x="111" y="10"/>
                    </a:lnTo>
                    <a:lnTo>
                      <a:pt x="111" y="14"/>
                    </a:lnTo>
                    <a:lnTo>
                      <a:pt x="110" y="18"/>
                    </a:lnTo>
                    <a:lnTo>
                      <a:pt x="109" y="22"/>
                    </a:lnTo>
                    <a:lnTo>
                      <a:pt x="108" y="26"/>
                    </a:lnTo>
                    <a:lnTo>
                      <a:pt x="107" y="31"/>
                    </a:lnTo>
                    <a:lnTo>
                      <a:pt x="106" y="36"/>
                    </a:lnTo>
                    <a:lnTo>
                      <a:pt x="105" y="40"/>
                    </a:lnTo>
                    <a:lnTo>
                      <a:pt x="104" y="44"/>
                    </a:lnTo>
                    <a:lnTo>
                      <a:pt x="103" y="49"/>
                    </a:lnTo>
                    <a:lnTo>
                      <a:pt x="102" y="52"/>
                    </a:lnTo>
                    <a:lnTo>
                      <a:pt x="102" y="52"/>
                    </a:lnTo>
                    <a:lnTo>
                      <a:pt x="101" y="55"/>
                    </a:lnTo>
                    <a:lnTo>
                      <a:pt x="101" y="57"/>
                    </a:lnTo>
                    <a:lnTo>
                      <a:pt x="101" y="60"/>
                    </a:lnTo>
                    <a:lnTo>
                      <a:pt x="101" y="62"/>
                    </a:lnTo>
                    <a:lnTo>
                      <a:pt x="100" y="65"/>
                    </a:lnTo>
                    <a:lnTo>
                      <a:pt x="100" y="69"/>
                    </a:lnTo>
                    <a:lnTo>
                      <a:pt x="100" y="72"/>
                    </a:lnTo>
                    <a:lnTo>
                      <a:pt x="99" y="75"/>
                    </a:lnTo>
                    <a:lnTo>
                      <a:pt x="99" y="78"/>
                    </a:lnTo>
                    <a:lnTo>
                      <a:pt x="99" y="81"/>
                    </a:lnTo>
                    <a:lnTo>
                      <a:pt x="99" y="84"/>
                    </a:lnTo>
                    <a:lnTo>
                      <a:pt x="98" y="87"/>
                    </a:lnTo>
                    <a:lnTo>
                      <a:pt x="98" y="90"/>
                    </a:lnTo>
                    <a:lnTo>
                      <a:pt x="98" y="92"/>
                    </a:lnTo>
                    <a:lnTo>
                      <a:pt x="98" y="94"/>
                    </a:lnTo>
                    <a:lnTo>
                      <a:pt x="98" y="96"/>
                    </a:lnTo>
                    <a:lnTo>
                      <a:pt x="98" y="96"/>
                    </a:lnTo>
                    <a:lnTo>
                      <a:pt x="98" y="97"/>
                    </a:lnTo>
                    <a:lnTo>
                      <a:pt x="98" y="100"/>
                    </a:lnTo>
                    <a:lnTo>
                      <a:pt x="97" y="102"/>
                    </a:lnTo>
                    <a:lnTo>
                      <a:pt x="97" y="104"/>
                    </a:lnTo>
                    <a:lnTo>
                      <a:pt x="96" y="107"/>
                    </a:lnTo>
                    <a:lnTo>
                      <a:pt x="96" y="110"/>
                    </a:lnTo>
                    <a:lnTo>
                      <a:pt x="95" y="113"/>
                    </a:lnTo>
                    <a:lnTo>
                      <a:pt x="94" y="116"/>
                    </a:lnTo>
                    <a:lnTo>
                      <a:pt x="94" y="119"/>
                    </a:lnTo>
                    <a:lnTo>
                      <a:pt x="93" y="122"/>
                    </a:lnTo>
                    <a:lnTo>
                      <a:pt x="92" y="125"/>
                    </a:lnTo>
                    <a:lnTo>
                      <a:pt x="91" y="128"/>
                    </a:lnTo>
                    <a:lnTo>
                      <a:pt x="90" y="131"/>
                    </a:lnTo>
                    <a:lnTo>
                      <a:pt x="89" y="134"/>
                    </a:lnTo>
                    <a:lnTo>
                      <a:pt x="89" y="136"/>
                    </a:lnTo>
                    <a:lnTo>
                      <a:pt x="88" y="138"/>
                    </a:lnTo>
                    <a:lnTo>
                      <a:pt x="88" y="138"/>
                    </a:lnTo>
                    <a:lnTo>
                      <a:pt x="88" y="141"/>
                    </a:lnTo>
                    <a:lnTo>
                      <a:pt x="86" y="144"/>
                    </a:lnTo>
                    <a:lnTo>
                      <a:pt x="85" y="148"/>
                    </a:lnTo>
                    <a:lnTo>
                      <a:pt x="84" y="152"/>
                    </a:lnTo>
                    <a:lnTo>
                      <a:pt x="82" y="158"/>
                    </a:lnTo>
                    <a:lnTo>
                      <a:pt x="81" y="163"/>
                    </a:lnTo>
                    <a:lnTo>
                      <a:pt x="79" y="168"/>
                    </a:lnTo>
                    <a:lnTo>
                      <a:pt x="77" y="173"/>
                    </a:lnTo>
                    <a:lnTo>
                      <a:pt x="76" y="178"/>
                    </a:lnTo>
                    <a:lnTo>
                      <a:pt x="74" y="184"/>
                    </a:lnTo>
                    <a:lnTo>
                      <a:pt x="73" y="189"/>
                    </a:lnTo>
                    <a:lnTo>
                      <a:pt x="71" y="193"/>
                    </a:lnTo>
                    <a:lnTo>
                      <a:pt x="70" y="198"/>
                    </a:lnTo>
                    <a:lnTo>
                      <a:pt x="69" y="201"/>
                    </a:lnTo>
                    <a:lnTo>
                      <a:pt x="68" y="204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67" y="210"/>
                    </a:lnTo>
                    <a:lnTo>
                      <a:pt x="67" y="212"/>
                    </a:lnTo>
                    <a:lnTo>
                      <a:pt x="67" y="214"/>
                    </a:lnTo>
                    <a:lnTo>
                      <a:pt x="66" y="216"/>
                    </a:lnTo>
                    <a:lnTo>
                      <a:pt x="65" y="219"/>
                    </a:lnTo>
                    <a:lnTo>
                      <a:pt x="65" y="221"/>
                    </a:lnTo>
                    <a:lnTo>
                      <a:pt x="64" y="224"/>
                    </a:lnTo>
                    <a:lnTo>
                      <a:pt x="64" y="227"/>
                    </a:lnTo>
                    <a:lnTo>
                      <a:pt x="63" y="229"/>
                    </a:lnTo>
                    <a:lnTo>
                      <a:pt x="62" y="232"/>
                    </a:lnTo>
                    <a:lnTo>
                      <a:pt x="62" y="234"/>
                    </a:lnTo>
                    <a:lnTo>
                      <a:pt x="62" y="236"/>
                    </a:lnTo>
                    <a:lnTo>
                      <a:pt x="61" y="238"/>
                    </a:lnTo>
                    <a:lnTo>
                      <a:pt x="60" y="240"/>
                    </a:lnTo>
                    <a:lnTo>
                      <a:pt x="60" y="241"/>
                    </a:lnTo>
                    <a:lnTo>
                      <a:pt x="60" y="241"/>
                    </a:lnTo>
                    <a:lnTo>
                      <a:pt x="59" y="241"/>
                    </a:lnTo>
                    <a:lnTo>
                      <a:pt x="58" y="239"/>
                    </a:lnTo>
                    <a:lnTo>
                      <a:pt x="56" y="237"/>
                    </a:lnTo>
                    <a:lnTo>
                      <a:pt x="53" y="234"/>
                    </a:lnTo>
                    <a:lnTo>
                      <a:pt x="50" y="231"/>
                    </a:lnTo>
                    <a:lnTo>
                      <a:pt x="47" y="227"/>
                    </a:lnTo>
                    <a:lnTo>
                      <a:pt x="44" y="225"/>
                    </a:lnTo>
                    <a:lnTo>
                      <a:pt x="41" y="222"/>
                    </a:lnTo>
                    <a:lnTo>
                      <a:pt x="41" y="222"/>
                    </a:lnTo>
                    <a:lnTo>
                      <a:pt x="39" y="220"/>
                    </a:lnTo>
                    <a:lnTo>
                      <a:pt x="36" y="219"/>
                    </a:lnTo>
                    <a:lnTo>
                      <a:pt x="34" y="218"/>
                    </a:lnTo>
                    <a:lnTo>
                      <a:pt x="32" y="217"/>
                    </a:lnTo>
                    <a:lnTo>
                      <a:pt x="29" y="216"/>
                    </a:lnTo>
                    <a:lnTo>
                      <a:pt x="26" y="216"/>
                    </a:lnTo>
                    <a:lnTo>
                      <a:pt x="24" y="216"/>
                    </a:lnTo>
                    <a:lnTo>
                      <a:pt x="21" y="216"/>
                    </a:lnTo>
                    <a:lnTo>
                      <a:pt x="18" y="216"/>
                    </a:lnTo>
                    <a:lnTo>
                      <a:pt x="15" y="216"/>
                    </a:lnTo>
                    <a:lnTo>
                      <a:pt x="13" y="217"/>
                    </a:lnTo>
                    <a:lnTo>
                      <a:pt x="11" y="218"/>
                    </a:lnTo>
                    <a:lnTo>
                      <a:pt x="8" y="220"/>
                    </a:lnTo>
                    <a:lnTo>
                      <a:pt x="5" y="221"/>
                    </a:lnTo>
                    <a:lnTo>
                      <a:pt x="3" y="224"/>
                    </a:lnTo>
                    <a:lnTo>
                      <a:pt x="0" y="226"/>
                    </a:lnTo>
                    <a:lnTo>
                      <a:pt x="0" y="226"/>
                    </a:lnTo>
                    <a:lnTo>
                      <a:pt x="1" y="225"/>
                    </a:lnTo>
                    <a:lnTo>
                      <a:pt x="1" y="224"/>
                    </a:lnTo>
                    <a:lnTo>
                      <a:pt x="2" y="222"/>
                    </a:lnTo>
                    <a:lnTo>
                      <a:pt x="2" y="219"/>
                    </a:lnTo>
                    <a:lnTo>
                      <a:pt x="3" y="216"/>
                    </a:lnTo>
                    <a:lnTo>
                      <a:pt x="5" y="212"/>
                    </a:lnTo>
                    <a:lnTo>
                      <a:pt x="6" y="208"/>
                    </a:lnTo>
                    <a:lnTo>
                      <a:pt x="7" y="203"/>
                    </a:lnTo>
                    <a:lnTo>
                      <a:pt x="8" y="198"/>
                    </a:lnTo>
                    <a:lnTo>
                      <a:pt x="9" y="194"/>
                    </a:lnTo>
                    <a:lnTo>
                      <a:pt x="11" y="189"/>
                    </a:lnTo>
                    <a:lnTo>
                      <a:pt x="12" y="185"/>
                    </a:lnTo>
                    <a:lnTo>
                      <a:pt x="12" y="181"/>
                    </a:lnTo>
                    <a:lnTo>
                      <a:pt x="13" y="177"/>
                    </a:lnTo>
                    <a:lnTo>
                      <a:pt x="14" y="173"/>
                    </a:lnTo>
                    <a:lnTo>
                      <a:pt x="14" y="171"/>
                    </a:lnTo>
                    <a:lnTo>
                      <a:pt x="14" y="171"/>
                    </a:lnTo>
                    <a:lnTo>
                      <a:pt x="14" y="169"/>
                    </a:lnTo>
                    <a:lnTo>
                      <a:pt x="15" y="167"/>
                    </a:lnTo>
                    <a:lnTo>
                      <a:pt x="15" y="164"/>
                    </a:lnTo>
                    <a:lnTo>
                      <a:pt x="16" y="161"/>
                    </a:lnTo>
                    <a:lnTo>
                      <a:pt x="17" y="157"/>
                    </a:lnTo>
                    <a:lnTo>
                      <a:pt x="18" y="152"/>
                    </a:lnTo>
                    <a:lnTo>
                      <a:pt x="20" y="147"/>
                    </a:lnTo>
                    <a:lnTo>
                      <a:pt x="22" y="141"/>
                    </a:lnTo>
                    <a:lnTo>
                      <a:pt x="23" y="135"/>
                    </a:lnTo>
                    <a:lnTo>
                      <a:pt x="26" y="129"/>
                    </a:lnTo>
                    <a:lnTo>
                      <a:pt x="28" y="123"/>
                    </a:lnTo>
                    <a:lnTo>
                      <a:pt x="30" y="116"/>
                    </a:lnTo>
                    <a:lnTo>
                      <a:pt x="33" y="109"/>
                    </a:lnTo>
                    <a:lnTo>
                      <a:pt x="35" y="102"/>
                    </a:lnTo>
                    <a:lnTo>
                      <a:pt x="39" y="94"/>
                    </a:lnTo>
                    <a:lnTo>
                      <a:pt x="42" y="87"/>
                    </a:lnTo>
                    <a:lnTo>
                      <a:pt x="45" y="80"/>
                    </a:lnTo>
                    <a:lnTo>
                      <a:pt x="48" y="73"/>
                    </a:lnTo>
                    <a:lnTo>
                      <a:pt x="51" y="65"/>
                    </a:lnTo>
                    <a:lnTo>
                      <a:pt x="55" y="58"/>
                    </a:lnTo>
                    <a:lnTo>
                      <a:pt x="59" y="52"/>
                    </a:lnTo>
                    <a:lnTo>
                      <a:pt x="62" y="45"/>
                    </a:lnTo>
                    <a:lnTo>
                      <a:pt x="67" y="38"/>
                    </a:lnTo>
                    <a:lnTo>
                      <a:pt x="71" y="32"/>
                    </a:lnTo>
                    <a:lnTo>
                      <a:pt x="74" y="27"/>
                    </a:lnTo>
                    <a:lnTo>
                      <a:pt x="79" y="21"/>
                    </a:lnTo>
                    <a:lnTo>
                      <a:pt x="83" y="17"/>
                    </a:lnTo>
                    <a:lnTo>
                      <a:pt x="87" y="12"/>
                    </a:lnTo>
                    <a:lnTo>
                      <a:pt x="92" y="8"/>
                    </a:lnTo>
                    <a:lnTo>
                      <a:pt x="96" y="5"/>
                    </a:lnTo>
                    <a:lnTo>
                      <a:pt x="101" y="3"/>
                    </a:lnTo>
                    <a:lnTo>
                      <a:pt x="105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63" name="Freeform 151">
                <a:extLst>
                  <a:ext uri="{FF2B5EF4-FFF2-40B4-BE49-F238E27FC236}">
                    <a16:creationId xmlns:a16="http://schemas.microsoft.com/office/drawing/2014/main" id="{415D3D42-9AD5-BA05-C041-EE885272D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250"/>
                <a:ext cx="95" cy="167"/>
              </a:xfrm>
              <a:custGeom>
                <a:avLst/>
                <a:gdLst>
                  <a:gd name="T0" fmla="*/ 94 w 95"/>
                  <a:gd name="T1" fmla="*/ 1 h 167"/>
                  <a:gd name="T2" fmla="*/ 94 w 95"/>
                  <a:gd name="T3" fmla="*/ 5 h 167"/>
                  <a:gd name="T4" fmla="*/ 92 w 95"/>
                  <a:gd name="T5" fmla="*/ 13 h 167"/>
                  <a:gd name="T6" fmla="*/ 91 w 95"/>
                  <a:gd name="T7" fmla="*/ 21 h 167"/>
                  <a:gd name="T8" fmla="*/ 89 w 95"/>
                  <a:gd name="T9" fmla="*/ 25 h 167"/>
                  <a:gd name="T10" fmla="*/ 85 w 95"/>
                  <a:gd name="T11" fmla="*/ 27 h 167"/>
                  <a:gd name="T12" fmla="*/ 79 w 95"/>
                  <a:gd name="T13" fmla="*/ 31 h 167"/>
                  <a:gd name="T14" fmla="*/ 71 w 95"/>
                  <a:gd name="T15" fmla="*/ 38 h 167"/>
                  <a:gd name="T16" fmla="*/ 68 w 95"/>
                  <a:gd name="T17" fmla="*/ 43 h 167"/>
                  <a:gd name="T18" fmla="*/ 66 w 95"/>
                  <a:gd name="T19" fmla="*/ 46 h 167"/>
                  <a:gd name="T20" fmla="*/ 63 w 95"/>
                  <a:gd name="T21" fmla="*/ 51 h 167"/>
                  <a:gd name="T22" fmla="*/ 61 w 95"/>
                  <a:gd name="T23" fmla="*/ 56 h 167"/>
                  <a:gd name="T24" fmla="*/ 60 w 95"/>
                  <a:gd name="T25" fmla="*/ 60 h 167"/>
                  <a:gd name="T26" fmla="*/ 57 w 95"/>
                  <a:gd name="T27" fmla="*/ 63 h 167"/>
                  <a:gd name="T28" fmla="*/ 54 w 95"/>
                  <a:gd name="T29" fmla="*/ 66 h 167"/>
                  <a:gd name="T30" fmla="*/ 51 w 95"/>
                  <a:gd name="T31" fmla="*/ 71 h 167"/>
                  <a:gd name="T32" fmla="*/ 49 w 95"/>
                  <a:gd name="T33" fmla="*/ 75 h 167"/>
                  <a:gd name="T34" fmla="*/ 48 w 95"/>
                  <a:gd name="T35" fmla="*/ 79 h 167"/>
                  <a:gd name="T36" fmla="*/ 46 w 95"/>
                  <a:gd name="T37" fmla="*/ 84 h 167"/>
                  <a:gd name="T38" fmla="*/ 44 w 95"/>
                  <a:gd name="T39" fmla="*/ 89 h 167"/>
                  <a:gd name="T40" fmla="*/ 42 w 95"/>
                  <a:gd name="T41" fmla="*/ 95 h 167"/>
                  <a:gd name="T42" fmla="*/ 40 w 95"/>
                  <a:gd name="T43" fmla="*/ 100 h 167"/>
                  <a:gd name="T44" fmla="*/ 38 w 95"/>
                  <a:gd name="T45" fmla="*/ 104 h 167"/>
                  <a:gd name="T46" fmla="*/ 36 w 95"/>
                  <a:gd name="T47" fmla="*/ 107 h 167"/>
                  <a:gd name="T48" fmla="*/ 34 w 95"/>
                  <a:gd name="T49" fmla="*/ 111 h 167"/>
                  <a:gd name="T50" fmla="*/ 31 w 95"/>
                  <a:gd name="T51" fmla="*/ 117 h 167"/>
                  <a:gd name="T52" fmla="*/ 28 w 95"/>
                  <a:gd name="T53" fmla="*/ 125 h 167"/>
                  <a:gd name="T54" fmla="*/ 24 w 95"/>
                  <a:gd name="T55" fmla="*/ 132 h 167"/>
                  <a:gd name="T56" fmla="*/ 21 w 95"/>
                  <a:gd name="T57" fmla="*/ 136 h 167"/>
                  <a:gd name="T58" fmla="*/ 14 w 95"/>
                  <a:gd name="T59" fmla="*/ 144 h 167"/>
                  <a:gd name="T60" fmla="*/ 7 w 95"/>
                  <a:gd name="T61" fmla="*/ 155 h 167"/>
                  <a:gd name="T62" fmla="*/ 2 w 95"/>
                  <a:gd name="T63" fmla="*/ 163 h 167"/>
                  <a:gd name="T64" fmla="*/ 0 w 95"/>
                  <a:gd name="T65" fmla="*/ 166 h 167"/>
                  <a:gd name="T66" fmla="*/ 0 w 95"/>
                  <a:gd name="T67" fmla="*/ 164 h 167"/>
                  <a:gd name="T68" fmla="*/ 2 w 95"/>
                  <a:gd name="T69" fmla="*/ 161 h 167"/>
                  <a:gd name="T70" fmla="*/ 3 w 95"/>
                  <a:gd name="T71" fmla="*/ 156 h 167"/>
                  <a:gd name="T72" fmla="*/ 5 w 95"/>
                  <a:gd name="T73" fmla="*/ 150 h 167"/>
                  <a:gd name="T74" fmla="*/ 7 w 95"/>
                  <a:gd name="T75" fmla="*/ 144 h 167"/>
                  <a:gd name="T76" fmla="*/ 9 w 95"/>
                  <a:gd name="T77" fmla="*/ 139 h 167"/>
                  <a:gd name="T78" fmla="*/ 11 w 95"/>
                  <a:gd name="T79" fmla="*/ 135 h 167"/>
                  <a:gd name="T80" fmla="*/ 12 w 95"/>
                  <a:gd name="T81" fmla="*/ 132 h 167"/>
                  <a:gd name="T82" fmla="*/ 15 w 95"/>
                  <a:gd name="T83" fmla="*/ 124 h 167"/>
                  <a:gd name="T84" fmla="*/ 20 w 95"/>
                  <a:gd name="T85" fmla="*/ 112 h 167"/>
                  <a:gd name="T86" fmla="*/ 26 w 95"/>
                  <a:gd name="T87" fmla="*/ 98 h 167"/>
                  <a:gd name="T88" fmla="*/ 32 w 95"/>
                  <a:gd name="T89" fmla="*/ 83 h 167"/>
                  <a:gd name="T90" fmla="*/ 38 w 95"/>
                  <a:gd name="T91" fmla="*/ 69 h 167"/>
                  <a:gd name="T92" fmla="*/ 43 w 95"/>
                  <a:gd name="T93" fmla="*/ 57 h 167"/>
                  <a:gd name="T94" fmla="*/ 47 w 95"/>
                  <a:gd name="T95" fmla="*/ 48 h 167"/>
                  <a:gd name="T96" fmla="*/ 50 w 95"/>
                  <a:gd name="T97" fmla="*/ 44 h 167"/>
                  <a:gd name="T98" fmla="*/ 55 w 95"/>
                  <a:gd name="T99" fmla="*/ 38 h 167"/>
                  <a:gd name="T100" fmla="*/ 62 w 95"/>
                  <a:gd name="T101" fmla="*/ 31 h 167"/>
                  <a:gd name="T102" fmla="*/ 70 w 95"/>
                  <a:gd name="T103" fmla="*/ 23 h 167"/>
                  <a:gd name="T104" fmla="*/ 77 w 95"/>
                  <a:gd name="T105" fmla="*/ 16 h 167"/>
                  <a:gd name="T106" fmla="*/ 85 w 95"/>
                  <a:gd name="T107" fmla="*/ 9 h 167"/>
                  <a:gd name="T108" fmla="*/ 91 w 95"/>
                  <a:gd name="T109" fmla="*/ 3 h 167"/>
                  <a:gd name="T110" fmla="*/ 94 w 95"/>
                  <a:gd name="T11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5" h="167">
                    <a:moveTo>
                      <a:pt x="94" y="0"/>
                    </a:moveTo>
                    <a:lnTo>
                      <a:pt x="94" y="1"/>
                    </a:lnTo>
                    <a:lnTo>
                      <a:pt x="94" y="3"/>
                    </a:lnTo>
                    <a:lnTo>
                      <a:pt x="94" y="5"/>
                    </a:lnTo>
                    <a:lnTo>
                      <a:pt x="93" y="9"/>
                    </a:lnTo>
                    <a:lnTo>
                      <a:pt x="92" y="13"/>
                    </a:lnTo>
                    <a:lnTo>
                      <a:pt x="91" y="17"/>
                    </a:lnTo>
                    <a:lnTo>
                      <a:pt x="91" y="21"/>
                    </a:lnTo>
                    <a:lnTo>
                      <a:pt x="89" y="25"/>
                    </a:lnTo>
                    <a:lnTo>
                      <a:pt x="89" y="25"/>
                    </a:lnTo>
                    <a:lnTo>
                      <a:pt x="87" y="26"/>
                    </a:lnTo>
                    <a:lnTo>
                      <a:pt x="85" y="27"/>
                    </a:lnTo>
                    <a:lnTo>
                      <a:pt x="82" y="29"/>
                    </a:lnTo>
                    <a:lnTo>
                      <a:pt x="79" y="31"/>
                    </a:lnTo>
                    <a:lnTo>
                      <a:pt x="75" y="34"/>
                    </a:lnTo>
                    <a:lnTo>
                      <a:pt x="71" y="38"/>
                    </a:lnTo>
                    <a:lnTo>
                      <a:pt x="68" y="43"/>
                    </a:lnTo>
                    <a:lnTo>
                      <a:pt x="68" y="43"/>
                    </a:lnTo>
                    <a:lnTo>
                      <a:pt x="67" y="44"/>
                    </a:lnTo>
                    <a:lnTo>
                      <a:pt x="66" y="46"/>
                    </a:lnTo>
                    <a:lnTo>
                      <a:pt x="64" y="48"/>
                    </a:lnTo>
                    <a:lnTo>
                      <a:pt x="63" y="51"/>
                    </a:lnTo>
                    <a:lnTo>
                      <a:pt x="62" y="53"/>
                    </a:lnTo>
                    <a:lnTo>
                      <a:pt x="61" y="56"/>
                    </a:lnTo>
                    <a:lnTo>
                      <a:pt x="60" y="58"/>
                    </a:lnTo>
                    <a:lnTo>
                      <a:pt x="60" y="60"/>
                    </a:lnTo>
                    <a:lnTo>
                      <a:pt x="59" y="62"/>
                    </a:lnTo>
                    <a:lnTo>
                      <a:pt x="57" y="63"/>
                    </a:lnTo>
                    <a:lnTo>
                      <a:pt x="56" y="65"/>
                    </a:lnTo>
                    <a:lnTo>
                      <a:pt x="54" y="66"/>
                    </a:lnTo>
                    <a:lnTo>
                      <a:pt x="52" y="68"/>
                    </a:lnTo>
                    <a:lnTo>
                      <a:pt x="51" y="71"/>
                    </a:lnTo>
                    <a:lnTo>
                      <a:pt x="50" y="74"/>
                    </a:lnTo>
                    <a:lnTo>
                      <a:pt x="49" y="75"/>
                    </a:lnTo>
                    <a:lnTo>
                      <a:pt x="49" y="77"/>
                    </a:lnTo>
                    <a:lnTo>
                      <a:pt x="48" y="79"/>
                    </a:lnTo>
                    <a:lnTo>
                      <a:pt x="47" y="81"/>
                    </a:lnTo>
                    <a:lnTo>
                      <a:pt x="46" y="84"/>
                    </a:lnTo>
                    <a:lnTo>
                      <a:pt x="46" y="86"/>
                    </a:lnTo>
                    <a:lnTo>
                      <a:pt x="44" y="89"/>
                    </a:lnTo>
                    <a:lnTo>
                      <a:pt x="43" y="92"/>
                    </a:lnTo>
                    <a:lnTo>
                      <a:pt x="42" y="95"/>
                    </a:lnTo>
                    <a:lnTo>
                      <a:pt x="41" y="97"/>
                    </a:lnTo>
                    <a:lnTo>
                      <a:pt x="40" y="100"/>
                    </a:lnTo>
                    <a:lnTo>
                      <a:pt x="39" y="102"/>
                    </a:lnTo>
                    <a:lnTo>
                      <a:pt x="38" y="104"/>
                    </a:lnTo>
                    <a:lnTo>
                      <a:pt x="37" y="106"/>
                    </a:lnTo>
                    <a:lnTo>
                      <a:pt x="36" y="107"/>
                    </a:lnTo>
                    <a:lnTo>
                      <a:pt x="35" y="108"/>
                    </a:lnTo>
                    <a:lnTo>
                      <a:pt x="34" y="111"/>
                    </a:lnTo>
                    <a:lnTo>
                      <a:pt x="33" y="114"/>
                    </a:lnTo>
                    <a:lnTo>
                      <a:pt x="31" y="117"/>
                    </a:lnTo>
                    <a:lnTo>
                      <a:pt x="30" y="121"/>
                    </a:lnTo>
                    <a:lnTo>
                      <a:pt x="28" y="125"/>
                    </a:lnTo>
                    <a:lnTo>
                      <a:pt x="26" y="129"/>
                    </a:lnTo>
                    <a:lnTo>
                      <a:pt x="24" y="132"/>
                    </a:lnTo>
                    <a:lnTo>
                      <a:pt x="23" y="133"/>
                    </a:lnTo>
                    <a:lnTo>
                      <a:pt x="21" y="136"/>
                    </a:lnTo>
                    <a:lnTo>
                      <a:pt x="18" y="140"/>
                    </a:lnTo>
                    <a:lnTo>
                      <a:pt x="14" y="144"/>
                    </a:lnTo>
                    <a:lnTo>
                      <a:pt x="11" y="149"/>
                    </a:lnTo>
                    <a:lnTo>
                      <a:pt x="7" y="155"/>
                    </a:lnTo>
                    <a:lnTo>
                      <a:pt x="4" y="159"/>
                    </a:lnTo>
                    <a:lnTo>
                      <a:pt x="2" y="163"/>
                    </a:lnTo>
                    <a:lnTo>
                      <a:pt x="0" y="165"/>
                    </a:lnTo>
                    <a:lnTo>
                      <a:pt x="0" y="166"/>
                    </a:lnTo>
                    <a:lnTo>
                      <a:pt x="0" y="165"/>
                    </a:lnTo>
                    <a:lnTo>
                      <a:pt x="0" y="164"/>
                    </a:lnTo>
                    <a:lnTo>
                      <a:pt x="1" y="163"/>
                    </a:lnTo>
                    <a:lnTo>
                      <a:pt x="2" y="161"/>
                    </a:lnTo>
                    <a:lnTo>
                      <a:pt x="2" y="159"/>
                    </a:lnTo>
                    <a:lnTo>
                      <a:pt x="3" y="156"/>
                    </a:lnTo>
                    <a:lnTo>
                      <a:pt x="4" y="153"/>
                    </a:lnTo>
                    <a:lnTo>
                      <a:pt x="5" y="150"/>
                    </a:lnTo>
                    <a:lnTo>
                      <a:pt x="6" y="147"/>
                    </a:lnTo>
                    <a:lnTo>
                      <a:pt x="7" y="144"/>
                    </a:lnTo>
                    <a:lnTo>
                      <a:pt x="8" y="142"/>
                    </a:lnTo>
                    <a:lnTo>
                      <a:pt x="9" y="139"/>
                    </a:lnTo>
                    <a:lnTo>
                      <a:pt x="10" y="137"/>
                    </a:lnTo>
                    <a:lnTo>
                      <a:pt x="11" y="135"/>
                    </a:lnTo>
                    <a:lnTo>
                      <a:pt x="11" y="133"/>
                    </a:lnTo>
                    <a:lnTo>
                      <a:pt x="12" y="132"/>
                    </a:lnTo>
                    <a:lnTo>
                      <a:pt x="13" y="128"/>
                    </a:lnTo>
                    <a:lnTo>
                      <a:pt x="15" y="124"/>
                    </a:lnTo>
                    <a:lnTo>
                      <a:pt x="17" y="118"/>
                    </a:lnTo>
                    <a:lnTo>
                      <a:pt x="20" y="112"/>
                    </a:lnTo>
                    <a:lnTo>
                      <a:pt x="23" y="105"/>
                    </a:lnTo>
                    <a:lnTo>
                      <a:pt x="26" y="98"/>
                    </a:lnTo>
                    <a:lnTo>
                      <a:pt x="29" y="91"/>
                    </a:lnTo>
                    <a:lnTo>
                      <a:pt x="32" y="83"/>
                    </a:lnTo>
                    <a:lnTo>
                      <a:pt x="35" y="76"/>
                    </a:lnTo>
                    <a:lnTo>
                      <a:pt x="38" y="69"/>
                    </a:lnTo>
                    <a:lnTo>
                      <a:pt x="41" y="62"/>
                    </a:lnTo>
                    <a:lnTo>
                      <a:pt x="43" y="57"/>
                    </a:lnTo>
                    <a:lnTo>
                      <a:pt x="46" y="52"/>
                    </a:lnTo>
                    <a:lnTo>
                      <a:pt x="47" y="48"/>
                    </a:lnTo>
                    <a:lnTo>
                      <a:pt x="49" y="46"/>
                    </a:lnTo>
                    <a:lnTo>
                      <a:pt x="50" y="44"/>
                    </a:lnTo>
                    <a:lnTo>
                      <a:pt x="52" y="41"/>
                    </a:lnTo>
                    <a:lnTo>
                      <a:pt x="55" y="38"/>
                    </a:lnTo>
                    <a:lnTo>
                      <a:pt x="58" y="35"/>
                    </a:lnTo>
                    <a:lnTo>
                      <a:pt x="62" y="31"/>
                    </a:lnTo>
                    <a:lnTo>
                      <a:pt x="65" y="27"/>
                    </a:lnTo>
                    <a:lnTo>
                      <a:pt x="70" y="23"/>
                    </a:lnTo>
                    <a:lnTo>
                      <a:pt x="74" y="19"/>
                    </a:lnTo>
                    <a:lnTo>
                      <a:pt x="77" y="16"/>
                    </a:lnTo>
                    <a:lnTo>
                      <a:pt x="81" y="12"/>
                    </a:lnTo>
                    <a:lnTo>
                      <a:pt x="85" y="9"/>
                    </a:lnTo>
                    <a:lnTo>
                      <a:pt x="88" y="6"/>
                    </a:lnTo>
                    <a:lnTo>
                      <a:pt x="91" y="3"/>
                    </a:lnTo>
                    <a:lnTo>
                      <a:pt x="92" y="1"/>
                    </a:lnTo>
                    <a:lnTo>
                      <a:pt x="94" y="0"/>
                    </a:lnTo>
                    <a:lnTo>
                      <a:pt x="94" y="0"/>
                    </a:lnTo>
                  </a:path>
                </a:pathLst>
              </a:custGeom>
              <a:solidFill>
                <a:srgbClr val="728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64" name="Freeform 152">
                <a:extLst>
                  <a:ext uri="{FF2B5EF4-FFF2-40B4-BE49-F238E27FC236}">
                    <a16:creationId xmlns:a16="http://schemas.microsoft.com/office/drawing/2014/main" id="{9DF3D108-BB59-2CAB-1326-E01AE74E2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" y="1465"/>
                <a:ext cx="136" cy="54"/>
              </a:xfrm>
              <a:custGeom>
                <a:avLst/>
                <a:gdLst>
                  <a:gd name="T0" fmla="*/ 134 w 136"/>
                  <a:gd name="T1" fmla="*/ 43 h 54"/>
                  <a:gd name="T2" fmla="*/ 130 w 136"/>
                  <a:gd name="T3" fmla="*/ 45 h 54"/>
                  <a:gd name="T4" fmla="*/ 124 w 136"/>
                  <a:gd name="T5" fmla="*/ 48 h 54"/>
                  <a:gd name="T6" fmla="*/ 117 w 136"/>
                  <a:gd name="T7" fmla="*/ 52 h 54"/>
                  <a:gd name="T8" fmla="*/ 114 w 136"/>
                  <a:gd name="T9" fmla="*/ 52 h 54"/>
                  <a:gd name="T10" fmla="*/ 112 w 136"/>
                  <a:gd name="T11" fmla="*/ 53 h 54"/>
                  <a:gd name="T12" fmla="*/ 106 w 136"/>
                  <a:gd name="T13" fmla="*/ 53 h 54"/>
                  <a:gd name="T14" fmla="*/ 97 w 136"/>
                  <a:gd name="T15" fmla="*/ 51 h 54"/>
                  <a:gd name="T16" fmla="*/ 88 w 136"/>
                  <a:gd name="T17" fmla="*/ 42 h 54"/>
                  <a:gd name="T18" fmla="*/ 87 w 136"/>
                  <a:gd name="T19" fmla="*/ 42 h 54"/>
                  <a:gd name="T20" fmla="*/ 84 w 136"/>
                  <a:gd name="T21" fmla="*/ 43 h 54"/>
                  <a:gd name="T22" fmla="*/ 79 w 136"/>
                  <a:gd name="T23" fmla="*/ 43 h 54"/>
                  <a:gd name="T24" fmla="*/ 75 w 136"/>
                  <a:gd name="T25" fmla="*/ 43 h 54"/>
                  <a:gd name="T26" fmla="*/ 70 w 136"/>
                  <a:gd name="T27" fmla="*/ 43 h 54"/>
                  <a:gd name="T28" fmla="*/ 62 w 136"/>
                  <a:gd name="T29" fmla="*/ 43 h 54"/>
                  <a:gd name="T30" fmla="*/ 53 w 136"/>
                  <a:gd name="T31" fmla="*/ 41 h 54"/>
                  <a:gd name="T32" fmla="*/ 43 w 136"/>
                  <a:gd name="T33" fmla="*/ 38 h 54"/>
                  <a:gd name="T34" fmla="*/ 34 w 136"/>
                  <a:gd name="T35" fmla="*/ 34 h 54"/>
                  <a:gd name="T36" fmla="*/ 26 w 136"/>
                  <a:gd name="T37" fmla="*/ 29 h 54"/>
                  <a:gd name="T38" fmla="*/ 19 w 136"/>
                  <a:gd name="T39" fmla="*/ 25 h 54"/>
                  <a:gd name="T40" fmla="*/ 14 w 136"/>
                  <a:gd name="T41" fmla="*/ 20 h 54"/>
                  <a:gd name="T42" fmla="*/ 8 w 136"/>
                  <a:gd name="T43" fmla="*/ 16 h 54"/>
                  <a:gd name="T44" fmla="*/ 3 w 136"/>
                  <a:gd name="T45" fmla="*/ 10 h 54"/>
                  <a:gd name="T46" fmla="*/ 0 w 136"/>
                  <a:gd name="T47" fmla="*/ 5 h 54"/>
                  <a:gd name="T48" fmla="*/ 2 w 136"/>
                  <a:gd name="T49" fmla="*/ 1 h 54"/>
                  <a:gd name="T50" fmla="*/ 10 w 136"/>
                  <a:gd name="T51" fmla="*/ 1 h 54"/>
                  <a:gd name="T52" fmla="*/ 25 w 136"/>
                  <a:gd name="T53" fmla="*/ 5 h 54"/>
                  <a:gd name="T54" fmla="*/ 47 w 136"/>
                  <a:gd name="T55" fmla="*/ 12 h 54"/>
                  <a:gd name="T56" fmla="*/ 71 w 136"/>
                  <a:gd name="T57" fmla="*/ 20 h 54"/>
                  <a:gd name="T58" fmla="*/ 94 w 136"/>
                  <a:gd name="T59" fmla="*/ 28 h 54"/>
                  <a:gd name="T60" fmla="*/ 115 w 136"/>
                  <a:gd name="T61" fmla="*/ 36 h 54"/>
                  <a:gd name="T62" fmla="*/ 129 w 136"/>
                  <a:gd name="T63" fmla="*/ 41 h 54"/>
                  <a:gd name="T64" fmla="*/ 135 w 136"/>
                  <a:gd name="T65" fmla="*/ 4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54">
                    <a:moveTo>
                      <a:pt x="135" y="43"/>
                    </a:moveTo>
                    <a:lnTo>
                      <a:pt x="134" y="43"/>
                    </a:lnTo>
                    <a:lnTo>
                      <a:pt x="133" y="44"/>
                    </a:lnTo>
                    <a:lnTo>
                      <a:pt x="130" y="45"/>
                    </a:lnTo>
                    <a:lnTo>
                      <a:pt x="127" y="47"/>
                    </a:lnTo>
                    <a:lnTo>
                      <a:pt x="124" y="48"/>
                    </a:lnTo>
                    <a:lnTo>
                      <a:pt x="121" y="50"/>
                    </a:lnTo>
                    <a:lnTo>
                      <a:pt x="117" y="52"/>
                    </a:lnTo>
                    <a:lnTo>
                      <a:pt x="114" y="52"/>
                    </a:lnTo>
                    <a:lnTo>
                      <a:pt x="114" y="52"/>
                    </a:lnTo>
                    <a:lnTo>
                      <a:pt x="113" y="53"/>
                    </a:lnTo>
                    <a:lnTo>
                      <a:pt x="112" y="53"/>
                    </a:lnTo>
                    <a:lnTo>
                      <a:pt x="109" y="53"/>
                    </a:lnTo>
                    <a:lnTo>
                      <a:pt x="106" y="53"/>
                    </a:lnTo>
                    <a:lnTo>
                      <a:pt x="102" y="52"/>
                    </a:lnTo>
                    <a:lnTo>
                      <a:pt x="97" y="51"/>
                    </a:lnTo>
                    <a:lnTo>
                      <a:pt x="90" y="49"/>
                    </a:lnTo>
                    <a:lnTo>
                      <a:pt x="88" y="42"/>
                    </a:lnTo>
                    <a:lnTo>
                      <a:pt x="88" y="42"/>
                    </a:lnTo>
                    <a:lnTo>
                      <a:pt x="87" y="42"/>
                    </a:lnTo>
                    <a:lnTo>
                      <a:pt x="85" y="42"/>
                    </a:lnTo>
                    <a:lnTo>
                      <a:pt x="84" y="43"/>
                    </a:lnTo>
                    <a:lnTo>
                      <a:pt x="81" y="43"/>
                    </a:lnTo>
                    <a:lnTo>
                      <a:pt x="79" y="43"/>
                    </a:lnTo>
                    <a:lnTo>
                      <a:pt x="76" y="43"/>
                    </a:lnTo>
                    <a:lnTo>
                      <a:pt x="75" y="43"/>
                    </a:lnTo>
                    <a:lnTo>
                      <a:pt x="72" y="43"/>
                    </a:lnTo>
                    <a:lnTo>
                      <a:pt x="70" y="43"/>
                    </a:lnTo>
                    <a:lnTo>
                      <a:pt x="66" y="43"/>
                    </a:lnTo>
                    <a:lnTo>
                      <a:pt x="62" y="43"/>
                    </a:lnTo>
                    <a:lnTo>
                      <a:pt x="58" y="42"/>
                    </a:lnTo>
                    <a:lnTo>
                      <a:pt x="53" y="41"/>
                    </a:lnTo>
                    <a:lnTo>
                      <a:pt x="49" y="40"/>
                    </a:lnTo>
                    <a:lnTo>
                      <a:pt x="43" y="38"/>
                    </a:lnTo>
                    <a:lnTo>
                      <a:pt x="39" y="36"/>
                    </a:lnTo>
                    <a:lnTo>
                      <a:pt x="34" y="34"/>
                    </a:lnTo>
                    <a:lnTo>
                      <a:pt x="30" y="31"/>
                    </a:lnTo>
                    <a:lnTo>
                      <a:pt x="26" y="29"/>
                    </a:lnTo>
                    <a:lnTo>
                      <a:pt x="22" y="27"/>
                    </a:lnTo>
                    <a:lnTo>
                      <a:pt x="19" y="25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1" y="18"/>
                    </a:lnTo>
                    <a:lnTo>
                      <a:pt x="8" y="16"/>
                    </a:lnTo>
                    <a:lnTo>
                      <a:pt x="5" y="13"/>
                    </a:lnTo>
                    <a:lnTo>
                      <a:pt x="3" y="10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10" y="1"/>
                    </a:lnTo>
                    <a:lnTo>
                      <a:pt x="16" y="3"/>
                    </a:lnTo>
                    <a:lnTo>
                      <a:pt x="25" y="5"/>
                    </a:lnTo>
                    <a:lnTo>
                      <a:pt x="35" y="8"/>
                    </a:lnTo>
                    <a:lnTo>
                      <a:pt x="47" y="12"/>
                    </a:lnTo>
                    <a:lnTo>
                      <a:pt x="59" y="16"/>
                    </a:lnTo>
                    <a:lnTo>
                      <a:pt x="71" y="20"/>
                    </a:lnTo>
                    <a:lnTo>
                      <a:pt x="83" y="24"/>
                    </a:lnTo>
                    <a:lnTo>
                      <a:pt x="94" y="28"/>
                    </a:lnTo>
                    <a:lnTo>
                      <a:pt x="105" y="32"/>
                    </a:lnTo>
                    <a:lnTo>
                      <a:pt x="115" y="36"/>
                    </a:lnTo>
                    <a:lnTo>
                      <a:pt x="123" y="39"/>
                    </a:lnTo>
                    <a:lnTo>
                      <a:pt x="129" y="41"/>
                    </a:lnTo>
                    <a:lnTo>
                      <a:pt x="133" y="42"/>
                    </a:lnTo>
                    <a:lnTo>
                      <a:pt x="135" y="43"/>
                    </a:lnTo>
                  </a:path>
                </a:pathLst>
              </a:custGeom>
              <a:solidFill>
                <a:srgbClr val="2626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65" name="Freeform 153">
                <a:extLst>
                  <a:ext uri="{FF2B5EF4-FFF2-40B4-BE49-F238E27FC236}">
                    <a16:creationId xmlns:a16="http://schemas.microsoft.com/office/drawing/2014/main" id="{766E07F5-435A-35F4-BDBC-E9797DEBB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" y="1465"/>
                <a:ext cx="136" cy="54"/>
              </a:xfrm>
              <a:custGeom>
                <a:avLst/>
                <a:gdLst>
                  <a:gd name="T0" fmla="*/ 135 w 136"/>
                  <a:gd name="T1" fmla="*/ 43 h 54"/>
                  <a:gd name="T2" fmla="*/ 133 w 136"/>
                  <a:gd name="T3" fmla="*/ 44 h 54"/>
                  <a:gd name="T4" fmla="*/ 127 w 136"/>
                  <a:gd name="T5" fmla="*/ 47 h 54"/>
                  <a:gd name="T6" fmla="*/ 121 w 136"/>
                  <a:gd name="T7" fmla="*/ 50 h 54"/>
                  <a:gd name="T8" fmla="*/ 114 w 136"/>
                  <a:gd name="T9" fmla="*/ 52 h 54"/>
                  <a:gd name="T10" fmla="*/ 114 w 136"/>
                  <a:gd name="T11" fmla="*/ 52 h 54"/>
                  <a:gd name="T12" fmla="*/ 112 w 136"/>
                  <a:gd name="T13" fmla="*/ 53 h 54"/>
                  <a:gd name="T14" fmla="*/ 106 w 136"/>
                  <a:gd name="T15" fmla="*/ 53 h 54"/>
                  <a:gd name="T16" fmla="*/ 97 w 136"/>
                  <a:gd name="T17" fmla="*/ 51 h 54"/>
                  <a:gd name="T18" fmla="*/ 88 w 136"/>
                  <a:gd name="T19" fmla="*/ 42 h 54"/>
                  <a:gd name="T20" fmla="*/ 88 w 136"/>
                  <a:gd name="T21" fmla="*/ 42 h 54"/>
                  <a:gd name="T22" fmla="*/ 85 w 136"/>
                  <a:gd name="T23" fmla="*/ 42 h 54"/>
                  <a:gd name="T24" fmla="*/ 81 w 136"/>
                  <a:gd name="T25" fmla="*/ 43 h 54"/>
                  <a:gd name="T26" fmla="*/ 76 w 136"/>
                  <a:gd name="T27" fmla="*/ 43 h 54"/>
                  <a:gd name="T28" fmla="*/ 75 w 136"/>
                  <a:gd name="T29" fmla="*/ 43 h 54"/>
                  <a:gd name="T30" fmla="*/ 70 w 136"/>
                  <a:gd name="T31" fmla="*/ 43 h 54"/>
                  <a:gd name="T32" fmla="*/ 62 w 136"/>
                  <a:gd name="T33" fmla="*/ 43 h 54"/>
                  <a:gd name="T34" fmla="*/ 53 w 136"/>
                  <a:gd name="T35" fmla="*/ 41 h 54"/>
                  <a:gd name="T36" fmla="*/ 43 w 136"/>
                  <a:gd name="T37" fmla="*/ 38 h 54"/>
                  <a:gd name="T38" fmla="*/ 39 w 136"/>
                  <a:gd name="T39" fmla="*/ 36 h 54"/>
                  <a:gd name="T40" fmla="*/ 30 w 136"/>
                  <a:gd name="T41" fmla="*/ 31 h 54"/>
                  <a:gd name="T42" fmla="*/ 22 w 136"/>
                  <a:gd name="T43" fmla="*/ 27 h 54"/>
                  <a:gd name="T44" fmla="*/ 16 w 136"/>
                  <a:gd name="T45" fmla="*/ 22 h 54"/>
                  <a:gd name="T46" fmla="*/ 14 w 136"/>
                  <a:gd name="T47" fmla="*/ 20 h 54"/>
                  <a:gd name="T48" fmla="*/ 8 w 136"/>
                  <a:gd name="T49" fmla="*/ 16 h 54"/>
                  <a:gd name="T50" fmla="*/ 3 w 136"/>
                  <a:gd name="T51" fmla="*/ 10 h 54"/>
                  <a:gd name="T52" fmla="*/ 0 w 136"/>
                  <a:gd name="T53" fmla="*/ 5 h 54"/>
                  <a:gd name="T54" fmla="*/ 2 w 136"/>
                  <a:gd name="T55" fmla="*/ 1 h 54"/>
                  <a:gd name="T56" fmla="*/ 5 w 136"/>
                  <a:gd name="T57" fmla="*/ 0 h 54"/>
                  <a:gd name="T58" fmla="*/ 16 w 136"/>
                  <a:gd name="T59" fmla="*/ 3 h 54"/>
                  <a:gd name="T60" fmla="*/ 35 w 136"/>
                  <a:gd name="T61" fmla="*/ 8 h 54"/>
                  <a:gd name="T62" fmla="*/ 59 w 136"/>
                  <a:gd name="T63" fmla="*/ 16 h 54"/>
                  <a:gd name="T64" fmla="*/ 83 w 136"/>
                  <a:gd name="T65" fmla="*/ 24 h 54"/>
                  <a:gd name="T66" fmla="*/ 105 w 136"/>
                  <a:gd name="T67" fmla="*/ 32 h 54"/>
                  <a:gd name="T68" fmla="*/ 123 w 136"/>
                  <a:gd name="T69" fmla="*/ 39 h 54"/>
                  <a:gd name="T70" fmla="*/ 133 w 136"/>
                  <a:gd name="T71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6" h="54">
                    <a:moveTo>
                      <a:pt x="135" y="43"/>
                    </a:moveTo>
                    <a:lnTo>
                      <a:pt x="135" y="43"/>
                    </a:lnTo>
                    <a:lnTo>
                      <a:pt x="134" y="43"/>
                    </a:lnTo>
                    <a:lnTo>
                      <a:pt x="133" y="44"/>
                    </a:lnTo>
                    <a:lnTo>
                      <a:pt x="130" y="45"/>
                    </a:lnTo>
                    <a:lnTo>
                      <a:pt x="127" y="47"/>
                    </a:lnTo>
                    <a:lnTo>
                      <a:pt x="124" y="48"/>
                    </a:lnTo>
                    <a:lnTo>
                      <a:pt x="121" y="50"/>
                    </a:lnTo>
                    <a:lnTo>
                      <a:pt x="117" y="52"/>
                    </a:lnTo>
                    <a:lnTo>
                      <a:pt x="114" y="52"/>
                    </a:lnTo>
                    <a:lnTo>
                      <a:pt x="114" y="52"/>
                    </a:lnTo>
                    <a:lnTo>
                      <a:pt x="114" y="52"/>
                    </a:lnTo>
                    <a:lnTo>
                      <a:pt x="113" y="53"/>
                    </a:lnTo>
                    <a:lnTo>
                      <a:pt x="112" y="53"/>
                    </a:lnTo>
                    <a:lnTo>
                      <a:pt x="109" y="53"/>
                    </a:lnTo>
                    <a:lnTo>
                      <a:pt x="106" y="53"/>
                    </a:lnTo>
                    <a:lnTo>
                      <a:pt x="102" y="52"/>
                    </a:lnTo>
                    <a:lnTo>
                      <a:pt x="97" y="51"/>
                    </a:lnTo>
                    <a:lnTo>
                      <a:pt x="90" y="49"/>
                    </a:lnTo>
                    <a:lnTo>
                      <a:pt x="88" y="42"/>
                    </a:lnTo>
                    <a:lnTo>
                      <a:pt x="88" y="42"/>
                    </a:lnTo>
                    <a:lnTo>
                      <a:pt x="88" y="42"/>
                    </a:lnTo>
                    <a:lnTo>
                      <a:pt x="87" y="42"/>
                    </a:lnTo>
                    <a:lnTo>
                      <a:pt x="85" y="42"/>
                    </a:lnTo>
                    <a:lnTo>
                      <a:pt x="84" y="43"/>
                    </a:lnTo>
                    <a:lnTo>
                      <a:pt x="81" y="43"/>
                    </a:lnTo>
                    <a:lnTo>
                      <a:pt x="79" y="43"/>
                    </a:lnTo>
                    <a:lnTo>
                      <a:pt x="76" y="43"/>
                    </a:lnTo>
                    <a:lnTo>
                      <a:pt x="75" y="43"/>
                    </a:lnTo>
                    <a:lnTo>
                      <a:pt x="75" y="43"/>
                    </a:lnTo>
                    <a:lnTo>
                      <a:pt x="72" y="43"/>
                    </a:lnTo>
                    <a:lnTo>
                      <a:pt x="70" y="43"/>
                    </a:lnTo>
                    <a:lnTo>
                      <a:pt x="66" y="43"/>
                    </a:lnTo>
                    <a:lnTo>
                      <a:pt x="62" y="43"/>
                    </a:lnTo>
                    <a:lnTo>
                      <a:pt x="58" y="42"/>
                    </a:lnTo>
                    <a:lnTo>
                      <a:pt x="53" y="41"/>
                    </a:lnTo>
                    <a:lnTo>
                      <a:pt x="49" y="40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39" y="36"/>
                    </a:lnTo>
                    <a:lnTo>
                      <a:pt x="34" y="34"/>
                    </a:lnTo>
                    <a:lnTo>
                      <a:pt x="30" y="31"/>
                    </a:lnTo>
                    <a:lnTo>
                      <a:pt x="26" y="29"/>
                    </a:lnTo>
                    <a:lnTo>
                      <a:pt x="22" y="27"/>
                    </a:lnTo>
                    <a:lnTo>
                      <a:pt x="19" y="25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1" y="18"/>
                    </a:lnTo>
                    <a:lnTo>
                      <a:pt x="8" y="16"/>
                    </a:lnTo>
                    <a:lnTo>
                      <a:pt x="5" y="13"/>
                    </a:lnTo>
                    <a:lnTo>
                      <a:pt x="3" y="10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10" y="1"/>
                    </a:lnTo>
                    <a:lnTo>
                      <a:pt x="16" y="3"/>
                    </a:lnTo>
                    <a:lnTo>
                      <a:pt x="25" y="5"/>
                    </a:lnTo>
                    <a:lnTo>
                      <a:pt x="35" y="8"/>
                    </a:lnTo>
                    <a:lnTo>
                      <a:pt x="47" y="12"/>
                    </a:lnTo>
                    <a:lnTo>
                      <a:pt x="59" y="16"/>
                    </a:lnTo>
                    <a:lnTo>
                      <a:pt x="71" y="20"/>
                    </a:lnTo>
                    <a:lnTo>
                      <a:pt x="83" y="24"/>
                    </a:lnTo>
                    <a:lnTo>
                      <a:pt x="94" y="28"/>
                    </a:lnTo>
                    <a:lnTo>
                      <a:pt x="105" y="32"/>
                    </a:lnTo>
                    <a:lnTo>
                      <a:pt x="115" y="36"/>
                    </a:lnTo>
                    <a:lnTo>
                      <a:pt x="123" y="39"/>
                    </a:lnTo>
                    <a:lnTo>
                      <a:pt x="129" y="41"/>
                    </a:lnTo>
                    <a:lnTo>
                      <a:pt x="133" y="42"/>
                    </a:lnTo>
                    <a:lnTo>
                      <a:pt x="135" y="4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66" name="Freeform 154">
                <a:extLst>
                  <a:ext uri="{FF2B5EF4-FFF2-40B4-BE49-F238E27FC236}">
                    <a16:creationId xmlns:a16="http://schemas.microsoft.com/office/drawing/2014/main" id="{1BA74285-BCC6-1197-54DD-F3E221D35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" y="1506"/>
                <a:ext cx="17" cy="17"/>
              </a:xfrm>
              <a:custGeom>
                <a:avLst/>
                <a:gdLst>
                  <a:gd name="T0" fmla="*/ 2 w 17"/>
                  <a:gd name="T1" fmla="*/ 16 h 17"/>
                  <a:gd name="T2" fmla="*/ 16 w 17"/>
                  <a:gd name="T3" fmla="*/ 2 h 17"/>
                  <a:gd name="T4" fmla="*/ 15 w 17"/>
                  <a:gd name="T5" fmla="*/ 2 h 17"/>
                  <a:gd name="T6" fmla="*/ 15 w 17"/>
                  <a:gd name="T7" fmla="*/ 2 h 17"/>
                  <a:gd name="T8" fmla="*/ 14 w 17"/>
                  <a:gd name="T9" fmla="*/ 2 h 17"/>
                  <a:gd name="T10" fmla="*/ 13 w 17"/>
                  <a:gd name="T11" fmla="*/ 2 h 17"/>
                  <a:gd name="T12" fmla="*/ 12 w 17"/>
                  <a:gd name="T13" fmla="*/ 0 h 17"/>
                  <a:gd name="T14" fmla="*/ 10 w 17"/>
                  <a:gd name="T15" fmla="*/ 0 h 17"/>
                  <a:gd name="T16" fmla="*/ 9 w 17"/>
                  <a:gd name="T17" fmla="*/ 0 h 17"/>
                  <a:gd name="T18" fmla="*/ 8 w 17"/>
                  <a:gd name="T19" fmla="*/ 0 h 17"/>
                  <a:gd name="T20" fmla="*/ 6 w 17"/>
                  <a:gd name="T21" fmla="*/ 0 h 17"/>
                  <a:gd name="T22" fmla="*/ 5 w 17"/>
                  <a:gd name="T23" fmla="*/ 2 h 17"/>
                  <a:gd name="T24" fmla="*/ 4 w 17"/>
                  <a:gd name="T25" fmla="*/ 2 h 17"/>
                  <a:gd name="T26" fmla="*/ 3 w 17"/>
                  <a:gd name="T27" fmla="*/ 2 h 17"/>
                  <a:gd name="T28" fmla="*/ 2 w 17"/>
                  <a:gd name="T29" fmla="*/ 2 h 17"/>
                  <a:gd name="T30" fmla="*/ 1 w 17"/>
                  <a:gd name="T31" fmla="*/ 2 h 17"/>
                  <a:gd name="T32" fmla="*/ 1 w 17"/>
                  <a:gd name="T33" fmla="*/ 2 h 17"/>
                  <a:gd name="T34" fmla="*/ 0 w 17"/>
                  <a:gd name="T35" fmla="*/ 2 h 17"/>
                  <a:gd name="T36" fmla="*/ 2 w 17"/>
                  <a:gd name="T3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7">
                    <a:moveTo>
                      <a:pt x="2" y="16"/>
                    </a:moveTo>
                    <a:lnTo>
                      <a:pt x="16" y="2"/>
                    </a:lnTo>
                    <a:lnTo>
                      <a:pt x="15" y="2"/>
                    </a:lnTo>
                    <a:lnTo>
                      <a:pt x="15" y="2"/>
                    </a:lnTo>
                    <a:lnTo>
                      <a:pt x="14" y="2"/>
                    </a:lnTo>
                    <a:lnTo>
                      <a:pt x="13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2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67" name="Freeform 155">
                <a:extLst>
                  <a:ext uri="{FF2B5EF4-FFF2-40B4-BE49-F238E27FC236}">
                    <a16:creationId xmlns:a16="http://schemas.microsoft.com/office/drawing/2014/main" id="{4F35BD8D-BA86-2CFF-038E-72A5E5E45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1449"/>
                <a:ext cx="152" cy="62"/>
              </a:xfrm>
              <a:custGeom>
                <a:avLst/>
                <a:gdLst>
                  <a:gd name="T0" fmla="*/ 96 w 152"/>
                  <a:gd name="T1" fmla="*/ 1 h 62"/>
                  <a:gd name="T2" fmla="*/ 93 w 152"/>
                  <a:gd name="T3" fmla="*/ 1 h 62"/>
                  <a:gd name="T4" fmla="*/ 88 w 152"/>
                  <a:gd name="T5" fmla="*/ 3 h 62"/>
                  <a:gd name="T6" fmla="*/ 82 w 152"/>
                  <a:gd name="T7" fmla="*/ 6 h 62"/>
                  <a:gd name="T8" fmla="*/ 74 w 152"/>
                  <a:gd name="T9" fmla="*/ 8 h 62"/>
                  <a:gd name="T10" fmla="*/ 66 w 152"/>
                  <a:gd name="T11" fmla="*/ 10 h 62"/>
                  <a:gd name="T12" fmla="*/ 58 w 152"/>
                  <a:gd name="T13" fmla="*/ 12 h 62"/>
                  <a:gd name="T14" fmla="*/ 50 w 152"/>
                  <a:gd name="T15" fmla="*/ 12 h 62"/>
                  <a:gd name="T16" fmla="*/ 41 w 152"/>
                  <a:gd name="T17" fmla="*/ 12 h 62"/>
                  <a:gd name="T18" fmla="*/ 32 w 152"/>
                  <a:gd name="T19" fmla="*/ 11 h 62"/>
                  <a:gd name="T20" fmla="*/ 25 w 152"/>
                  <a:gd name="T21" fmla="*/ 10 h 62"/>
                  <a:gd name="T22" fmla="*/ 19 w 152"/>
                  <a:gd name="T23" fmla="*/ 10 h 62"/>
                  <a:gd name="T24" fmla="*/ 12 w 152"/>
                  <a:gd name="T25" fmla="*/ 10 h 62"/>
                  <a:gd name="T26" fmla="*/ 4 w 152"/>
                  <a:gd name="T27" fmla="*/ 11 h 62"/>
                  <a:gd name="T28" fmla="*/ 0 w 152"/>
                  <a:gd name="T29" fmla="*/ 15 h 62"/>
                  <a:gd name="T30" fmla="*/ 4 w 152"/>
                  <a:gd name="T31" fmla="*/ 24 h 62"/>
                  <a:gd name="T32" fmla="*/ 15 w 152"/>
                  <a:gd name="T33" fmla="*/ 34 h 62"/>
                  <a:gd name="T34" fmla="*/ 24 w 152"/>
                  <a:gd name="T35" fmla="*/ 41 h 62"/>
                  <a:gd name="T36" fmla="*/ 34 w 152"/>
                  <a:gd name="T37" fmla="*/ 47 h 62"/>
                  <a:gd name="T38" fmla="*/ 43 w 152"/>
                  <a:gd name="T39" fmla="*/ 51 h 62"/>
                  <a:gd name="T40" fmla="*/ 52 w 152"/>
                  <a:gd name="T41" fmla="*/ 54 h 62"/>
                  <a:gd name="T42" fmla="*/ 61 w 152"/>
                  <a:gd name="T43" fmla="*/ 56 h 62"/>
                  <a:gd name="T44" fmla="*/ 69 w 152"/>
                  <a:gd name="T45" fmla="*/ 57 h 62"/>
                  <a:gd name="T46" fmla="*/ 76 w 152"/>
                  <a:gd name="T47" fmla="*/ 58 h 62"/>
                  <a:gd name="T48" fmla="*/ 85 w 152"/>
                  <a:gd name="T49" fmla="*/ 56 h 62"/>
                  <a:gd name="T50" fmla="*/ 91 w 152"/>
                  <a:gd name="T51" fmla="*/ 55 h 62"/>
                  <a:gd name="T52" fmla="*/ 95 w 152"/>
                  <a:gd name="T53" fmla="*/ 54 h 62"/>
                  <a:gd name="T54" fmla="*/ 99 w 152"/>
                  <a:gd name="T55" fmla="*/ 55 h 62"/>
                  <a:gd name="T56" fmla="*/ 106 w 152"/>
                  <a:gd name="T57" fmla="*/ 56 h 62"/>
                  <a:gd name="T58" fmla="*/ 112 w 152"/>
                  <a:gd name="T59" fmla="*/ 58 h 62"/>
                  <a:gd name="T60" fmla="*/ 117 w 152"/>
                  <a:gd name="T61" fmla="*/ 60 h 62"/>
                  <a:gd name="T62" fmla="*/ 123 w 152"/>
                  <a:gd name="T63" fmla="*/ 61 h 62"/>
                  <a:gd name="T64" fmla="*/ 131 w 152"/>
                  <a:gd name="T65" fmla="*/ 60 h 62"/>
                  <a:gd name="T66" fmla="*/ 139 w 152"/>
                  <a:gd name="T67" fmla="*/ 56 h 62"/>
                  <a:gd name="T68" fmla="*/ 146 w 152"/>
                  <a:gd name="T69" fmla="*/ 48 h 62"/>
                  <a:gd name="T70" fmla="*/ 150 w 152"/>
                  <a:gd name="T71" fmla="*/ 38 h 62"/>
                  <a:gd name="T72" fmla="*/ 151 w 152"/>
                  <a:gd name="T73" fmla="*/ 30 h 62"/>
                  <a:gd name="T74" fmla="*/ 146 w 152"/>
                  <a:gd name="T75" fmla="*/ 24 h 62"/>
                  <a:gd name="T76" fmla="*/ 138 w 152"/>
                  <a:gd name="T77" fmla="*/ 18 h 62"/>
                  <a:gd name="T78" fmla="*/ 129 w 152"/>
                  <a:gd name="T79" fmla="*/ 13 h 62"/>
                  <a:gd name="T80" fmla="*/ 119 w 152"/>
                  <a:gd name="T81" fmla="*/ 8 h 62"/>
                  <a:gd name="T82" fmla="*/ 109 w 152"/>
                  <a:gd name="T83" fmla="*/ 5 h 62"/>
                  <a:gd name="T84" fmla="*/ 101 w 152"/>
                  <a:gd name="T85" fmla="*/ 2 h 62"/>
                  <a:gd name="T86" fmla="*/ 97 w 152"/>
                  <a:gd name="T87" fmla="*/ 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62">
                    <a:moveTo>
                      <a:pt x="96" y="0"/>
                    </a:moveTo>
                    <a:lnTo>
                      <a:pt x="96" y="1"/>
                    </a:lnTo>
                    <a:lnTo>
                      <a:pt x="95" y="1"/>
                    </a:lnTo>
                    <a:lnTo>
                      <a:pt x="93" y="1"/>
                    </a:lnTo>
                    <a:lnTo>
                      <a:pt x="91" y="3"/>
                    </a:lnTo>
                    <a:lnTo>
                      <a:pt x="88" y="3"/>
                    </a:lnTo>
                    <a:lnTo>
                      <a:pt x="85" y="4"/>
                    </a:lnTo>
                    <a:lnTo>
                      <a:pt x="82" y="6"/>
                    </a:lnTo>
                    <a:lnTo>
                      <a:pt x="78" y="7"/>
                    </a:lnTo>
                    <a:lnTo>
                      <a:pt x="74" y="8"/>
                    </a:lnTo>
                    <a:lnTo>
                      <a:pt x="70" y="9"/>
                    </a:lnTo>
                    <a:lnTo>
                      <a:pt x="66" y="10"/>
                    </a:lnTo>
                    <a:lnTo>
                      <a:pt x="62" y="11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1" y="12"/>
                    </a:lnTo>
                    <a:lnTo>
                      <a:pt x="36" y="12"/>
                    </a:lnTo>
                    <a:lnTo>
                      <a:pt x="32" y="11"/>
                    </a:lnTo>
                    <a:lnTo>
                      <a:pt x="29" y="11"/>
                    </a:lnTo>
                    <a:lnTo>
                      <a:pt x="25" y="10"/>
                    </a:lnTo>
                    <a:lnTo>
                      <a:pt x="22" y="10"/>
                    </a:lnTo>
                    <a:lnTo>
                      <a:pt x="19" y="10"/>
                    </a:lnTo>
                    <a:lnTo>
                      <a:pt x="16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5"/>
                    </a:lnTo>
                    <a:lnTo>
                      <a:pt x="1" y="19"/>
                    </a:lnTo>
                    <a:lnTo>
                      <a:pt x="4" y="24"/>
                    </a:lnTo>
                    <a:lnTo>
                      <a:pt x="10" y="31"/>
                    </a:lnTo>
                    <a:lnTo>
                      <a:pt x="15" y="34"/>
                    </a:lnTo>
                    <a:lnTo>
                      <a:pt x="19" y="38"/>
                    </a:lnTo>
                    <a:lnTo>
                      <a:pt x="24" y="41"/>
                    </a:lnTo>
                    <a:lnTo>
                      <a:pt x="28" y="44"/>
                    </a:lnTo>
                    <a:lnTo>
                      <a:pt x="34" y="47"/>
                    </a:lnTo>
                    <a:lnTo>
                      <a:pt x="38" y="48"/>
                    </a:lnTo>
                    <a:lnTo>
                      <a:pt x="43" y="51"/>
                    </a:lnTo>
                    <a:lnTo>
                      <a:pt x="48" y="52"/>
                    </a:lnTo>
                    <a:lnTo>
                      <a:pt x="52" y="54"/>
                    </a:lnTo>
                    <a:lnTo>
                      <a:pt x="57" y="55"/>
                    </a:lnTo>
                    <a:lnTo>
                      <a:pt x="61" y="56"/>
                    </a:lnTo>
                    <a:lnTo>
                      <a:pt x="65" y="57"/>
                    </a:lnTo>
                    <a:lnTo>
                      <a:pt x="69" y="57"/>
                    </a:lnTo>
                    <a:lnTo>
                      <a:pt x="73" y="58"/>
                    </a:lnTo>
                    <a:lnTo>
                      <a:pt x="76" y="58"/>
                    </a:lnTo>
                    <a:lnTo>
                      <a:pt x="79" y="57"/>
                    </a:lnTo>
                    <a:lnTo>
                      <a:pt x="85" y="56"/>
                    </a:lnTo>
                    <a:lnTo>
                      <a:pt x="89" y="56"/>
                    </a:lnTo>
                    <a:lnTo>
                      <a:pt x="91" y="55"/>
                    </a:lnTo>
                    <a:lnTo>
                      <a:pt x="93" y="55"/>
                    </a:lnTo>
                    <a:lnTo>
                      <a:pt x="95" y="54"/>
                    </a:lnTo>
                    <a:lnTo>
                      <a:pt x="96" y="55"/>
                    </a:lnTo>
                    <a:lnTo>
                      <a:pt x="99" y="55"/>
                    </a:lnTo>
                    <a:lnTo>
                      <a:pt x="102" y="56"/>
                    </a:lnTo>
                    <a:lnTo>
                      <a:pt x="106" y="56"/>
                    </a:lnTo>
                    <a:lnTo>
                      <a:pt x="109" y="58"/>
                    </a:lnTo>
                    <a:lnTo>
                      <a:pt x="112" y="58"/>
                    </a:lnTo>
                    <a:lnTo>
                      <a:pt x="114" y="59"/>
                    </a:lnTo>
                    <a:lnTo>
                      <a:pt x="117" y="60"/>
                    </a:lnTo>
                    <a:lnTo>
                      <a:pt x="120" y="61"/>
                    </a:lnTo>
                    <a:lnTo>
                      <a:pt x="123" y="61"/>
                    </a:lnTo>
                    <a:lnTo>
                      <a:pt x="127" y="61"/>
                    </a:lnTo>
                    <a:lnTo>
                      <a:pt x="131" y="60"/>
                    </a:lnTo>
                    <a:lnTo>
                      <a:pt x="135" y="59"/>
                    </a:lnTo>
                    <a:lnTo>
                      <a:pt x="139" y="56"/>
                    </a:lnTo>
                    <a:lnTo>
                      <a:pt x="143" y="52"/>
                    </a:lnTo>
                    <a:lnTo>
                      <a:pt x="146" y="48"/>
                    </a:lnTo>
                    <a:lnTo>
                      <a:pt x="149" y="43"/>
                    </a:lnTo>
                    <a:lnTo>
                      <a:pt x="150" y="38"/>
                    </a:lnTo>
                    <a:lnTo>
                      <a:pt x="151" y="32"/>
                    </a:lnTo>
                    <a:lnTo>
                      <a:pt x="151" y="30"/>
                    </a:lnTo>
                    <a:lnTo>
                      <a:pt x="149" y="27"/>
                    </a:lnTo>
                    <a:lnTo>
                      <a:pt x="146" y="24"/>
                    </a:lnTo>
                    <a:lnTo>
                      <a:pt x="143" y="21"/>
                    </a:lnTo>
                    <a:lnTo>
                      <a:pt x="138" y="18"/>
                    </a:lnTo>
                    <a:lnTo>
                      <a:pt x="134" y="15"/>
                    </a:lnTo>
                    <a:lnTo>
                      <a:pt x="129" y="13"/>
                    </a:lnTo>
                    <a:lnTo>
                      <a:pt x="124" y="10"/>
                    </a:lnTo>
                    <a:lnTo>
                      <a:pt x="119" y="8"/>
                    </a:lnTo>
                    <a:lnTo>
                      <a:pt x="114" y="6"/>
                    </a:lnTo>
                    <a:lnTo>
                      <a:pt x="109" y="5"/>
                    </a:lnTo>
                    <a:lnTo>
                      <a:pt x="105" y="3"/>
                    </a:lnTo>
                    <a:lnTo>
                      <a:pt x="101" y="2"/>
                    </a:lnTo>
                    <a:lnTo>
                      <a:pt x="98" y="1"/>
                    </a:lnTo>
                    <a:lnTo>
                      <a:pt x="97" y="1"/>
                    </a:lnTo>
                    <a:lnTo>
                      <a:pt x="96" y="0"/>
                    </a:lnTo>
                  </a:path>
                </a:pathLst>
              </a:custGeom>
              <a:solidFill>
                <a:srgbClr val="330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68" name="Freeform 156">
                <a:extLst>
                  <a:ext uri="{FF2B5EF4-FFF2-40B4-BE49-F238E27FC236}">
                    <a16:creationId xmlns:a16="http://schemas.microsoft.com/office/drawing/2014/main" id="{9C2C2799-8156-F391-DF8E-35368A21A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1449"/>
                <a:ext cx="152" cy="62"/>
              </a:xfrm>
              <a:custGeom>
                <a:avLst/>
                <a:gdLst>
                  <a:gd name="T0" fmla="*/ 96 w 152"/>
                  <a:gd name="T1" fmla="*/ 0 h 62"/>
                  <a:gd name="T2" fmla="*/ 95 w 152"/>
                  <a:gd name="T3" fmla="*/ 1 h 62"/>
                  <a:gd name="T4" fmla="*/ 91 w 152"/>
                  <a:gd name="T5" fmla="*/ 3 h 62"/>
                  <a:gd name="T6" fmla="*/ 85 w 152"/>
                  <a:gd name="T7" fmla="*/ 4 h 62"/>
                  <a:gd name="T8" fmla="*/ 78 w 152"/>
                  <a:gd name="T9" fmla="*/ 7 h 62"/>
                  <a:gd name="T10" fmla="*/ 70 w 152"/>
                  <a:gd name="T11" fmla="*/ 9 h 62"/>
                  <a:gd name="T12" fmla="*/ 62 w 152"/>
                  <a:gd name="T13" fmla="*/ 11 h 62"/>
                  <a:gd name="T14" fmla="*/ 54 w 152"/>
                  <a:gd name="T15" fmla="*/ 12 h 62"/>
                  <a:gd name="T16" fmla="*/ 46 w 152"/>
                  <a:gd name="T17" fmla="*/ 12 h 62"/>
                  <a:gd name="T18" fmla="*/ 41 w 152"/>
                  <a:gd name="T19" fmla="*/ 12 h 62"/>
                  <a:gd name="T20" fmla="*/ 32 w 152"/>
                  <a:gd name="T21" fmla="*/ 11 h 62"/>
                  <a:gd name="T22" fmla="*/ 25 w 152"/>
                  <a:gd name="T23" fmla="*/ 10 h 62"/>
                  <a:gd name="T24" fmla="*/ 19 w 152"/>
                  <a:gd name="T25" fmla="*/ 10 h 62"/>
                  <a:gd name="T26" fmla="*/ 16 w 152"/>
                  <a:gd name="T27" fmla="*/ 10 h 62"/>
                  <a:gd name="T28" fmla="*/ 8 w 152"/>
                  <a:gd name="T29" fmla="*/ 10 h 62"/>
                  <a:gd name="T30" fmla="*/ 2 w 152"/>
                  <a:gd name="T31" fmla="*/ 13 h 62"/>
                  <a:gd name="T32" fmla="*/ 1 w 152"/>
                  <a:gd name="T33" fmla="*/ 19 h 62"/>
                  <a:gd name="T34" fmla="*/ 10 w 152"/>
                  <a:gd name="T35" fmla="*/ 31 h 62"/>
                  <a:gd name="T36" fmla="*/ 15 w 152"/>
                  <a:gd name="T37" fmla="*/ 34 h 62"/>
                  <a:gd name="T38" fmla="*/ 24 w 152"/>
                  <a:gd name="T39" fmla="*/ 41 h 62"/>
                  <a:gd name="T40" fmla="*/ 34 w 152"/>
                  <a:gd name="T41" fmla="*/ 47 h 62"/>
                  <a:gd name="T42" fmla="*/ 43 w 152"/>
                  <a:gd name="T43" fmla="*/ 51 h 62"/>
                  <a:gd name="T44" fmla="*/ 52 w 152"/>
                  <a:gd name="T45" fmla="*/ 54 h 62"/>
                  <a:gd name="T46" fmla="*/ 61 w 152"/>
                  <a:gd name="T47" fmla="*/ 56 h 62"/>
                  <a:gd name="T48" fmla="*/ 69 w 152"/>
                  <a:gd name="T49" fmla="*/ 57 h 62"/>
                  <a:gd name="T50" fmla="*/ 76 w 152"/>
                  <a:gd name="T51" fmla="*/ 58 h 62"/>
                  <a:gd name="T52" fmla="*/ 79 w 152"/>
                  <a:gd name="T53" fmla="*/ 57 h 62"/>
                  <a:gd name="T54" fmla="*/ 89 w 152"/>
                  <a:gd name="T55" fmla="*/ 56 h 62"/>
                  <a:gd name="T56" fmla="*/ 93 w 152"/>
                  <a:gd name="T57" fmla="*/ 55 h 62"/>
                  <a:gd name="T58" fmla="*/ 96 w 152"/>
                  <a:gd name="T59" fmla="*/ 55 h 62"/>
                  <a:gd name="T60" fmla="*/ 102 w 152"/>
                  <a:gd name="T61" fmla="*/ 56 h 62"/>
                  <a:gd name="T62" fmla="*/ 106 w 152"/>
                  <a:gd name="T63" fmla="*/ 56 h 62"/>
                  <a:gd name="T64" fmla="*/ 112 w 152"/>
                  <a:gd name="T65" fmla="*/ 58 h 62"/>
                  <a:gd name="T66" fmla="*/ 117 w 152"/>
                  <a:gd name="T67" fmla="*/ 60 h 62"/>
                  <a:gd name="T68" fmla="*/ 123 w 152"/>
                  <a:gd name="T69" fmla="*/ 61 h 62"/>
                  <a:gd name="T70" fmla="*/ 127 w 152"/>
                  <a:gd name="T71" fmla="*/ 61 h 62"/>
                  <a:gd name="T72" fmla="*/ 135 w 152"/>
                  <a:gd name="T73" fmla="*/ 59 h 62"/>
                  <a:gd name="T74" fmla="*/ 143 w 152"/>
                  <a:gd name="T75" fmla="*/ 52 h 62"/>
                  <a:gd name="T76" fmla="*/ 149 w 152"/>
                  <a:gd name="T77" fmla="*/ 43 h 62"/>
                  <a:gd name="T78" fmla="*/ 151 w 152"/>
                  <a:gd name="T79" fmla="*/ 32 h 62"/>
                  <a:gd name="T80" fmla="*/ 151 w 152"/>
                  <a:gd name="T81" fmla="*/ 30 h 62"/>
                  <a:gd name="T82" fmla="*/ 146 w 152"/>
                  <a:gd name="T83" fmla="*/ 24 h 62"/>
                  <a:gd name="T84" fmla="*/ 138 w 152"/>
                  <a:gd name="T85" fmla="*/ 18 h 62"/>
                  <a:gd name="T86" fmla="*/ 129 w 152"/>
                  <a:gd name="T87" fmla="*/ 13 h 62"/>
                  <a:gd name="T88" fmla="*/ 119 w 152"/>
                  <a:gd name="T89" fmla="*/ 8 h 62"/>
                  <a:gd name="T90" fmla="*/ 109 w 152"/>
                  <a:gd name="T91" fmla="*/ 5 h 62"/>
                  <a:gd name="T92" fmla="*/ 101 w 152"/>
                  <a:gd name="T93" fmla="*/ 2 h 62"/>
                  <a:gd name="T94" fmla="*/ 97 w 152"/>
                  <a:gd name="T95" fmla="*/ 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62">
                    <a:moveTo>
                      <a:pt x="96" y="0"/>
                    </a:moveTo>
                    <a:lnTo>
                      <a:pt x="96" y="0"/>
                    </a:lnTo>
                    <a:lnTo>
                      <a:pt x="96" y="1"/>
                    </a:lnTo>
                    <a:lnTo>
                      <a:pt x="95" y="1"/>
                    </a:lnTo>
                    <a:lnTo>
                      <a:pt x="93" y="1"/>
                    </a:lnTo>
                    <a:lnTo>
                      <a:pt x="91" y="3"/>
                    </a:lnTo>
                    <a:lnTo>
                      <a:pt x="88" y="3"/>
                    </a:lnTo>
                    <a:lnTo>
                      <a:pt x="85" y="4"/>
                    </a:lnTo>
                    <a:lnTo>
                      <a:pt x="82" y="6"/>
                    </a:lnTo>
                    <a:lnTo>
                      <a:pt x="78" y="7"/>
                    </a:lnTo>
                    <a:lnTo>
                      <a:pt x="74" y="8"/>
                    </a:lnTo>
                    <a:lnTo>
                      <a:pt x="70" y="9"/>
                    </a:lnTo>
                    <a:lnTo>
                      <a:pt x="66" y="10"/>
                    </a:lnTo>
                    <a:lnTo>
                      <a:pt x="62" y="11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6" y="12"/>
                    </a:lnTo>
                    <a:lnTo>
                      <a:pt x="41" y="12"/>
                    </a:lnTo>
                    <a:lnTo>
                      <a:pt x="36" y="12"/>
                    </a:lnTo>
                    <a:lnTo>
                      <a:pt x="32" y="11"/>
                    </a:lnTo>
                    <a:lnTo>
                      <a:pt x="29" y="11"/>
                    </a:lnTo>
                    <a:lnTo>
                      <a:pt x="25" y="10"/>
                    </a:lnTo>
                    <a:lnTo>
                      <a:pt x="22" y="10"/>
                    </a:lnTo>
                    <a:lnTo>
                      <a:pt x="19" y="1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5"/>
                    </a:lnTo>
                    <a:lnTo>
                      <a:pt x="1" y="19"/>
                    </a:lnTo>
                    <a:lnTo>
                      <a:pt x="4" y="24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5" y="34"/>
                    </a:lnTo>
                    <a:lnTo>
                      <a:pt x="19" y="38"/>
                    </a:lnTo>
                    <a:lnTo>
                      <a:pt x="24" y="41"/>
                    </a:lnTo>
                    <a:lnTo>
                      <a:pt x="28" y="44"/>
                    </a:lnTo>
                    <a:lnTo>
                      <a:pt x="34" y="47"/>
                    </a:lnTo>
                    <a:lnTo>
                      <a:pt x="38" y="48"/>
                    </a:lnTo>
                    <a:lnTo>
                      <a:pt x="43" y="51"/>
                    </a:lnTo>
                    <a:lnTo>
                      <a:pt x="48" y="52"/>
                    </a:lnTo>
                    <a:lnTo>
                      <a:pt x="52" y="54"/>
                    </a:lnTo>
                    <a:lnTo>
                      <a:pt x="57" y="55"/>
                    </a:lnTo>
                    <a:lnTo>
                      <a:pt x="61" y="56"/>
                    </a:lnTo>
                    <a:lnTo>
                      <a:pt x="65" y="57"/>
                    </a:lnTo>
                    <a:lnTo>
                      <a:pt x="69" y="57"/>
                    </a:lnTo>
                    <a:lnTo>
                      <a:pt x="73" y="58"/>
                    </a:lnTo>
                    <a:lnTo>
                      <a:pt x="76" y="58"/>
                    </a:lnTo>
                    <a:lnTo>
                      <a:pt x="79" y="57"/>
                    </a:lnTo>
                    <a:lnTo>
                      <a:pt x="79" y="57"/>
                    </a:lnTo>
                    <a:lnTo>
                      <a:pt x="85" y="56"/>
                    </a:lnTo>
                    <a:lnTo>
                      <a:pt x="89" y="56"/>
                    </a:lnTo>
                    <a:lnTo>
                      <a:pt x="91" y="55"/>
                    </a:lnTo>
                    <a:lnTo>
                      <a:pt x="93" y="55"/>
                    </a:lnTo>
                    <a:lnTo>
                      <a:pt x="95" y="54"/>
                    </a:lnTo>
                    <a:lnTo>
                      <a:pt x="96" y="55"/>
                    </a:lnTo>
                    <a:lnTo>
                      <a:pt x="99" y="55"/>
                    </a:lnTo>
                    <a:lnTo>
                      <a:pt x="102" y="56"/>
                    </a:lnTo>
                    <a:lnTo>
                      <a:pt x="102" y="56"/>
                    </a:lnTo>
                    <a:lnTo>
                      <a:pt x="106" y="56"/>
                    </a:lnTo>
                    <a:lnTo>
                      <a:pt x="109" y="58"/>
                    </a:lnTo>
                    <a:lnTo>
                      <a:pt x="112" y="58"/>
                    </a:lnTo>
                    <a:lnTo>
                      <a:pt x="114" y="59"/>
                    </a:lnTo>
                    <a:lnTo>
                      <a:pt x="117" y="60"/>
                    </a:lnTo>
                    <a:lnTo>
                      <a:pt x="120" y="61"/>
                    </a:lnTo>
                    <a:lnTo>
                      <a:pt x="123" y="61"/>
                    </a:lnTo>
                    <a:lnTo>
                      <a:pt x="127" y="61"/>
                    </a:lnTo>
                    <a:lnTo>
                      <a:pt x="127" y="61"/>
                    </a:lnTo>
                    <a:lnTo>
                      <a:pt x="131" y="60"/>
                    </a:lnTo>
                    <a:lnTo>
                      <a:pt x="135" y="59"/>
                    </a:lnTo>
                    <a:lnTo>
                      <a:pt x="139" y="56"/>
                    </a:lnTo>
                    <a:lnTo>
                      <a:pt x="143" y="52"/>
                    </a:lnTo>
                    <a:lnTo>
                      <a:pt x="146" y="48"/>
                    </a:lnTo>
                    <a:lnTo>
                      <a:pt x="149" y="43"/>
                    </a:lnTo>
                    <a:lnTo>
                      <a:pt x="150" y="38"/>
                    </a:lnTo>
                    <a:lnTo>
                      <a:pt x="151" y="32"/>
                    </a:lnTo>
                    <a:lnTo>
                      <a:pt x="151" y="32"/>
                    </a:lnTo>
                    <a:lnTo>
                      <a:pt x="151" y="30"/>
                    </a:lnTo>
                    <a:lnTo>
                      <a:pt x="149" y="27"/>
                    </a:lnTo>
                    <a:lnTo>
                      <a:pt x="146" y="24"/>
                    </a:lnTo>
                    <a:lnTo>
                      <a:pt x="143" y="21"/>
                    </a:lnTo>
                    <a:lnTo>
                      <a:pt x="138" y="18"/>
                    </a:lnTo>
                    <a:lnTo>
                      <a:pt x="134" y="15"/>
                    </a:lnTo>
                    <a:lnTo>
                      <a:pt x="129" y="13"/>
                    </a:lnTo>
                    <a:lnTo>
                      <a:pt x="124" y="10"/>
                    </a:lnTo>
                    <a:lnTo>
                      <a:pt x="119" y="8"/>
                    </a:lnTo>
                    <a:lnTo>
                      <a:pt x="114" y="6"/>
                    </a:lnTo>
                    <a:lnTo>
                      <a:pt x="109" y="5"/>
                    </a:lnTo>
                    <a:lnTo>
                      <a:pt x="105" y="3"/>
                    </a:lnTo>
                    <a:lnTo>
                      <a:pt x="101" y="2"/>
                    </a:lnTo>
                    <a:lnTo>
                      <a:pt x="98" y="1"/>
                    </a:lnTo>
                    <a:lnTo>
                      <a:pt x="97" y="1"/>
                    </a:lnTo>
                    <a:lnTo>
                      <a:pt x="9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69" name="Freeform 157">
                <a:extLst>
                  <a:ext uri="{FF2B5EF4-FFF2-40B4-BE49-F238E27FC236}">
                    <a16:creationId xmlns:a16="http://schemas.microsoft.com/office/drawing/2014/main" id="{E2D63C6C-6D6C-0EF0-7AEE-B75DB767A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" y="1453"/>
                <a:ext cx="139" cy="52"/>
              </a:xfrm>
              <a:custGeom>
                <a:avLst/>
                <a:gdLst>
                  <a:gd name="T0" fmla="*/ 86 w 139"/>
                  <a:gd name="T1" fmla="*/ 1 h 52"/>
                  <a:gd name="T2" fmla="*/ 83 w 139"/>
                  <a:gd name="T3" fmla="*/ 2 h 52"/>
                  <a:gd name="T4" fmla="*/ 79 w 139"/>
                  <a:gd name="T5" fmla="*/ 3 h 52"/>
                  <a:gd name="T6" fmla="*/ 74 w 139"/>
                  <a:gd name="T7" fmla="*/ 5 h 52"/>
                  <a:gd name="T8" fmla="*/ 68 w 139"/>
                  <a:gd name="T9" fmla="*/ 7 h 52"/>
                  <a:gd name="T10" fmla="*/ 61 w 139"/>
                  <a:gd name="T11" fmla="*/ 8 h 52"/>
                  <a:gd name="T12" fmla="*/ 54 w 139"/>
                  <a:gd name="T13" fmla="*/ 10 h 52"/>
                  <a:gd name="T14" fmla="*/ 47 w 139"/>
                  <a:gd name="T15" fmla="*/ 10 h 52"/>
                  <a:gd name="T16" fmla="*/ 41 w 139"/>
                  <a:gd name="T17" fmla="*/ 10 h 52"/>
                  <a:gd name="T18" fmla="*/ 35 w 139"/>
                  <a:gd name="T19" fmla="*/ 9 h 52"/>
                  <a:gd name="T20" fmla="*/ 29 w 139"/>
                  <a:gd name="T21" fmla="*/ 8 h 52"/>
                  <a:gd name="T22" fmla="*/ 24 w 139"/>
                  <a:gd name="T23" fmla="*/ 8 h 52"/>
                  <a:gd name="T24" fmla="*/ 19 w 139"/>
                  <a:gd name="T25" fmla="*/ 8 h 52"/>
                  <a:gd name="T26" fmla="*/ 15 w 139"/>
                  <a:gd name="T27" fmla="*/ 7 h 52"/>
                  <a:gd name="T28" fmla="*/ 11 w 139"/>
                  <a:gd name="T29" fmla="*/ 7 h 52"/>
                  <a:gd name="T30" fmla="*/ 8 w 139"/>
                  <a:gd name="T31" fmla="*/ 7 h 52"/>
                  <a:gd name="T32" fmla="*/ 5 w 139"/>
                  <a:gd name="T33" fmla="*/ 8 h 52"/>
                  <a:gd name="T34" fmla="*/ 2 w 139"/>
                  <a:gd name="T35" fmla="*/ 9 h 52"/>
                  <a:gd name="T36" fmla="*/ 0 w 139"/>
                  <a:gd name="T37" fmla="*/ 11 h 52"/>
                  <a:gd name="T38" fmla="*/ 2 w 139"/>
                  <a:gd name="T39" fmla="*/ 15 h 52"/>
                  <a:gd name="T40" fmla="*/ 6 w 139"/>
                  <a:gd name="T41" fmla="*/ 19 h 52"/>
                  <a:gd name="T42" fmla="*/ 9 w 139"/>
                  <a:gd name="T43" fmla="*/ 22 h 52"/>
                  <a:gd name="T44" fmla="*/ 12 w 139"/>
                  <a:gd name="T45" fmla="*/ 25 h 52"/>
                  <a:gd name="T46" fmla="*/ 15 w 139"/>
                  <a:gd name="T47" fmla="*/ 28 h 52"/>
                  <a:gd name="T48" fmla="*/ 20 w 139"/>
                  <a:gd name="T49" fmla="*/ 30 h 52"/>
                  <a:gd name="T50" fmla="*/ 24 w 139"/>
                  <a:gd name="T51" fmla="*/ 34 h 52"/>
                  <a:gd name="T52" fmla="*/ 30 w 139"/>
                  <a:gd name="T53" fmla="*/ 37 h 52"/>
                  <a:gd name="T54" fmla="*/ 38 w 139"/>
                  <a:gd name="T55" fmla="*/ 40 h 52"/>
                  <a:gd name="T56" fmla="*/ 46 w 139"/>
                  <a:gd name="T57" fmla="*/ 44 h 52"/>
                  <a:gd name="T58" fmla="*/ 53 w 139"/>
                  <a:gd name="T59" fmla="*/ 46 h 52"/>
                  <a:gd name="T60" fmla="*/ 60 w 139"/>
                  <a:gd name="T61" fmla="*/ 47 h 52"/>
                  <a:gd name="T62" fmla="*/ 65 w 139"/>
                  <a:gd name="T63" fmla="*/ 48 h 52"/>
                  <a:gd name="T64" fmla="*/ 70 w 139"/>
                  <a:gd name="T65" fmla="*/ 48 h 52"/>
                  <a:gd name="T66" fmla="*/ 74 w 139"/>
                  <a:gd name="T67" fmla="*/ 48 h 52"/>
                  <a:gd name="T68" fmla="*/ 77 w 139"/>
                  <a:gd name="T69" fmla="*/ 47 h 52"/>
                  <a:gd name="T70" fmla="*/ 80 w 139"/>
                  <a:gd name="T71" fmla="*/ 46 h 52"/>
                  <a:gd name="T72" fmla="*/ 84 w 139"/>
                  <a:gd name="T73" fmla="*/ 45 h 52"/>
                  <a:gd name="T74" fmla="*/ 88 w 139"/>
                  <a:gd name="T75" fmla="*/ 44 h 52"/>
                  <a:gd name="T76" fmla="*/ 91 w 139"/>
                  <a:gd name="T77" fmla="*/ 44 h 52"/>
                  <a:gd name="T78" fmla="*/ 95 w 139"/>
                  <a:gd name="T79" fmla="*/ 45 h 52"/>
                  <a:gd name="T80" fmla="*/ 99 w 139"/>
                  <a:gd name="T81" fmla="*/ 46 h 52"/>
                  <a:gd name="T82" fmla="*/ 106 w 139"/>
                  <a:gd name="T83" fmla="*/ 49 h 52"/>
                  <a:gd name="T84" fmla="*/ 115 w 139"/>
                  <a:gd name="T85" fmla="*/ 51 h 52"/>
                  <a:gd name="T86" fmla="*/ 124 w 139"/>
                  <a:gd name="T87" fmla="*/ 51 h 52"/>
                  <a:gd name="T88" fmla="*/ 133 w 139"/>
                  <a:gd name="T89" fmla="*/ 47 h 52"/>
                  <a:gd name="T90" fmla="*/ 137 w 139"/>
                  <a:gd name="T91" fmla="*/ 42 h 52"/>
                  <a:gd name="T92" fmla="*/ 138 w 139"/>
                  <a:gd name="T93" fmla="*/ 38 h 52"/>
                  <a:gd name="T94" fmla="*/ 136 w 139"/>
                  <a:gd name="T95" fmla="*/ 35 h 52"/>
                  <a:gd name="T96" fmla="*/ 131 w 139"/>
                  <a:gd name="T97" fmla="*/ 34 h 52"/>
                  <a:gd name="T98" fmla="*/ 122 w 139"/>
                  <a:gd name="T99" fmla="*/ 32 h 52"/>
                  <a:gd name="T100" fmla="*/ 113 w 139"/>
                  <a:gd name="T101" fmla="*/ 29 h 52"/>
                  <a:gd name="T102" fmla="*/ 104 w 139"/>
                  <a:gd name="T103" fmla="*/ 23 h 52"/>
                  <a:gd name="T104" fmla="*/ 98 w 139"/>
                  <a:gd name="T105" fmla="*/ 16 h 52"/>
                  <a:gd name="T106" fmla="*/ 94 w 139"/>
                  <a:gd name="T107" fmla="*/ 9 h 52"/>
                  <a:gd name="T108" fmla="*/ 91 w 139"/>
                  <a:gd name="T109" fmla="*/ 3 h 52"/>
                  <a:gd name="T110" fmla="*/ 88 w 139"/>
                  <a:gd name="T1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9" h="52">
                    <a:moveTo>
                      <a:pt x="86" y="0"/>
                    </a:moveTo>
                    <a:lnTo>
                      <a:pt x="86" y="1"/>
                    </a:lnTo>
                    <a:lnTo>
                      <a:pt x="85" y="1"/>
                    </a:lnTo>
                    <a:lnTo>
                      <a:pt x="83" y="2"/>
                    </a:lnTo>
                    <a:lnTo>
                      <a:pt x="82" y="2"/>
                    </a:lnTo>
                    <a:lnTo>
                      <a:pt x="79" y="3"/>
                    </a:lnTo>
                    <a:lnTo>
                      <a:pt x="77" y="4"/>
                    </a:lnTo>
                    <a:lnTo>
                      <a:pt x="74" y="5"/>
                    </a:lnTo>
                    <a:lnTo>
                      <a:pt x="71" y="6"/>
                    </a:lnTo>
                    <a:lnTo>
                      <a:pt x="68" y="7"/>
                    </a:lnTo>
                    <a:lnTo>
                      <a:pt x="64" y="8"/>
                    </a:lnTo>
                    <a:lnTo>
                      <a:pt x="61" y="8"/>
                    </a:lnTo>
                    <a:lnTo>
                      <a:pt x="57" y="9"/>
                    </a:lnTo>
                    <a:lnTo>
                      <a:pt x="54" y="10"/>
                    </a:lnTo>
                    <a:lnTo>
                      <a:pt x="50" y="10"/>
                    </a:lnTo>
                    <a:lnTo>
                      <a:pt x="47" y="10"/>
                    </a:lnTo>
                    <a:lnTo>
                      <a:pt x="44" y="10"/>
                    </a:lnTo>
                    <a:lnTo>
                      <a:pt x="41" y="10"/>
                    </a:lnTo>
                    <a:lnTo>
                      <a:pt x="38" y="9"/>
                    </a:lnTo>
                    <a:lnTo>
                      <a:pt x="35" y="9"/>
                    </a:lnTo>
                    <a:lnTo>
                      <a:pt x="32" y="9"/>
                    </a:lnTo>
                    <a:lnTo>
                      <a:pt x="29" y="8"/>
                    </a:lnTo>
                    <a:lnTo>
                      <a:pt x="26" y="8"/>
                    </a:lnTo>
                    <a:lnTo>
                      <a:pt x="24" y="8"/>
                    </a:lnTo>
                    <a:lnTo>
                      <a:pt x="21" y="8"/>
                    </a:lnTo>
                    <a:lnTo>
                      <a:pt x="19" y="8"/>
                    </a:lnTo>
                    <a:lnTo>
                      <a:pt x="17" y="7"/>
                    </a:lnTo>
                    <a:lnTo>
                      <a:pt x="15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9"/>
                    </a:lnTo>
                    <a:lnTo>
                      <a:pt x="1" y="9"/>
                    </a:lnTo>
                    <a:lnTo>
                      <a:pt x="0" y="11"/>
                    </a:lnTo>
                    <a:lnTo>
                      <a:pt x="1" y="13"/>
                    </a:lnTo>
                    <a:lnTo>
                      <a:pt x="2" y="15"/>
                    </a:lnTo>
                    <a:lnTo>
                      <a:pt x="5" y="18"/>
                    </a:lnTo>
                    <a:lnTo>
                      <a:pt x="6" y="19"/>
                    </a:lnTo>
                    <a:lnTo>
                      <a:pt x="7" y="21"/>
                    </a:lnTo>
                    <a:lnTo>
                      <a:pt x="9" y="22"/>
                    </a:lnTo>
                    <a:lnTo>
                      <a:pt x="10" y="23"/>
                    </a:lnTo>
                    <a:lnTo>
                      <a:pt x="12" y="25"/>
                    </a:lnTo>
                    <a:lnTo>
                      <a:pt x="13" y="26"/>
                    </a:lnTo>
                    <a:lnTo>
                      <a:pt x="15" y="28"/>
                    </a:lnTo>
                    <a:lnTo>
                      <a:pt x="17" y="29"/>
                    </a:lnTo>
                    <a:lnTo>
                      <a:pt x="20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7" y="35"/>
                    </a:lnTo>
                    <a:lnTo>
                      <a:pt x="30" y="37"/>
                    </a:lnTo>
                    <a:lnTo>
                      <a:pt x="34" y="38"/>
                    </a:lnTo>
                    <a:lnTo>
                      <a:pt x="38" y="40"/>
                    </a:lnTo>
                    <a:lnTo>
                      <a:pt x="42" y="42"/>
                    </a:lnTo>
                    <a:lnTo>
                      <a:pt x="46" y="44"/>
                    </a:lnTo>
                    <a:lnTo>
                      <a:pt x="50" y="45"/>
                    </a:lnTo>
                    <a:lnTo>
                      <a:pt x="53" y="46"/>
                    </a:lnTo>
                    <a:lnTo>
                      <a:pt x="57" y="47"/>
                    </a:lnTo>
                    <a:lnTo>
                      <a:pt x="60" y="47"/>
                    </a:lnTo>
                    <a:lnTo>
                      <a:pt x="62" y="48"/>
                    </a:lnTo>
                    <a:lnTo>
                      <a:pt x="65" y="48"/>
                    </a:lnTo>
                    <a:lnTo>
                      <a:pt x="67" y="48"/>
                    </a:lnTo>
                    <a:lnTo>
                      <a:pt x="70" y="48"/>
                    </a:lnTo>
                    <a:lnTo>
                      <a:pt x="72" y="48"/>
                    </a:lnTo>
                    <a:lnTo>
                      <a:pt x="74" y="48"/>
                    </a:lnTo>
                    <a:lnTo>
                      <a:pt x="76" y="47"/>
                    </a:lnTo>
                    <a:lnTo>
                      <a:pt x="77" y="47"/>
                    </a:lnTo>
                    <a:lnTo>
                      <a:pt x="79" y="47"/>
                    </a:lnTo>
                    <a:lnTo>
                      <a:pt x="80" y="46"/>
                    </a:lnTo>
                    <a:lnTo>
                      <a:pt x="81" y="46"/>
                    </a:lnTo>
                    <a:lnTo>
                      <a:pt x="84" y="45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89" y="44"/>
                    </a:lnTo>
                    <a:lnTo>
                      <a:pt x="91" y="44"/>
                    </a:lnTo>
                    <a:lnTo>
                      <a:pt x="93" y="44"/>
                    </a:lnTo>
                    <a:lnTo>
                      <a:pt x="95" y="45"/>
                    </a:lnTo>
                    <a:lnTo>
                      <a:pt x="97" y="45"/>
                    </a:lnTo>
                    <a:lnTo>
                      <a:pt x="99" y="46"/>
                    </a:lnTo>
                    <a:lnTo>
                      <a:pt x="102" y="47"/>
                    </a:lnTo>
                    <a:lnTo>
                      <a:pt x="106" y="49"/>
                    </a:lnTo>
                    <a:lnTo>
                      <a:pt x="110" y="50"/>
                    </a:lnTo>
                    <a:lnTo>
                      <a:pt x="115" y="51"/>
                    </a:lnTo>
                    <a:lnTo>
                      <a:pt x="120" y="51"/>
                    </a:lnTo>
                    <a:lnTo>
                      <a:pt x="124" y="51"/>
                    </a:lnTo>
                    <a:lnTo>
                      <a:pt x="129" y="49"/>
                    </a:lnTo>
                    <a:lnTo>
                      <a:pt x="133" y="47"/>
                    </a:lnTo>
                    <a:lnTo>
                      <a:pt x="136" y="44"/>
                    </a:lnTo>
                    <a:lnTo>
                      <a:pt x="137" y="42"/>
                    </a:lnTo>
                    <a:lnTo>
                      <a:pt x="138" y="40"/>
                    </a:lnTo>
                    <a:lnTo>
                      <a:pt x="138" y="38"/>
                    </a:lnTo>
                    <a:lnTo>
                      <a:pt x="137" y="36"/>
                    </a:lnTo>
                    <a:lnTo>
                      <a:pt x="136" y="35"/>
                    </a:lnTo>
                    <a:lnTo>
                      <a:pt x="134" y="35"/>
                    </a:lnTo>
                    <a:lnTo>
                      <a:pt x="131" y="34"/>
                    </a:lnTo>
                    <a:lnTo>
                      <a:pt x="127" y="34"/>
                    </a:lnTo>
                    <a:lnTo>
                      <a:pt x="122" y="32"/>
                    </a:lnTo>
                    <a:lnTo>
                      <a:pt x="118" y="31"/>
                    </a:lnTo>
                    <a:lnTo>
                      <a:pt x="113" y="29"/>
                    </a:lnTo>
                    <a:lnTo>
                      <a:pt x="109" y="26"/>
                    </a:lnTo>
                    <a:lnTo>
                      <a:pt x="104" y="23"/>
                    </a:lnTo>
                    <a:lnTo>
                      <a:pt x="101" y="19"/>
                    </a:lnTo>
                    <a:lnTo>
                      <a:pt x="98" y="16"/>
                    </a:lnTo>
                    <a:lnTo>
                      <a:pt x="96" y="12"/>
                    </a:lnTo>
                    <a:lnTo>
                      <a:pt x="94" y="9"/>
                    </a:lnTo>
                    <a:lnTo>
                      <a:pt x="92" y="6"/>
                    </a:lnTo>
                    <a:lnTo>
                      <a:pt x="91" y="3"/>
                    </a:lnTo>
                    <a:lnTo>
                      <a:pt x="89" y="2"/>
                    </a:lnTo>
                    <a:lnTo>
                      <a:pt x="88" y="0"/>
                    </a:lnTo>
                    <a:lnTo>
                      <a:pt x="86" y="0"/>
                    </a:lnTo>
                  </a:path>
                </a:pathLst>
              </a:custGeom>
              <a:solidFill>
                <a:srgbClr val="330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70" name="Freeform 158">
                <a:extLst>
                  <a:ext uri="{FF2B5EF4-FFF2-40B4-BE49-F238E27FC236}">
                    <a16:creationId xmlns:a16="http://schemas.microsoft.com/office/drawing/2014/main" id="{3E4DF56B-ED8D-5262-26BE-237C51EF1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" y="1455"/>
                <a:ext cx="135" cy="49"/>
              </a:xfrm>
              <a:custGeom>
                <a:avLst/>
                <a:gdLst>
                  <a:gd name="T0" fmla="*/ 101 w 135"/>
                  <a:gd name="T1" fmla="*/ 22 h 49"/>
                  <a:gd name="T2" fmla="*/ 110 w 135"/>
                  <a:gd name="T3" fmla="*/ 28 h 49"/>
                  <a:gd name="T4" fmla="*/ 119 w 135"/>
                  <a:gd name="T5" fmla="*/ 32 h 49"/>
                  <a:gd name="T6" fmla="*/ 126 w 135"/>
                  <a:gd name="T7" fmla="*/ 33 h 49"/>
                  <a:gd name="T8" fmla="*/ 132 w 135"/>
                  <a:gd name="T9" fmla="*/ 34 h 49"/>
                  <a:gd name="T10" fmla="*/ 134 w 135"/>
                  <a:gd name="T11" fmla="*/ 37 h 49"/>
                  <a:gd name="T12" fmla="*/ 133 w 135"/>
                  <a:gd name="T13" fmla="*/ 41 h 49"/>
                  <a:gd name="T14" fmla="*/ 129 w 135"/>
                  <a:gd name="T15" fmla="*/ 45 h 49"/>
                  <a:gd name="T16" fmla="*/ 120 w 135"/>
                  <a:gd name="T17" fmla="*/ 48 h 49"/>
                  <a:gd name="T18" fmla="*/ 112 w 135"/>
                  <a:gd name="T19" fmla="*/ 48 h 49"/>
                  <a:gd name="T20" fmla="*/ 103 w 135"/>
                  <a:gd name="T21" fmla="*/ 45 h 49"/>
                  <a:gd name="T22" fmla="*/ 96 w 135"/>
                  <a:gd name="T23" fmla="*/ 43 h 49"/>
                  <a:gd name="T24" fmla="*/ 92 w 135"/>
                  <a:gd name="T25" fmla="*/ 42 h 49"/>
                  <a:gd name="T26" fmla="*/ 89 w 135"/>
                  <a:gd name="T27" fmla="*/ 41 h 49"/>
                  <a:gd name="T28" fmla="*/ 84 w 135"/>
                  <a:gd name="T29" fmla="*/ 41 h 49"/>
                  <a:gd name="T30" fmla="*/ 80 w 135"/>
                  <a:gd name="T31" fmla="*/ 42 h 49"/>
                  <a:gd name="T32" fmla="*/ 76 w 135"/>
                  <a:gd name="T33" fmla="*/ 43 h 49"/>
                  <a:gd name="T34" fmla="*/ 73 w 135"/>
                  <a:gd name="T35" fmla="*/ 44 h 49"/>
                  <a:gd name="T36" fmla="*/ 69 w 135"/>
                  <a:gd name="T37" fmla="*/ 45 h 49"/>
                  <a:gd name="T38" fmla="*/ 66 w 135"/>
                  <a:gd name="T39" fmla="*/ 45 h 49"/>
                  <a:gd name="T40" fmla="*/ 61 w 135"/>
                  <a:gd name="T41" fmla="*/ 45 h 49"/>
                  <a:gd name="T42" fmla="*/ 56 w 135"/>
                  <a:gd name="T43" fmla="*/ 44 h 49"/>
                  <a:gd name="T44" fmla="*/ 49 w 135"/>
                  <a:gd name="T45" fmla="*/ 42 h 49"/>
                  <a:gd name="T46" fmla="*/ 43 w 135"/>
                  <a:gd name="T47" fmla="*/ 40 h 49"/>
                  <a:gd name="T48" fmla="*/ 32 w 135"/>
                  <a:gd name="T49" fmla="*/ 35 h 49"/>
                  <a:gd name="T50" fmla="*/ 21 w 135"/>
                  <a:gd name="T51" fmla="*/ 29 h 49"/>
                  <a:gd name="T52" fmla="*/ 13 w 135"/>
                  <a:gd name="T53" fmla="*/ 24 h 49"/>
                  <a:gd name="T54" fmla="*/ 8 w 135"/>
                  <a:gd name="T55" fmla="*/ 19 h 49"/>
                  <a:gd name="T56" fmla="*/ 3 w 135"/>
                  <a:gd name="T57" fmla="*/ 14 h 49"/>
                  <a:gd name="T58" fmla="*/ 0 w 135"/>
                  <a:gd name="T59" fmla="*/ 9 h 49"/>
                  <a:gd name="T60" fmla="*/ 1 w 135"/>
                  <a:gd name="T61" fmla="*/ 7 h 49"/>
                  <a:gd name="T62" fmla="*/ 4 w 135"/>
                  <a:gd name="T63" fmla="*/ 6 h 49"/>
                  <a:gd name="T64" fmla="*/ 7 w 135"/>
                  <a:gd name="T65" fmla="*/ 6 h 49"/>
                  <a:gd name="T66" fmla="*/ 9 w 135"/>
                  <a:gd name="T67" fmla="*/ 6 h 49"/>
                  <a:gd name="T68" fmla="*/ 13 w 135"/>
                  <a:gd name="T69" fmla="*/ 6 h 49"/>
                  <a:gd name="T70" fmla="*/ 17 w 135"/>
                  <a:gd name="T71" fmla="*/ 6 h 49"/>
                  <a:gd name="T72" fmla="*/ 22 w 135"/>
                  <a:gd name="T73" fmla="*/ 7 h 49"/>
                  <a:gd name="T74" fmla="*/ 27 w 135"/>
                  <a:gd name="T75" fmla="*/ 7 h 49"/>
                  <a:gd name="T76" fmla="*/ 33 w 135"/>
                  <a:gd name="T77" fmla="*/ 8 h 49"/>
                  <a:gd name="T78" fmla="*/ 38 w 135"/>
                  <a:gd name="T79" fmla="*/ 9 h 49"/>
                  <a:gd name="T80" fmla="*/ 45 w 135"/>
                  <a:gd name="T81" fmla="*/ 9 h 49"/>
                  <a:gd name="T82" fmla="*/ 51 w 135"/>
                  <a:gd name="T83" fmla="*/ 9 h 49"/>
                  <a:gd name="T84" fmla="*/ 58 w 135"/>
                  <a:gd name="T85" fmla="*/ 7 h 49"/>
                  <a:gd name="T86" fmla="*/ 65 w 135"/>
                  <a:gd name="T87" fmla="*/ 6 h 49"/>
                  <a:gd name="T88" fmla="*/ 71 w 135"/>
                  <a:gd name="T89" fmla="*/ 4 h 49"/>
                  <a:gd name="T90" fmla="*/ 77 w 135"/>
                  <a:gd name="T91" fmla="*/ 2 h 49"/>
                  <a:gd name="T92" fmla="*/ 81 w 135"/>
                  <a:gd name="T93" fmla="*/ 1 h 49"/>
                  <a:gd name="T94" fmla="*/ 83 w 135"/>
                  <a:gd name="T95" fmla="*/ 0 h 49"/>
                  <a:gd name="T96" fmla="*/ 85 w 135"/>
                  <a:gd name="T97" fmla="*/ 0 h 49"/>
                  <a:gd name="T98" fmla="*/ 88 w 135"/>
                  <a:gd name="T99" fmla="*/ 3 h 49"/>
                  <a:gd name="T100" fmla="*/ 91 w 135"/>
                  <a:gd name="T101" fmla="*/ 8 h 49"/>
                  <a:gd name="T102" fmla="*/ 95 w 135"/>
                  <a:gd name="T103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49">
                    <a:moveTo>
                      <a:pt x="98" y="19"/>
                    </a:moveTo>
                    <a:lnTo>
                      <a:pt x="101" y="22"/>
                    </a:lnTo>
                    <a:lnTo>
                      <a:pt x="105" y="25"/>
                    </a:lnTo>
                    <a:lnTo>
                      <a:pt x="110" y="28"/>
                    </a:lnTo>
                    <a:lnTo>
                      <a:pt x="114" y="30"/>
                    </a:lnTo>
                    <a:lnTo>
                      <a:pt x="119" y="32"/>
                    </a:lnTo>
                    <a:lnTo>
                      <a:pt x="123" y="33"/>
                    </a:lnTo>
                    <a:lnTo>
                      <a:pt x="126" y="33"/>
                    </a:lnTo>
                    <a:lnTo>
                      <a:pt x="129" y="34"/>
                    </a:lnTo>
                    <a:lnTo>
                      <a:pt x="132" y="34"/>
                    </a:lnTo>
                    <a:lnTo>
                      <a:pt x="133" y="35"/>
                    </a:lnTo>
                    <a:lnTo>
                      <a:pt x="134" y="37"/>
                    </a:lnTo>
                    <a:lnTo>
                      <a:pt x="134" y="39"/>
                    </a:lnTo>
                    <a:lnTo>
                      <a:pt x="133" y="41"/>
                    </a:lnTo>
                    <a:lnTo>
                      <a:pt x="132" y="43"/>
                    </a:lnTo>
                    <a:lnTo>
                      <a:pt x="129" y="45"/>
                    </a:lnTo>
                    <a:lnTo>
                      <a:pt x="125" y="47"/>
                    </a:lnTo>
                    <a:lnTo>
                      <a:pt x="120" y="48"/>
                    </a:lnTo>
                    <a:lnTo>
                      <a:pt x="116" y="48"/>
                    </a:lnTo>
                    <a:lnTo>
                      <a:pt x="112" y="48"/>
                    </a:lnTo>
                    <a:lnTo>
                      <a:pt x="107" y="47"/>
                    </a:lnTo>
                    <a:lnTo>
                      <a:pt x="103" y="45"/>
                    </a:lnTo>
                    <a:lnTo>
                      <a:pt x="99" y="44"/>
                    </a:lnTo>
                    <a:lnTo>
                      <a:pt x="96" y="43"/>
                    </a:lnTo>
                    <a:lnTo>
                      <a:pt x="94" y="42"/>
                    </a:lnTo>
                    <a:lnTo>
                      <a:pt x="92" y="42"/>
                    </a:lnTo>
                    <a:lnTo>
                      <a:pt x="90" y="41"/>
                    </a:lnTo>
                    <a:lnTo>
                      <a:pt x="89" y="41"/>
                    </a:lnTo>
                    <a:lnTo>
                      <a:pt x="87" y="41"/>
                    </a:lnTo>
                    <a:lnTo>
                      <a:pt x="84" y="41"/>
                    </a:lnTo>
                    <a:lnTo>
                      <a:pt x="82" y="42"/>
                    </a:lnTo>
                    <a:lnTo>
                      <a:pt x="80" y="42"/>
                    </a:lnTo>
                    <a:lnTo>
                      <a:pt x="77" y="43"/>
                    </a:lnTo>
                    <a:lnTo>
                      <a:pt x="76" y="43"/>
                    </a:lnTo>
                    <a:lnTo>
                      <a:pt x="75" y="44"/>
                    </a:lnTo>
                    <a:lnTo>
                      <a:pt x="73" y="44"/>
                    </a:lnTo>
                    <a:lnTo>
                      <a:pt x="72" y="44"/>
                    </a:lnTo>
                    <a:lnTo>
                      <a:pt x="69" y="45"/>
                    </a:lnTo>
                    <a:lnTo>
                      <a:pt x="68" y="45"/>
                    </a:lnTo>
                    <a:lnTo>
                      <a:pt x="66" y="45"/>
                    </a:lnTo>
                    <a:lnTo>
                      <a:pt x="63" y="45"/>
                    </a:lnTo>
                    <a:lnTo>
                      <a:pt x="61" y="45"/>
                    </a:lnTo>
                    <a:lnTo>
                      <a:pt x="58" y="44"/>
                    </a:lnTo>
                    <a:lnTo>
                      <a:pt x="56" y="44"/>
                    </a:lnTo>
                    <a:lnTo>
                      <a:pt x="53" y="43"/>
                    </a:lnTo>
                    <a:lnTo>
                      <a:pt x="49" y="42"/>
                    </a:lnTo>
                    <a:lnTo>
                      <a:pt x="46" y="41"/>
                    </a:lnTo>
                    <a:lnTo>
                      <a:pt x="43" y="40"/>
                    </a:lnTo>
                    <a:lnTo>
                      <a:pt x="39" y="38"/>
                    </a:lnTo>
                    <a:lnTo>
                      <a:pt x="32" y="35"/>
                    </a:lnTo>
                    <a:lnTo>
                      <a:pt x="26" y="32"/>
                    </a:lnTo>
                    <a:lnTo>
                      <a:pt x="21" y="29"/>
                    </a:lnTo>
                    <a:lnTo>
                      <a:pt x="17" y="27"/>
                    </a:lnTo>
                    <a:lnTo>
                      <a:pt x="13" y="24"/>
                    </a:lnTo>
                    <a:lnTo>
                      <a:pt x="10" y="22"/>
                    </a:lnTo>
                    <a:lnTo>
                      <a:pt x="8" y="19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7" y="6"/>
                    </a:lnTo>
                    <a:lnTo>
                      <a:pt x="19" y="7"/>
                    </a:lnTo>
                    <a:lnTo>
                      <a:pt x="22" y="7"/>
                    </a:lnTo>
                    <a:lnTo>
                      <a:pt x="24" y="7"/>
                    </a:lnTo>
                    <a:lnTo>
                      <a:pt x="27" y="7"/>
                    </a:lnTo>
                    <a:lnTo>
                      <a:pt x="30" y="8"/>
                    </a:lnTo>
                    <a:lnTo>
                      <a:pt x="33" y="8"/>
                    </a:lnTo>
                    <a:lnTo>
                      <a:pt x="35" y="8"/>
                    </a:lnTo>
                    <a:lnTo>
                      <a:pt x="38" y="9"/>
                    </a:lnTo>
                    <a:lnTo>
                      <a:pt x="42" y="9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5" y="8"/>
                    </a:lnTo>
                    <a:lnTo>
                      <a:pt x="58" y="7"/>
                    </a:lnTo>
                    <a:lnTo>
                      <a:pt x="62" y="7"/>
                    </a:lnTo>
                    <a:lnTo>
                      <a:pt x="65" y="6"/>
                    </a:lnTo>
                    <a:lnTo>
                      <a:pt x="68" y="5"/>
                    </a:lnTo>
                    <a:lnTo>
                      <a:pt x="71" y="4"/>
                    </a:lnTo>
                    <a:lnTo>
                      <a:pt x="74" y="3"/>
                    </a:lnTo>
                    <a:lnTo>
                      <a:pt x="77" y="2"/>
                    </a:lnTo>
                    <a:lnTo>
                      <a:pt x="79" y="1"/>
                    </a:lnTo>
                    <a:lnTo>
                      <a:pt x="81" y="1"/>
                    </a:lnTo>
                    <a:lnTo>
                      <a:pt x="82" y="0"/>
                    </a:lnTo>
                    <a:lnTo>
                      <a:pt x="83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6" y="1"/>
                    </a:lnTo>
                    <a:lnTo>
                      <a:pt x="88" y="3"/>
                    </a:lnTo>
                    <a:lnTo>
                      <a:pt x="90" y="5"/>
                    </a:lnTo>
                    <a:lnTo>
                      <a:pt x="91" y="8"/>
                    </a:lnTo>
                    <a:lnTo>
                      <a:pt x="93" y="12"/>
                    </a:lnTo>
                    <a:lnTo>
                      <a:pt x="95" y="15"/>
                    </a:lnTo>
                    <a:lnTo>
                      <a:pt x="98" y="19"/>
                    </a:lnTo>
                  </a:path>
                </a:pathLst>
              </a:custGeom>
              <a:solidFill>
                <a:srgbClr val="3D1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71" name="Freeform 159">
                <a:extLst>
                  <a:ext uri="{FF2B5EF4-FFF2-40B4-BE49-F238E27FC236}">
                    <a16:creationId xmlns:a16="http://schemas.microsoft.com/office/drawing/2014/main" id="{C508BE5B-F4F6-E5B1-A062-E99275909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" y="1456"/>
                <a:ext cx="131" cy="47"/>
              </a:xfrm>
              <a:custGeom>
                <a:avLst/>
                <a:gdLst>
                  <a:gd name="T0" fmla="*/ 98 w 131"/>
                  <a:gd name="T1" fmla="*/ 23 h 47"/>
                  <a:gd name="T2" fmla="*/ 106 w 131"/>
                  <a:gd name="T3" fmla="*/ 28 h 47"/>
                  <a:gd name="T4" fmla="*/ 115 w 131"/>
                  <a:gd name="T5" fmla="*/ 32 h 47"/>
                  <a:gd name="T6" fmla="*/ 122 w 131"/>
                  <a:gd name="T7" fmla="*/ 34 h 47"/>
                  <a:gd name="T8" fmla="*/ 127 w 131"/>
                  <a:gd name="T9" fmla="*/ 34 h 47"/>
                  <a:gd name="T10" fmla="*/ 130 w 131"/>
                  <a:gd name="T11" fmla="*/ 37 h 47"/>
                  <a:gd name="T12" fmla="*/ 130 w 131"/>
                  <a:gd name="T13" fmla="*/ 40 h 47"/>
                  <a:gd name="T14" fmla="*/ 125 w 131"/>
                  <a:gd name="T15" fmla="*/ 44 h 47"/>
                  <a:gd name="T16" fmla="*/ 117 w 131"/>
                  <a:gd name="T17" fmla="*/ 46 h 47"/>
                  <a:gd name="T18" fmla="*/ 109 w 131"/>
                  <a:gd name="T19" fmla="*/ 46 h 47"/>
                  <a:gd name="T20" fmla="*/ 100 w 131"/>
                  <a:gd name="T21" fmla="*/ 43 h 47"/>
                  <a:gd name="T22" fmla="*/ 94 w 131"/>
                  <a:gd name="T23" fmla="*/ 41 h 47"/>
                  <a:gd name="T24" fmla="*/ 90 w 131"/>
                  <a:gd name="T25" fmla="*/ 40 h 47"/>
                  <a:gd name="T26" fmla="*/ 86 w 131"/>
                  <a:gd name="T27" fmla="*/ 39 h 47"/>
                  <a:gd name="T28" fmla="*/ 81 w 131"/>
                  <a:gd name="T29" fmla="*/ 40 h 47"/>
                  <a:gd name="T30" fmla="*/ 76 w 131"/>
                  <a:gd name="T31" fmla="*/ 40 h 47"/>
                  <a:gd name="T32" fmla="*/ 72 w 131"/>
                  <a:gd name="T33" fmla="*/ 41 h 47"/>
                  <a:gd name="T34" fmla="*/ 69 w 131"/>
                  <a:gd name="T35" fmla="*/ 42 h 47"/>
                  <a:gd name="T36" fmla="*/ 66 w 131"/>
                  <a:gd name="T37" fmla="*/ 42 h 47"/>
                  <a:gd name="T38" fmla="*/ 62 w 131"/>
                  <a:gd name="T39" fmla="*/ 43 h 47"/>
                  <a:gd name="T40" fmla="*/ 57 w 131"/>
                  <a:gd name="T41" fmla="*/ 42 h 47"/>
                  <a:gd name="T42" fmla="*/ 52 w 131"/>
                  <a:gd name="T43" fmla="*/ 41 h 47"/>
                  <a:gd name="T44" fmla="*/ 46 w 131"/>
                  <a:gd name="T45" fmla="*/ 40 h 47"/>
                  <a:gd name="T46" fmla="*/ 40 w 131"/>
                  <a:gd name="T47" fmla="*/ 38 h 47"/>
                  <a:gd name="T48" fmla="*/ 30 w 131"/>
                  <a:gd name="T49" fmla="*/ 33 h 47"/>
                  <a:gd name="T50" fmla="*/ 20 w 131"/>
                  <a:gd name="T51" fmla="*/ 28 h 47"/>
                  <a:gd name="T52" fmla="*/ 14 w 131"/>
                  <a:gd name="T53" fmla="*/ 23 h 47"/>
                  <a:gd name="T54" fmla="*/ 8 w 131"/>
                  <a:gd name="T55" fmla="*/ 19 h 47"/>
                  <a:gd name="T56" fmla="*/ 3 w 131"/>
                  <a:gd name="T57" fmla="*/ 13 h 47"/>
                  <a:gd name="T58" fmla="*/ 0 w 131"/>
                  <a:gd name="T59" fmla="*/ 10 h 47"/>
                  <a:gd name="T60" fmla="*/ 0 w 131"/>
                  <a:gd name="T61" fmla="*/ 7 h 47"/>
                  <a:gd name="T62" fmla="*/ 2 w 131"/>
                  <a:gd name="T63" fmla="*/ 6 h 47"/>
                  <a:gd name="T64" fmla="*/ 5 w 131"/>
                  <a:gd name="T65" fmla="*/ 5 h 47"/>
                  <a:gd name="T66" fmla="*/ 8 w 131"/>
                  <a:gd name="T67" fmla="*/ 5 h 47"/>
                  <a:gd name="T68" fmla="*/ 12 w 131"/>
                  <a:gd name="T69" fmla="*/ 5 h 47"/>
                  <a:gd name="T70" fmla="*/ 16 w 131"/>
                  <a:gd name="T71" fmla="*/ 6 h 47"/>
                  <a:gd name="T72" fmla="*/ 20 w 131"/>
                  <a:gd name="T73" fmla="*/ 6 h 47"/>
                  <a:gd name="T74" fmla="*/ 25 w 131"/>
                  <a:gd name="T75" fmla="*/ 7 h 47"/>
                  <a:gd name="T76" fmla="*/ 31 w 131"/>
                  <a:gd name="T77" fmla="*/ 7 h 47"/>
                  <a:gd name="T78" fmla="*/ 36 w 131"/>
                  <a:gd name="T79" fmla="*/ 8 h 47"/>
                  <a:gd name="T80" fmla="*/ 43 w 131"/>
                  <a:gd name="T81" fmla="*/ 9 h 47"/>
                  <a:gd name="T82" fmla="*/ 49 w 131"/>
                  <a:gd name="T83" fmla="*/ 8 h 47"/>
                  <a:gd name="T84" fmla="*/ 56 w 131"/>
                  <a:gd name="T85" fmla="*/ 7 h 47"/>
                  <a:gd name="T86" fmla="*/ 63 w 131"/>
                  <a:gd name="T87" fmla="*/ 6 h 47"/>
                  <a:gd name="T88" fmla="*/ 69 w 131"/>
                  <a:gd name="T89" fmla="*/ 4 h 47"/>
                  <a:gd name="T90" fmla="*/ 74 w 131"/>
                  <a:gd name="T91" fmla="*/ 2 h 47"/>
                  <a:gd name="T92" fmla="*/ 78 w 131"/>
                  <a:gd name="T93" fmla="*/ 1 h 47"/>
                  <a:gd name="T94" fmla="*/ 80 w 131"/>
                  <a:gd name="T95" fmla="*/ 0 h 47"/>
                  <a:gd name="T96" fmla="*/ 82 w 131"/>
                  <a:gd name="T97" fmla="*/ 0 h 47"/>
                  <a:gd name="T98" fmla="*/ 85 w 131"/>
                  <a:gd name="T99" fmla="*/ 3 h 47"/>
                  <a:gd name="T100" fmla="*/ 88 w 131"/>
                  <a:gd name="T101" fmla="*/ 9 h 47"/>
                  <a:gd name="T102" fmla="*/ 92 w 131"/>
                  <a:gd name="T103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1" h="47">
                    <a:moveTo>
                      <a:pt x="94" y="19"/>
                    </a:moveTo>
                    <a:lnTo>
                      <a:pt x="98" y="23"/>
                    </a:lnTo>
                    <a:lnTo>
                      <a:pt x="102" y="26"/>
                    </a:lnTo>
                    <a:lnTo>
                      <a:pt x="106" y="28"/>
                    </a:lnTo>
                    <a:lnTo>
                      <a:pt x="111" y="30"/>
                    </a:lnTo>
                    <a:lnTo>
                      <a:pt x="115" y="32"/>
                    </a:lnTo>
                    <a:lnTo>
                      <a:pt x="119" y="32"/>
                    </a:lnTo>
                    <a:lnTo>
                      <a:pt x="122" y="34"/>
                    </a:lnTo>
                    <a:lnTo>
                      <a:pt x="125" y="34"/>
                    </a:lnTo>
                    <a:lnTo>
                      <a:pt x="127" y="34"/>
                    </a:lnTo>
                    <a:lnTo>
                      <a:pt x="129" y="35"/>
                    </a:lnTo>
                    <a:lnTo>
                      <a:pt x="130" y="37"/>
                    </a:lnTo>
                    <a:lnTo>
                      <a:pt x="130" y="38"/>
                    </a:lnTo>
                    <a:lnTo>
                      <a:pt x="130" y="40"/>
                    </a:lnTo>
                    <a:lnTo>
                      <a:pt x="128" y="42"/>
                    </a:lnTo>
                    <a:lnTo>
                      <a:pt x="125" y="44"/>
                    </a:lnTo>
                    <a:lnTo>
                      <a:pt x="121" y="45"/>
                    </a:lnTo>
                    <a:lnTo>
                      <a:pt x="117" y="46"/>
                    </a:lnTo>
                    <a:lnTo>
                      <a:pt x="113" y="46"/>
                    </a:lnTo>
                    <a:lnTo>
                      <a:pt x="109" y="46"/>
                    </a:lnTo>
                    <a:lnTo>
                      <a:pt x="105" y="45"/>
                    </a:lnTo>
                    <a:lnTo>
                      <a:pt x="100" y="43"/>
                    </a:lnTo>
                    <a:lnTo>
                      <a:pt x="97" y="42"/>
                    </a:lnTo>
                    <a:lnTo>
                      <a:pt x="94" y="41"/>
                    </a:lnTo>
                    <a:lnTo>
                      <a:pt x="92" y="40"/>
                    </a:lnTo>
                    <a:lnTo>
                      <a:pt x="90" y="40"/>
                    </a:lnTo>
                    <a:lnTo>
                      <a:pt x="88" y="39"/>
                    </a:lnTo>
                    <a:lnTo>
                      <a:pt x="86" y="39"/>
                    </a:lnTo>
                    <a:lnTo>
                      <a:pt x="84" y="39"/>
                    </a:lnTo>
                    <a:lnTo>
                      <a:pt x="81" y="40"/>
                    </a:lnTo>
                    <a:lnTo>
                      <a:pt x="79" y="40"/>
                    </a:lnTo>
                    <a:lnTo>
                      <a:pt x="76" y="40"/>
                    </a:lnTo>
                    <a:lnTo>
                      <a:pt x="74" y="41"/>
                    </a:lnTo>
                    <a:lnTo>
                      <a:pt x="72" y="41"/>
                    </a:lnTo>
                    <a:lnTo>
                      <a:pt x="71" y="41"/>
                    </a:lnTo>
                    <a:lnTo>
                      <a:pt x="69" y="42"/>
                    </a:lnTo>
                    <a:lnTo>
                      <a:pt x="67" y="42"/>
                    </a:lnTo>
                    <a:lnTo>
                      <a:pt x="66" y="42"/>
                    </a:lnTo>
                    <a:lnTo>
                      <a:pt x="64" y="43"/>
                    </a:lnTo>
                    <a:lnTo>
                      <a:pt x="62" y="43"/>
                    </a:lnTo>
                    <a:lnTo>
                      <a:pt x="60" y="42"/>
                    </a:lnTo>
                    <a:lnTo>
                      <a:pt x="57" y="42"/>
                    </a:lnTo>
                    <a:lnTo>
                      <a:pt x="55" y="41"/>
                    </a:lnTo>
                    <a:lnTo>
                      <a:pt x="52" y="41"/>
                    </a:lnTo>
                    <a:lnTo>
                      <a:pt x="49" y="41"/>
                    </a:lnTo>
                    <a:lnTo>
                      <a:pt x="46" y="40"/>
                    </a:lnTo>
                    <a:lnTo>
                      <a:pt x="43" y="38"/>
                    </a:lnTo>
                    <a:lnTo>
                      <a:pt x="40" y="38"/>
                    </a:lnTo>
                    <a:lnTo>
                      <a:pt x="36" y="36"/>
                    </a:lnTo>
                    <a:lnTo>
                      <a:pt x="30" y="33"/>
                    </a:lnTo>
                    <a:lnTo>
                      <a:pt x="25" y="31"/>
                    </a:lnTo>
                    <a:lnTo>
                      <a:pt x="20" y="28"/>
                    </a:lnTo>
                    <a:lnTo>
                      <a:pt x="17" y="26"/>
                    </a:lnTo>
                    <a:lnTo>
                      <a:pt x="14" y="23"/>
                    </a:lnTo>
                    <a:lnTo>
                      <a:pt x="11" y="21"/>
                    </a:lnTo>
                    <a:lnTo>
                      <a:pt x="8" y="19"/>
                    </a:lnTo>
                    <a:lnTo>
                      <a:pt x="5" y="16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23" y="6"/>
                    </a:lnTo>
                    <a:lnTo>
                      <a:pt x="25" y="7"/>
                    </a:lnTo>
                    <a:lnTo>
                      <a:pt x="28" y="7"/>
                    </a:lnTo>
                    <a:lnTo>
                      <a:pt x="31" y="7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40" y="8"/>
                    </a:lnTo>
                    <a:lnTo>
                      <a:pt x="43" y="9"/>
                    </a:lnTo>
                    <a:lnTo>
                      <a:pt x="46" y="8"/>
                    </a:lnTo>
                    <a:lnTo>
                      <a:pt x="49" y="8"/>
                    </a:lnTo>
                    <a:lnTo>
                      <a:pt x="53" y="8"/>
                    </a:lnTo>
                    <a:lnTo>
                      <a:pt x="56" y="7"/>
                    </a:lnTo>
                    <a:lnTo>
                      <a:pt x="59" y="6"/>
                    </a:lnTo>
                    <a:lnTo>
                      <a:pt x="63" y="6"/>
                    </a:lnTo>
                    <a:lnTo>
                      <a:pt x="66" y="5"/>
                    </a:lnTo>
                    <a:lnTo>
                      <a:pt x="69" y="4"/>
                    </a:lnTo>
                    <a:lnTo>
                      <a:pt x="72" y="3"/>
                    </a:lnTo>
                    <a:lnTo>
                      <a:pt x="74" y="2"/>
                    </a:lnTo>
                    <a:lnTo>
                      <a:pt x="76" y="1"/>
                    </a:lnTo>
                    <a:lnTo>
                      <a:pt x="78" y="1"/>
                    </a:lnTo>
                    <a:lnTo>
                      <a:pt x="79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2" y="0"/>
                    </a:lnTo>
                    <a:lnTo>
                      <a:pt x="83" y="1"/>
                    </a:lnTo>
                    <a:lnTo>
                      <a:pt x="85" y="3"/>
                    </a:lnTo>
                    <a:lnTo>
                      <a:pt x="86" y="6"/>
                    </a:lnTo>
                    <a:lnTo>
                      <a:pt x="88" y="9"/>
                    </a:lnTo>
                    <a:lnTo>
                      <a:pt x="90" y="13"/>
                    </a:lnTo>
                    <a:lnTo>
                      <a:pt x="92" y="16"/>
                    </a:lnTo>
                    <a:lnTo>
                      <a:pt x="94" y="19"/>
                    </a:lnTo>
                  </a:path>
                </a:pathLst>
              </a:custGeom>
              <a:solidFill>
                <a:srgbClr val="4721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72" name="Freeform 160">
                <a:extLst>
                  <a:ext uri="{FF2B5EF4-FFF2-40B4-BE49-F238E27FC236}">
                    <a16:creationId xmlns:a16="http://schemas.microsoft.com/office/drawing/2014/main" id="{2A8FCD24-A935-0B2A-AD52-62E0243B5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" y="1457"/>
                <a:ext cx="128" cy="45"/>
              </a:xfrm>
              <a:custGeom>
                <a:avLst/>
                <a:gdLst>
                  <a:gd name="T0" fmla="*/ 96 w 128"/>
                  <a:gd name="T1" fmla="*/ 23 h 45"/>
                  <a:gd name="T2" fmla="*/ 104 w 128"/>
                  <a:gd name="T3" fmla="*/ 28 h 45"/>
                  <a:gd name="T4" fmla="*/ 112 w 128"/>
                  <a:gd name="T5" fmla="*/ 32 h 45"/>
                  <a:gd name="T6" fmla="*/ 119 w 128"/>
                  <a:gd name="T7" fmla="*/ 33 h 45"/>
                  <a:gd name="T8" fmla="*/ 124 w 128"/>
                  <a:gd name="T9" fmla="*/ 34 h 45"/>
                  <a:gd name="T10" fmla="*/ 127 w 128"/>
                  <a:gd name="T11" fmla="*/ 36 h 45"/>
                  <a:gd name="T12" fmla="*/ 126 w 128"/>
                  <a:gd name="T13" fmla="*/ 39 h 45"/>
                  <a:gd name="T14" fmla="*/ 122 w 128"/>
                  <a:gd name="T15" fmla="*/ 42 h 45"/>
                  <a:gd name="T16" fmla="*/ 114 w 128"/>
                  <a:gd name="T17" fmla="*/ 44 h 45"/>
                  <a:gd name="T18" fmla="*/ 106 w 128"/>
                  <a:gd name="T19" fmla="*/ 43 h 45"/>
                  <a:gd name="T20" fmla="*/ 99 w 128"/>
                  <a:gd name="T21" fmla="*/ 41 h 45"/>
                  <a:gd name="T22" fmla="*/ 93 w 128"/>
                  <a:gd name="T23" fmla="*/ 39 h 45"/>
                  <a:gd name="T24" fmla="*/ 89 w 128"/>
                  <a:gd name="T25" fmla="*/ 37 h 45"/>
                  <a:gd name="T26" fmla="*/ 84 w 128"/>
                  <a:gd name="T27" fmla="*/ 37 h 45"/>
                  <a:gd name="T28" fmla="*/ 79 w 128"/>
                  <a:gd name="T29" fmla="*/ 37 h 45"/>
                  <a:gd name="T30" fmla="*/ 74 w 128"/>
                  <a:gd name="T31" fmla="*/ 39 h 45"/>
                  <a:gd name="T32" fmla="*/ 69 w 128"/>
                  <a:gd name="T33" fmla="*/ 40 h 45"/>
                  <a:gd name="T34" fmla="*/ 66 w 128"/>
                  <a:gd name="T35" fmla="*/ 40 h 45"/>
                  <a:gd name="T36" fmla="*/ 63 w 128"/>
                  <a:gd name="T37" fmla="*/ 40 h 45"/>
                  <a:gd name="T38" fmla="*/ 59 w 128"/>
                  <a:gd name="T39" fmla="*/ 40 h 45"/>
                  <a:gd name="T40" fmla="*/ 54 w 128"/>
                  <a:gd name="T41" fmla="*/ 40 h 45"/>
                  <a:gd name="T42" fmla="*/ 49 w 128"/>
                  <a:gd name="T43" fmla="*/ 39 h 45"/>
                  <a:gd name="T44" fmla="*/ 44 w 128"/>
                  <a:gd name="T45" fmla="*/ 37 h 45"/>
                  <a:gd name="T46" fmla="*/ 38 w 128"/>
                  <a:gd name="T47" fmla="*/ 35 h 45"/>
                  <a:gd name="T48" fmla="*/ 29 w 128"/>
                  <a:gd name="T49" fmla="*/ 31 h 45"/>
                  <a:gd name="T50" fmla="*/ 21 w 128"/>
                  <a:gd name="T51" fmla="*/ 26 h 45"/>
                  <a:gd name="T52" fmla="*/ 15 w 128"/>
                  <a:gd name="T53" fmla="*/ 22 h 45"/>
                  <a:gd name="T54" fmla="*/ 10 w 128"/>
                  <a:gd name="T55" fmla="*/ 18 h 45"/>
                  <a:gd name="T56" fmla="*/ 4 w 128"/>
                  <a:gd name="T57" fmla="*/ 13 h 45"/>
                  <a:gd name="T58" fmla="*/ 1 w 128"/>
                  <a:gd name="T59" fmla="*/ 9 h 45"/>
                  <a:gd name="T60" fmla="*/ 0 w 128"/>
                  <a:gd name="T61" fmla="*/ 7 h 45"/>
                  <a:gd name="T62" fmla="*/ 2 w 128"/>
                  <a:gd name="T63" fmla="*/ 5 h 45"/>
                  <a:gd name="T64" fmla="*/ 6 w 128"/>
                  <a:gd name="T65" fmla="*/ 5 h 45"/>
                  <a:gd name="T66" fmla="*/ 13 w 128"/>
                  <a:gd name="T67" fmla="*/ 5 h 45"/>
                  <a:gd name="T68" fmla="*/ 22 w 128"/>
                  <a:gd name="T69" fmla="*/ 6 h 45"/>
                  <a:gd name="T70" fmla="*/ 32 w 128"/>
                  <a:gd name="T71" fmla="*/ 7 h 45"/>
                  <a:gd name="T72" fmla="*/ 41 w 128"/>
                  <a:gd name="T73" fmla="*/ 8 h 45"/>
                  <a:gd name="T74" fmla="*/ 48 w 128"/>
                  <a:gd name="T75" fmla="*/ 8 h 45"/>
                  <a:gd name="T76" fmla="*/ 55 w 128"/>
                  <a:gd name="T77" fmla="*/ 7 h 45"/>
                  <a:gd name="T78" fmla="*/ 61 w 128"/>
                  <a:gd name="T79" fmla="*/ 5 h 45"/>
                  <a:gd name="T80" fmla="*/ 67 w 128"/>
                  <a:gd name="T81" fmla="*/ 4 h 45"/>
                  <a:gd name="T82" fmla="*/ 72 w 128"/>
                  <a:gd name="T83" fmla="*/ 2 h 45"/>
                  <a:gd name="T84" fmla="*/ 76 w 128"/>
                  <a:gd name="T85" fmla="*/ 1 h 45"/>
                  <a:gd name="T86" fmla="*/ 78 w 128"/>
                  <a:gd name="T87" fmla="*/ 0 h 45"/>
                  <a:gd name="T88" fmla="*/ 80 w 128"/>
                  <a:gd name="T89" fmla="*/ 0 h 45"/>
                  <a:gd name="T90" fmla="*/ 83 w 128"/>
                  <a:gd name="T91" fmla="*/ 4 h 45"/>
                  <a:gd name="T92" fmla="*/ 86 w 128"/>
                  <a:gd name="T93" fmla="*/ 10 h 45"/>
                  <a:gd name="T94" fmla="*/ 90 w 128"/>
                  <a:gd name="T95" fmla="*/ 1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8" h="45">
                    <a:moveTo>
                      <a:pt x="93" y="20"/>
                    </a:moveTo>
                    <a:lnTo>
                      <a:pt x="96" y="23"/>
                    </a:lnTo>
                    <a:lnTo>
                      <a:pt x="100" y="26"/>
                    </a:lnTo>
                    <a:lnTo>
                      <a:pt x="104" y="28"/>
                    </a:lnTo>
                    <a:lnTo>
                      <a:pt x="108" y="30"/>
                    </a:lnTo>
                    <a:lnTo>
                      <a:pt x="112" y="32"/>
                    </a:lnTo>
                    <a:lnTo>
                      <a:pt x="116" y="33"/>
                    </a:lnTo>
                    <a:lnTo>
                      <a:pt x="119" y="33"/>
                    </a:lnTo>
                    <a:lnTo>
                      <a:pt x="122" y="34"/>
                    </a:lnTo>
                    <a:lnTo>
                      <a:pt x="124" y="34"/>
                    </a:lnTo>
                    <a:lnTo>
                      <a:pt x="126" y="35"/>
                    </a:lnTo>
                    <a:lnTo>
                      <a:pt x="127" y="36"/>
                    </a:lnTo>
                    <a:lnTo>
                      <a:pt x="127" y="37"/>
                    </a:lnTo>
                    <a:lnTo>
                      <a:pt x="126" y="39"/>
                    </a:lnTo>
                    <a:lnTo>
                      <a:pt x="125" y="40"/>
                    </a:lnTo>
                    <a:lnTo>
                      <a:pt x="122" y="42"/>
                    </a:lnTo>
                    <a:lnTo>
                      <a:pt x="118" y="43"/>
                    </a:lnTo>
                    <a:lnTo>
                      <a:pt x="114" y="44"/>
                    </a:lnTo>
                    <a:lnTo>
                      <a:pt x="110" y="44"/>
                    </a:lnTo>
                    <a:lnTo>
                      <a:pt x="106" y="43"/>
                    </a:lnTo>
                    <a:lnTo>
                      <a:pt x="103" y="42"/>
                    </a:lnTo>
                    <a:lnTo>
                      <a:pt x="99" y="41"/>
                    </a:lnTo>
                    <a:lnTo>
                      <a:pt x="96" y="40"/>
                    </a:lnTo>
                    <a:lnTo>
                      <a:pt x="93" y="39"/>
                    </a:lnTo>
                    <a:lnTo>
                      <a:pt x="91" y="38"/>
                    </a:lnTo>
                    <a:lnTo>
                      <a:pt x="89" y="37"/>
                    </a:lnTo>
                    <a:lnTo>
                      <a:pt x="87" y="37"/>
                    </a:lnTo>
                    <a:lnTo>
                      <a:pt x="84" y="37"/>
                    </a:lnTo>
                    <a:lnTo>
                      <a:pt x="82" y="37"/>
                    </a:lnTo>
                    <a:lnTo>
                      <a:pt x="79" y="37"/>
                    </a:lnTo>
                    <a:lnTo>
                      <a:pt x="76" y="38"/>
                    </a:lnTo>
                    <a:lnTo>
                      <a:pt x="74" y="39"/>
                    </a:lnTo>
                    <a:lnTo>
                      <a:pt x="71" y="39"/>
                    </a:lnTo>
                    <a:lnTo>
                      <a:pt x="69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65" y="40"/>
                    </a:lnTo>
                    <a:lnTo>
                      <a:pt x="63" y="40"/>
                    </a:lnTo>
                    <a:lnTo>
                      <a:pt x="61" y="40"/>
                    </a:lnTo>
                    <a:lnTo>
                      <a:pt x="59" y="40"/>
                    </a:lnTo>
                    <a:lnTo>
                      <a:pt x="56" y="40"/>
                    </a:lnTo>
                    <a:lnTo>
                      <a:pt x="54" y="40"/>
                    </a:lnTo>
                    <a:lnTo>
                      <a:pt x="52" y="39"/>
                    </a:lnTo>
                    <a:lnTo>
                      <a:pt x="49" y="39"/>
                    </a:lnTo>
                    <a:lnTo>
                      <a:pt x="46" y="38"/>
                    </a:lnTo>
                    <a:lnTo>
                      <a:pt x="44" y="37"/>
                    </a:lnTo>
                    <a:lnTo>
                      <a:pt x="41" y="36"/>
                    </a:lnTo>
                    <a:lnTo>
                      <a:pt x="38" y="35"/>
                    </a:lnTo>
                    <a:lnTo>
                      <a:pt x="35" y="33"/>
                    </a:lnTo>
                    <a:lnTo>
                      <a:pt x="29" y="31"/>
                    </a:lnTo>
                    <a:lnTo>
                      <a:pt x="24" y="28"/>
                    </a:lnTo>
                    <a:lnTo>
                      <a:pt x="21" y="26"/>
                    </a:lnTo>
                    <a:lnTo>
                      <a:pt x="18" y="24"/>
                    </a:lnTo>
                    <a:lnTo>
                      <a:pt x="15" y="22"/>
                    </a:lnTo>
                    <a:lnTo>
                      <a:pt x="12" y="20"/>
                    </a:lnTo>
                    <a:lnTo>
                      <a:pt x="10" y="18"/>
                    </a:lnTo>
                    <a:lnTo>
                      <a:pt x="7" y="16"/>
                    </a:lnTo>
                    <a:lnTo>
                      <a:pt x="4" y="13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9" y="5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22" y="6"/>
                    </a:lnTo>
                    <a:lnTo>
                      <a:pt x="27" y="7"/>
                    </a:lnTo>
                    <a:lnTo>
                      <a:pt x="32" y="7"/>
                    </a:lnTo>
                    <a:lnTo>
                      <a:pt x="38" y="8"/>
                    </a:lnTo>
                    <a:lnTo>
                      <a:pt x="41" y="8"/>
                    </a:lnTo>
                    <a:lnTo>
                      <a:pt x="45" y="8"/>
                    </a:lnTo>
                    <a:lnTo>
                      <a:pt x="48" y="8"/>
                    </a:lnTo>
                    <a:lnTo>
                      <a:pt x="51" y="7"/>
                    </a:lnTo>
                    <a:lnTo>
                      <a:pt x="55" y="7"/>
                    </a:lnTo>
                    <a:lnTo>
                      <a:pt x="58" y="6"/>
                    </a:lnTo>
                    <a:lnTo>
                      <a:pt x="61" y="5"/>
                    </a:lnTo>
                    <a:lnTo>
                      <a:pt x="64" y="5"/>
                    </a:lnTo>
                    <a:lnTo>
                      <a:pt x="67" y="4"/>
                    </a:lnTo>
                    <a:lnTo>
                      <a:pt x="70" y="3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6" y="1"/>
                    </a:lnTo>
                    <a:lnTo>
                      <a:pt x="77" y="1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1" y="1"/>
                    </a:lnTo>
                    <a:lnTo>
                      <a:pt x="83" y="4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8" y="13"/>
                    </a:lnTo>
                    <a:lnTo>
                      <a:pt x="90" y="16"/>
                    </a:lnTo>
                    <a:lnTo>
                      <a:pt x="93" y="20"/>
                    </a:lnTo>
                  </a:path>
                </a:pathLst>
              </a:custGeom>
              <a:solidFill>
                <a:srgbClr val="512B1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73" name="Freeform 161">
                <a:extLst>
                  <a:ext uri="{FF2B5EF4-FFF2-40B4-BE49-F238E27FC236}">
                    <a16:creationId xmlns:a16="http://schemas.microsoft.com/office/drawing/2014/main" id="{0548431E-45F1-83E2-5912-88CEED3F2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" y="1458"/>
                <a:ext cx="125" cy="43"/>
              </a:xfrm>
              <a:custGeom>
                <a:avLst/>
                <a:gdLst>
                  <a:gd name="T0" fmla="*/ 94 w 125"/>
                  <a:gd name="T1" fmla="*/ 24 h 43"/>
                  <a:gd name="T2" fmla="*/ 101 w 125"/>
                  <a:gd name="T3" fmla="*/ 29 h 43"/>
                  <a:gd name="T4" fmla="*/ 109 w 125"/>
                  <a:gd name="T5" fmla="*/ 32 h 43"/>
                  <a:gd name="T6" fmla="*/ 116 w 125"/>
                  <a:gd name="T7" fmla="*/ 33 h 43"/>
                  <a:gd name="T8" fmla="*/ 121 w 125"/>
                  <a:gd name="T9" fmla="*/ 34 h 43"/>
                  <a:gd name="T10" fmla="*/ 124 w 125"/>
                  <a:gd name="T11" fmla="*/ 36 h 43"/>
                  <a:gd name="T12" fmla="*/ 124 w 125"/>
                  <a:gd name="T13" fmla="*/ 38 h 43"/>
                  <a:gd name="T14" fmla="*/ 119 w 125"/>
                  <a:gd name="T15" fmla="*/ 41 h 43"/>
                  <a:gd name="T16" fmla="*/ 112 w 125"/>
                  <a:gd name="T17" fmla="*/ 42 h 43"/>
                  <a:gd name="T18" fmla="*/ 104 w 125"/>
                  <a:gd name="T19" fmla="*/ 42 h 43"/>
                  <a:gd name="T20" fmla="*/ 97 w 125"/>
                  <a:gd name="T21" fmla="*/ 39 h 43"/>
                  <a:gd name="T22" fmla="*/ 92 w 125"/>
                  <a:gd name="T23" fmla="*/ 37 h 43"/>
                  <a:gd name="T24" fmla="*/ 88 w 125"/>
                  <a:gd name="T25" fmla="*/ 36 h 43"/>
                  <a:gd name="T26" fmla="*/ 82 w 125"/>
                  <a:gd name="T27" fmla="*/ 35 h 43"/>
                  <a:gd name="T28" fmla="*/ 77 w 125"/>
                  <a:gd name="T29" fmla="*/ 36 h 43"/>
                  <a:gd name="T30" fmla="*/ 71 w 125"/>
                  <a:gd name="T31" fmla="*/ 36 h 43"/>
                  <a:gd name="T32" fmla="*/ 67 w 125"/>
                  <a:gd name="T33" fmla="*/ 38 h 43"/>
                  <a:gd name="T34" fmla="*/ 64 w 125"/>
                  <a:gd name="T35" fmla="*/ 38 h 43"/>
                  <a:gd name="T36" fmla="*/ 60 w 125"/>
                  <a:gd name="T37" fmla="*/ 38 h 43"/>
                  <a:gd name="T38" fmla="*/ 56 w 125"/>
                  <a:gd name="T39" fmla="*/ 38 h 43"/>
                  <a:gd name="T40" fmla="*/ 51 w 125"/>
                  <a:gd name="T41" fmla="*/ 37 h 43"/>
                  <a:gd name="T42" fmla="*/ 46 w 125"/>
                  <a:gd name="T43" fmla="*/ 36 h 43"/>
                  <a:gd name="T44" fmla="*/ 41 w 125"/>
                  <a:gd name="T45" fmla="*/ 34 h 43"/>
                  <a:gd name="T46" fmla="*/ 36 w 125"/>
                  <a:gd name="T47" fmla="*/ 32 h 43"/>
                  <a:gd name="T48" fmla="*/ 28 w 125"/>
                  <a:gd name="T49" fmla="*/ 29 h 43"/>
                  <a:gd name="T50" fmla="*/ 21 w 125"/>
                  <a:gd name="T51" fmla="*/ 25 h 43"/>
                  <a:gd name="T52" fmla="*/ 16 w 125"/>
                  <a:gd name="T53" fmla="*/ 21 h 43"/>
                  <a:gd name="T54" fmla="*/ 11 w 125"/>
                  <a:gd name="T55" fmla="*/ 17 h 43"/>
                  <a:gd name="T56" fmla="*/ 5 w 125"/>
                  <a:gd name="T57" fmla="*/ 12 h 43"/>
                  <a:gd name="T58" fmla="*/ 2 w 125"/>
                  <a:gd name="T59" fmla="*/ 9 h 43"/>
                  <a:gd name="T60" fmla="*/ 0 w 125"/>
                  <a:gd name="T61" fmla="*/ 6 h 43"/>
                  <a:gd name="T62" fmla="*/ 2 w 125"/>
                  <a:gd name="T63" fmla="*/ 5 h 43"/>
                  <a:gd name="T64" fmla="*/ 6 w 125"/>
                  <a:gd name="T65" fmla="*/ 4 h 43"/>
                  <a:gd name="T66" fmla="*/ 12 w 125"/>
                  <a:gd name="T67" fmla="*/ 5 h 43"/>
                  <a:gd name="T68" fmla="*/ 21 w 125"/>
                  <a:gd name="T69" fmla="*/ 6 h 43"/>
                  <a:gd name="T70" fmla="*/ 31 w 125"/>
                  <a:gd name="T71" fmla="*/ 7 h 43"/>
                  <a:gd name="T72" fmla="*/ 40 w 125"/>
                  <a:gd name="T73" fmla="*/ 8 h 43"/>
                  <a:gd name="T74" fmla="*/ 47 w 125"/>
                  <a:gd name="T75" fmla="*/ 8 h 43"/>
                  <a:gd name="T76" fmla="*/ 53 w 125"/>
                  <a:gd name="T77" fmla="*/ 7 h 43"/>
                  <a:gd name="T78" fmla="*/ 59 w 125"/>
                  <a:gd name="T79" fmla="*/ 5 h 43"/>
                  <a:gd name="T80" fmla="*/ 65 w 125"/>
                  <a:gd name="T81" fmla="*/ 4 h 43"/>
                  <a:gd name="T82" fmla="*/ 70 w 125"/>
                  <a:gd name="T83" fmla="*/ 2 h 43"/>
                  <a:gd name="T84" fmla="*/ 74 w 125"/>
                  <a:gd name="T85" fmla="*/ 1 h 43"/>
                  <a:gd name="T86" fmla="*/ 76 w 125"/>
                  <a:gd name="T87" fmla="*/ 0 h 43"/>
                  <a:gd name="T88" fmla="*/ 78 w 125"/>
                  <a:gd name="T89" fmla="*/ 1 h 43"/>
                  <a:gd name="T90" fmla="*/ 81 w 125"/>
                  <a:gd name="T91" fmla="*/ 4 h 43"/>
                  <a:gd name="T92" fmla="*/ 84 w 125"/>
                  <a:gd name="T93" fmla="*/ 10 h 43"/>
                  <a:gd name="T94" fmla="*/ 88 w 125"/>
                  <a:gd name="T9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5" h="43">
                    <a:moveTo>
                      <a:pt x="91" y="20"/>
                    </a:moveTo>
                    <a:lnTo>
                      <a:pt x="94" y="24"/>
                    </a:lnTo>
                    <a:lnTo>
                      <a:pt x="98" y="26"/>
                    </a:lnTo>
                    <a:lnTo>
                      <a:pt x="101" y="29"/>
                    </a:lnTo>
                    <a:lnTo>
                      <a:pt x="105" y="30"/>
                    </a:lnTo>
                    <a:lnTo>
                      <a:pt x="109" y="32"/>
                    </a:lnTo>
                    <a:lnTo>
                      <a:pt x="112" y="32"/>
                    </a:lnTo>
                    <a:lnTo>
                      <a:pt x="116" y="33"/>
                    </a:lnTo>
                    <a:lnTo>
                      <a:pt x="118" y="33"/>
                    </a:lnTo>
                    <a:lnTo>
                      <a:pt x="121" y="34"/>
                    </a:lnTo>
                    <a:lnTo>
                      <a:pt x="123" y="35"/>
                    </a:lnTo>
                    <a:lnTo>
                      <a:pt x="124" y="36"/>
                    </a:lnTo>
                    <a:lnTo>
                      <a:pt x="124" y="37"/>
                    </a:lnTo>
                    <a:lnTo>
                      <a:pt x="124" y="38"/>
                    </a:lnTo>
                    <a:lnTo>
                      <a:pt x="122" y="39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2" y="42"/>
                    </a:lnTo>
                    <a:lnTo>
                      <a:pt x="108" y="42"/>
                    </a:lnTo>
                    <a:lnTo>
                      <a:pt x="104" y="42"/>
                    </a:lnTo>
                    <a:lnTo>
                      <a:pt x="101" y="41"/>
                    </a:lnTo>
                    <a:lnTo>
                      <a:pt x="97" y="39"/>
                    </a:lnTo>
                    <a:lnTo>
                      <a:pt x="94" y="38"/>
                    </a:lnTo>
                    <a:lnTo>
                      <a:pt x="92" y="37"/>
                    </a:lnTo>
                    <a:lnTo>
                      <a:pt x="90" y="36"/>
                    </a:lnTo>
                    <a:lnTo>
                      <a:pt x="88" y="36"/>
                    </a:lnTo>
                    <a:lnTo>
                      <a:pt x="85" y="35"/>
                    </a:lnTo>
                    <a:lnTo>
                      <a:pt x="82" y="35"/>
                    </a:lnTo>
                    <a:lnTo>
                      <a:pt x="80" y="35"/>
                    </a:lnTo>
                    <a:lnTo>
                      <a:pt x="77" y="36"/>
                    </a:lnTo>
                    <a:lnTo>
                      <a:pt x="74" y="36"/>
                    </a:lnTo>
                    <a:lnTo>
                      <a:pt x="71" y="36"/>
                    </a:lnTo>
                    <a:lnTo>
                      <a:pt x="68" y="37"/>
                    </a:lnTo>
                    <a:lnTo>
                      <a:pt x="67" y="38"/>
                    </a:lnTo>
                    <a:lnTo>
                      <a:pt x="65" y="38"/>
                    </a:lnTo>
                    <a:lnTo>
                      <a:pt x="64" y="38"/>
                    </a:lnTo>
                    <a:lnTo>
                      <a:pt x="62" y="38"/>
                    </a:lnTo>
                    <a:lnTo>
                      <a:pt x="60" y="38"/>
                    </a:lnTo>
                    <a:lnTo>
                      <a:pt x="58" y="38"/>
                    </a:lnTo>
                    <a:lnTo>
                      <a:pt x="56" y="38"/>
                    </a:lnTo>
                    <a:lnTo>
                      <a:pt x="53" y="38"/>
                    </a:lnTo>
                    <a:lnTo>
                      <a:pt x="51" y="37"/>
                    </a:lnTo>
                    <a:lnTo>
                      <a:pt x="48" y="36"/>
                    </a:lnTo>
                    <a:lnTo>
                      <a:pt x="46" y="36"/>
                    </a:lnTo>
                    <a:lnTo>
                      <a:pt x="44" y="35"/>
                    </a:lnTo>
                    <a:lnTo>
                      <a:pt x="41" y="34"/>
                    </a:lnTo>
                    <a:lnTo>
                      <a:pt x="38" y="33"/>
                    </a:lnTo>
                    <a:lnTo>
                      <a:pt x="36" y="32"/>
                    </a:lnTo>
                    <a:lnTo>
                      <a:pt x="33" y="31"/>
                    </a:lnTo>
                    <a:lnTo>
                      <a:pt x="28" y="29"/>
                    </a:lnTo>
                    <a:lnTo>
                      <a:pt x="24" y="27"/>
                    </a:lnTo>
                    <a:lnTo>
                      <a:pt x="21" y="25"/>
                    </a:lnTo>
                    <a:lnTo>
                      <a:pt x="18" y="23"/>
                    </a:lnTo>
                    <a:lnTo>
                      <a:pt x="16" y="21"/>
                    </a:lnTo>
                    <a:lnTo>
                      <a:pt x="14" y="20"/>
                    </a:lnTo>
                    <a:lnTo>
                      <a:pt x="11" y="17"/>
                    </a:lnTo>
                    <a:lnTo>
                      <a:pt x="8" y="15"/>
                    </a:lnTo>
                    <a:lnTo>
                      <a:pt x="5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6" y="4"/>
                    </a:lnTo>
                    <a:lnTo>
                      <a:pt x="9" y="4"/>
                    </a:lnTo>
                    <a:lnTo>
                      <a:pt x="12" y="5"/>
                    </a:lnTo>
                    <a:lnTo>
                      <a:pt x="16" y="5"/>
                    </a:lnTo>
                    <a:lnTo>
                      <a:pt x="21" y="6"/>
                    </a:lnTo>
                    <a:lnTo>
                      <a:pt x="26" y="6"/>
                    </a:lnTo>
                    <a:lnTo>
                      <a:pt x="31" y="7"/>
                    </a:lnTo>
                    <a:lnTo>
                      <a:pt x="37" y="8"/>
                    </a:lnTo>
                    <a:lnTo>
                      <a:pt x="40" y="8"/>
                    </a:lnTo>
                    <a:lnTo>
                      <a:pt x="43" y="8"/>
                    </a:lnTo>
                    <a:lnTo>
                      <a:pt x="47" y="8"/>
                    </a:lnTo>
                    <a:lnTo>
                      <a:pt x="50" y="7"/>
                    </a:lnTo>
                    <a:lnTo>
                      <a:pt x="53" y="7"/>
                    </a:lnTo>
                    <a:lnTo>
                      <a:pt x="56" y="6"/>
                    </a:lnTo>
                    <a:lnTo>
                      <a:pt x="59" y="5"/>
                    </a:lnTo>
                    <a:lnTo>
                      <a:pt x="62" y="4"/>
                    </a:lnTo>
                    <a:lnTo>
                      <a:pt x="65" y="4"/>
                    </a:lnTo>
                    <a:lnTo>
                      <a:pt x="68" y="3"/>
                    </a:lnTo>
                    <a:lnTo>
                      <a:pt x="70" y="2"/>
                    </a:lnTo>
                    <a:lnTo>
                      <a:pt x="72" y="2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8" y="1"/>
                    </a:lnTo>
                    <a:lnTo>
                      <a:pt x="79" y="2"/>
                    </a:lnTo>
                    <a:lnTo>
                      <a:pt x="81" y="4"/>
                    </a:lnTo>
                    <a:lnTo>
                      <a:pt x="82" y="7"/>
                    </a:lnTo>
                    <a:lnTo>
                      <a:pt x="84" y="10"/>
                    </a:lnTo>
                    <a:lnTo>
                      <a:pt x="86" y="13"/>
                    </a:lnTo>
                    <a:lnTo>
                      <a:pt x="88" y="17"/>
                    </a:lnTo>
                    <a:lnTo>
                      <a:pt x="91" y="20"/>
                    </a:lnTo>
                  </a:path>
                </a:pathLst>
              </a:custGeom>
              <a:solidFill>
                <a:srgbClr val="5B352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74" name="Freeform 162">
                <a:extLst>
                  <a:ext uri="{FF2B5EF4-FFF2-40B4-BE49-F238E27FC236}">
                    <a16:creationId xmlns:a16="http://schemas.microsoft.com/office/drawing/2014/main" id="{E3ECC457-FDA8-D9BB-F13C-7829299DA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" y="1459"/>
                <a:ext cx="122" cy="42"/>
              </a:xfrm>
              <a:custGeom>
                <a:avLst/>
                <a:gdLst>
                  <a:gd name="T0" fmla="*/ 74 w 122"/>
                  <a:gd name="T1" fmla="*/ 0 h 42"/>
                  <a:gd name="T2" fmla="*/ 72 w 122"/>
                  <a:gd name="T3" fmla="*/ 1 h 42"/>
                  <a:gd name="T4" fmla="*/ 69 w 122"/>
                  <a:gd name="T5" fmla="*/ 2 h 42"/>
                  <a:gd name="T6" fmla="*/ 64 w 122"/>
                  <a:gd name="T7" fmla="*/ 4 h 42"/>
                  <a:gd name="T8" fmla="*/ 58 w 122"/>
                  <a:gd name="T9" fmla="*/ 5 h 42"/>
                  <a:gd name="T10" fmla="*/ 52 w 122"/>
                  <a:gd name="T11" fmla="*/ 7 h 42"/>
                  <a:gd name="T12" fmla="*/ 46 w 122"/>
                  <a:gd name="T13" fmla="*/ 7 h 42"/>
                  <a:gd name="T14" fmla="*/ 39 w 122"/>
                  <a:gd name="T15" fmla="*/ 8 h 42"/>
                  <a:gd name="T16" fmla="*/ 30 w 122"/>
                  <a:gd name="T17" fmla="*/ 7 h 42"/>
                  <a:gd name="T18" fmla="*/ 20 w 122"/>
                  <a:gd name="T19" fmla="*/ 5 h 42"/>
                  <a:gd name="T20" fmla="*/ 11 w 122"/>
                  <a:gd name="T21" fmla="*/ 4 h 42"/>
                  <a:gd name="T22" fmla="*/ 5 w 122"/>
                  <a:gd name="T23" fmla="*/ 4 h 42"/>
                  <a:gd name="T24" fmla="*/ 1 w 122"/>
                  <a:gd name="T25" fmla="*/ 4 h 42"/>
                  <a:gd name="T26" fmla="*/ 0 w 122"/>
                  <a:gd name="T27" fmla="*/ 6 h 42"/>
                  <a:gd name="T28" fmla="*/ 2 w 122"/>
                  <a:gd name="T29" fmla="*/ 8 h 42"/>
                  <a:gd name="T30" fmla="*/ 7 w 122"/>
                  <a:gd name="T31" fmla="*/ 12 h 42"/>
                  <a:gd name="T32" fmla="*/ 13 w 122"/>
                  <a:gd name="T33" fmla="*/ 17 h 42"/>
                  <a:gd name="T34" fmla="*/ 17 w 122"/>
                  <a:gd name="T35" fmla="*/ 20 h 42"/>
                  <a:gd name="T36" fmla="*/ 21 w 122"/>
                  <a:gd name="T37" fmla="*/ 23 h 42"/>
                  <a:gd name="T38" fmla="*/ 27 w 122"/>
                  <a:gd name="T39" fmla="*/ 26 h 42"/>
                  <a:gd name="T40" fmla="*/ 36 w 122"/>
                  <a:gd name="T41" fmla="*/ 31 h 42"/>
                  <a:gd name="T42" fmla="*/ 46 w 122"/>
                  <a:gd name="T43" fmla="*/ 34 h 42"/>
                  <a:gd name="T44" fmla="*/ 55 w 122"/>
                  <a:gd name="T45" fmla="*/ 35 h 42"/>
                  <a:gd name="T46" fmla="*/ 63 w 122"/>
                  <a:gd name="T47" fmla="*/ 36 h 42"/>
                  <a:gd name="T48" fmla="*/ 68 w 122"/>
                  <a:gd name="T49" fmla="*/ 35 h 42"/>
                  <a:gd name="T50" fmla="*/ 74 w 122"/>
                  <a:gd name="T51" fmla="*/ 34 h 42"/>
                  <a:gd name="T52" fmla="*/ 81 w 122"/>
                  <a:gd name="T53" fmla="*/ 33 h 42"/>
                  <a:gd name="T54" fmla="*/ 86 w 122"/>
                  <a:gd name="T55" fmla="*/ 34 h 42"/>
                  <a:gd name="T56" fmla="*/ 90 w 122"/>
                  <a:gd name="T57" fmla="*/ 35 h 42"/>
                  <a:gd name="T58" fmla="*/ 96 w 122"/>
                  <a:gd name="T59" fmla="*/ 37 h 42"/>
                  <a:gd name="T60" fmla="*/ 102 w 122"/>
                  <a:gd name="T61" fmla="*/ 40 h 42"/>
                  <a:gd name="T62" fmla="*/ 109 w 122"/>
                  <a:gd name="T63" fmla="*/ 41 h 42"/>
                  <a:gd name="T64" fmla="*/ 117 w 122"/>
                  <a:gd name="T65" fmla="*/ 40 h 42"/>
                  <a:gd name="T66" fmla="*/ 121 w 122"/>
                  <a:gd name="T67" fmla="*/ 38 h 42"/>
                  <a:gd name="T68" fmla="*/ 121 w 122"/>
                  <a:gd name="T69" fmla="*/ 35 h 42"/>
                  <a:gd name="T70" fmla="*/ 118 w 122"/>
                  <a:gd name="T71" fmla="*/ 34 h 42"/>
                  <a:gd name="T72" fmla="*/ 112 w 122"/>
                  <a:gd name="T73" fmla="*/ 33 h 42"/>
                  <a:gd name="T74" fmla="*/ 106 w 122"/>
                  <a:gd name="T75" fmla="*/ 31 h 42"/>
                  <a:gd name="T76" fmla="*/ 99 w 122"/>
                  <a:gd name="T77" fmla="*/ 29 h 42"/>
                  <a:gd name="T78" fmla="*/ 92 w 122"/>
                  <a:gd name="T79" fmla="*/ 24 h 42"/>
                  <a:gd name="T80" fmla="*/ 86 w 122"/>
                  <a:gd name="T81" fmla="*/ 17 h 42"/>
                  <a:gd name="T82" fmla="*/ 82 w 122"/>
                  <a:gd name="T83" fmla="*/ 10 h 42"/>
                  <a:gd name="T84" fmla="*/ 79 w 122"/>
                  <a:gd name="T85" fmla="*/ 4 h 42"/>
                  <a:gd name="T86" fmla="*/ 76 w 122"/>
                  <a:gd name="T87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2" h="42">
                    <a:moveTo>
                      <a:pt x="74" y="0"/>
                    </a:moveTo>
                    <a:lnTo>
                      <a:pt x="74" y="0"/>
                    </a:lnTo>
                    <a:lnTo>
                      <a:pt x="73" y="1"/>
                    </a:lnTo>
                    <a:lnTo>
                      <a:pt x="72" y="1"/>
                    </a:lnTo>
                    <a:lnTo>
                      <a:pt x="71" y="2"/>
                    </a:lnTo>
                    <a:lnTo>
                      <a:pt x="69" y="2"/>
                    </a:lnTo>
                    <a:lnTo>
                      <a:pt x="67" y="3"/>
                    </a:lnTo>
                    <a:lnTo>
                      <a:pt x="64" y="4"/>
                    </a:lnTo>
                    <a:lnTo>
                      <a:pt x="61" y="4"/>
                    </a:lnTo>
                    <a:lnTo>
                      <a:pt x="58" y="5"/>
                    </a:lnTo>
                    <a:lnTo>
                      <a:pt x="55" y="6"/>
                    </a:lnTo>
                    <a:lnTo>
                      <a:pt x="52" y="7"/>
                    </a:lnTo>
                    <a:lnTo>
                      <a:pt x="49" y="7"/>
                    </a:lnTo>
                    <a:lnTo>
                      <a:pt x="46" y="7"/>
                    </a:lnTo>
                    <a:lnTo>
                      <a:pt x="42" y="8"/>
                    </a:lnTo>
                    <a:lnTo>
                      <a:pt x="39" y="8"/>
                    </a:lnTo>
                    <a:lnTo>
                      <a:pt x="36" y="7"/>
                    </a:lnTo>
                    <a:lnTo>
                      <a:pt x="30" y="7"/>
                    </a:lnTo>
                    <a:lnTo>
                      <a:pt x="25" y="6"/>
                    </a:lnTo>
                    <a:lnTo>
                      <a:pt x="20" y="5"/>
                    </a:lnTo>
                    <a:lnTo>
                      <a:pt x="16" y="5"/>
                    </a:lnTo>
                    <a:lnTo>
                      <a:pt x="11" y="4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7" y="12"/>
                    </a:lnTo>
                    <a:lnTo>
                      <a:pt x="10" y="15"/>
                    </a:lnTo>
                    <a:lnTo>
                      <a:pt x="13" y="17"/>
                    </a:lnTo>
                    <a:lnTo>
                      <a:pt x="15" y="19"/>
                    </a:lnTo>
                    <a:lnTo>
                      <a:pt x="17" y="20"/>
                    </a:lnTo>
                    <a:lnTo>
                      <a:pt x="19" y="22"/>
                    </a:lnTo>
                    <a:lnTo>
                      <a:pt x="21" y="23"/>
                    </a:lnTo>
                    <a:lnTo>
                      <a:pt x="24" y="25"/>
                    </a:lnTo>
                    <a:lnTo>
                      <a:pt x="27" y="26"/>
                    </a:lnTo>
                    <a:lnTo>
                      <a:pt x="31" y="28"/>
                    </a:lnTo>
                    <a:lnTo>
                      <a:pt x="36" y="31"/>
                    </a:lnTo>
                    <a:lnTo>
                      <a:pt x="41" y="32"/>
                    </a:lnTo>
                    <a:lnTo>
                      <a:pt x="46" y="34"/>
                    </a:lnTo>
                    <a:lnTo>
                      <a:pt x="50" y="35"/>
                    </a:lnTo>
                    <a:lnTo>
                      <a:pt x="55" y="35"/>
                    </a:lnTo>
                    <a:lnTo>
                      <a:pt x="59" y="36"/>
                    </a:lnTo>
                    <a:lnTo>
                      <a:pt x="63" y="36"/>
                    </a:lnTo>
                    <a:lnTo>
                      <a:pt x="65" y="35"/>
                    </a:lnTo>
                    <a:lnTo>
                      <a:pt x="68" y="35"/>
                    </a:lnTo>
                    <a:lnTo>
                      <a:pt x="71" y="34"/>
                    </a:lnTo>
                    <a:lnTo>
                      <a:pt x="74" y="34"/>
                    </a:lnTo>
                    <a:lnTo>
                      <a:pt x="78" y="33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90" y="35"/>
                    </a:lnTo>
                    <a:lnTo>
                      <a:pt x="93" y="36"/>
                    </a:lnTo>
                    <a:lnTo>
                      <a:pt x="96" y="37"/>
                    </a:lnTo>
                    <a:lnTo>
                      <a:pt x="99" y="38"/>
                    </a:lnTo>
                    <a:lnTo>
                      <a:pt x="102" y="40"/>
                    </a:lnTo>
                    <a:lnTo>
                      <a:pt x="105" y="40"/>
                    </a:lnTo>
                    <a:lnTo>
                      <a:pt x="109" y="41"/>
                    </a:lnTo>
                    <a:lnTo>
                      <a:pt x="112" y="41"/>
                    </a:lnTo>
                    <a:lnTo>
                      <a:pt x="117" y="40"/>
                    </a:lnTo>
                    <a:lnTo>
                      <a:pt x="119" y="38"/>
                    </a:lnTo>
                    <a:lnTo>
                      <a:pt x="121" y="38"/>
                    </a:lnTo>
                    <a:lnTo>
                      <a:pt x="121" y="37"/>
                    </a:lnTo>
                    <a:lnTo>
                      <a:pt x="121" y="35"/>
                    </a:lnTo>
                    <a:lnTo>
                      <a:pt x="120" y="35"/>
                    </a:lnTo>
                    <a:lnTo>
                      <a:pt x="118" y="34"/>
                    </a:lnTo>
                    <a:lnTo>
                      <a:pt x="115" y="34"/>
                    </a:lnTo>
                    <a:lnTo>
                      <a:pt x="112" y="33"/>
                    </a:lnTo>
                    <a:lnTo>
                      <a:pt x="109" y="32"/>
                    </a:lnTo>
                    <a:lnTo>
                      <a:pt x="106" y="31"/>
                    </a:lnTo>
                    <a:lnTo>
                      <a:pt x="103" y="30"/>
                    </a:lnTo>
                    <a:lnTo>
                      <a:pt x="99" y="29"/>
                    </a:lnTo>
                    <a:lnTo>
                      <a:pt x="95" y="26"/>
                    </a:lnTo>
                    <a:lnTo>
                      <a:pt x="92" y="24"/>
                    </a:lnTo>
                    <a:lnTo>
                      <a:pt x="88" y="21"/>
                    </a:lnTo>
                    <a:lnTo>
                      <a:pt x="86" y="17"/>
                    </a:lnTo>
                    <a:lnTo>
                      <a:pt x="84" y="14"/>
                    </a:lnTo>
                    <a:lnTo>
                      <a:pt x="82" y="10"/>
                    </a:lnTo>
                    <a:lnTo>
                      <a:pt x="80" y="7"/>
                    </a:lnTo>
                    <a:lnTo>
                      <a:pt x="79" y="4"/>
                    </a:lnTo>
                    <a:lnTo>
                      <a:pt x="78" y="2"/>
                    </a:lnTo>
                    <a:lnTo>
                      <a:pt x="76" y="1"/>
                    </a:lnTo>
                    <a:lnTo>
                      <a:pt x="74" y="0"/>
                    </a:lnTo>
                  </a:path>
                </a:pathLst>
              </a:custGeom>
              <a:solidFill>
                <a:srgbClr val="663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75" name="Freeform 163">
                <a:extLst>
                  <a:ext uri="{FF2B5EF4-FFF2-40B4-BE49-F238E27FC236}">
                    <a16:creationId xmlns:a16="http://schemas.microsoft.com/office/drawing/2014/main" id="{EB4E5435-63BA-DD6D-6135-A748AAD94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" y="1462"/>
                <a:ext cx="17" cy="22"/>
              </a:xfrm>
              <a:custGeom>
                <a:avLst/>
                <a:gdLst>
                  <a:gd name="T0" fmla="*/ 0 w 17"/>
                  <a:gd name="T1" fmla="*/ 0 h 22"/>
                  <a:gd name="T2" fmla="*/ 0 w 17"/>
                  <a:gd name="T3" fmla="*/ 0 h 22"/>
                  <a:gd name="T4" fmla="*/ 0 w 17"/>
                  <a:gd name="T5" fmla="*/ 0 h 22"/>
                  <a:gd name="T6" fmla="*/ 0 w 17"/>
                  <a:gd name="T7" fmla="*/ 2 h 22"/>
                  <a:gd name="T8" fmla="*/ 6 w 17"/>
                  <a:gd name="T9" fmla="*/ 4 h 22"/>
                  <a:gd name="T10" fmla="*/ 9 w 17"/>
                  <a:gd name="T11" fmla="*/ 5 h 22"/>
                  <a:gd name="T12" fmla="*/ 12 w 17"/>
                  <a:gd name="T13" fmla="*/ 8 h 22"/>
                  <a:gd name="T14" fmla="*/ 16 w 17"/>
                  <a:gd name="T15" fmla="*/ 12 h 22"/>
                  <a:gd name="T16" fmla="*/ 16 w 17"/>
                  <a:gd name="T17" fmla="*/ 16 h 22"/>
                  <a:gd name="T18" fmla="*/ 12 w 17"/>
                  <a:gd name="T1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12" y="8"/>
                    </a:lnTo>
                    <a:lnTo>
                      <a:pt x="16" y="12"/>
                    </a:lnTo>
                    <a:lnTo>
                      <a:pt x="16" y="16"/>
                    </a:lnTo>
                    <a:lnTo>
                      <a:pt x="12" y="2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76" name="Freeform 164">
                <a:extLst>
                  <a:ext uri="{FF2B5EF4-FFF2-40B4-BE49-F238E27FC236}">
                    <a16:creationId xmlns:a16="http://schemas.microsoft.com/office/drawing/2014/main" id="{F5F8FCC1-E390-735A-0673-ADBBE6F5D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" y="1462"/>
                <a:ext cx="17" cy="22"/>
              </a:xfrm>
              <a:custGeom>
                <a:avLst/>
                <a:gdLst>
                  <a:gd name="T0" fmla="*/ 0 w 17"/>
                  <a:gd name="T1" fmla="*/ 0 h 22"/>
                  <a:gd name="T2" fmla="*/ 0 w 17"/>
                  <a:gd name="T3" fmla="*/ 0 h 22"/>
                  <a:gd name="T4" fmla="*/ 0 w 17"/>
                  <a:gd name="T5" fmla="*/ 1 h 22"/>
                  <a:gd name="T6" fmla="*/ 0 w 17"/>
                  <a:gd name="T7" fmla="*/ 2 h 22"/>
                  <a:gd name="T8" fmla="*/ 6 w 17"/>
                  <a:gd name="T9" fmla="*/ 4 h 22"/>
                  <a:gd name="T10" fmla="*/ 9 w 17"/>
                  <a:gd name="T11" fmla="*/ 6 h 22"/>
                  <a:gd name="T12" fmla="*/ 12 w 17"/>
                  <a:gd name="T13" fmla="*/ 9 h 22"/>
                  <a:gd name="T14" fmla="*/ 16 w 17"/>
                  <a:gd name="T15" fmla="*/ 13 h 22"/>
                  <a:gd name="T16" fmla="*/ 16 w 17"/>
                  <a:gd name="T17" fmla="*/ 17 h 22"/>
                  <a:gd name="T18" fmla="*/ 12 w 17"/>
                  <a:gd name="T1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6" y="4"/>
                    </a:lnTo>
                    <a:lnTo>
                      <a:pt x="9" y="6"/>
                    </a:lnTo>
                    <a:lnTo>
                      <a:pt x="12" y="9"/>
                    </a:lnTo>
                    <a:lnTo>
                      <a:pt x="16" y="13"/>
                    </a:lnTo>
                    <a:lnTo>
                      <a:pt x="16" y="17"/>
                    </a:lnTo>
                    <a:lnTo>
                      <a:pt x="12" y="2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77" name="Freeform 165">
                <a:extLst>
                  <a:ext uri="{FF2B5EF4-FFF2-40B4-BE49-F238E27FC236}">
                    <a16:creationId xmlns:a16="http://schemas.microsoft.com/office/drawing/2014/main" id="{F4515F2C-1420-C36C-D7C5-D50D0A799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" y="1462"/>
                <a:ext cx="17" cy="22"/>
              </a:xfrm>
              <a:custGeom>
                <a:avLst/>
                <a:gdLst>
                  <a:gd name="T0" fmla="*/ 0 w 17"/>
                  <a:gd name="T1" fmla="*/ 0 h 22"/>
                  <a:gd name="T2" fmla="*/ 0 w 17"/>
                  <a:gd name="T3" fmla="*/ 0 h 22"/>
                  <a:gd name="T4" fmla="*/ 2 w 17"/>
                  <a:gd name="T5" fmla="*/ 1 h 22"/>
                  <a:gd name="T6" fmla="*/ 2 w 17"/>
                  <a:gd name="T7" fmla="*/ 2 h 22"/>
                  <a:gd name="T8" fmla="*/ 8 w 17"/>
                  <a:gd name="T9" fmla="*/ 4 h 22"/>
                  <a:gd name="T10" fmla="*/ 10 w 17"/>
                  <a:gd name="T11" fmla="*/ 6 h 22"/>
                  <a:gd name="T12" fmla="*/ 13 w 17"/>
                  <a:gd name="T13" fmla="*/ 9 h 22"/>
                  <a:gd name="T14" fmla="*/ 16 w 17"/>
                  <a:gd name="T15" fmla="*/ 13 h 22"/>
                  <a:gd name="T16" fmla="*/ 16 w 17"/>
                  <a:gd name="T17" fmla="*/ 17 h 22"/>
                  <a:gd name="T18" fmla="*/ 13 w 17"/>
                  <a:gd name="T1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2">
                    <a:moveTo>
                      <a:pt x="0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3" y="9"/>
                    </a:lnTo>
                    <a:lnTo>
                      <a:pt x="16" y="13"/>
                    </a:lnTo>
                    <a:lnTo>
                      <a:pt x="16" y="17"/>
                    </a:lnTo>
                    <a:lnTo>
                      <a:pt x="13" y="2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78" name="Freeform 166">
                <a:extLst>
                  <a:ext uri="{FF2B5EF4-FFF2-40B4-BE49-F238E27FC236}">
                    <a16:creationId xmlns:a16="http://schemas.microsoft.com/office/drawing/2014/main" id="{EFA248B5-4F2D-4AB1-0CEA-36BA86209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" y="1463"/>
                <a:ext cx="17" cy="20"/>
              </a:xfrm>
              <a:custGeom>
                <a:avLst/>
                <a:gdLst>
                  <a:gd name="T0" fmla="*/ 10 w 17"/>
                  <a:gd name="T1" fmla="*/ 0 h 20"/>
                  <a:gd name="T2" fmla="*/ 10 w 17"/>
                  <a:gd name="T3" fmla="*/ 0 h 20"/>
                  <a:gd name="T4" fmla="*/ 10 w 17"/>
                  <a:gd name="T5" fmla="*/ 0 h 20"/>
                  <a:gd name="T6" fmla="*/ 10 w 17"/>
                  <a:gd name="T7" fmla="*/ 1 h 20"/>
                  <a:gd name="T8" fmla="*/ 11 w 17"/>
                  <a:gd name="T9" fmla="*/ 3 h 20"/>
                  <a:gd name="T10" fmla="*/ 10 w 17"/>
                  <a:gd name="T11" fmla="*/ 4 h 20"/>
                  <a:gd name="T12" fmla="*/ 10 w 17"/>
                  <a:gd name="T13" fmla="*/ 4 h 20"/>
                  <a:gd name="T14" fmla="*/ 9 w 17"/>
                  <a:gd name="T15" fmla="*/ 4 h 20"/>
                  <a:gd name="T16" fmla="*/ 7 w 17"/>
                  <a:gd name="T17" fmla="*/ 4 h 20"/>
                  <a:gd name="T18" fmla="*/ 6 w 17"/>
                  <a:gd name="T19" fmla="*/ 4 h 20"/>
                  <a:gd name="T20" fmla="*/ 4 w 17"/>
                  <a:gd name="T21" fmla="*/ 4 h 20"/>
                  <a:gd name="T22" fmla="*/ 2 w 17"/>
                  <a:gd name="T23" fmla="*/ 4 h 20"/>
                  <a:gd name="T24" fmla="*/ 1 w 17"/>
                  <a:gd name="T25" fmla="*/ 4 h 20"/>
                  <a:gd name="T26" fmla="*/ 0 w 17"/>
                  <a:gd name="T27" fmla="*/ 3 h 20"/>
                  <a:gd name="T28" fmla="*/ 0 w 17"/>
                  <a:gd name="T29" fmla="*/ 3 h 20"/>
                  <a:gd name="T30" fmla="*/ 0 w 17"/>
                  <a:gd name="T31" fmla="*/ 3 h 20"/>
                  <a:gd name="T32" fmla="*/ 0 w 17"/>
                  <a:gd name="T33" fmla="*/ 3 h 20"/>
                  <a:gd name="T34" fmla="*/ 1 w 17"/>
                  <a:gd name="T35" fmla="*/ 3 h 20"/>
                  <a:gd name="T36" fmla="*/ 3 w 17"/>
                  <a:gd name="T37" fmla="*/ 3 h 20"/>
                  <a:gd name="T38" fmla="*/ 5 w 17"/>
                  <a:gd name="T39" fmla="*/ 3 h 20"/>
                  <a:gd name="T40" fmla="*/ 7 w 17"/>
                  <a:gd name="T41" fmla="*/ 3 h 20"/>
                  <a:gd name="T42" fmla="*/ 9 w 17"/>
                  <a:gd name="T43" fmla="*/ 4 h 20"/>
                  <a:gd name="T44" fmla="*/ 11 w 17"/>
                  <a:gd name="T45" fmla="*/ 5 h 20"/>
                  <a:gd name="T46" fmla="*/ 12 w 17"/>
                  <a:gd name="T47" fmla="*/ 7 h 20"/>
                  <a:gd name="T48" fmla="*/ 12 w 17"/>
                  <a:gd name="T49" fmla="*/ 7 h 20"/>
                  <a:gd name="T50" fmla="*/ 13 w 17"/>
                  <a:gd name="T51" fmla="*/ 8 h 20"/>
                  <a:gd name="T52" fmla="*/ 14 w 17"/>
                  <a:gd name="T53" fmla="*/ 10 h 20"/>
                  <a:gd name="T54" fmla="*/ 14 w 17"/>
                  <a:gd name="T55" fmla="*/ 12 h 20"/>
                  <a:gd name="T56" fmla="*/ 16 w 17"/>
                  <a:gd name="T57" fmla="*/ 13 h 20"/>
                  <a:gd name="T58" fmla="*/ 16 w 17"/>
                  <a:gd name="T59" fmla="*/ 15 h 20"/>
                  <a:gd name="T60" fmla="*/ 14 w 17"/>
                  <a:gd name="T61" fmla="*/ 16 h 20"/>
                  <a:gd name="T62" fmla="*/ 14 w 17"/>
                  <a:gd name="T63" fmla="*/ 17 h 20"/>
                  <a:gd name="T64" fmla="*/ 14 w 17"/>
                  <a:gd name="T65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" h="20">
                    <a:moveTo>
                      <a:pt x="10" y="0"/>
                    </a:moveTo>
                    <a:lnTo>
                      <a:pt x="10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11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9" y="4"/>
                    </a:lnTo>
                    <a:lnTo>
                      <a:pt x="11" y="5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3" y="8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6" y="13"/>
                    </a:lnTo>
                    <a:lnTo>
                      <a:pt x="16" y="15"/>
                    </a:lnTo>
                    <a:lnTo>
                      <a:pt x="14" y="16"/>
                    </a:lnTo>
                    <a:lnTo>
                      <a:pt x="14" y="17"/>
                    </a:lnTo>
                    <a:lnTo>
                      <a:pt x="14" y="1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79" name="Freeform 167">
                <a:extLst>
                  <a:ext uri="{FF2B5EF4-FFF2-40B4-BE49-F238E27FC236}">
                    <a16:creationId xmlns:a16="http://schemas.microsoft.com/office/drawing/2014/main" id="{733B6A90-7EDC-B7E4-D2FB-B0B79AF45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" y="1459"/>
                <a:ext cx="17" cy="22"/>
              </a:xfrm>
              <a:custGeom>
                <a:avLst/>
                <a:gdLst>
                  <a:gd name="T0" fmla="*/ 0 w 17"/>
                  <a:gd name="T1" fmla="*/ 0 h 22"/>
                  <a:gd name="T2" fmla="*/ 0 w 17"/>
                  <a:gd name="T3" fmla="*/ 0 h 22"/>
                  <a:gd name="T4" fmla="*/ 0 w 17"/>
                  <a:gd name="T5" fmla="*/ 0 h 22"/>
                  <a:gd name="T6" fmla="*/ 2 w 17"/>
                  <a:gd name="T7" fmla="*/ 1 h 22"/>
                  <a:gd name="T8" fmla="*/ 4 w 17"/>
                  <a:gd name="T9" fmla="*/ 2 h 22"/>
                  <a:gd name="T10" fmla="*/ 6 w 17"/>
                  <a:gd name="T11" fmla="*/ 4 h 22"/>
                  <a:gd name="T12" fmla="*/ 9 w 17"/>
                  <a:gd name="T13" fmla="*/ 7 h 22"/>
                  <a:gd name="T14" fmla="*/ 11 w 17"/>
                  <a:gd name="T15" fmla="*/ 11 h 22"/>
                  <a:gd name="T16" fmla="*/ 13 w 17"/>
                  <a:gd name="T17" fmla="*/ 15 h 22"/>
                  <a:gd name="T18" fmla="*/ 16 w 17"/>
                  <a:gd name="T1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11"/>
                    </a:lnTo>
                    <a:lnTo>
                      <a:pt x="13" y="15"/>
                    </a:lnTo>
                    <a:lnTo>
                      <a:pt x="16" y="2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80" name="Freeform 168">
                <a:extLst>
                  <a:ext uri="{FF2B5EF4-FFF2-40B4-BE49-F238E27FC236}">
                    <a16:creationId xmlns:a16="http://schemas.microsoft.com/office/drawing/2014/main" id="{0F021FFD-53B3-676B-8AE3-ACA5E035B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" y="1458"/>
                <a:ext cx="17" cy="22"/>
              </a:xfrm>
              <a:custGeom>
                <a:avLst/>
                <a:gdLst>
                  <a:gd name="T0" fmla="*/ 0 w 17"/>
                  <a:gd name="T1" fmla="*/ 0 h 22"/>
                  <a:gd name="T2" fmla="*/ 0 w 17"/>
                  <a:gd name="T3" fmla="*/ 0 h 22"/>
                  <a:gd name="T4" fmla="*/ 0 w 17"/>
                  <a:gd name="T5" fmla="*/ 0 h 22"/>
                  <a:gd name="T6" fmla="*/ 2 w 17"/>
                  <a:gd name="T7" fmla="*/ 1 h 22"/>
                  <a:gd name="T8" fmla="*/ 4 w 17"/>
                  <a:gd name="T9" fmla="*/ 2 h 22"/>
                  <a:gd name="T10" fmla="*/ 6 w 17"/>
                  <a:gd name="T11" fmla="*/ 4 h 22"/>
                  <a:gd name="T12" fmla="*/ 9 w 17"/>
                  <a:gd name="T13" fmla="*/ 6 h 22"/>
                  <a:gd name="T14" fmla="*/ 13 w 17"/>
                  <a:gd name="T15" fmla="*/ 10 h 22"/>
                  <a:gd name="T16" fmla="*/ 16 w 17"/>
                  <a:gd name="T17" fmla="*/ 15 h 22"/>
                  <a:gd name="T18" fmla="*/ 16 w 17"/>
                  <a:gd name="T1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9" y="6"/>
                    </a:lnTo>
                    <a:lnTo>
                      <a:pt x="13" y="10"/>
                    </a:lnTo>
                    <a:lnTo>
                      <a:pt x="16" y="15"/>
                    </a:lnTo>
                    <a:lnTo>
                      <a:pt x="16" y="2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81" name="Freeform 169">
                <a:extLst>
                  <a:ext uri="{FF2B5EF4-FFF2-40B4-BE49-F238E27FC236}">
                    <a16:creationId xmlns:a16="http://schemas.microsoft.com/office/drawing/2014/main" id="{635CB4CD-34B8-7A50-130A-C7F19A1FA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" y="1479"/>
                <a:ext cx="28" cy="26"/>
              </a:xfrm>
              <a:custGeom>
                <a:avLst/>
                <a:gdLst>
                  <a:gd name="T0" fmla="*/ 27 w 28"/>
                  <a:gd name="T1" fmla="*/ 0 h 26"/>
                  <a:gd name="T2" fmla="*/ 27 w 28"/>
                  <a:gd name="T3" fmla="*/ 0 h 26"/>
                  <a:gd name="T4" fmla="*/ 26 w 28"/>
                  <a:gd name="T5" fmla="*/ 2 h 26"/>
                  <a:gd name="T6" fmla="*/ 25 w 28"/>
                  <a:gd name="T7" fmla="*/ 5 h 26"/>
                  <a:gd name="T8" fmla="*/ 22 w 28"/>
                  <a:gd name="T9" fmla="*/ 9 h 26"/>
                  <a:gd name="T10" fmla="*/ 19 w 28"/>
                  <a:gd name="T11" fmla="*/ 14 h 26"/>
                  <a:gd name="T12" fmla="*/ 15 w 28"/>
                  <a:gd name="T13" fmla="*/ 18 h 26"/>
                  <a:gd name="T14" fmla="*/ 11 w 28"/>
                  <a:gd name="T15" fmla="*/ 22 h 26"/>
                  <a:gd name="T16" fmla="*/ 5 w 28"/>
                  <a:gd name="T17" fmla="*/ 24 h 26"/>
                  <a:gd name="T18" fmla="*/ 0 w 28"/>
                  <a:gd name="T1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6">
                    <a:moveTo>
                      <a:pt x="27" y="0"/>
                    </a:moveTo>
                    <a:lnTo>
                      <a:pt x="27" y="0"/>
                    </a:lnTo>
                    <a:lnTo>
                      <a:pt x="26" y="2"/>
                    </a:lnTo>
                    <a:lnTo>
                      <a:pt x="25" y="5"/>
                    </a:lnTo>
                    <a:lnTo>
                      <a:pt x="22" y="9"/>
                    </a:lnTo>
                    <a:lnTo>
                      <a:pt x="19" y="14"/>
                    </a:lnTo>
                    <a:lnTo>
                      <a:pt x="15" y="18"/>
                    </a:lnTo>
                    <a:lnTo>
                      <a:pt x="11" y="22"/>
                    </a:lnTo>
                    <a:lnTo>
                      <a:pt x="5" y="24"/>
                    </a:lnTo>
                    <a:lnTo>
                      <a:pt x="0" y="2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82" name="Freeform 170">
                <a:extLst>
                  <a:ext uri="{FF2B5EF4-FFF2-40B4-BE49-F238E27FC236}">
                    <a16:creationId xmlns:a16="http://schemas.microsoft.com/office/drawing/2014/main" id="{E3380822-5E8C-97EF-B03A-6273427E1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1030"/>
                <a:ext cx="298" cy="455"/>
              </a:xfrm>
              <a:custGeom>
                <a:avLst/>
                <a:gdLst>
                  <a:gd name="T0" fmla="*/ 290 w 298"/>
                  <a:gd name="T1" fmla="*/ 24 h 455"/>
                  <a:gd name="T2" fmla="*/ 292 w 298"/>
                  <a:gd name="T3" fmla="*/ 40 h 455"/>
                  <a:gd name="T4" fmla="*/ 294 w 298"/>
                  <a:gd name="T5" fmla="*/ 57 h 455"/>
                  <a:gd name="T6" fmla="*/ 296 w 298"/>
                  <a:gd name="T7" fmla="*/ 73 h 455"/>
                  <a:gd name="T8" fmla="*/ 296 w 298"/>
                  <a:gd name="T9" fmla="*/ 90 h 455"/>
                  <a:gd name="T10" fmla="*/ 290 w 298"/>
                  <a:gd name="T11" fmla="*/ 116 h 455"/>
                  <a:gd name="T12" fmla="*/ 275 w 298"/>
                  <a:gd name="T13" fmla="*/ 139 h 455"/>
                  <a:gd name="T14" fmla="*/ 235 w 298"/>
                  <a:gd name="T15" fmla="*/ 177 h 455"/>
                  <a:gd name="T16" fmla="*/ 191 w 298"/>
                  <a:gd name="T17" fmla="*/ 216 h 455"/>
                  <a:gd name="T18" fmla="*/ 176 w 298"/>
                  <a:gd name="T19" fmla="*/ 229 h 455"/>
                  <a:gd name="T20" fmla="*/ 160 w 298"/>
                  <a:gd name="T21" fmla="*/ 244 h 455"/>
                  <a:gd name="T22" fmla="*/ 147 w 298"/>
                  <a:gd name="T23" fmla="*/ 258 h 455"/>
                  <a:gd name="T24" fmla="*/ 142 w 298"/>
                  <a:gd name="T25" fmla="*/ 267 h 455"/>
                  <a:gd name="T26" fmla="*/ 135 w 298"/>
                  <a:gd name="T27" fmla="*/ 279 h 455"/>
                  <a:gd name="T28" fmla="*/ 130 w 298"/>
                  <a:gd name="T29" fmla="*/ 290 h 455"/>
                  <a:gd name="T30" fmla="*/ 122 w 298"/>
                  <a:gd name="T31" fmla="*/ 316 h 455"/>
                  <a:gd name="T32" fmla="*/ 111 w 298"/>
                  <a:gd name="T33" fmla="*/ 346 h 455"/>
                  <a:gd name="T34" fmla="*/ 104 w 298"/>
                  <a:gd name="T35" fmla="*/ 358 h 455"/>
                  <a:gd name="T36" fmla="*/ 93 w 298"/>
                  <a:gd name="T37" fmla="*/ 375 h 455"/>
                  <a:gd name="T38" fmla="*/ 85 w 298"/>
                  <a:gd name="T39" fmla="*/ 391 h 455"/>
                  <a:gd name="T40" fmla="*/ 80 w 298"/>
                  <a:gd name="T41" fmla="*/ 404 h 455"/>
                  <a:gd name="T42" fmla="*/ 73 w 298"/>
                  <a:gd name="T43" fmla="*/ 424 h 455"/>
                  <a:gd name="T44" fmla="*/ 67 w 298"/>
                  <a:gd name="T45" fmla="*/ 437 h 455"/>
                  <a:gd name="T46" fmla="*/ 57 w 298"/>
                  <a:gd name="T47" fmla="*/ 452 h 455"/>
                  <a:gd name="T48" fmla="*/ 47 w 298"/>
                  <a:gd name="T49" fmla="*/ 454 h 455"/>
                  <a:gd name="T50" fmla="*/ 27 w 298"/>
                  <a:gd name="T51" fmla="*/ 449 h 455"/>
                  <a:gd name="T52" fmla="*/ 10 w 298"/>
                  <a:gd name="T53" fmla="*/ 434 h 455"/>
                  <a:gd name="T54" fmla="*/ 1 w 298"/>
                  <a:gd name="T55" fmla="*/ 422 h 455"/>
                  <a:gd name="T56" fmla="*/ 3 w 298"/>
                  <a:gd name="T57" fmla="*/ 415 h 455"/>
                  <a:gd name="T58" fmla="*/ 10 w 298"/>
                  <a:gd name="T59" fmla="*/ 405 h 455"/>
                  <a:gd name="T60" fmla="*/ 23 w 298"/>
                  <a:gd name="T61" fmla="*/ 382 h 455"/>
                  <a:gd name="T62" fmla="*/ 34 w 298"/>
                  <a:gd name="T63" fmla="*/ 358 h 455"/>
                  <a:gd name="T64" fmla="*/ 44 w 298"/>
                  <a:gd name="T65" fmla="*/ 332 h 455"/>
                  <a:gd name="T66" fmla="*/ 61 w 298"/>
                  <a:gd name="T67" fmla="*/ 291 h 455"/>
                  <a:gd name="T68" fmla="*/ 70 w 298"/>
                  <a:gd name="T69" fmla="*/ 264 h 455"/>
                  <a:gd name="T70" fmla="*/ 76 w 298"/>
                  <a:gd name="T71" fmla="*/ 249 h 455"/>
                  <a:gd name="T72" fmla="*/ 84 w 298"/>
                  <a:gd name="T73" fmla="*/ 235 h 455"/>
                  <a:gd name="T74" fmla="*/ 93 w 298"/>
                  <a:gd name="T75" fmla="*/ 221 h 455"/>
                  <a:gd name="T76" fmla="*/ 107 w 298"/>
                  <a:gd name="T77" fmla="*/ 202 h 455"/>
                  <a:gd name="T78" fmla="*/ 116 w 298"/>
                  <a:gd name="T79" fmla="*/ 189 h 455"/>
                  <a:gd name="T80" fmla="*/ 117 w 298"/>
                  <a:gd name="T81" fmla="*/ 174 h 455"/>
                  <a:gd name="T82" fmla="*/ 119 w 298"/>
                  <a:gd name="T83" fmla="*/ 135 h 455"/>
                  <a:gd name="T84" fmla="*/ 122 w 298"/>
                  <a:gd name="T85" fmla="*/ 108 h 455"/>
                  <a:gd name="T86" fmla="*/ 126 w 298"/>
                  <a:gd name="T87" fmla="*/ 90 h 455"/>
                  <a:gd name="T88" fmla="*/ 129 w 298"/>
                  <a:gd name="T89" fmla="*/ 72 h 455"/>
                  <a:gd name="T90" fmla="*/ 131 w 298"/>
                  <a:gd name="T91" fmla="*/ 56 h 455"/>
                  <a:gd name="T92" fmla="*/ 131 w 298"/>
                  <a:gd name="T93" fmla="*/ 40 h 455"/>
                  <a:gd name="T94" fmla="*/ 134 w 298"/>
                  <a:gd name="T95" fmla="*/ 27 h 455"/>
                  <a:gd name="T96" fmla="*/ 139 w 298"/>
                  <a:gd name="T97" fmla="*/ 12 h 455"/>
                  <a:gd name="T98" fmla="*/ 142 w 298"/>
                  <a:gd name="T99" fmla="*/ 1 h 455"/>
                  <a:gd name="T100" fmla="*/ 162 w 298"/>
                  <a:gd name="T101" fmla="*/ 4 h 455"/>
                  <a:gd name="T102" fmla="*/ 190 w 298"/>
                  <a:gd name="T103" fmla="*/ 8 h 455"/>
                  <a:gd name="T104" fmla="*/ 204 w 298"/>
                  <a:gd name="T105" fmla="*/ 8 h 455"/>
                  <a:gd name="T106" fmla="*/ 220 w 298"/>
                  <a:gd name="T107" fmla="*/ 10 h 455"/>
                  <a:gd name="T108" fmla="*/ 240 w 298"/>
                  <a:gd name="T109" fmla="*/ 11 h 455"/>
                  <a:gd name="T110" fmla="*/ 254 w 298"/>
                  <a:gd name="T111" fmla="*/ 11 h 455"/>
                  <a:gd name="T112" fmla="*/ 266 w 298"/>
                  <a:gd name="T113" fmla="*/ 12 h 455"/>
                  <a:gd name="T114" fmla="*/ 280 w 298"/>
                  <a:gd name="T115" fmla="*/ 11 h 455"/>
                  <a:gd name="T116" fmla="*/ 288 w 298"/>
                  <a:gd name="T117" fmla="*/ 16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8" h="455">
                    <a:moveTo>
                      <a:pt x="288" y="16"/>
                    </a:moveTo>
                    <a:lnTo>
                      <a:pt x="288" y="17"/>
                    </a:lnTo>
                    <a:lnTo>
                      <a:pt x="288" y="18"/>
                    </a:lnTo>
                    <a:lnTo>
                      <a:pt x="289" y="20"/>
                    </a:lnTo>
                    <a:lnTo>
                      <a:pt x="289" y="22"/>
                    </a:lnTo>
                    <a:lnTo>
                      <a:pt x="290" y="24"/>
                    </a:lnTo>
                    <a:lnTo>
                      <a:pt x="290" y="27"/>
                    </a:lnTo>
                    <a:lnTo>
                      <a:pt x="291" y="30"/>
                    </a:lnTo>
                    <a:lnTo>
                      <a:pt x="291" y="33"/>
                    </a:lnTo>
                    <a:lnTo>
                      <a:pt x="291" y="35"/>
                    </a:lnTo>
                    <a:lnTo>
                      <a:pt x="292" y="37"/>
                    </a:lnTo>
                    <a:lnTo>
                      <a:pt x="292" y="40"/>
                    </a:lnTo>
                    <a:lnTo>
                      <a:pt x="292" y="43"/>
                    </a:lnTo>
                    <a:lnTo>
                      <a:pt x="293" y="45"/>
                    </a:lnTo>
                    <a:lnTo>
                      <a:pt x="293" y="48"/>
                    </a:lnTo>
                    <a:lnTo>
                      <a:pt x="293" y="51"/>
                    </a:lnTo>
                    <a:lnTo>
                      <a:pt x="294" y="54"/>
                    </a:lnTo>
                    <a:lnTo>
                      <a:pt x="294" y="57"/>
                    </a:lnTo>
                    <a:lnTo>
                      <a:pt x="294" y="60"/>
                    </a:lnTo>
                    <a:lnTo>
                      <a:pt x="295" y="63"/>
                    </a:lnTo>
                    <a:lnTo>
                      <a:pt x="295" y="66"/>
                    </a:lnTo>
                    <a:lnTo>
                      <a:pt x="296" y="68"/>
                    </a:lnTo>
                    <a:lnTo>
                      <a:pt x="296" y="71"/>
                    </a:lnTo>
                    <a:lnTo>
                      <a:pt x="296" y="73"/>
                    </a:lnTo>
                    <a:lnTo>
                      <a:pt x="297" y="75"/>
                    </a:lnTo>
                    <a:lnTo>
                      <a:pt x="297" y="77"/>
                    </a:lnTo>
                    <a:lnTo>
                      <a:pt x="297" y="80"/>
                    </a:lnTo>
                    <a:lnTo>
                      <a:pt x="297" y="83"/>
                    </a:lnTo>
                    <a:lnTo>
                      <a:pt x="297" y="86"/>
                    </a:lnTo>
                    <a:lnTo>
                      <a:pt x="296" y="90"/>
                    </a:lnTo>
                    <a:lnTo>
                      <a:pt x="296" y="94"/>
                    </a:lnTo>
                    <a:lnTo>
                      <a:pt x="295" y="98"/>
                    </a:lnTo>
                    <a:lnTo>
                      <a:pt x="294" y="103"/>
                    </a:lnTo>
                    <a:lnTo>
                      <a:pt x="293" y="107"/>
                    </a:lnTo>
                    <a:lnTo>
                      <a:pt x="291" y="112"/>
                    </a:lnTo>
                    <a:lnTo>
                      <a:pt x="290" y="116"/>
                    </a:lnTo>
                    <a:lnTo>
                      <a:pt x="288" y="120"/>
                    </a:lnTo>
                    <a:lnTo>
                      <a:pt x="286" y="124"/>
                    </a:lnTo>
                    <a:lnTo>
                      <a:pt x="283" y="128"/>
                    </a:lnTo>
                    <a:lnTo>
                      <a:pt x="281" y="132"/>
                    </a:lnTo>
                    <a:lnTo>
                      <a:pt x="278" y="135"/>
                    </a:lnTo>
                    <a:lnTo>
                      <a:pt x="275" y="139"/>
                    </a:lnTo>
                    <a:lnTo>
                      <a:pt x="270" y="144"/>
                    </a:lnTo>
                    <a:lnTo>
                      <a:pt x="264" y="149"/>
                    </a:lnTo>
                    <a:lnTo>
                      <a:pt x="258" y="155"/>
                    </a:lnTo>
                    <a:lnTo>
                      <a:pt x="250" y="162"/>
                    </a:lnTo>
                    <a:lnTo>
                      <a:pt x="243" y="169"/>
                    </a:lnTo>
                    <a:lnTo>
                      <a:pt x="235" y="177"/>
                    </a:lnTo>
                    <a:lnTo>
                      <a:pt x="226" y="184"/>
                    </a:lnTo>
                    <a:lnTo>
                      <a:pt x="219" y="191"/>
                    </a:lnTo>
                    <a:lnTo>
                      <a:pt x="211" y="198"/>
                    </a:lnTo>
                    <a:lnTo>
                      <a:pt x="203" y="205"/>
                    </a:lnTo>
                    <a:lnTo>
                      <a:pt x="197" y="211"/>
                    </a:lnTo>
                    <a:lnTo>
                      <a:pt x="191" y="216"/>
                    </a:lnTo>
                    <a:lnTo>
                      <a:pt x="187" y="220"/>
                    </a:lnTo>
                    <a:lnTo>
                      <a:pt x="184" y="223"/>
                    </a:lnTo>
                    <a:lnTo>
                      <a:pt x="181" y="224"/>
                    </a:lnTo>
                    <a:lnTo>
                      <a:pt x="180" y="226"/>
                    </a:lnTo>
                    <a:lnTo>
                      <a:pt x="178" y="227"/>
                    </a:lnTo>
                    <a:lnTo>
                      <a:pt x="176" y="229"/>
                    </a:lnTo>
                    <a:lnTo>
                      <a:pt x="174" y="232"/>
                    </a:lnTo>
                    <a:lnTo>
                      <a:pt x="171" y="234"/>
                    </a:lnTo>
                    <a:lnTo>
                      <a:pt x="169" y="236"/>
                    </a:lnTo>
                    <a:lnTo>
                      <a:pt x="166" y="239"/>
                    </a:lnTo>
                    <a:lnTo>
                      <a:pt x="163" y="242"/>
                    </a:lnTo>
                    <a:lnTo>
                      <a:pt x="160" y="244"/>
                    </a:lnTo>
                    <a:lnTo>
                      <a:pt x="157" y="247"/>
                    </a:lnTo>
                    <a:lnTo>
                      <a:pt x="155" y="250"/>
                    </a:lnTo>
                    <a:lnTo>
                      <a:pt x="152" y="252"/>
                    </a:lnTo>
                    <a:lnTo>
                      <a:pt x="150" y="255"/>
                    </a:lnTo>
                    <a:lnTo>
                      <a:pt x="148" y="256"/>
                    </a:lnTo>
                    <a:lnTo>
                      <a:pt x="147" y="258"/>
                    </a:lnTo>
                    <a:lnTo>
                      <a:pt x="146" y="259"/>
                    </a:lnTo>
                    <a:lnTo>
                      <a:pt x="145" y="261"/>
                    </a:lnTo>
                    <a:lnTo>
                      <a:pt x="144" y="262"/>
                    </a:lnTo>
                    <a:lnTo>
                      <a:pt x="143" y="264"/>
                    </a:lnTo>
                    <a:lnTo>
                      <a:pt x="143" y="265"/>
                    </a:lnTo>
                    <a:lnTo>
                      <a:pt x="142" y="267"/>
                    </a:lnTo>
                    <a:lnTo>
                      <a:pt x="141" y="268"/>
                    </a:lnTo>
                    <a:lnTo>
                      <a:pt x="140" y="270"/>
                    </a:lnTo>
                    <a:lnTo>
                      <a:pt x="139" y="272"/>
                    </a:lnTo>
                    <a:lnTo>
                      <a:pt x="138" y="274"/>
                    </a:lnTo>
                    <a:lnTo>
                      <a:pt x="137" y="277"/>
                    </a:lnTo>
                    <a:lnTo>
                      <a:pt x="135" y="279"/>
                    </a:lnTo>
                    <a:lnTo>
                      <a:pt x="134" y="281"/>
                    </a:lnTo>
                    <a:lnTo>
                      <a:pt x="133" y="282"/>
                    </a:lnTo>
                    <a:lnTo>
                      <a:pt x="132" y="284"/>
                    </a:lnTo>
                    <a:lnTo>
                      <a:pt x="131" y="286"/>
                    </a:lnTo>
                    <a:lnTo>
                      <a:pt x="131" y="288"/>
                    </a:lnTo>
                    <a:lnTo>
                      <a:pt x="130" y="290"/>
                    </a:lnTo>
                    <a:lnTo>
                      <a:pt x="130" y="292"/>
                    </a:lnTo>
                    <a:lnTo>
                      <a:pt x="128" y="296"/>
                    </a:lnTo>
                    <a:lnTo>
                      <a:pt x="127" y="300"/>
                    </a:lnTo>
                    <a:lnTo>
                      <a:pt x="125" y="305"/>
                    </a:lnTo>
                    <a:lnTo>
                      <a:pt x="124" y="310"/>
                    </a:lnTo>
                    <a:lnTo>
                      <a:pt x="122" y="316"/>
                    </a:lnTo>
                    <a:lnTo>
                      <a:pt x="120" y="322"/>
                    </a:lnTo>
                    <a:lnTo>
                      <a:pt x="118" y="327"/>
                    </a:lnTo>
                    <a:lnTo>
                      <a:pt x="116" y="332"/>
                    </a:lnTo>
                    <a:lnTo>
                      <a:pt x="114" y="338"/>
                    </a:lnTo>
                    <a:lnTo>
                      <a:pt x="113" y="342"/>
                    </a:lnTo>
                    <a:lnTo>
                      <a:pt x="111" y="346"/>
                    </a:lnTo>
                    <a:lnTo>
                      <a:pt x="110" y="350"/>
                    </a:lnTo>
                    <a:lnTo>
                      <a:pt x="108" y="352"/>
                    </a:lnTo>
                    <a:lnTo>
                      <a:pt x="107" y="354"/>
                    </a:lnTo>
                    <a:lnTo>
                      <a:pt x="107" y="355"/>
                    </a:lnTo>
                    <a:lnTo>
                      <a:pt x="105" y="356"/>
                    </a:lnTo>
                    <a:lnTo>
                      <a:pt x="104" y="358"/>
                    </a:lnTo>
                    <a:lnTo>
                      <a:pt x="102" y="361"/>
                    </a:lnTo>
                    <a:lnTo>
                      <a:pt x="100" y="363"/>
                    </a:lnTo>
                    <a:lnTo>
                      <a:pt x="99" y="366"/>
                    </a:lnTo>
                    <a:lnTo>
                      <a:pt x="97" y="369"/>
                    </a:lnTo>
                    <a:lnTo>
                      <a:pt x="95" y="372"/>
                    </a:lnTo>
                    <a:lnTo>
                      <a:pt x="93" y="375"/>
                    </a:lnTo>
                    <a:lnTo>
                      <a:pt x="91" y="378"/>
                    </a:lnTo>
                    <a:lnTo>
                      <a:pt x="90" y="381"/>
                    </a:lnTo>
                    <a:lnTo>
                      <a:pt x="88" y="384"/>
                    </a:lnTo>
                    <a:lnTo>
                      <a:pt x="87" y="386"/>
                    </a:lnTo>
                    <a:lnTo>
                      <a:pt x="86" y="389"/>
                    </a:lnTo>
                    <a:lnTo>
                      <a:pt x="85" y="391"/>
                    </a:lnTo>
                    <a:lnTo>
                      <a:pt x="84" y="392"/>
                    </a:lnTo>
                    <a:lnTo>
                      <a:pt x="84" y="394"/>
                    </a:lnTo>
                    <a:lnTo>
                      <a:pt x="83" y="396"/>
                    </a:lnTo>
                    <a:lnTo>
                      <a:pt x="82" y="398"/>
                    </a:lnTo>
                    <a:lnTo>
                      <a:pt x="81" y="401"/>
                    </a:lnTo>
                    <a:lnTo>
                      <a:pt x="80" y="404"/>
                    </a:lnTo>
                    <a:lnTo>
                      <a:pt x="79" y="408"/>
                    </a:lnTo>
                    <a:lnTo>
                      <a:pt x="78" y="411"/>
                    </a:lnTo>
                    <a:lnTo>
                      <a:pt x="77" y="414"/>
                    </a:lnTo>
                    <a:lnTo>
                      <a:pt x="75" y="418"/>
                    </a:lnTo>
                    <a:lnTo>
                      <a:pt x="74" y="421"/>
                    </a:lnTo>
                    <a:lnTo>
                      <a:pt x="73" y="424"/>
                    </a:lnTo>
                    <a:lnTo>
                      <a:pt x="72" y="427"/>
                    </a:lnTo>
                    <a:lnTo>
                      <a:pt x="71" y="430"/>
                    </a:lnTo>
                    <a:lnTo>
                      <a:pt x="70" y="432"/>
                    </a:lnTo>
                    <a:lnTo>
                      <a:pt x="69" y="434"/>
                    </a:lnTo>
                    <a:lnTo>
                      <a:pt x="68" y="435"/>
                    </a:lnTo>
                    <a:lnTo>
                      <a:pt x="67" y="437"/>
                    </a:lnTo>
                    <a:lnTo>
                      <a:pt x="65" y="440"/>
                    </a:lnTo>
                    <a:lnTo>
                      <a:pt x="63" y="442"/>
                    </a:lnTo>
                    <a:lnTo>
                      <a:pt x="62" y="445"/>
                    </a:lnTo>
                    <a:lnTo>
                      <a:pt x="60" y="448"/>
                    </a:lnTo>
                    <a:lnTo>
                      <a:pt x="58" y="451"/>
                    </a:lnTo>
                    <a:lnTo>
                      <a:pt x="57" y="452"/>
                    </a:lnTo>
                    <a:lnTo>
                      <a:pt x="56" y="453"/>
                    </a:lnTo>
                    <a:lnTo>
                      <a:pt x="55" y="454"/>
                    </a:lnTo>
                    <a:lnTo>
                      <a:pt x="54" y="454"/>
                    </a:lnTo>
                    <a:lnTo>
                      <a:pt x="52" y="454"/>
                    </a:lnTo>
                    <a:lnTo>
                      <a:pt x="50" y="454"/>
                    </a:lnTo>
                    <a:lnTo>
                      <a:pt x="47" y="454"/>
                    </a:lnTo>
                    <a:lnTo>
                      <a:pt x="44" y="454"/>
                    </a:lnTo>
                    <a:lnTo>
                      <a:pt x="41" y="454"/>
                    </a:lnTo>
                    <a:lnTo>
                      <a:pt x="37" y="453"/>
                    </a:lnTo>
                    <a:lnTo>
                      <a:pt x="34" y="452"/>
                    </a:lnTo>
                    <a:lnTo>
                      <a:pt x="30" y="451"/>
                    </a:lnTo>
                    <a:lnTo>
                      <a:pt x="27" y="449"/>
                    </a:lnTo>
                    <a:lnTo>
                      <a:pt x="23" y="447"/>
                    </a:lnTo>
                    <a:lnTo>
                      <a:pt x="19" y="445"/>
                    </a:lnTo>
                    <a:lnTo>
                      <a:pt x="16" y="442"/>
                    </a:lnTo>
                    <a:lnTo>
                      <a:pt x="13" y="438"/>
                    </a:lnTo>
                    <a:lnTo>
                      <a:pt x="10" y="434"/>
                    </a:lnTo>
                    <a:lnTo>
                      <a:pt x="10" y="434"/>
                    </a:lnTo>
                    <a:lnTo>
                      <a:pt x="9" y="432"/>
                    </a:lnTo>
                    <a:lnTo>
                      <a:pt x="7" y="430"/>
                    </a:lnTo>
                    <a:lnTo>
                      <a:pt x="6" y="428"/>
                    </a:lnTo>
                    <a:lnTo>
                      <a:pt x="4" y="426"/>
                    </a:lnTo>
                    <a:lnTo>
                      <a:pt x="3" y="424"/>
                    </a:lnTo>
                    <a:lnTo>
                      <a:pt x="1" y="422"/>
                    </a:lnTo>
                    <a:lnTo>
                      <a:pt x="0" y="421"/>
                    </a:lnTo>
                    <a:lnTo>
                      <a:pt x="0" y="420"/>
                    </a:lnTo>
                    <a:lnTo>
                      <a:pt x="0" y="419"/>
                    </a:lnTo>
                    <a:lnTo>
                      <a:pt x="1" y="418"/>
                    </a:lnTo>
                    <a:lnTo>
                      <a:pt x="2" y="417"/>
                    </a:lnTo>
                    <a:lnTo>
                      <a:pt x="3" y="415"/>
                    </a:lnTo>
                    <a:lnTo>
                      <a:pt x="5" y="413"/>
                    </a:lnTo>
                    <a:lnTo>
                      <a:pt x="6" y="412"/>
                    </a:lnTo>
                    <a:lnTo>
                      <a:pt x="7" y="411"/>
                    </a:lnTo>
                    <a:lnTo>
                      <a:pt x="8" y="410"/>
                    </a:lnTo>
                    <a:lnTo>
                      <a:pt x="9" y="408"/>
                    </a:lnTo>
                    <a:lnTo>
                      <a:pt x="10" y="405"/>
                    </a:lnTo>
                    <a:lnTo>
                      <a:pt x="12" y="402"/>
                    </a:lnTo>
                    <a:lnTo>
                      <a:pt x="14" y="399"/>
                    </a:lnTo>
                    <a:lnTo>
                      <a:pt x="16" y="395"/>
                    </a:lnTo>
                    <a:lnTo>
                      <a:pt x="18" y="391"/>
                    </a:lnTo>
                    <a:lnTo>
                      <a:pt x="20" y="386"/>
                    </a:lnTo>
                    <a:lnTo>
                      <a:pt x="23" y="382"/>
                    </a:lnTo>
                    <a:lnTo>
                      <a:pt x="25" y="377"/>
                    </a:lnTo>
                    <a:lnTo>
                      <a:pt x="27" y="373"/>
                    </a:lnTo>
                    <a:lnTo>
                      <a:pt x="29" y="369"/>
                    </a:lnTo>
                    <a:lnTo>
                      <a:pt x="31" y="364"/>
                    </a:lnTo>
                    <a:lnTo>
                      <a:pt x="33" y="361"/>
                    </a:lnTo>
                    <a:lnTo>
                      <a:pt x="34" y="358"/>
                    </a:lnTo>
                    <a:lnTo>
                      <a:pt x="35" y="355"/>
                    </a:lnTo>
                    <a:lnTo>
                      <a:pt x="36" y="352"/>
                    </a:lnTo>
                    <a:lnTo>
                      <a:pt x="37" y="349"/>
                    </a:lnTo>
                    <a:lnTo>
                      <a:pt x="39" y="344"/>
                    </a:lnTo>
                    <a:lnTo>
                      <a:pt x="42" y="338"/>
                    </a:lnTo>
                    <a:lnTo>
                      <a:pt x="44" y="332"/>
                    </a:lnTo>
                    <a:lnTo>
                      <a:pt x="47" y="326"/>
                    </a:lnTo>
                    <a:lnTo>
                      <a:pt x="49" y="319"/>
                    </a:lnTo>
                    <a:lnTo>
                      <a:pt x="53" y="311"/>
                    </a:lnTo>
                    <a:lnTo>
                      <a:pt x="56" y="305"/>
                    </a:lnTo>
                    <a:lnTo>
                      <a:pt x="59" y="297"/>
                    </a:lnTo>
                    <a:lnTo>
                      <a:pt x="61" y="291"/>
                    </a:lnTo>
                    <a:lnTo>
                      <a:pt x="63" y="285"/>
                    </a:lnTo>
                    <a:lnTo>
                      <a:pt x="66" y="279"/>
                    </a:lnTo>
                    <a:lnTo>
                      <a:pt x="68" y="274"/>
                    </a:lnTo>
                    <a:lnTo>
                      <a:pt x="69" y="270"/>
                    </a:lnTo>
                    <a:lnTo>
                      <a:pt x="70" y="267"/>
                    </a:lnTo>
                    <a:lnTo>
                      <a:pt x="70" y="264"/>
                    </a:lnTo>
                    <a:lnTo>
                      <a:pt x="71" y="262"/>
                    </a:lnTo>
                    <a:lnTo>
                      <a:pt x="72" y="259"/>
                    </a:lnTo>
                    <a:lnTo>
                      <a:pt x="73" y="257"/>
                    </a:lnTo>
                    <a:lnTo>
                      <a:pt x="74" y="255"/>
                    </a:lnTo>
                    <a:lnTo>
                      <a:pt x="75" y="252"/>
                    </a:lnTo>
                    <a:lnTo>
                      <a:pt x="76" y="249"/>
                    </a:lnTo>
                    <a:lnTo>
                      <a:pt x="77" y="247"/>
                    </a:lnTo>
                    <a:lnTo>
                      <a:pt x="79" y="245"/>
                    </a:lnTo>
                    <a:lnTo>
                      <a:pt x="80" y="242"/>
                    </a:lnTo>
                    <a:lnTo>
                      <a:pt x="81" y="240"/>
                    </a:lnTo>
                    <a:lnTo>
                      <a:pt x="83" y="238"/>
                    </a:lnTo>
                    <a:lnTo>
                      <a:pt x="84" y="235"/>
                    </a:lnTo>
                    <a:lnTo>
                      <a:pt x="86" y="233"/>
                    </a:lnTo>
                    <a:lnTo>
                      <a:pt x="87" y="231"/>
                    </a:lnTo>
                    <a:lnTo>
                      <a:pt x="88" y="229"/>
                    </a:lnTo>
                    <a:lnTo>
                      <a:pt x="90" y="227"/>
                    </a:lnTo>
                    <a:lnTo>
                      <a:pt x="91" y="224"/>
                    </a:lnTo>
                    <a:lnTo>
                      <a:pt x="93" y="221"/>
                    </a:lnTo>
                    <a:lnTo>
                      <a:pt x="95" y="218"/>
                    </a:lnTo>
                    <a:lnTo>
                      <a:pt x="98" y="215"/>
                    </a:lnTo>
                    <a:lnTo>
                      <a:pt x="100" y="212"/>
                    </a:lnTo>
                    <a:lnTo>
                      <a:pt x="102" y="208"/>
                    </a:lnTo>
                    <a:lnTo>
                      <a:pt x="105" y="205"/>
                    </a:lnTo>
                    <a:lnTo>
                      <a:pt x="107" y="202"/>
                    </a:lnTo>
                    <a:lnTo>
                      <a:pt x="109" y="199"/>
                    </a:lnTo>
                    <a:lnTo>
                      <a:pt x="111" y="196"/>
                    </a:lnTo>
                    <a:lnTo>
                      <a:pt x="113" y="194"/>
                    </a:lnTo>
                    <a:lnTo>
                      <a:pt x="114" y="192"/>
                    </a:lnTo>
                    <a:lnTo>
                      <a:pt x="115" y="191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6" y="186"/>
                    </a:lnTo>
                    <a:lnTo>
                      <a:pt x="116" y="183"/>
                    </a:lnTo>
                    <a:lnTo>
                      <a:pt x="116" y="179"/>
                    </a:lnTo>
                    <a:lnTo>
                      <a:pt x="117" y="174"/>
                    </a:lnTo>
                    <a:lnTo>
                      <a:pt x="117" y="168"/>
                    </a:lnTo>
                    <a:lnTo>
                      <a:pt x="117" y="162"/>
                    </a:lnTo>
                    <a:lnTo>
                      <a:pt x="117" y="155"/>
                    </a:lnTo>
                    <a:lnTo>
                      <a:pt x="118" y="149"/>
                    </a:lnTo>
                    <a:lnTo>
                      <a:pt x="118" y="142"/>
                    </a:lnTo>
                    <a:lnTo>
                      <a:pt x="119" y="135"/>
                    </a:lnTo>
                    <a:lnTo>
                      <a:pt x="119" y="129"/>
                    </a:lnTo>
                    <a:lnTo>
                      <a:pt x="120" y="123"/>
                    </a:lnTo>
                    <a:lnTo>
                      <a:pt x="120" y="118"/>
                    </a:lnTo>
                    <a:lnTo>
                      <a:pt x="121" y="114"/>
                    </a:lnTo>
                    <a:lnTo>
                      <a:pt x="121" y="110"/>
                    </a:lnTo>
                    <a:lnTo>
                      <a:pt x="122" y="108"/>
                    </a:lnTo>
                    <a:lnTo>
                      <a:pt x="123" y="105"/>
                    </a:lnTo>
                    <a:lnTo>
                      <a:pt x="123" y="102"/>
                    </a:lnTo>
                    <a:lnTo>
                      <a:pt x="124" y="99"/>
                    </a:lnTo>
                    <a:lnTo>
                      <a:pt x="125" y="96"/>
                    </a:lnTo>
                    <a:lnTo>
                      <a:pt x="125" y="93"/>
                    </a:lnTo>
                    <a:lnTo>
                      <a:pt x="126" y="90"/>
                    </a:lnTo>
                    <a:lnTo>
                      <a:pt x="126" y="87"/>
                    </a:lnTo>
                    <a:lnTo>
                      <a:pt x="127" y="84"/>
                    </a:lnTo>
                    <a:lnTo>
                      <a:pt x="127" y="81"/>
                    </a:lnTo>
                    <a:lnTo>
                      <a:pt x="128" y="78"/>
                    </a:lnTo>
                    <a:lnTo>
                      <a:pt x="128" y="75"/>
                    </a:lnTo>
                    <a:lnTo>
                      <a:pt x="129" y="72"/>
                    </a:lnTo>
                    <a:lnTo>
                      <a:pt x="130" y="69"/>
                    </a:lnTo>
                    <a:lnTo>
                      <a:pt x="130" y="67"/>
                    </a:lnTo>
                    <a:lnTo>
                      <a:pt x="130" y="64"/>
                    </a:lnTo>
                    <a:lnTo>
                      <a:pt x="130" y="62"/>
                    </a:lnTo>
                    <a:lnTo>
                      <a:pt x="131" y="59"/>
                    </a:lnTo>
                    <a:lnTo>
                      <a:pt x="131" y="56"/>
                    </a:lnTo>
                    <a:lnTo>
                      <a:pt x="131" y="53"/>
                    </a:lnTo>
                    <a:lnTo>
                      <a:pt x="131" y="51"/>
                    </a:lnTo>
                    <a:lnTo>
                      <a:pt x="131" y="48"/>
                    </a:lnTo>
                    <a:lnTo>
                      <a:pt x="131" y="45"/>
                    </a:lnTo>
                    <a:lnTo>
                      <a:pt x="131" y="42"/>
                    </a:lnTo>
                    <a:lnTo>
                      <a:pt x="131" y="40"/>
                    </a:lnTo>
                    <a:lnTo>
                      <a:pt x="131" y="37"/>
                    </a:lnTo>
                    <a:lnTo>
                      <a:pt x="132" y="35"/>
                    </a:lnTo>
                    <a:lnTo>
                      <a:pt x="132" y="33"/>
                    </a:lnTo>
                    <a:lnTo>
                      <a:pt x="133" y="30"/>
                    </a:lnTo>
                    <a:lnTo>
                      <a:pt x="133" y="28"/>
                    </a:lnTo>
                    <a:lnTo>
                      <a:pt x="134" y="27"/>
                    </a:lnTo>
                    <a:lnTo>
                      <a:pt x="134" y="25"/>
                    </a:lnTo>
                    <a:lnTo>
                      <a:pt x="136" y="22"/>
                    </a:lnTo>
                    <a:lnTo>
                      <a:pt x="137" y="19"/>
                    </a:lnTo>
                    <a:lnTo>
                      <a:pt x="138" y="16"/>
                    </a:lnTo>
                    <a:lnTo>
                      <a:pt x="139" y="14"/>
                    </a:lnTo>
                    <a:lnTo>
                      <a:pt x="139" y="12"/>
                    </a:lnTo>
                    <a:lnTo>
                      <a:pt x="139" y="11"/>
                    </a:lnTo>
                    <a:lnTo>
                      <a:pt x="139" y="10"/>
                    </a:lnTo>
                    <a:lnTo>
                      <a:pt x="139" y="1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2" y="1"/>
                    </a:lnTo>
                    <a:lnTo>
                      <a:pt x="144" y="1"/>
                    </a:lnTo>
                    <a:lnTo>
                      <a:pt x="148" y="2"/>
                    </a:lnTo>
                    <a:lnTo>
                      <a:pt x="151" y="2"/>
                    </a:lnTo>
                    <a:lnTo>
                      <a:pt x="155" y="3"/>
                    </a:lnTo>
                    <a:lnTo>
                      <a:pt x="158" y="4"/>
                    </a:lnTo>
                    <a:lnTo>
                      <a:pt x="162" y="4"/>
                    </a:lnTo>
                    <a:lnTo>
                      <a:pt x="166" y="5"/>
                    </a:lnTo>
                    <a:lnTo>
                      <a:pt x="171" y="5"/>
                    </a:lnTo>
                    <a:lnTo>
                      <a:pt x="176" y="6"/>
                    </a:lnTo>
                    <a:lnTo>
                      <a:pt x="181" y="7"/>
                    </a:lnTo>
                    <a:lnTo>
                      <a:pt x="185" y="7"/>
                    </a:lnTo>
                    <a:lnTo>
                      <a:pt x="190" y="8"/>
                    </a:lnTo>
                    <a:lnTo>
                      <a:pt x="193" y="8"/>
                    </a:lnTo>
                    <a:lnTo>
                      <a:pt x="195" y="8"/>
                    </a:lnTo>
                    <a:lnTo>
                      <a:pt x="197" y="8"/>
                    </a:lnTo>
                    <a:lnTo>
                      <a:pt x="199" y="8"/>
                    </a:lnTo>
                    <a:lnTo>
                      <a:pt x="201" y="8"/>
                    </a:lnTo>
                    <a:lnTo>
                      <a:pt x="204" y="8"/>
                    </a:lnTo>
                    <a:lnTo>
                      <a:pt x="207" y="8"/>
                    </a:lnTo>
                    <a:lnTo>
                      <a:pt x="209" y="8"/>
                    </a:lnTo>
                    <a:lnTo>
                      <a:pt x="212" y="9"/>
                    </a:lnTo>
                    <a:lnTo>
                      <a:pt x="214" y="10"/>
                    </a:lnTo>
                    <a:lnTo>
                      <a:pt x="217" y="10"/>
                    </a:lnTo>
                    <a:lnTo>
                      <a:pt x="220" y="10"/>
                    </a:lnTo>
                    <a:lnTo>
                      <a:pt x="223" y="11"/>
                    </a:lnTo>
                    <a:lnTo>
                      <a:pt x="227" y="11"/>
                    </a:lnTo>
                    <a:lnTo>
                      <a:pt x="231" y="11"/>
                    </a:lnTo>
                    <a:lnTo>
                      <a:pt x="234" y="11"/>
                    </a:lnTo>
                    <a:lnTo>
                      <a:pt x="237" y="11"/>
                    </a:lnTo>
                    <a:lnTo>
                      <a:pt x="240" y="11"/>
                    </a:lnTo>
                    <a:lnTo>
                      <a:pt x="242" y="10"/>
                    </a:lnTo>
                    <a:lnTo>
                      <a:pt x="244" y="10"/>
                    </a:lnTo>
                    <a:lnTo>
                      <a:pt x="247" y="10"/>
                    </a:lnTo>
                    <a:lnTo>
                      <a:pt x="250" y="10"/>
                    </a:lnTo>
                    <a:lnTo>
                      <a:pt x="252" y="11"/>
                    </a:lnTo>
                    <a:lnTo>
                      <a:pt x="254" y="11"/>
                    </a:lnTo>
                    <a:lnTo>
                      <a:pt x="256" y="11"/>
                    </a:lnTo>
                    <a:lnTo>
                      <a:pt x="257" y="12"/>
                    </a:lnTo>
                    <a:lnTo>
                      <a:pt x="258" y="12"/>
                    </a:lnTo>
                    <a:lnTo>
                      <a:pt x="260" y="12"/>
                    </a:lnTo>
                    <a:lnTo>
                      <a:pt x="263" y="12"/>
                    </a:lnTo>
                    <a:lnTo>
                      <a:pt x="266" y="12"/>
                    </a:lnTo>
                    <a:lnTo>
                      <a:pt x="269" y="11"/>
                    </a:lnTo>
                    <a:lnTo>
                      <a:pt x="272" y="11"/>
                    </a:lnTo>
                    <a:lnTo>
                      <a:pt x="274" y="11"/>
                    </a:lnTo>
                    <a:lnTo>
                      <a:pt x="276" y="11"/>
                    </a:lnTo>
                    <a:lnTo>
                      <a:pt x="278" y="11"/>
                    </a:lnTo>
                    <a:lnTo>
                      <a:pt x="280" y="11"/>
                    </a:lnTo>
                    <a:lnTo>
                      <a:pt x="282" y="11"/>
                    </a:lnTo>
                    <a:lnTo>
                      <a:pt x="284" y="11"/>
                    </a:lnTo>
                    <a:lnTo>
                      <a:pt x="285" y="12"/>
                    </a:lnTo>
                    <a:lnTo>
                      <a:pt x="287" y="13"/>
                    </a:lnTo>
                    <a:lnTo>
                      <a:pt x="288" y="14"/>
                    </a:lnTo>
                    <a:lnTo>
                      <a:pt x="288" y="16"/>
                    </a:lnTo>
                  </a:path>
                </a:pathLst>
              </a:custGeom>
              <a:solidFill>
                <a:srgbClr val="A5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83" name="Freeform 171">
                <a:extLst>
                  <a:ext uri="{FF2B5EF4-FFF2-40B4-BE49-F238E27FC236}">
                    <a16:creationId xmlns:a16="http://schemas.microsoft.com/office/drawing/2014/main" id="{545CCB05-61B7-9521-5582-35AEF16CB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1030"/>
                <a:ext cx="298" cy="455"/>
              </a:xfrm>
              <a:custGeom>
                <a:avLst/>
                <a:gdLst>
                  <a:gd name="T0" fmla="*/ 289 w 298"/>
                  <a:gd name="T1" fmla="*/ 22 h 455"/>
                  <a:gd name="T2" fmla="*/ 291 w 298"/>
                  <a:gd name="T3" fmla="*/ 35 h 455"/>
                  <a:gd name="T4" fmla="*/ 293 w 298"/>
                  <a:gd name="T5" fmla="*/ 51 h 455"/>
                  <a:gd name="T6" fmla="*/ 296 w 298"/>
                  <a:gd name="T7" fmla="*/ 68 h 455"/>
                  <a:gd name="T8" fmla="*/ 297 w 298"/>
                  <a:gd name="T9" fmla="*/ 80 h 455"/>
                  <a:gd name="T10" fmla="*/ 294 w 298"/>
                  <a:gd name="T11" fmla="*/ 103 h 455"/>
                  <a:gd name="T12" fmla="*/ 283 w 298"/>
                  <a:gd name="T13" fmla="*/ 128 h 455"/>
                  <a:gd name="T14" fmla="*/ 264 w 298"/>
                  <a:gd name="T15" fmla="*/ 149 h 455"/>
                  <a:gd name="T16" fmla="*/ 219 w 298"/>
                  <a:gd name="T17" fmla="*/ 191 h 455"/>
                  <a:gd name="T18" fmla="*/ 184 w 298"/>
                  <a:gd name="T19" fmla="*/ 223 h 455"/>
                  <a:gd name="T20" fmla="*/ 174 w 298"/>
                  <a:gd name="T21" fmla="*/ 232 h 455"/>
                  <a:gd name="T22" fmla="*/ 157 w 298"/>
                  <a:gd name="T23" fmla="*/ 247 h 455"/>
                  <a:gd name="T24" fmla="*/ 146 w 298"/>
                  <a:gd name="T25" fmla="*/ 259 h 455"/>
                  <a:gd name="T26" fmla="*/ 142 w 298"/>
                  <a:gd name="T27" fmla="*/ 267 h 455"/>
                  <a:gd name="T28" fmla="*/ 137 w 298"/>
                  <a:gd name="T29" fmla="*/ 277 h 455"/>
                  <a:gd name="T30" fmla="*/ 131 w 298"/>
                  <a:gd name="T31" fmla="*/ 288 h 455"/>
                  <a:gd name="T32" fmla="*/ 125 w 298"/>
                  <a:gd name="T33" fmla="*/ 305 h 455"/>
                  <a:gd name="T34" fmla="*/ 114 w 298"/>
                  <a:gd name="T35" fmla="*/ 338 h 455"/>
                  <a:gd name="T36" fmla="*/ 107 w 298"/>
                  <a:gd name="T37" fmla="*/ 354 h 455"/>
                  <a:gd name="T38" fmla="*/ 99 w 298"/>
                  <a:gd name="T39" fmla="*/ 366 h 455"/>
                  <a:gd name="T40" fmla="*/ 88 w 298"/>
                  <a:gd name="T41" fmla="*/ 384 h 455"/>
                  <a:gd name="T42" fmla="*/ 84 w 298"/>
                  <a:gd name="T43" fmla="*/ 394 h 455"/>
                  <a:gd name="T44" fmla="*/ 78 w 298"/>
                  <a:gd name="T45" fmla="*/ 411 h 455"/>
                  <a:gd name="T46" fmla="*/ 71 w 298"/>
                  <a:gd name="T47" fmla="*/ 430 h 455"/>
                  <a:gd name="T48" fmla="*/ 65 w 298"/>
                  <a:gd name="T49" fmla="*/ 440 h 455"/>
                  <a:gd name="T50" fmla="*/ 56 w 298"/>
                  <a:gd name="T51" fmla="*/ 453 h 455"/>
                  <a:gd name="T52" fmla="*/ 47 w 298"/>
                  <a:gd name="T53" fmla="*/ 454 h 455"/>
                  <a:gd name="T54" fmla="*/ 27 w 298"/>
                  <a:gd name="T55" fmla="*/ 449 h 455"/>
                  <a:gd name="T56" fmla="*/ 10 w 298"/>
                  <a:gd name="T57" fmla="*/ 434 h 455"/>
                  <a:gd name="T58" fmla="*/ 3 w 298"/>
                  <a:gd name="T59" fmla="*/ 424 h 455"/>
                  <a:gd name="T60" fmla="*/ 1 w 298"/>
                  <a:gd name="T61" fmla="*/ 418 h 455"/>
                  <a:gd name="T62" fmla="*/ 7 w 298"/>
                  <a:gd name="T63" fmla="*/ 411 h 455"/>
                  <a:gd name="T64" fmla="*/ 16 w 298"/>
                  <a:gd name="T65" fmla="*/ 395 h 455"/>
                  <a:gd name="T66" fmla="*/ 29 w 298"/>
                  <a:gd name="T67" fmla="*/ 369 h 455"/>
                  <a:gd name="T68" fmla="*/ 36 w 298"/>
                  <a:gd name="T69" fmla="*/ 352 h 455"/>
                  <a:gd name="T70" fmla="*/ 49 w 298"/>
                  <a:gd name="T71" fmla="*/ 319 h 455"/>
                  <a:gd name="T72" fmla="*/ 66 w 298"/>
                  <a:gd name="T73" fmla="*/ 279 h 455"/>
                  <a:gd name="T74" fmla="*/ 71 w 298"/>
                  <a:gd name="T75" fmla="*/ 262 h 455"/>
                  <a:gd name="T76" fmla="*/ 77 w 298"/>
                  <a:gd name="T77" fmla="*/ 247 h 455"/>
                  <a:gd name="T78" fmla="*/ 86 w 298"/>
                  <a:gd name="T79" fmla="*/ 233 h 455"/>
                  <a:gd name="T80" fmla="*/ 93 w 298"/>
                  <a:gd name="T81" fmla="*/ 221 h 455"/>
                  <a:gd name="T82" fmla="*/ 107 w 298"/>
                  <a:gd name="T83" fmla="*/ 202 h 455"/>
                  <a:gd name="T84" fmla="*/ 116 w 298"/>
                  <a:gd name="T85" fmla="*/ 189 h 455"/>
                  <a:gd name="T86" fmla="*/ 116 w 298"/>
                  <a:gd name="T87" fmla="*/ 179 h 455"/>
                  <a:gd name="T88" fmla="*/ 118 w 298"/>
                  <a:gd name="T89" fmla="*/ 142 h 455"/>
                  <a:gd name="T90" fmla="*/ 121 w 298"/>
                  <a:gd name="T91" fmla="*/ 110 h 455"/>
                  <a:gd name="T92" fmla="*/ 125 w 298"/>
                  <a:gd name="T93" fmla="*/ 96 h 455"/>
                  <a:gd name="T94" fmla="*/ 128 w 298"/>
                  <a:gd name="T95" fmla="*/ 78 h 455"/>
                  <a:gd name="T96" fmla="*/ 130 w 298"/>
                  <a:gd name="T97" fmla="*/ 64 h 455"/>
                  <a:gd name="T98" fmla="*/ 131 w 298"/>
                  <a:gd name="T99" fmla="*/ 48 h 455"/>
                  <a:gd name="T100" fmla="*/ 132 w 298"/>
                  <a:gd name="T101" fmla="*/ 33 h 455"/>
                  <a:gd name="T102" fmla="*/ 136 w 298"/>
                  <a:gd name="T103" fmla="*/ 22 h 455"/>
                  <a:gd name="T104" fmla="*/ 139 w 298"/>
                  <a:gd name="T105" fmla="*/ 10 h 455"/>
                  <a:gd name="T106" fmla="*/ 144 w 298"/>
                  <a:gd name="T107" fmla="*/ 1 h 455"/>
                  <a:gd name="T108" fmla="*/ 162 w 298"/>
                  <a:gd name="T109" fmla="*/ 4 h 455"/>
                  <a:gd name="T110" fmla="*/ 190 w 298"/>
                  <a:gd name="T111" fmla="*/ 8 h 455"/>
                  <a:gd name="T112" fmla="*/ 201 w 298"/>
                  <a:gd name="T113" fmla="*/ 8 h 455"/>
                  <a:gd name="T114" fmla="*/ 214 w 298"/>
                  <a:gd name="T115" fmla="*/ 10 h 455"/>
                  <a:gd name="T116" fmla="*/ 234 w 298"/>
                  <a:gd name="T117" fmla="*/ 11 h 455"/>
                  <a:gd name="T118" fmla="*/ 247 w 298"/>
                  <a:gd name="T119" fmla="*/ 10 h 455"/>
                  <a:gd name="T120" fmla="*/ 257 w 298"/>
                  <a:gd name="T121" fmla="*/ 12 h 455"/>
                  <a:gd name="T122" fmla="*/ 272 w 298"/>
                  <a:gd name="T123" fmla="*/ 11 h 455"/>
                  <a:gd name="T124" fmla="*/ 282 w 298"/>
                  <a:gd name="T125" fmla="*/ 11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8" h="455">
                    <a:moveTo>
                      <a:pt x="288" y="16"/>
                    </a:moveTo>
                    <a:lnTo>
                      <a:pt x="288" y="16"/>
                    </a:lnTo>
                    <a:lnTo>
                      <a:pt x="288" y="17"/>
                    </a:lnTo>
                    <a:lnTo>
                      <a:pt x="288" y="18"/>
                    </a:lnTo>
                    <a:lnTo>
                      <a:pt x="289" y="20"/>
                    </a:lnTo>
                    <a:lnTo>
                      <a:pt x="289" y="22"/>
                    </a:lnTo>
                    <a:lnTo>
                      <a:pt x="290" y="24"/>
                    </a:lnTo>
                    <a:lnTo>
                      <a:pt x="290" y="27"/>
                    </a:lnTo>
                    <a:lnTo>
                      <a:pt x="291" y="30"/>
                    </a:lnTo>
                    <a:lnTo>
                      <a:pt x="291" y="33"/>
                    </a:lnTo>
                    <a:lnTo>
                      <a:pt x="291" y="33"/>
                    </a:lnTo>
                    <a:lnTo>
                      <a:pt x="291" y="35"/>
                    </a:lnTo>
                    <a:lnTo>
                      <a:pt x="292" y="37"/>
                    </a:lnTo>
                    <a:lnTo>
                      <a:pt x="292" y="40"/>
                    </a:lnTo>
                    <a:lnTo>
                      <a:pt x="292" y="43"/>
                    </a:lnTo>
                    <a:lnTo>
                      <a:pt x="293" y="45"/>
                    </a:lnTo>
                    <a:lnTo>
                      <a:pt x="293" y="48"/>
                    </a:lnTo>
                    <a:lnTo>
                      <a:pt x="293" y="51"/>
                    </a:lnTo>
                    <a:lnTo>
                      <a:pt x="294" y="54"/>
                    </a:lnTo>
                    <a:lnTo>
                      <a:pt x="294" y="57"/>
                    </a:lnTo>
                    <a:lnTo>
                      <a:pt x="294" y="60"/>
                    </a:lnTo>
                    <a:lnTo>
                      <a:pt x="295" y="63"/>
                    </a:lnTo>
                    <a:lnTo>
                      <a:pt x="295" y="66"/>
                    </a:lnTo>
                    <a:lnTo>
                      <a:pt x="296" y="68"/>
                    </a:lnTo>
                    <a:lnTo>
                      <a:pt x="296" y="71"/>
                    </a:lnTo>
                    <a:lnTo>
                      <a:pt x="296" y="73"/>
                    </a:lnTo>
                    <a:lnTo>
                      <a:pt x="297" y="75"/>
                    </a:lnTo>
                    <a:lnTo>
                      <a:pt x="297" y="75"/>
                    </a:lnTo>
                    <a:lnTo>
                      <a:pt x="297" y="77"/>
                    </a:lnTo>
                    <a:lnTo>
                      <a:pt x="297" y="80"/>
                    </a:lnTo>
                    <a:lnTo>
                      <a:pt x="297" y="83"/>
                    </a:lnTo>
                    <a:lnTo>
                      <a:pt x="297" y="86"/>
                    </a:lnTo>
                    <a:lnTo>
                      <a:pt x="296" y="90"/>
                    </a:lnTo>
                    <a:lnTo>
                      <a:pt x="296" y="94"/>
                    </a:lnTo>
                    <a:lnTo>
                      <a:pt x="295" y="98"/>
                    </a:lnTo>
                    <a:lnTo>
                      <a:pt x="294" y="103"/>
                    </a:lnTo>
                    <a:lnTo>
                      <a:pt x="293" y="107"/>
                    </a:lnTo>
                    <a:lnTo>
                      <a:pt x="291" y="112"/>
                    </a:lnTo>
                    <a:lnTo>
                      <a:pt x="290" y="116"/>
                    </a:lnTo>
                    <a:lnTo>
                      <a:pt x="288" y="120"/>
                    </a:lnTo>
                    <a:lnTo>
                      <a:pt x="286" y="124"/>
                    </a:lnTo>
                    <a:lnTo>
                      <a:pt x="283" y="128"/>
                    </a:lnTo>
                    <a:lnTo>
                      <a:pt x="281" y="132"/>
                    </a:lnTo>
                    <a:lnTo>
                      <a:pt x="278" y="135"/>
                    </a:lnTo>
                    <a:lnTo>
                      <a:pt x="278" y="135"/>
                    </a:lnTo>
                    <a:lnTo>
                      <a:pt x="275" y="139"/>
                    </a:lnTo>
                    <a:lnTo>
                      <a:pt x="270" y="144"/>
                    </a:lnTo>
                    <a:lnTo>
                      <a:pt x="264" y="149"/>
                    </a:lnTo>
                    <a:lnTo>
                      <a:pt x="258" y="155"/>
                    </a:lnTo>
                    <a:lnTo>
                      <a:pt x="250" y="162"/>
                    </a:lnTo>
                    <a:lnTo>
                      <a:pt x="243" y="169"/>
                    </a:lnTo>
                    <a:lnTo>
                      <a:pt x="235" y="177"/>
                    </a:lnTo>
                    <a:lnTo>
                      <a:pt x="226" y="184"/>
                    </a:lnTo>
                    <a:lnTo>
                      <a:pt x="219" y="191"/>
                    </a:lnTo>
                    <a:lnTo>
                      <a:pt x="211" y="198"/>
                    </a:lnTo>
                    <a:lnTo>
                      <a:pt x="203" y="205"/>
                    </a:lnTo>
                    <a:lnTo>
                      <a:pt x="197" y="211"/>
                    </a:lnTo>
                    <a:lnTo>
                      <a:pt x="191" y="216"/>
                    </a:lnTo>
                    <a:lnTo>
                      <a:pt x="187" y="220"/>
                    </a:lnTo>
                    <a:lnTo>
                      <a:pt x="184" y="223"/>
                    </a:lnTo>
                    <a:lnTo>
                      <a:pt x="181" y="224"/>
                    </a:lnTo>
                    <a:lnTo>
                      <a:pt x="181" y="224"/>
                    </a:lnTo>
                    <a:lnTo>
                      <a:pt x="180" y="226"/>
                    </a:lnTo>
                    <a:lnTo>
                      <a:pt x="178" y="227"/>
                    </a:lnTo>
                    <a:lnTo>
                      <a:pt x="176" y="229"/>
                    </a:lnTo>
                    <a:lnTo>
                      <a:pt x="174" y="232"/>
                    </a:lnTo>
                    <a:lnTo>
                      <a:pt x="171" y="234"/>
                    </a:lnTo>
                    <a:lnTo>
                      <a:pt x="169" y="236"/>
                    </a:lnTo>
                    <a:lnTo>
                      <a:pt x="166" y="239"/>
                    </a:lnTo>
                    <a:lnTo>
                      <a:pt x="163" y="242"/>
                    </a:lnTo>
                    <a:lnTo>
                      <a:pt x="160" y="244"/>
                    </a:lnTo>
                    <a:lnTo>
                      <a:pt x="157" y="247"/>
                    </a:lnTo>
                    <a:lnTo>
                      <a:pt x="155" y="250"/>
                    </a:lnTo>
                    <a:lnTo>
                      <a:pt x="152" y="252"/>
                    </a:lnTo>
                    <a:lnTo>
                      <a:pt x="150" y="255"/>
                    </a:lnTo>
                    <a:lnTo>
                      <a:pt x="148" y="256"/>
                    </a:lnTo>
                    <a:lnTo>
                      <a:pt x="147" y="258"/>
                    </a:lnTo>
                    <a:lnTo>
                      <a:pt x="146" y="259"/>
                    </a:lnTo>
                    <a:lnTo>
                      <a:pt x="146" y="259"/>
                    </a:lnTo>
                    <a:lnTo>
                      <a:pt x="145" y="261"/>
                    </a:lnTo>
                    <a:lnTo>
                      <a:pt x="144" y="262"/>
                    </a:lnTo>
                    <a:lnTo>
                      <a:pt x="143" y="264"/>
                    </a:lnTo>
                    <a:lnTo>
                      <a:pt x="143" y="265"/>
                    </a:lnTo>
                    <a:lnTo>
                      <a:pt x="142" y="267"/>
                    </a:lnTo>
                    <a:lnTo>
                      <a:pt x="141" y="268"/>
                    </a:lnTo>
                    <a:lnTo>
                      <a:pt x="140" y="270"/>
                    </a:lnTo>
                    <a:lnTo>
                      <a:pt x="139" y="272"/>
                    </a:lnTo>
                    <a:lnTo>
                      <a:pt x="139" y="272"/>
                    </a:lnTo>
                    <a:lnTo>
                      <a:pt x="138" y="274"/>
                    </a:lnTo>
                    <a:lnTo>
                      <a:pt x="137" y="277"/>
                    </a:lnTo>
                    <a:lnTo>
                      <a:pt x="135" y="279"/>
                    </a:lnTo>
                    <a:lnTo>
                      <a:pt x="134" y="281"/>
                    </a:lnTo>
                    <a:lnTo>
                      <a:pt x="133" y="282"/>
                    </a:lnTo>
                    <a:lnTo>
                      <a:pt x="132" y="284"/>
                    </a:lnTo>
                    <a:lnTo>
                      <a:pt x="131" y="286"/>
                    </a:lnTo>
                    <a:lnTo>
                      <a:pt x="131" y="288"/>
                    </a:lnTo>
                    <a:lnTo>
                      <a:pt x="131" y="288"/>
                    </a:lnTo>
                    <a:lnTo>
                      <a:pt x="130" y="290"/>
                    </a:lnTo>
                    <a:lnTo>
                      <a:pt x="130" y="292"/>
                    </a:lnTo>
                    <a:lnTo>
                      <a:pt x="128" y="296"/>
                    </a:lnTo>
                    <a:lnTo>
                      <a:pt x="127" y="300"/>
                    </a:lnTo>
                    <a:lnTo>
                      <a:pt x="125" y="305"/>
                    </a:lnTo>
                    <a:lnTo>
                      <a:pt x="124" y="310"/>
                    </a:lnTo>
                    <a:lnTo>
                      <a:pt x="122" y="316"/>
                    </a:lnTo>
                    <a:lnTo>
                      <a:pt x="120" y="322"/>
                    </a:lnTo>
                    <a:lnTo>
                      <a:pt x="118" y="327"/>
                    </a:lnTo>
                    <a:lnTo>
                      <a:pt x="116" y="332"/>
                    </a:lnTo>
                    <a:lnTo>
                      <a:pt x="114" y="338"/>
                    </a:lnTo>
                    <a:lnTo>
                      <a:pt x="113" y="342"/>
                    </a:lnTo>
                    <a:lnTo>
                      <a:pt x="111" y="346"/>
                    </a:lnTo>
                    <a:lnTo>
                      <a:pt x="110" y="350"/>
                    </a:lnTo>
                    <a:lnTo>
                      <a:pt x="108" y="352"/>
                    </a:lnTo>
                    <a:lnTo>
                      <a:pt x="107" y="354"/>
                    </a:lnTo>
                    <a:lnTo>
                      <a:pt x="107" y="354"/>
                    </a:lnTo>
                    <a:lnTo>
                      <a:pt x="107" y="355"/>
                    </a:lnTo>
                    <a:lnTo>
                      <a:pt x="105" y="356"/>
                    </a:lnTo>
                    <a:lnTo>
                      <a:pt x="104" y="358"/>
                    </a:lnTo>
                    <a:lnTo>
                      <a:pt x="102" y="361"/>
                    </a:lnTo>
                    <a:lnTo>
                      <a:pt x="100" y="363"/>
                    </a:lnTo>
                    <a:lnTo>
                      <a:pt x="99" y="366"/>
                    </a:lnTo>
                    <a:lnTo>
                      <a:pt x="97" y="369"/>
                    </a:lnTo>
                    <a:lnTo>
                      <a:pt x="95" y="372"/>
                    </a:lnTo>
                    <a:lnTo>
                      <a:pt x="93" y="375"/>
                    </a:lnTo>
                    <a:lnTo>
                      <a:pt x="91" y="378"/>
                    </a:lnTo>
                    <a:lnTo>
                      <a:pt x="90" y="381"/>
                    </a:lnTo>
                    <a:lnTo>
                      <a:pt x="88" y="384"/>
                    </a:lnTo>
                    <a:lnTo>
                      <a:pt x="87" y="386"/>
                    </a:lnTo>
                    <a:lnTo>
                      <a:pt x="86" y="389"/>
                    </a:lnTo>
                    <a:lnTo>
                      <a:pt x="85" y="391"/>
                    </a:lnTo>
                    <a:lnTo>
                      <a:pt x="84" y="392"/>
                    </a:lnTo>
                    <a:lnTo>
                      <a:pt x="84" y="392"/>
                    </a:lnTo>
                    <a:lnTo>
                      <a:pt x="84" y="394"/>
                    </a:lnTo>
                    <a:lnTo>
                      <a:pt x="83" y="396"/>
                    </a:lnTo>
                    <a:lnTo>
                      <a:pt x="82" y="398"/>
                    </a:lnTo>
                    <a:lnTo>
                      <a:pt x="81" y="401"/>
                    </a:lnTo>
                    <a:lnTo>
                      <a:pt x="80" y="404"/>
                    </a:lnTo>
                    <a:lnTo>
                      <a:pt x="79" y="408"/>
                    </a:lnTo>
                    <a:lnTo>
                      <a:pt x="78" y="411"/>
                    </a:lnTo>
                    <a:lnTo>
                      <a:pt x="77" y="414"/>
                    </a:lnTo>
                    <a:lnTo>
                      <a:pt x="75" y="418"/>
                    </a:lnTo>
                    <a:lnTo>
                      <a:pt x="74" y="421"/>
                    </a:lnTo>
                    <a:lnTo>
                      <a:pt x="73" y="424"/>
                    </a:lnTo>
                    <a:lnTo>
                      <a:pt x="72" y="427"/>
                    </a:lnTo>
                    <a:lnTo>
                      <a:pt x="71" y="430"/>
                    </a:lnTo>
                    <a:lnTo>
                      <a:pt x="70" y="432"/>
                    </a:lnTo>
                    <a:lnTo>
                      <a:pt x="69" y="434"/>
                    </a:lnTo>
                    <a:lnTo>
                      <a:pt x="68" y="435"/>
                    </a:lnTo>
                    <a:lnTo>
                      <a:pt x="68" y="435"/>
                    </a:lnTo>
                    <a:lnTo>
                      <a:pt x="67" y="437"/>
                    </a:lnTo>
                    <a:lnTo>
                      <a:pt x="65" y="440"/>
                    </a:lnTo>
                    <a:lnTo>
                      <a:pt x="63" y="442"/>
                    </a:lnTo>
                    <a:lnTo>
                      <a:pt x="62" y="445"/>
                    </a:lnTo>
                    <a:lnTo>
                      <a:pt x="60" y="448"/>
                    </a:lnTo>
                    <a:lnTo>
                      <a:pt x="58" y="451"/>
                    </a:lnTo>
                    <a:lnTo>
                      <a:pt x="57" y="452"/>
                    </a:lnTo>
                    <a:lnTo>
                      <a:pt x="56" y="453"/>
                    </a:lnTo>
                    <a:lnTo>
                      <a:pt x="56" y="453"/>
                    </a:lnTo>
                    <a:lnTo>
                      <a:pt x="55" y="454"/>
                    </a:lnTo>
                    <a:lnTo>
                      <a:pt x="54" y="454"/>
                    </a:lnTo>
                    <a:lnTo>
                      <a:pt x="52" y="454"/>
                    </a:lnTo>
                    <a:lnTo>
                      <a:pt x="50" y="454"/>
                    </a:lnTo>
                    <a:lnTo>
                      <a:pt x="47" y="454"/>
                    </a:lnTo>
                    <a:lnTo>
                      <a:pt x="44" y="454"/>
                    </a:lnTo>
                    <a:lnTo>
                      <a:pt x="41" y="454"/>
                    </a:lnTo>
                    <a:lnTo>
                      <a:pt x="37" y="453"/>
                    </a:lnTo>
                    <a:lnTo>
                      <a:pt x="34" y="452"/>
                    </a:lnTo>
                    <a:lnTo>
                      <a:pt x="30" y="451"/>
                    </a:lnTo>
                    <a:lnTo>
                      <a:pt x="27" y="449"/>
                    </a:lnTo>
                    <a:lnTo>
                      <a:pt x="23" y="447"/>
                    </a:lnTo>
                    <a:lnTo>
                      <a:pt x="19" y="445"/>
                    </a:lnTo>
                    <a:lnTo>
                      <a:pt x="16" y="442"/>
                    </a:lnTo>
                    <a:lnTo>
                      <a:pt x="13" y="438"/>
                    </a:lnTo>
                    <a:lnTo>
                      <a:pt x="10" y="434"/>
                    </a:lnTo>
                    <a:lnTo>
                      <a:pt x="10" y="434"/>
                    </a:lnTo>
                    <a:lnTo>
                      <a:pt x="10" y="434"/>
                    </a:lnTo>
                    <a:lnTo>
                      <a:pt x="9" y="432"/>
                    </a:lnTo>
                    <a:lnTo>
                      <a:pt x="7" y="430"/>
                    </a:lnTo>
                    <a:lnTo>
                      <a:pt x="6" y="428"/>
                    </a:lnTo>
                    <a:lnTo>
                      <a:pt x="4" y="426"/>
                    </a:lnTo>
                    <a:lnTo>
                      <a:pt x="3" y="424"/>
                    </a:lnTo>
                    <a:lnTo>
                      <a:pt x="1" y="422"/>
                    </a:lnTo>
                    <a:lnTo>
                      <a:pt x="0" y="421"/>
                    </a:lnTo>
                    <a:lnTo>
                      <a:pt x="0" y="421"/>
                    </a:lnTo>
                    <a:lnTo>
                      <a:pt x="0" y="420"/>
                    </a:lnTo>
                    <a:lnTo>
                      <a:pt x="0" y="419"/>
                    </a:lnTo>
                    <a:lnTo>
                      <a:pt x="1" y="418"/>
                    </a:lnTo>
                    <a:lnTo>
                      <a:pt x="2" y="417"/>
                    </a:lnTo>
                    <a:lnTo>
                      <a:pt x="3" y="415"/>
                    </a:lnTo>
                    <a:lnTo>
                      <a:pt x="5" y="413"/>
                    </a:lnTo>
                    <a:lnTo>
                      <a:pt x="6" y="412"/>
                    </a:lnTo>
                    <a:lnTo>
                      <a:pt x="7" y="411"/>
                    </a:lnTo>
                    <a:lnTo>
                      <a:pt x="7" y="411"/>
                    </a:lnTo>
                    <a:lnTo>
                      <a:pt x="8" y="410"/>
                    </a:lnTo>
                    <a:lnTo>
                      <a:pt x="9" y="408"/>
                    </a:lnTo>
                    <a:lnTo>
                      <a:pt x="10" y="405"/>
                    </a:lnTo>
                    <a:lnTo>
                      <a:pt x="12" y="402"/>
                    </a:lnTo>
                    <a:lnTo>
                      <a:pt x="14" y="399"/>
                    </a:lnTo>
                    <a:lnTo>
                      <a:pt x="16" y="395"/>
                    </a:lnTo>
                    <a:lnTo>
                      <a:pt x="18" y="391"/>
                    </a:lnTo>
                    <a:lnTo>
                      <a:pt x="20" y="386"/>
                    </a:lnTo>
                    <a:lnTo>
                      <a:pt x="23" y="382"/>
                    </a:lnTo>
                    <a:lnTo>
                      <a:pt x="25" y="377"/>
                    </a:lnTo>
                    <a:lnTo>
                      <a:pt x="27" y="373"/>
                    </a:lnTo>
                    <a:lnTo>
                      <a:pt x="29" y="369"/>
                    </a:lnTo>
                    <a:lnTo>
                      <a:pt x="31" y="364"/>
                    </a:lnTo>
                    <a:lnTo>
                      <a:pt x="33" y="361"/>
                    </a:lnTo>
                    <a:lnTo>
                      <a:pt x="34" y="358"/>
                    </a:lnTo>
                    <a:lnTo>
                      <a:pt x="35" y="355"/>
                    </a:lnTo>
                    <a:lnTo>
                      <a:pt x="35" y="355"/>
                    </a:lnTo>
                    <a:lnTo>
                      <a:pt x="36" y="352"/>
                    </a:lnTo>
                    <a:lnTo>
                      <a:pt x="37" y="349"/>
                    </a:lnTo>
                    <a:lnTo>
                      <a:pt x="39" y="344"/>
                    </a:lnTo>
                    <a:lnTo>
                      <a:pt x="42" y="338"/>
                    </a:lnTo>
                    <a:lnTo>
                      <a:pt x="44" y="332"/>
                    </a:lnTo>
                    <a:lnTo>
                      <a:pt x="47" y="326"/>
                    </a:lnTo>
                    <a:lnTo>
                      <a:pt x="49" y="319"/>
                    </a:lnTo>
                    <a:lnTo>
                      <a:pt x="53" y="311"/>
                    </a:lnTo>
                    <a:lnTo>
                      <a:pt x="56" y="305"/>
                    </a:lnTo>
                    <a:lnTo>
                      <a:pt x="59" y="297"/>
                    </a:lnTo>
                    <a:lnTo>
                      <a:pt x="61" y="291"/>
                    </a:lnTo>
                    <a:lnTo>
                      <a:pt x="63" y="285"/>
                    </a:lnTo>
                    <a:lnTo>
                      <a:pt x="66" y="279"/>
                    </a:lnTo>
                    <a:lnTo>
                      <a:pt x="68" y="274"/>
                    </a:lnTo>
                    <a:lnTo>
                      <a:pt x="69" y="270"/>
                    </a:lnTo>
                    <a:lnTo>
                      <a:pt x="70" y="267"/>
                    </a:lnTo>
                    <a:lnTo>
                      <a:pt x="70" y="267"/>
                    </a:lnTo>
                    <a:lnTo>
                      <a:pt x="70" y="264"/>
                    </a:lnTo>
                    <a:lnTo>
                      <a:pt x="71" y="262"/>
                    </a:lnTo>
                    <a:lnTo>
                      <a:pt x="72" y="259"/>
                    </a:lnTo>
                    <a:lnTo>
                      <a:pt x="73" y="257"/>
                    </a:lnTo>
                    <a:lnTo>
                      <a:pt x="74" y="255"/>
                    </a:lnTo>
                    <a:lnTo>
                      <a:pt x="75" y="252"/>
                    </a:lnTo>
                    <a:lnTo>
                      <a:pt x="76" y="249"/>
                    </a:lnTo>
                    <a:lnTo>
                      <a:pt x="77" y="247"/>
                    </a:lnTo>
                    <a:lnTo>
                      <a:pt x="79" y="245"/>
                    </a:lnTo>
                    <a:lnTo>
                      <a:pt x="80" y="242"/>
                    </a:lnTo>
                    <a:lnTo>
                      <a:pt x="81" y="240"/>
                    </a:lnTo>
                    <a:lnTo>
                      <a:pt x="83" y="238"/>
                    </a:lnTo>
                    <a:lnTo>
                      <a:pt x="84" y="235"/>
                    </a:lnTo>
                    <a:lnTo>
                      <a:pt x="86" y="233"/>
                    </a:lnTo>
                    <a:lnTo>
                      <a:pt x="87" y="231"/>
                    </a:lnTo>
                    <a:lnTo>
                      <a:pt x="88" y="229"/>
                    </a:lnTo>
                    <a:lnTo>
                      <a:pt x="88" y="229"/>
                    </a:lnTo>
                    <a:lnTo>
                      <a:pt x="90" y="227"/>
                    </a:lnTo>
                    <a:lnTo>
                      <a:pt x="91" y="224"/>
                    </a:lnTo>
                    <a:lnTo>
                      <a:pt x="93" y="221"/>
                    </a:lnTo>
                    <a:lnTo>
                      <a:pt x="95" y="218"/>
                    </a:lnTo>
                    <a:lnTo>
                      <a:pt x="98" y="215"/>
                    </a:lnTo>
                    <a:lnTo>
                      <a:pt x="100" y="212"/>
                    </a:lnTo>
                    <a:lnTo>
                      <a:pt x="102" y="208"/>
                    </a:lnTo>
                    <a:lnTo>
                      <a:pt x="105" y="205"/>
                    </a:lnTo>
                    <a:lnTo>
                      <a:pt x="107" y="202"/>
                    </a:lnTo>
                    <a:lnTo>
                      <a:pt x="109" y="199"/>
                    </a:lnTo>
                    <a:lnTo>
                      <a:pt x="111" y="196"/>
                    </a:lnTo>
                    <a:lnTo>
                      <a:pt x="113" y="194"/>
                    </a:lnTo>
                    <a:lnTo>
                      <a:pt x="114" y="192"/>
                    </a:lnTo>
                    <a:lnTo>
                      <a:pt x="115" y="191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6" y="186"/>
                    </a:lnTo>
                    <a:lnTo>
                      <a:pt x="116" y="183"/>
                    </a:lnTo>
                    <a:lnTo>
                      <a:pt x="116" y="179"/>
                    </a:lnTo>
                    <a:lnTo>
                      <a:pt x="117" y="174"/>
                    </a:lnTo>
                    <a:lnTo>
                      <a:pt x="117" y="168"/>
                    </a:lnTo>
                    <a:lnTo>
                      <a:pt x="117" y="162"/>
                    </a:lnTo>
                    <a:lnTo>
                      <a:pt x="117" y="155"/>
                    </a:lnTo>
                    <a:lnTo>
                      <a:pt x="118" y="149"/>
                    </a:lnTo>
                    <a:lnTo>
                      <a:pt x="118" y="142"/>
                    </a:lnTo>
                    <a:lnTo>
                      <a:pt x="119" y="135"/>
                    </a:lnTo>
                    <a:lnTo>
                      <a:pt x="119" y="129"/>
                    </a:lnTo>
                    <a:lnTo>
                      <a:pt x="120" y="123"/>
                    </a:lnTo>
                    <a:lnTo>
                      <a:pt x="120" y="118"/>
                    </a:lnTo>
                    <a:lnTo>
                      <a:pt x="121" y="114"/>
                    </a:lnTo>
                    <a:lnTo>
                      <a:pt x="121" y="110"/>
                    </a:lnTo>
                    <a:lnTo>
                      <a:pt x="121" y="110"/>
                    </a:lnTo>
                    <a:lnTo>
                      <a:pt x="122" y="108"/>
                    </a:lnTo>
                    <a:lnTo>
                      <a:pt x="123" y="105"/>
                    </a:lnTo>
                    <a:lnTo>
                      <a:pt x="123" y="102"/>
                    </a:lnTo>
                    <a:lnTo>
                      <a:pt x="124" y="99"/>
                    </a:lnTo>
                    <a:lnTo>
                      <a:pt x="125" y="96"/>
                    </a:lnTo>
                    <a:lnTo>
                      <a:pt x="125" y="93"/>
                    </a:lnTo>
                    <a:lnTo>
                      <a:pt x="126" y="90"/>
                    </a:lnTo>
                    <a:lnTo>
                      <a:pt x="126" y="87"/>
                    </a:lnTo>
                    <a:lnTo>
                      <a:pt x="127" y="84"/>
                    </a:lnTo>
                    <a:lnTo>
                      <a:pt x="127" y="81"/>
                    </a:lnTo>
                    <a:lnTo>
                      <a:pt x="128" y="78"/>
                    </a:lnTo>
                    <a:lnTo>
                      <a:pt x="128" y="75"/>
                    </a:lnTo>
                    <a:lnTo>
                      <a:pt x="129" y="72"/>
                    </a:lnTo>
                    <a:lnTo>
                      <a:pt x="130" y="69"/>
                    </a:lnTo>
                    <a:lnTo>
                      <a:pt x="130" y="67"/>
                    </a:lnTo>
                    <a:lnTo>
                      <a:pt x="130" y="64"/>
                    </a:lnTo>
                    <a:lnTo>
                      <a:pt x="130" y="64"/>
                    </a:lnTo>
                    <a:lnTo>
                      <a:pt x="130" y="62"/>
                    </a:lnTo>
                    <a:lnTo>
                      <a:pt x="131" y="59"/>
                    </a:lnTo>
                    <a:lnTo>
                      <a:pt x="131" y="56"/>
                    </a:lnTo>
                    <a:lnTo>
                      <a:pt x="131" y="53"/>
                    </a:lnTo>
                    <a:lnTo>
                      <a:pt x="131" y="51"/>
                    </a:lnTo>
                    <a:lnTo>
                      <a:pt x="131" y="48"/>
                    </a:lnTo>
                    <a:lnTo>
                      <a:pt x="131" y="45"/>
                    </a:lnTo>
                    <a:lnTo>
                      <a:pt x="131" y="42"/>
                    </a:lnTo>
                    <a:lnTo>
                      <a:pt x="131" y="40"/>
                    </a:lnTo>
                    <a:lnTo>
                      <a:pt x="131" y="37"/>
                    </a:lnTo>
                    <a:lnTo>
                      <a:pt x="132" y="35"/>
                    </a:lnTo>
                    <a:lnTo>
                      <a:pt x="132" y="33"/>
                    </a:lnTo>
                    <a:lnTo>
                      <a:pt x="133" y="30"/>
                    </a:lnTo>
                    <a:lnTo>
                      <a:pt x="133" y="28"/>
                    </a:lnTo>
                    <a:lnTo>
                      <a:pt x="134" y="27"/>
                    </a:lnTo>
                    <a:lnTo>
                      <a:pt x="134" y="25"/>
                    </a:lnTo>
                    <a:lnTo>
                      <a:pt x="134" y="25"/>
                    </a:lnTo>
                    <a:lnTo>
                      <a:pt x="136" y="22"/>
                    </a:lnTo>
                    <a:lnTo>
                      <a:pt x="137" y="19"/>
                    </a:lnTo>
                    <a:lnTo>
                      <a:pt x="138" y="16"/>
                    </a:lnTo>
                    <a:lnTo>
                      <a:pt x="139" y="14"/>
                    </a:lnTo>
                    <a:lnTo>
                      <a:pt x="139" y="12"/>
                    </a:lnTo>
                    <a:lnTo>
                      <a:pt x="139" y="11"/>
                    </a:lnTo>
                    <a:lnTo>
                      <a:pt x="139" y="10"/>
                    </a:lnTo>
                    <a:lnTo>
                      <a:pt x="139" y="1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2" y="1"/>
                    </a:lnTo>
                    <a:lnTo>
                      <a:pt x="144" y="1"/>
                    </a:lnTo>
                    <a:lnTo>
                      <a:pt x="148" y="2"/>
                    </a:lnTo>
                    <a:lnTo>
                      <a:pt x="151" y="2"/>
                    </a:lnTo>
                    <a:lnTo>
                      <a:pt x="155" y="3"/>
                    </a:lnTo>
                    <a:lnTo>
                      <a:pt x="158" y="4"/>
                    </a:lnTo>
                    <a:lnTo>
                      <a:pt x="162" y="4"/>
                    </a:lnTo>
                    <a:lnTo>
                      <a:pt x="162" y="4"/>
                    </a:lnTo>
                    <a:lnTo>
                      <a:pt x="166" y="5"/>
                    </a:lnTo>
                    <a:lnTo>
                      <a:pt x="171" y="5"/>
                    </a:lnTo>
                    <a:lnTo>
                      <a:pt x="176" y="6"/>
                    </a:lnTo>
                    <a:lnTo>
                      <a:pt x="181" y="7"/>
                    </a:lnTo>
                    <a:lnTo>
                      <a:pt x="185" y="7"/>
                    </a:lnTo>
                    <a:lnTo>
                      <a:pt x="190" y="8"/>
                    </a:lnTo>
                    <a:lnTo>
                      <a:pt x="193" y="8"/>
                    </a:lnTo>
                    <a:lnTo>
                      <a:pt x="195" y="8"/>
                    </a:lnTo>
                    <a:lnTo>
                      <a:pt x="195" y="8"/>
                    </a:lnTo>
                    <a:lnTo>
                      <a:pt x="197" y="8"/>
                    </a:lnTo>
                    <a:lnTo>
                      <a:pt x="199" y="8"/>
                    </a:lnTo>
                    <a:lnTo>
                      <a:pt x="201" y="8"/>
                    </a:lnTo>
                    <a:lnTo>
                      <a:pt x="204" y="8"/>
                    </a:lnTo>
                    <a:lnTo>
                      <a:pt x="207" y="8"/>
                    </a:lnTo>
                    <a:lnTo>
                      <a:pt x="209" y="8"/>
                    </a:lnTo>
                    <a:lnTo>
                      <a:pt x="212" y="9"/>
                    </a:lnTo>
                    <a:lnTo>
                      <a:pt x="214" y="10"/>
                    </a:lnTo>
                    <a:lnTo>
                      <a:pt x="214" y="10"/>
                    </a:lnTo>
                    <a:lnTo>
                      <a:pt x="217" y="10"/>
                    </a:lnTo>
                    <a:lnTo>
                      <a:pt x="220" y="10"/>
                    </a:lnTo>
                    <a:lnTo>
                      <a:pt x="223" y="11"/>
                    </a:lnTo>
                    <a:lnTo>
                      <a:pt x="227" y="11"/>
                    </a:lnTo>
                    <a:lnTo>
                      <a:pt x="231" y="11"/>
                    </a:lnTo>
                    <a:lnTo>
                      <a:pt x="234" y="11"/>
                    </a:lnTo>
                    <a:lnTo>
                      <a:pt x="237" y="11"/>
                    </a:lnTo>
                    <a:lnTo>
                      <a:pt x="240" y="11"/>
                    </a:lnTo>
                    <a:lnTo>
                      <a:pt x="240" y="11"/>
                    </a:lnTo>
                    <a:lnTo>
                      <a:pt x="242" y="10"/>
                    </a:lnTo>
                    <a:lnTo>
                      <a:pt x="244" y="10"/>
                    </a:lnTo>
                    <a:lnTo>
                      <a:pt x="247" y="10"/>
                    </a:lnTo>
                    <a:lnTo>
                      <a:pt x="250" y="10"/>
                    </a:lnTo>
                    <a:lnTo>
                      <a:pt x="252" y="11"/>
                    </a:lnTo>
                    <a:lnTo>
                      <a:pt x="254" y="11"/>
                    </a:lnTo>
                    <a:lnTo>
                      <a:pt x="256" y="11"/>
                    </a:lnTo>
                    <a:lnTo>
                      <a:pt x="257" y="12"/>
                    </a:lnTo>
                    <a:lnTo>
                      <a:pt x="257" y="12"/>
                    </a:lnTo>
                    <a:lnTo>
                      <a:pt x="258" y="12"/>
                    </a:lnTo>
                    <a:lnTo>
                      <a:pt x="260" y="12"/>
                    </a:lnTo>
                    <a:lnTo>
                      <a:pt x="263" y="12"/>
                    </a:lnTo>
                    <a:lnTo>
                      <a:pt x="266" y="12"/>
                    </a:lnTo>
                    <a:lnTo>
                      <a:pt x="269" y="11"/>
                    </a:lnTo>
                    <a:lnTo>
                      <a:pt x="272" y="11"/>
                    </a:lnTo>
                    <a:lnTo>
                      <a:pt x="274" y="11"/>
                    </a:lnTo>
                    <a:lnTo>
                      <a:pt x="276" y="11"/>
                    </a:lnTo>
                    <a:lnTo>
                      <a:pt x="276" y="11"/>
                    </a:lnTo>
                    <a:lnTo>
                      <a:pt x="278" y="11"/>
                    </a:lnTo>
                    <a:lnTo>
                      <a:pt x="280" y="11"/>
                    </a:lnTo>
                    <a:lnTo>
                      <a:pt x="282" y="11"/>
                    </a:lnTo>
                    <a:lnTo>
                      <a:pt x="284" y="11"/>
                    </a:lnTo>
                    <a:lnTo>
                      <a:pt x="285" y="12"/>
                    </a:lnTo>
                    <a:lnTo>
                      <a:pt x="287" y="13"/>
                    </a:lnTo>
                    <a:lnTo>
                      <a:pt x="288" y="14"/>
                    </a:lnTo>
                    <a:lnTo>
                      <a:pt x="288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84" name="Freeform 172">
                <a:extLst>
                  <a:ext uri="{FF2B5EF4-FFF2-40B4-BE49-F238E27FC236}">
                    <a16:creationId xmlns:a16="http://schemas.microsoft.com/office/drawing/2014/main" id="{2C470BFB-FD09-588C-60E1-97DF4C3B5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" y="1090"/>
                <a:ext cx="118" cy="128"/>
              </a:xfrm>
              <a:custGeom>
                <a:avLst/>
                <a:gdLst>
                  <a:gd name="T0" fmla="*/ 1 w 118"/>
                  <a:gd name="T1" fmla="*/ 126 h 128"/>
                  <a:gd name="T2" fmla="*/ 7 w 118"/>
                  <a:gd name="T3" fmla="*/ 118 h 128"/>
                  <a:gd name="T4" fmla="*/ 16 w 118"/>
                  <a:gd name="T5" fmla="*/ 107 h 128"/>
                  <a:gd name="T6" fmla="*/ 25 w 118"/>
                  <a:gd name="T7" fmla="*/ 95 h 128"/>
                  <a:gd name="T8" fmla="*/ 33 w 118"/>
                  <a:gd name="T9" fmla="*/ 85 h 128"/>
                  <a:gd name="T10" fmla="*/ 37 w 118"/>
                  <a:gd name="T11" fmla="*/ 79 h 128"/>
                  <a:gd name="T12" fmla="*/ 42 w 118"/>
                  <a:gd name="T13" fmla="*/ 73 h 128"/>
                  <a:gd name="T14" fmla="*/ 48 w 118"/>
                  <a:gd name="T15" fmla="*/ 64 h 128"/>
                  <a:gd name="T16" fmla="*/ 54 w 118"/>
                  <a:gd name="T17" fmla="*/ 55 h 128"/>
                  <a:gd name="T18" fmla="*/ 60 w 118"/>
                  <a:gd name="T19" fmla="*/ 48 h 128"/>
                  <a:gd name="T20" fmla="*/ 63 w 118"/>
                  <a:gd name="T21" fmla="*/ 44 h 128"/>
                  <a:gd name="T22" fmla="*/ 67 w 118"/>
                  <a:gd name="T23" fmla="*/ 40 h 128"/>
                  <a:gd name="T24" fmla="*/ 71 w 118"/>
                  <a:gd name="T25" fmla="*/ 36 h 128"/>
                  <a:gd name="T26" fmla="*/ 75 w 118"/>
                  <a:gd name="T27" fmla="*/ 33 h 128"/>
                  <a:gd name="T28" fmla="*/ 78 w 118"/>
                  <a:gd name="T29" fmla="*/ 29 h 128"/>
                  <a:gd name="T30" fmla="*/ 81 w 118"/>
                  <a:gd name="T31" fmla="*/ 25 h 128"/>
                  <a:gd name="T32" fmla="*/ 87 w 118"/>
                  <a:gd name="T33" fmla="*/ 21 h 128"/>
                  <a:gd name="T34" fmla="*/ 99 w 118"/>
                  <a:gd name="T35" fmla="*/ 15 h 128"/>
                  <a:gd name="T36" fmla="*/ 112 w 118"/>
                  <a:gd name="T37" fmla="*/ 11 h 128"/>
                  <a:gd name="T38" fmla="*/ 114 w 118"/>
                  <a:gd name="T39" fmla="*/ 11 h 128"/>
                  <a:gd name="T40" fmla="*/ 117 w 118"/>
                  <a:gd name="T41" fmla="*/ 10 h 128"/>
                  <a:gd name="T42" fmla="*/ 114 w 118"/>
                  <a:gd name="T43" fmla="*/ 9 h 128"/>
                  <a:gd name="T44" fmla="*/ 108 w 118"/>
                  <a:gd name="T45" fmla="*/ 10 h 128"/>
                  <a:gd name="T46" fmla="*/ 102 w 118"/>
                  <a:gd name="T47" fmla="*/ 11 h 128"/>
                  <a:gd name="T48" fmla="*/ 95 w 118"/>
                  <a:gd name="T49" fmla="*/ 15 h 128"/>
                  <a:gd name="T50" fmla="*/ 87 w 118"/>
                  <a:gd name="T51" fmla="*/ 19 h 128"/>
                  <a:gd name="T52" fmla="*/ 85 w 118"/>
                  <a:gd name="T53" fmla="*/ 19 h 128"/>
                  <a:gd name="T54" fmla="*/ 87 w 118"/>
                  <a:gd name="T55" fmla="*/ 15 h 128"/>
                  <a:gd name="T56" fmla="*/ 89 w 118"/>
                  <a:gd name="T57" fmla="*/ 13 h 128"/>
                  <a:gd name="T58" fmla="*/ 92 w 118"/>
                  <a:gd name="T59" fmla="*/ 9 h 128"/>
                  <a:gd name="T60" fmla="*/ 98 w 118"/>
                  <a:gd name="T61" fmla="*/ 3 h 128"/>
                  <a:gd name="T62" fmla="*/ 100 w 118"/>
                  <a:gd name="T63" fmla="*/ 0 h 128"/>
                  <a:gd name="T64" fmla="*/ 94 w 118"/>
                  <a:gd name="T65" fmla="*/ 3 h 128"/>
                  <a:gd name="T66" fmla="*/ 88 w 118"/>
                  <a:gd name="T67" fmla="*/ 9 h 128"/>
                  <a:gd name="T68" fmla="*/ 83 w 118"/>
                  <a:gd name="T69" fmla="*/ 15 h 128"/>
                  <a:gd name="T70" fmla="*/ 79 w 118"/>
                  <a:gd name="T71" fmla="*/ 21 h 128"/>
                  <a:gd name="T72" fmla="*/ 75 w 118"/>
                  <a:gd name="T73" fmla="*/ 26 h 128"/>
                  <a:gd name="T74" fmla="*/ 72 w 118"/>
                  <a:gd name="T75" fmla="*/ 27 h 128"/>
                  <a:gd name="T76" fmla="*/ 67 w 118"/>
                  <a:gd name="T77" fmla="*/ 22 h 128"/>
                  <a:gd name="T78" fmla="*/ 66 w 118"/>
                  <a:gd name="T79" fmla="*/ 18 h 128"/>
                  <a:gd name="T80" fmla="*/ 66 w 118"/>
                  <a:gd name="T81" fmla="*/ 13 h 128"/>
                  <a:gd name="T82" fmla="*/ 65 w 118"/>
                  <a:gd name="T83" fmla="*/ 8 h 128"/>
                  <a:gd name="T84" fmla="*/ 64 w 118"/>
                  <a:gd name="T85" fmla="*/ 3 h 128"/>
                  <a:gd name="T86" fmla="*/ 64 w 118"/>
                  <a:gd name="T87" fmla="*/ 3 h 128"/>
                  <a:gd name="T88" fmla="*/ 63 w 118"/>
                  <a:gd name="T89" fmla="*/ 9 h 128"/>
                  <a:gd name="T90" fmla="*/ 64 w 118"/>
                  <a:gd name="T91" fmla="*/ 20 h 128"/>
                  <a:gd name="T92" fmla="*/ 66 w 118"/>
                  <a:gd name="T93" fmla="*/ 28 h 128"/>
                  <a:gd name="T94" fmla="*/ 67 w 118"/>
                  <a:gd name="T95" fmla="*/ 32 h 128"/>
                  <a:gd name="T96" fmla="*/ 63 w 118"/>
                  <a:gd name="T97" fmla="*/ 31 h 128"/>
                  <a:gd name="T98" fmla="*/ 60 w 118"/>
                  <a:gd name="T99" fmla="*/ 28 h 128"/>
                  <a:gd name="T100" fmla="*/ 59 w 118"/>
                  <a:gd name="T101" fmla="*/ 26 h 128"/>
                  <a:gd name="T102" fmla="*/ 58 w 118"/>
                  <a:gd name="T103" fmla="*/ 28 h 128"/>
                  <a:gd name="T104" fmla="*/ 62 w 118"/>
                  <a:gd name="T105" fmla="*/ 33 h 128"/>
                  <a:gd name="T106" fmla="*/ 64 w 118"/>
                  <a:gd name="T107" fmla="*/ 37 h 128"/>
                  <a:gd name="T108" fmla="*/ 63 w 118"/>
                  <a:gd name="T109" fmla="*/ 40 h 128"/>
                  <a:gd name="T110" fmla="*/ 57 w 118"/>
                  <a:gd name="T111" fmla="*/ 49 h 128"/>
                  <a:gd name="T112" fmla="*/ 46 w 118"/>
                  <a:gd name="T113" fmla="*/ 63 h 128"/>
                  <a:gd name="T114" fmla="*/ 37 w 118"/>
                  <a:gd name="T115" fmla="*/ 76 h 128"/>
                  <a:gd name="T116" fmla="*/ 27 w 118"/>
                  <a:gd name="T117" fmla="*/ 91 h 128"/>
                  <a:gd name="T118" fmla="*/ 18 w 118"/>
                  <a:gd name="T119" fmla="*/ 102 h 128"/>
                  <a:gd name="T120" fmla="*/ 13 w 118"/>
                  <a:gd name="T121" fmla="*/ 108 h 128"/>
                  <a:gd name="T122" fmla="*/ 5 w 118"/>
                  <a:gd name="T123" fmla="*/ 116 h 128"/>
                  <a:gd name="T124" fmla="*/ 1 w 118"/>
                  <a:gd name="T12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" h="128">
                    <a:moveTo>
                      <a:pt x="0" y="127"/>
                    </a:moveTo>
                    <a:lnTo>
                      <a:pt x="0" y="127"/>
                    </a:lnTo>
                    <a:lnTo>
                      <a:pt x="1" y="126"/>
                    </a:lnTo>
                    <a:lnTo>
                      <a:pt x="3" y="123"/>
                    </a:lnTo>
                    <a:lnTo>
                      <a:pt x="5" y="121"/>
                    </a:lnTo>
                    <a:lnTo>
                      <a:pt x="7" y="118"/>
                    </a:lnTo>
                    <a:lnTo>
                      <a:pt x="10" y="115"/>
                    </a:lnTo>
                    <a:lnTo>
                      <a:pt x="13" y="111"/>
                    </a:lnTo>
                    <a:lnTo>
                      <a:pt x="16" y="107"/>
                    </a:lnTo>
                    <a:lnTo>
                      <a:pt x="19" y="103"/>
                    </a:lnTo>
                    <a:lnTo>
                      <a:pt x="22" y="99"/>
                    </a:lnTo>
                    <a:lnTo>
                      <a:pt x="25" y="95"/>
                    </a:lnTo>
                    <a:lnTo>
                      <a:pt x="28" y="91"/>
                    </a:lnTo>
                    <a:lnTo>
                      <a:pt x="31" y="88"/>
                    </a:lnTo>
                    <a:lnTo>
                      <a:pt x="33" y="85"/>
                    </a:lnTo>
                    <a:lnTo>
                      <a:pt x="34" y="83"/>
                    </a:lnTo>
                    <a:lnTo>
                      <a:pt x="36" y="81"/>
                    </a:lnTo>
                    <a:lnTo>
                      <a:pt x="37" y="79"/>
                    </a:lnTo>
                    <a:lnTo>
                      <a:pt x="38" y="78"/>
                    </a:lnTo>
                    <a:lnTo>
                      <a:pt x="40" y="75"/>
                    </a:lnTo>
                    <a:lnTo>
                      <a:pt x="42" y="73"/>
                    </a:lnTo>
                    <a:lnTo>
                      <a:pt x="43" y="70"/>
                    </a:lnTo>
                    <a:lnTo>
                      <a:pt x="46" y="67"/>
                    </a:lnTo>
                    <a:lnTo>
                      <a:pt x="48" y="64"/>
                    </a:lnTo>
                    <a:lnTo>
                      <a:pt x="50" y="61"/>
                    </a:lnTo>
                    <a:lnTo>
                      <a:pt x="52" y="58"/>
                    </a:lnTo>
                    <a:lnTo>
                      <a:pt x="54" y="55"/>
                    </a:lnTo>
                    <a:lnTo>
                      <a:pt x="56" y="52"/>
                    </a:lnTo>
                    <a:lnTo>
                      <a:pt x="58" y="50"/>
                    </a:lnTo>
                    <a:lnTo>
                      <a:pt x="60" y="48"/>
                    </a:lnTo>
                    <a:lnTo>
                      <a:pt x="61" y="46"/>
                    </a:lnTo>
                    <a:lnTo>
                      <a:pt x="62" y="45"/>
                    </a:lnTo>
                    <a:lnTo>
                      <a:pt x="63" y="44"/>
                    </a:lnTo>
                    <a:lnTo>
                      <a:pt x="64" y="43"/>
                    </a:lnTo>
                    <a:lnTo>
                      <a:pt x="66" y="42"/>
                    </a:lnTo>
                    <a:lnTo>
                      <a:pt x="67" y="40"/>
                    </a:lnTo>
                    <a:lnTo>
                      <a:pt x="68" y="39"/>
                    </a:lnTo>
                    <a:lnTo>
                      <a:pt x="70" y="37"/>
                    </a:lnTo>
                    <a:lnTo>
                      <a:pt x="71" y="36"/>
                    </a:lnTo>
                    <a:lnTo>
                      <a:pt x="72" y="35"/>
                    </a:lnTo>
                    <a:lnTo>
                      <a:pt x="73" y="34"/>
                    </a:lnTo>
                    <a:lnTo>
                      <a:pt x="75" y="33"/>
                    </a:lnTo>
                    <a:lnTo>
                      <a:pt x="76" y="32"/>
                    </a:lnTo>
                    <a:lnTo>
                      <a:pt x="76" y="31"/>
                    </a:lnTo>
                    <a:lnTo>
                      <a:pt x="78" y="29"/>
                    </a:lnTo>
                    <a:lnTo>
                      <a:pt x="79" y="28"/>
                    </a:lnTo>
                    <a:lnTo>
                      <a:pt x="80" y="26"/>
                    </a:lnTo>
                    <a:lnTo>
                      <a:pt x="81" y="25"/>
                    </a:lnTo>
                    <a:lnTo>
                      <a:pt x="83" y="24"/>
                    </a:lnTo>
                    <a:lnTo>
                      <a:pt x="85" y="22"/>
                    </a:lnTo>
                    <a:lnTo>
                      <a:pt x="87" y="21"/>
                    </a:lnTo>
                    <a:lnTo>
                      <a:pt x="90" y="19"/>
                    </a:lnTo>
                    <a:lnTo>
                      <a:pt x="95" y="17"/>
                    </a:lnTo>
                    <a:lnTo>
                      <a:pt x="99" y="15"/>
                    </a:lnTo>
                    <a:lnTo>
                      <a:pt x="103" y="13"/>
                    </a:lnTo>
                    <a:lnTo>
                      <a:pt x="107" y="12"/>
                    </a:lnTo>
                    <a:lnTo>
                      <a:pt x="112" y="11"/>
                    </a:lnTo>
                    <a:lnTo>
                      <a:pt x="113" y="11"/>
                    </a:lnTo>
                    <a:lnTo>
                      <a:pt x="113" y="11"/>
                    </a:lnTo>
                    <a:lnTo>
                      <a:pt x="114" y="11"/>
                    </a:lnTo>
                    <a:lnTo>
                      <a:pt x="116" y="10"/>
                    </a:lnTo>
                    <a:lnTo>
                      <a:pt x="117" y="10"/>
                    </a:lnTo>
                    <a:lnTo>
                      <a:pt x="117" y="10"/>
                    </a:lnTo>
                    <a:lnTo>
                      <a:pt x="117" y="10"/>
                    </a:lnTo>
                    <a:lnTo>
                      <a:pt x="116" y="9"/>
                    </a:lnTo>
                    <a:lnTo>
                      <a:pt x="114" y="9"/>
                    </a:lnTo>
                    <a:lnTo>
                      <a:pt x="113" y="9"/>
                    </a:lnTo>
                    <a:lnTo>
                      <a:pt x="110" y="9"/>
                    </a:lnTo>
                    <a:lnTo>
                      <a:pt x="108" y="10"/>
                    </a:lnTo>
                    <a:lnTo>
                      <a:pt x="106" y="10"/>
                    </a:lnTo>
                    <a:lnTo>
                      <a:pt x="104" y="11"/>
                    </a:lnTo>
                    <a:lnTo>
                      <a:pt x="102" y="11"/>
                    </a:lnTo>
                    <a:lnTo>
                      <a:pt x="100" y="12"/>
                    </a:lnTo>
                    <a:lnTo>
                      <a:pt x="97" y="13"/>
                    </a:lnTo>
                    <a:lnTo>
                      <a:pt x="95" y="15"/>
                    </a:lnTo>
                    <a:lnTo>
                      <a:pt x="92" y="16"/>
                    </a:lnTo>
                    <a:lnTo>
                      <a:pt x="89" y="18"/>
                    </a:lnTo>
                    <a:lnTo>
                      <a:pt x="87" y="19"/>
                    </a:lnTo>
                    <a:lnTo>
                      <a:pt x="85" y="20"/>
                    </a:lnTo>
                    <a:lnTo>
                      <a:pt x="84" y="20"/>
                    </a:lnTo>
                    <a:lnTo>
                      <a:pt x="85" y="19"/>
                    </a:lnTo>
                    <a:lnTo>
                      <a:pt x="85" y="18"/>
                    </a:lnTo>
                    <a:lnTo>
                      <a:pt x="86" y="17"/>
                    </a:lnTo>
                    <a:lnTo>
                      <a:pt x="87" y="15"/>
                    </a:lnTo>
                    <a:lnTo>
                      <a:pt x="87" y="15"/>
                    </a:lnTo>
                    <a:lnTo>
                      <a:pt x="88" y="14"/>
                    </a:lnTo>
                    <a:lnTo>
                      <a:pt x="89" y="13"/>
                    </a:lnTo>
                    <a:lnTo>
                      <a:pt x="90" y="12"/>
                    </a:lnTo>
                    <a:lnTo>
                      <a:pt x="91" y="11"/>
                    </a:lnTo>
                    <a:lnTo>
                      <a:pt x="92" y="9"/>
                    </a:lnTo>
                    <a:lnTo>
                      <a:pt x="94" y="8"/>
                    </a:lnTo>
                    <a:lnTo>
                      <a:pt x="96" y="5"/>
                    </a:lnTo>
                    <a:lnTo>
                      <a:pt x="98" y="3"/>
                    </a:lnTo>
                    <a:lnTo>
                      <a:pt x="99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96" y="2"/>
                    </a:lnTo>
                    <a:lnTo>
                      <a:pt x="94" y="3"/>
                    </a:lnTo>
                    <a:lnTo>
                      <a:pt x="92" y="5"/>
                    </a:lnTo>
                    <a:lnTo>
                      <a:pt x="90" y="7"/>
                    </a:lnTo>
                    <a:lnTo>
                      <a:pt x="88" y="9"/>
                    </a:lnTo>
                    <a:lnTo>
                      <a:pt x="86" y="12"/>
                    </a:lnTo>
                    <a:lnTo>
                      <a:pt x="85" y="14"/>
                    </a:lnTo>
                    <a:lnTo>
                      <a:pt x="83" y="15"/>
                    </a:lnTo>
                    <a:lnTo>
                      <a:pt x="82" y="18"/>
                    </a:lnTo>
                    <a:lnTo>
                      <a:pt x="81" y="20"/>
                    </a:lnTo>
                    <a:lnTo>
                      <a:pt x="79" y="21"/>
                    </a:lnTo>
                    <a:lnTo>
                      <a:pt x="78" y="23"/>
                    </a:lnTo>
                    <a:lnTo>
                      <a:pt x="77" y="25"/>
                    </a:lnTo>
                    <a:lnTo>
                      <a:pt x="75" y="26"/>
                    </a:lnTo>
                    <a:lnTo>
                      <a:pt x="74" y="27"/>
                    </a:lnTo>
                    <a:lnTo>
                      <a:pt x="73" y="27"/>
                    </a:lnTo>
                    <a:lnTo>
                      <a:pt x="72" y="27"/>
                    </a:lnTo>
                    <a:lnTo>
                      <a:pt x="70" y="26"/>
                    </a:lnTo>
                    <a:lnTo>
                      <a:pt x="68" y="25"/>
                    </a:lnTo>
                    <a:lnTo>
                      <a:pt x="67" y="22"/>
                    </a:lnTo>
                    <a:lnTo>
                      <a:pt x="67" y="21"/>
                    </a:lnTo>
                    <a:lnTo>
                      <a:pt x="67" y="19"/>
                    </a:lnTo>
                    <a:lnTo>
                      <a:pt x="66" y="18"/>
                    </a:lnTo>
                    <a:lnTo>
                      <a:pt x="66" y="16"/>
                    </a:lnTo>
                    <a:lnTo>
                      <a:pt x="66" y="15"/>
                    </a:lnTo>
                    <a:lnTo>
                      <a:pt x="66" y="13"/>
                    </a:lnTo>
                    <a:lnTo>
                      <a:pt x="65" y="12"/>
                    </a:lnTo>
                    <a:lnTo>
                      <a:pt x="65" y="10"/>
                    </a:lnTo>
                    <a:lnTo>
                      <a:pt x="65" y="8"/>
                    </a:lnTo>
                    <a:lnTo>
                      <a:pt x="65" y="6"/>
                    </a:lnTo>
                    <a:lnTo>
                      <a:pt x="65" y="5"/>
                    </a:lnTo>
                    <a:lnTo>
                      <a:pt x="64" y="3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3"/>
                    </a:lnTo>
                    <a:lnTo>
                      <a:pt x="63" y="5"/>
                    </a:lnTo>
                    <a:lnTo>
                      <a:pt x="63" y="7"/>
                    </a:lnTo>
                    <a:lnTo>
                      <a:pt x="63" y="9"/>
                    </a:lnTo>
                    <a:lnTo>
                      <a:pt x="63" y="13"/>
                    </a:lnTo>
                    <a:lnTo>
                      <a:pt x="64" y="17"/>
                    </a:lnTo>
                    <a:lnTo>
                      <a:pt x="64" y="20"/>
                    </a:lnTo>
                    <a:lnTo>
                      <a:pt x="64" y="24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7" y="29"/>
                    </a:lnTo>
                    <a:lnTo>
                      <a:pt x="67" y="32"/>
                    </a:lnTo>
                    <a:lnTo>
                      <a:pt x="67" y="32"/>
                    </a:lnTo>
                    <a:lnTo>
                      <a:pt x="66" y="32"/>
                    </a:lnTo>
                    <a:lnTo>
                      <a:pt x="64" y="32"/>
                    </a:lnTo>
                    <a:lnTo>
                      <a:pt x="63" y="31"/>
                    </a:lnTo>
                    <a:lnTo>
                      <a:pt x="62" y="30"/>
                    </a:lnTo>
                    <a:lnTo>
                      <a:pt x="61" y="29"/>
                    </a:lnTo>
                    <a:lnTo>
                      <a:pt x="60" y="28"/>
                    </a:lnTo>
                    <a:lnTo>
                      <a:pt x="60" y="27"/>
                    </a:lnTo>
                    <a:lnTo>
                      <a:pt x="59" y="27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58" y="27"/>
                    </a:lnTo>
                    <a:lnTo>
                      <a:pt x="58" y="28"/>
                    </a:lnTo>
                    <a:lnTo>
                      <a:pt x="60" y="30"/>
                    </a:lnTo>
                    <a:lnTo>
                      <a:pt x="61" y="31"/>
                    </a:lnTo>
                    <a:lnTo>
                      <a:pt x="62" y="33"/>
                    </a:lnTo>
                    <a:lnTo>
                      <a:pt x="63" y="34"/>
                    </a:lnTo>
                    <a:lnTo>
                      <a:pt x="63" y="35"/>
                    </a:lnTo>
                    <a:lnTo>
                      <a:pt x="64" y="37"/>
                    </a:lnTo>
                    <a:lnTo>
                      <a:pt x="64" y="38"/>
                    </a:lnTo>
                    <a:lnTo>
                      <a:pt x="64" y="39"/>
                    </a:lnTo>
                    <a:lnTo>
                      <a:pt x="63" y="40"/>
                    </a:lnTo>
                    <a:lnTo>
                      <a:pt x="62" y="42"/>
                    </a:lnTo>
                    <a:lnTo>
                      <a:pt x="60" y="45"/>
                    </a:lnTo>
                    <a:lnTo>
                      <a:pt x="57" y="49"/>
                    </a:lnTo>
                    <a:lnTo>
                      <a:pt x="53" y="53"/>
                    </a:lnTo>
                    <a:lnTo>
                      <a:pt x="49" y="58"/>
                    </a:lnTo>
                    <a:lnTo>
                      <a:pt x="46" y="63"/>
                    </a:lnTo>
                    <a:lnTo>
                      <a:pt x="42" y="68"/>
                    </a:lnTo>
                    <a:lnTo>
                      <a:pt x="40" y="72"/>
                    </a:lnTo>
                    <a:lnTo>
                      <a:pt x="37" y="76"/>
                    </a:lnTo>
                    <a:lnTo>
                      <a:pt x="34" y="81"/>
                    </a:lnTo>
                    <a:lnTo>
                      <a:pt x="30" y="86"/>
                    </a:lnTo>
                    <a:lnTo>
                      <a:pt x="27" y="91"/>
                    </a:lnTo>
                    <a:lnTo>
                      <a:pt x="23" y="95"/>
                    </a:lnTo>
                    <a:lnTo>
                      <a:pt x="20" y="99"/>
                    </a:lnTo>
                    <a:lnTo>
                      <a:pt x="18" y="102"/>
                    </a:lnTo>
                    <a:lnTo>
                      <a:pt x="16" y="104"/>
                    </a:lnTo>
                    <a:lnTo>
                      <a:pt x="15" y="105"/>
                    </a:lnTo>
                    <a:lnTo>
                      <a:pt x="13" y="108"/>
                    </a:lnTo>
                    <a:lnTo>
                      <a:pt x="10" y="110"/>
                    </a:lnTo>
                    <a:lnTo>
                      <a:pt x="8" y="113"/>
                    </a:lnTo>
                    <a:lnTo>
                      <a:pt x="5" y="116"/>
                    </a:lnTo>
                    <a:lnTo>
                      <a:pt x="3" y="119"/>
                    </a:lnTo>
                    <a:lnTo>
                      <a:pt x="1" y="120"/>
                    </a:lnTo>
                    <a:lnTo>
                      <a:pt x="1" y="120"/>
                    </a:lnTo>
                    <a:lnTo>
                      <a:pt x="0" y="127"/>
                    </a:lnTo>
                  </a:path>
                </a:pathLst>
              </a:custGeom>
              <a:solidFill>
                <a:srgbClr val="728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85" name="Freeform 173">
                <a:extLst>
                  <a:ext uri="{FF2B5EF4-FFF2-40B4-BE49-F238E27FC236}">
                    <a16:creationId xmlns:a16="http://schemas.microsoft.com/office/drawing/2014/main" id="{14CF74C9-DC60-8520-11FB-DAE1509CD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" y="1048"/>
                <a:ext cx="17" cy="58"/>
              </a:xfrm>
              <a:custGeom>
                <a:avLst/>
                <a:gdLst>
                  <a:gd name="T0" fmla="*/ 2 w 17"/>
                  <a:gd name="T1" fmla="*/ 57 h 58"/>
                  <a:gd name="T2" fmla="*/ 2 w 17"/>
                  <a:gd name="T3" fmla="*/ 57 h 58"/>
                  <a:gd name="T4" fmla="*/ 2 w 17"/>
                  <a:gd name="T5" fmla="*/ 56 h 58"/>
                  <a:gd name="T6" fmla="*/ 0 w 17"/>
                  <a:gd name="T7" fmla="*/ 54 h 58"/>
                  <a:gd name="T8" fmla="*/ 0 w 17"/>
                  <a:gd name="T9" fmla="*/ 51 h 58"/>
                  <a:gd name="T10" fmla="*/ 0 w 17"/>
                  <a:gd name="T11" fmla="*/ 47 h 58"/>
                  <a:gd name="T12" fmla="*/ 0 w 17"/>
                  <a:gd name="T13" fmla="*/ 42 h 58"/>
                  <a:gd name="T14" fmla="*/ 0 w 17"/>
                  <a:gd name="T15" fmla="*/ 37 h 58"/>
                  <a:gd name="T16" fmla="*/ 0 w 17"/>
                  <a:gd name="T17" fmla="*/ 32 h 58"/>
                  <a:gd name="T18" fmla="*/ 0 w 17"/>
                  <a:gd name="T19" fmla="*/ 27 h 58"/>
                  <a:gd name="T20" fmla="*/ 0 w 17"/>
                  <a:gd name="T21" fmla="*/ 27 h 58"/>
                  <a:gd name="T22" fmla="*/ 4 w 17"/>
                  <a:gd name="T23" fmla="*/ 23 h 58"/>
                  <a:gd name="T24" fmla="*/ 6 w 17"/>
                  <a:gd name="T25" fmla="*/ 18 h 58"/>
                  <a:gd name="T26" fmla="*/ 6 w 17"/>
                  <a:gd name="T27" fmla="*/ 13 h 58"/>
                  <a:gd name="T28" fmla="*/ 10 w 17"/>
                  <a:gd name="T29" fmla="*/ 9 h 58"/>
                  <a:gd name="T30" fmla="*/ 12 w 17"/>
                  <a:gd name="T31" fmla="*/ 5 h 58"/>
                  <a:gd name="T32" fmla="*/ 14 w 17"/>
                  <a:gd name="T33" fmla="*/ 2 h 58"/>
                  <a:gd name="T34" fmla="*/ 16 w 17"/>
                  <a:gd name="T35" fmla="*/ 0 h 58"/>
                  <a:gd name="T36" fmla="*/ 16 w 17"/>
                  <a:gd name="T3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58">
                    <a:moveTo>
                      <a:pt x="2" y="57"/>
                    </a:moveTo>
                    <a:lnTo>
                      <a:pt x="2" y="57"/>
                    </a:lnTo>
                    <a:lnTo>
                      <a:pt x="2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4" y="23"/>
                    </a:lnTo>
                    <a:lnTo>
                      <a:pt x="6" y="18"/>
                    </a:lnTo>
                    <a:lnTo>
                      <a:pt x="6" y="13"/>
                    </a:lnTo>
                    <a:lnTo>
                      <a:pt x="10" y="9"/>
                    </a:lnTo>
                    <a:lnTo>
                      <a:pt x="12" y="5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728C8C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86" name="Freeform 174">
                <a:extLst>
                  <a:ext uri="{FF2B5EF4-FFF2-40B4-BE49-F238E27FC236}">
                    <a16:creationId xmlns:a16="http://schemas.microsoft.com/office/drawing/2014/main" id="{C5C1EA1E-3CB2-9835-6757-9DB4A6434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999"/>
                <a:ext cx="57" cy="65"/>
              </a:xfrm>
              <a:custGeom>
                <a:avLst/>
                <a:gdLst>
                  <a:gd name="T0" fmla="*/ 50 w 57"/>
                  <a:gd name="T1" fmla="*/ 2 h 65"/>
                  <a:gd name="T2" fmla="*/ 50 w 57"/>
                  <a:gd name="T3" fmla="*/ 7 h 65"/>
                  <a:gd name="T4" fmla="*/ 52 w 57"/>
                  <a:gd name="T5" fmla="*/ 14 h 65"/>
                  <a:gd name="T6" fmla="*/ 53 w 57"/>
                  <a:gd name="T7" fmla="*/ 21 h 65"/>
                  <a:gd name="T8" fmla="*/ 54 w 57"/>
                  <a:gd name="T9" fmla="*/ 27 h 65"/>
                  <a:gd name="T10" fmla="*/ 55 w 57"/>
                  <a:gd name="T11" fmla="*/ 34 h 65"/>
                  <a:gd name="T12" fmla="*/ 56 w 57"/>
                  <a:gd name="T13" fmla="*/ 40 h 65"/>
                  <a:gd name="T14" fmla="*/ 56 w 57"/>
                  <a:gd name="T15" fmla="*/ 46 h 65"/>
                  <a:gd name="T16" fmla="*/ 55 w 57"/>
                  <a:gd name="T17" fmla="*/ 50 h 65"/>
                  <a:gd name="T18" fmla="*/ 53 w 57"/>
                  <a:gd name="T19" fmla="*/ 55 h 65"/>
                  <a:gd name="T20" fmla="*/ 51 w 57"/>
                  <a:gd name="T21" fmla="*/ 58 h 65"/>
                  <a:gd name="T22" fmla="*/ 48 w 57"/>
                  <a:gd name="T23" fmla="*/ 61 h 65"/>
                  <a:gd name="T24" fmla="*/ 43 w 57"/>
                  <a:gd name="T25" fmla="*/ 63 h 65"/>
                  <a:gd name="T26" fmla="*/ 37 w 57"/>
                  <a:gd name="T27" fmla="*/ 64 h 65"/>
                  <a:gd name="T28" fmla="*/ 29 w 57"/>
                  <a:gd name="T29" fmla="*/ 64 h 65"/>
                  <a:gd name="T30" fmla="*/ 21 w 57"/>
                  <a:gd name="T31" fmla="*/ 62 h 65"/>
                  <a:gd name="T32" fmla="*/ 15 w 57"/>
                  <a:gd name="T33" fmla="*/ 58 h 65"/>
                  <a:gd name="T34" fmla="*/ 12 w 57"/>
                  <a:gd name="T35" fmla="*/ 54 h 65"/>
                  <a:gd name="T36" fmla="*/ 11 w 57"/>
                  <a:gd name="T37" fmla="*/ 52 h 65"/>
                  <a:gd name="T38" fmla="*/ 10 w 57"/>
                  <a:gd name="T39" fmla="*/ 51 h 65"/>
                  <a:gd name="T40" fmla="*/ 9 w 57"/>
                  <a:gd name="T41" fmla="*/ 49 h 65"/>
                  <a:gd name="T42" fmla="*/ 7 w 57"/>
                  <a:gd name="T43" fmla="*/ 47 h 65"/>
                  <a:gd name="T44" fmla="*/ 5 w 57"/>
                  <a:gd name="T45" fmla="*/ 44 h 65"/>
                  <a:gd name="T46" fmla="*/ 3 w 57"/>
                  <a:gd name="T47" fmla="*/ 41 h 65"/>
                  <a:gd name="T48" fmla="*/ 1 w 57"/>
                  <a:gd name="T49" fmla="*/ 39 h 65"/>
                  <a:gd name="T50" fmla="*/ 0 w 57"/>
                  <a:gd name="T51" fmla="*/ 36 h 65"/>
                  <a:gd name="T52" fmla="*/ 1 w 57"/>
                  <a:gd name="T53" fmla="*/ 36 h 65"/>
                  <a:gd name="T54" fmla="*/ 2 w 57"/>
                  <a:gd name="T55" fmla="*/ 38 h 65"/>
                  <a:gd name="T56" fmla="*/ 5 w 57"/>
                  <a:gd name="T57" fmla="*/ 41 h 65"/>
                  <a:gd name="T58" fmla="*/ 9 w 57"/>
                  <a:gd name="T59" fmla="*/ 44 h 65"/>
                  <a:gd name="T60" fmla="*/ 14 w 57"/>
                  <a:gd name="T61" fmla="*/ 46 h 65"/>
                  <a:gd name="T62" fmla="*/ 20 w 57"/>
                  <a:gd name="T63" fmla="*/ 46 h 65"/>
                  <a:gd name="T64" fmla="*/ 26 w 57"/>
                  <a:gd name="T65" fmla="*/ 45 h 65"/>
                  <a:gd name="T66" fmla="*/ 33 w 57"/>
                  <a:gd name="T67" fmla="*/ 41 h 65"/>
                  <a:gd name="T68" fmla="*/ 37 w 57"/>
                  <a:gd name="T69" fmla="*/ 35 h 65"/>
                  <a:gd name="T70" fmla="*/ 41 w 57"/>
                  <a:gd name="T71" fmla="*/ 29 h 65"/>
                  <a:gd name="T72" fmla="*/ 44 w 57"/>
                  <a:gd name="T73" fmla="*/ 23 h 65"/>
                  <a:gd name="T74" fmla="*/ 46 w 57"/>
                  <a:gd name="T75" fmla="*/ 17 h 65"/>
                  <a:gd name="T76" fmla="*/ 47 w 57"/>
                  <a:gd name="T77" fmla="*/ 12 h 65"/>
                  <a:gd name="T78" fmla="*/ 48 w 57"/>
                  <a:gd name="T79" fmla="*/ 6 h 65"/>
                  <a:gd name="T80" fmla="*/ 49 w 57"/>
                  <a:gd name="T81" fmla="*/ 2 h 65"/>
                  <a:gd name="T82" fmla="*/ 50 w 57"/>
                  <a:gd name="T8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" h="65">
                    <a:moveTo>
                      <a:pt x="50" y="0"/>
                    </a:moveTo>
                    <a:lnTo>
                      <a:pt x="50" y="2"/>
                    </a:lnTo>
                    <a:lnTo>
                      <a:pt x="50" y="4"/>
                    </a:lnTo>
                    <a:lnTo>
                      <a:pt x="50" y="7"/>
                    </a:lnTo>
                    <a:lnTo>
                      <a:pt x="51" y="10"/>
                    </a:lnTo>
                    <a:lnTo>
                      <a:pt x="52" y="14"/>
                    </a:lnTo>
                    <a:lnTo>
                      <a:pt x="52" y="17"/>
                    </a:lnTo>
                    <a:lnTo>
                      <a:pt x="53" y="21"/>
                    </a:lnTo>
                    <a:lnTo>
                      <a:pt x="53" y="24"/>
                    </a:lnTo>
                    <a:lnTo>
                      <a:pt x="54" y="27"/>
                    </a:lnTo>
                    <a:lnTo>
                      <a:pt x="55" y="30"/>
                    </a:lnTo>
                    <a:lnTo>
                      <a:pt x="55" y="34"/>
                    </a:lnTo>
                    <a:lnTo>
                      <a:pt x="56" y="37"/>
                    </a:lnTo>
                    <a:lnTo>
                      <a:pt x="56" y="40"/>
                    </a:lnTo>
                    <a:lnTo>
                      <a:pt x="56" y="43"/>
                    </a:lnTo>
                    <a:lnTo>
                      <a:pt x="56" y="46"/>
                    </a:lnTo>
                    <a:lnTo>
                      <a:pt x="56" y="48"/>
                    </a:lnTo>
                    <a:lnTo>
                      <a:pt x="55" y="50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6"/>
                    </a:lnTo>
                    <a:lnTo>
                      <a:pt x="51" y="58"/>
                    </a:lnTo>
                    <a:lnTo>
                      <a:pt x="49" y="60"/>
                    </a:lnTo>
                    <a:lnTo>
                      <a:pt x="48" y="61"/>
                    </a:lnTo>
                    <a:lnTo>
                      <a:pt x="45" y="62"/>
                    </a:lnTo>
                    <a:lnTo>
                      <a:pt x="43" y="63"/>
                    </a:lnTo>
                    <a:lnTo>
                      <a:pt x="40" y="64"/>
                    </a:lnTo>
                    <a:lnTo>
                      <a:pt x="37" y="64"/>
                    </a:lnTo>
                    <a:lnTo>
                      <a:pt x="33" y="64"/>
                    </a:lnTo>
                    <a:lnTo>
                      <a:pt x="29" y="64"/>
                    </a:lnTo>
                    <a:lnTo>
                      <a:pt x="25" y="64"/>
                    </a:lnTo>
                    <a:lnTo>
                      <a:pt x="21" y="62"/>
                    </a:lnTo>
                    <a:lnTo>
                      <a:pt x="18" y="60"/>
                    </a:lnTo>
                    <a:lnTo>
                      <a:pt x="15" y="58"/>
                    </a:lnTo>
                    <a:lnTo>
                      <a:pt x="14" y="56"/>
                    </a:lnTo>
                    <a:lnTo>
                      <a:pt x="12" y="54"/>
                    </a:lnTo>
                    <a:lnTo>
                      <a:pt x="11" y="53"/>
                    </a:lnTo>
                    <a:lnTo>
                      <a:pt x="11" y="52"/>
                    </a:lnTo>
                    <a:lnTo>
                      <a:pt x="10" y="52"/>
                    </a:lnTo>
                    <a:lnTo>
                      <a:pt x="10" y="51"/>
                    </a:lnTo>
                    <a:lnTo>
                      <a:pt x="9" y="50"/>
                    </a:lnTo>
                    <a:lnTo>
                      <a:pt x="9" y="49"/>
                    </a:lnTo>
                    <a:lnTo>
                      <a:pt x="8" y="48"/>
                    </a:lnTo>
                    <a:lnTo>
                      <a:pt x="7" y="47"/>
                    </a:lnTo>
                    <a:lnTo>
                      <a:pt x="6" y="45"/>
                    </a:lnTo>
                    <a:lnTo>
                      <a:pt x="5" y="44"/>
                    </a:lnTo>
                    <a:lnTo>
                      <a:pt x="4" y="42"/>
                    </a:lnTo>
                    <a:lnTo>
                      <a:pt x="3" y="41"/>
                    </a:lnTo>
                    <a:lnTo>
                      <a:pt x="2" y="40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1" y="36"/>
                    </a:lnTo>
                    <a:lnTo>
                      <a:pt x="1" y="37"/>
                    </a:lnTo>
                    <a:lnTo>
                      <a:pt x="2" y="38"/>
                    </a:lnTo>
                    <a:lnTo>
                      <a:pt x="4" y="39"/>
                    </a:lnTo>
                    <a:lnTo>
                      <a:pt x="5" y="41"/>
                    </a:lnTo>
                    <a:lnTo>
                      <a:pt x="7" y="43"/>
                    </a:lnTo>
                    <a:lnTo>
                      <a:pt x="9" y="44"/>
                    </a:lnTo>
                    <a:lnTo>
                      <a:pt x="11" y="45"/>
                    </a:lnTo>
                    <a:lnTo>
                      <a:pt x="14" y="46"/>
                    </a:lnTo>
                    <a:lnTo>
                      <a:pt x="16" y="46"/>
                    </a:lnTo>
                    <a:lnTo>
                      <a:pt x="20" y="46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30" y="44"/>
                    </a:lnTo>
                    <a:lnTo>
                      <a:pt x="33" y="41"/>
                    </a:lnTo>
                    <a:lnTo>
                      <a:pt x="35" y="39"/>
                    </a:lnTo>
                    <a:lnTo>
                      <a:pt x="37" y="35"/>
                    </a:lnTo>
                    <a:lnTo>
                      <a:pt x="39" y="32"/>
                    </a:lnTo>
                    <a:lnTo>
                      <a:pt x="41" y="29"/>
                    </a:lnTo>
                    <a:lnTo>
                      <a:pt x="43" y="26"/>
                    </a:lnTo>
                    <a:lnTo>
                      <a:pt x="44" y="23"/>
                    </a:lnTo>
                    <a:lnTo>
                      <a:pt x="45" y="20"/>
                    </a:lnTo>
                    <a:lnTo>
                      <a:pt x="46" y="17"/>
                    </a:lnTo>
                    <a:lnTo>
                      <a:pt x="47" y="15"/>
                    </a:lnTo>
                    <a:lnTo>
                      <a:pt x="47" y="12"/>
                    </a:lnTo>
                    <a:lnTo>
                      <a:pt x="47" y="9"/>
                    </a:lnTo>
                    <a:lnTo>
                      <a:pt x="48" y="6"/>
                    </a:lnTo>
                    <a:lnTo>
                      <a:pt x="49" y="4"/>
                    </a:lnTo>
                    <a:lnTo>
                      <a:pt x="49" y="2"/>
                    </a:lnTo>
                    <a:lnTo>
                      <a:pt x="50" y="1"/>
                    </a:lnTo>
                    <a:lnTo>
                      <a:pt x="50" y="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87" name="Freeform 175">
                <a:extLst>
                  <a:ext uri="{FF2B5EF4-FFF2-40B4-BE49-F238E27FC236}">
                    <a16:creationId xmlns:a16="http://schemas.microsoft.com/office/drawing/2014/main" id="{F00F0A16-8FB9-FDC7-6E01-7050B6951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" y="999"/>
                <a:ext cx="57" cy="65"/>
              </a:xfrm>
              <a:custGeom>
                <a:avLst/>
                <a:gdLst>
                  <a:gd name="T0" fmla="*/ 50 w 57"/>
                  <a:gd name="T1" fmla="*/ 0 h 65"/>
                  <a:gd name="T2" fmla="*/ 50 w 57"/>
                  <a:gd name="T3" fmla="*/ 4 h 65"/>
                  <a:gd name="T4" fmla="*/ 51 w 57"/>
                  <a:gd name="T5" fmla="*/ 10 h 65"/>
                  <a:gd name="T6" fmla="*/ 52 w 57"/>
                  <a:gd name="T7" fmla="*/ 17 h 65"/>
                  <a:gd name="T8" fmla="*/ 53 w 57"/>
                  <a:gd name="T9" fmla="*/ 24 h 65"/>
                  <a:gd name="T10" fmla="*/ 54 w 57"/>
                  <a:gd name="T11" fmla="*/ 27 h 65"/>
                  <a:gd name="T12" fmla="*/ 55 w 57"/>
                  <a:gd name="T13" fmla="*/ 34 h 65"/>
                  <a:gd name="T14" fmla="*/ 56 w 57"/>
                  <a:gd name="T15" fmla="*/ 40 h 65"/>
                  <a:gd name="T16" fmla="*/ 56 w 57"/>
                  <a:gd name="T17" fmla="*/ 46 h 65"/>
                  <a:gd name="T18" fmla="*/ 56 w 57"/>
                  <a:gd name="T19" fmla="*/ 48 h 65"/>
                  <a:gd name="T20" fmla="*/ 54 w 57"/>
                  <a:gd name="T21" fmla="*/ 52 h 65"/>
                  <a:gd name="T22" fmla="*/ 52 w 57"/>
                  <a:gd name="T23" fmla="*/ 56 h 65"/>
                  <a:gd name="T24" fmla="*/ 49 w 57"/>
                  <a:gd name="T25" fmla="*/ 60 h 65"/>
                  <a:gd name="T26" fmla="*/ 45 w 57"/>
                  <a:gd name="T27" fmla="*/ 62 h 65"/>
                  <a:gd name="T28" fmla="*/ 43 w 57"/>
                  <a:gd name="T29" fmla="*/ 63 h 65"/>
                  <a:gd name="T30" fmla="*/ 37 w 57"/>
                  <a:gd name="T31" fmla="*/ 64 h 65"/>
                  <a:gd name="T32" fmla="*/ 29 w 57"/>
                  <a:gd name="T33" fmla="*/ 64 h 65"/>
                  <a:gd name="T34" fmla="*/ 21 w 57"/>
                  <a:gd name="T35" fmla="*/ 62 h 65"/>
                  <a:gd name="T36" fmla="*/ 18 w 57"/>
                  <a:gd name="T37" fmla="*/ 60 h 65"/>
                  <a:gd name="T38" fmla="*/ 14 w 57"/>
                  <a:gd name="T39" fmla="*/ 56 h 65"/>
                  <a:gd name="T40" fmla="*/ 11 w 57"/>
                  <a:gd name="T41" fmla="*/ 53 h 65"/>
                  <a:gd name="T42" fmla="*/ 10 w 57"/>
                  <a:gd name="T43" fmla="*/ 52 h 65"/>
                  <a:gd name="T44" fmla="*/ 9 w 57"/>
                  <a:gd name="T45" fmla="*/ 50 h 65"/>
                  <a:gd name="T46" fmla="*/ 9 w 57"/>
                  <a:gd name="T47" fmla="*/ 49 h 65"/>
                  <a:gd name="T48" fmla="*/ 7 w 57"/>
                  <a:gd name="T49" fmla="*/ 47 h 65"/>
                  <a:gd name="T50" fmla="*/ 5 w 57"/>
                  <a:gd name="T51" fmla="*/ 44 h 65"/>
                  <a:gd name="T52" fmla="*/ 3 w 57"/>
                  <a:gd name="T53" fmla="*/ 41 h 65"/>
                  <a:gd name="T54" fmla="*/ 2 w 57"/>
                  <a:gd name="T55" fmla="*/ 40 h 65"/>
                  <a:gd name="T56" fmla="*/ 1 w 57"/>
                  <a:gd name="T57" fmla="*/ 37 h 65"/>
                  <a:gd name="T58" fmla="*/ 0 w 57"/>
                  <a:gd name="T59" fmla="*/ 36 h 65"/>
                  <a:gd name="T60" fmla="*/ 1 w 57"/>
                  <a:gd name="T61" fmla="*/ 36 h 65"/>
                  <a:gd name="T62" fmla="*/ 2 w 57"/>
                  <a:gd name="T63" fmla="*/ 38 h 65"/>
                  <a:gd name="T64" fmla="*/ 5 w 57"/>
                  <a:gd name="T65" fmla="*/ 41 h 65"/>
                  <a:gd name="T66" fmla="*/ 9 w 57"/>
                  <a:gd name="T67" fmla="*/ 44 h 65"/>
                  <a:gd name="T68" fmla="*/ 11 w 57"/>
                  <a:gd name="T69" fmla="*/ 45 h 65"/>
                  <a:gd name="T70" fmla="*/ 16 w 57"/>
                  <a:gd name="T71" fmla="*/ 46 h 65"/>
                  <a:gd name="T72" fmla="*/ 23 w 57"/>
                  <a:gd name="T73" fmla="*/ 46 h 65"/>
                  <a:gd name="T74" fmla="*/ 30 w 57"/>
                  <a:gd name="T75" fmla="*/ 44 h 65"/>
                  <a:gd name="T76" fmla="*/ 35 w 57"/>
                  <a:gd name="T77" fmla="*/ 39 h 65"/>
                  <a:gd name="T78" fmla="*/ 37 w 57"/>
                  <a:gd name="T79" fmla="*/ 35 h 65"/>
                  <a:gd name="T80" fmla="*/ 41 w 57"/>
                  <a:gd name="T81" fmla="*/ 29 h 65"/>
                  <a:gd name="T82" fmla="*/ 44 w 57"/>
                  <a:gd name="T83" fmla="*/ 23 h 65"/>
                  <a:gd name="T84" fmla="*/ 46 w 57"/>
                  <a:gd name="T85" fmla="*/ 17 h 65"/>
                  <a:gd name="T86" fmla="*/ 47 w 57"/>
                  <a:gd name="T87" fmla="*/ 15 h 65"/>
                  <a:gd name="T88" fmla="*/ 47 w 57"/>
                  <a:gd name="T89" fmla="*/ 9 h 65"/>
                  <a:gd name="T90" fmla="*/ 49 w 57"/>
                  <a:gd name="T91" fmla="*/ 4 h 65"/>
                  <a:gd name="T92" fmla="*/ 50 w 57"/>
                  <a:gd name="T93" fmla="*/ 1 h 65"/>
                  <a:gd name="T94" fmla="*/ 50 w 57"/>
                  <a:gd name="T9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7" h="65">
                    <a:moveTo>
                      <a:pt x="50" y="0"/>
                    </a:moveTo>
                    <a:lnTo>
                      <a:pt x="50" y="0"/>
                    </a:lnTo>
                    <a:lnTo>
                      <a:pt x="50" y="2"/>
                    </a:lnTo>
                    <a:lnTo>
                      <a:pt x="50" y="4"/>
                    </a:lnTo>
                    <a:lnTo>
                      <a:pt x="50" y="7"/>
                    </a:lnTo>
                    <a:lnTo>
                      <a:pt x="51" y="10"/>
                    </a:lnTo>
                    <a:lnTo>
                      <a:pt x="52" y="14"/>
                    </a:lnTo>
                    <a:lnTo>
                      <a:pt x="52" y="17"/>
                    </a:lnTo>
                    <a:lnTo>
                      <a:pt x="53" y="21"/>
                    </a:lnTo>
                    <a:lnTo>
                      <a:pt x="53" y="24"/>
                    </a:lnTo>
                    <a:lnTo>
                      <a:pt x="53" y="24"/>
                    </a:lnTo>
                    <a:lnTo>
                      <a:pt x="54" y="27"/>
                    </a:lnTo>
                    <a:lnTo>
                      <a:pt x="55" y="30"/>
                    </a:lnTo>
                    <a:lnTo>
                      <a:pt x="55" y="34"/>
                    </a:lnTo>
                    <a:lnTo>
                      <a:pt x="56" y="37"/>
                    </a:lnTo>
                    <a:lnTo>
                      <a:pt x="56" y="40"/>
                    </a:lnTo>
                    <a:lnTo>
                      <a:pt x="56" y="43"/>
                    </a:lnTo>
                    <a:lnTo>
                      <a:pt x="56" y="46"/>
                    </a:lnTo>
                    <a:lnTo>
                      <a:pt x="56" y="48"/>
                    </a:lnTo>
                    <a:lnTo>
                      <a:pt x="56" y="48"/>
                    </a:lnTo>
                    <a:lnTo>
                      <a:pt x="55" y="50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6"/>
                    </a:lnTo>
                    <a:lnTo>
                      <a:pt x="51" y="58"/>
                    </a:lnTo>
                    <a:lnTo>
                      <a:pt x="49" y="60"/>
                    </a:lnTo>
                    <a:lnTo>
                      <a:pt x="48" y="61"/>
                    </a:lnTo>
                    <a:lnTo>
                      <a:pt x="45" y="62"/>
                    </a:lnTo>
                    <a:lnTo>
                      <a:pt x="45" y="62"/>
                    </a:lnTo>
                    <a:lnTo>
                      <a:pt x="43" y="63"/>
                    </a:lnTo>
                    <a:lnTo>
                      <a:pt x="40" y="64"/>
                    </a:lnTo>
                    <a:lnTo>
                      <a:pt x="37" y="64"/>
                    </a:lnTo>
                    <a:lnTo>
                      <a:pt x="33" y="64"/>
                    </a:lnTo>
                    <a:lnTo>
                      <a:pt x="29" y="64"/>
                    </a:lnTo>
                    <a:lnTo>
                      <a:pt x="25" y="64"/>
                    </a:lnTo>
                    <a:lnTo>
                      <a:pt x="21" y="62"/>
                    </a:lnTo>
                    <a:lnTo>
                      <a:pt x="18" y="60"/>
                    </a:lnTo>
                    <a:lnTo>
                      <a:pt x="18" y="60"/>
                    </a:lnTo>
                    <a:lnTo>
                      <a:pt x="15" y="58"/>
                    </a:lnTo>
                    <a:lnTo>
                      <a:pt x="14" y="56"/>
                    </a:lnTo>
                    <a:lnTo>
                      <a:pt x="12" y="54"/>
                    </a:lnTo>
                    <a:lnTo>
                      <a:pt x="11" y="53"/>
                    </a:lnTo>
                    <a:lnTo>
                      <a:pt x="11" y="52"/>
                    </a:lnTo>
                    <a:lnTo>
                      <a:pt x="10" y="52"/>
                    </a:lnTo>
                    <a:lnTo>
                      <a:pt x="10" y="51"/>
                    </a:lnTo>
                    <a:lnTo>
                      <a:pt x="9" y="50"/>
                    </a:lnTo>
                    <a:lnTo>
                      <a:pt x="9" y="50"/>
                    </a:lnTo>
                    <a:lnTo>
                      <a:pt x="9" y="49"/>
                    </a:lnTo>
                    <a:lnTo>
                      <a:pt x="8" y="48"/>
                    </a:lnTo>
                    <a:lnTo>
                      <a:pt x="7" y="47"/>
                    </a:lnTo>
                    <a:lnTo>
                      <a:pt x="6" y="45"/>
                    </a:lnTo>
                    <a:lnTo>
                      <a:pt x="5" y="44"/>
                    </a:lnTo>
                    <a:lnTo>
                      <a:pt x="4" y="42"/>
                    </a:lnTo>
                    <a:lnTo>
                      <a:pt x="3" y="41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1" y="36"/>
                    </a:lnTo>
                    <a:lnTo>
                      <a:pt x="1" y="37"/>
                    </a:lnTo>
                    <a:lnTo>
                      <a:pt x="2" y="38"/>
                    </a:lnTo>
                    <a:lnTo>
                      <a:pt x="4" y="39"/>
                    </a:lnTo>
                    <a:lnTo>
                      <a:pt x="5" y="41"/>
                    </a:lnTo>
                    <a:lnTo>
                      <a:pt x="7" y="43"/>
                    </a:lnTo>
                    <a:lnTo>
                      <a:pt x="9" y="44"/>
                    </a:lnTo>
                    <a:lnTo>
                      <a:pt x="11" y="45"/>
                    </a:lnTo>
                    <a:lnTo>
                      <a:pt x="11" y="45"/>
                    </a:lnTo>
                    <a:lnTo>
                      <a:pt x="14" y="46"/>
                    </a:lnTo>
                    <a:lnTo>
                      <a:pt x="16" y="46"/>
                    </a:lnTo>
                    <a:lnTo>
                      <a:pt x="20" y="46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30" y="44"/>
                    </a:lnTo>
                    <a:lnTo>
                      <a:pt x="33" y="41"/>
                    </a:lnTo>
                    <a:lnTo>
                      <a:pt x="35" y="39"/>
                    </a:lnTo>
                    <a:lnTo>
                      <a:pt x="35" y="39"/>
                    </a:lnTo>
                    <a:lnTo>
                      <a:pt x="37" y="35"/>
                    </a:lnTo>
                    <a:lnTo>
                      <a:pt x="39" y="32"/>
                    </a:lnTo>
                    <a:lnTo>
                      <a:pt x="41" y="29"/>
                    </a:lnTo>
                    <a:lnTo>
                      <a:pt x="43" y="26"/>
                    </a:lnTo>
                    <a:lnTo>
                      <a:pt x="44" y="23"/>
                    </a:lnTo>
                    <a:lnTo>
                      <a:pt x="45" y="20"/>
                    </a:lnTo>
                    <a:lnTo>
                      <a:pt x="46" y="17"/>
                    </a:lnTo>
                    <a:lnTo>
                      <a:pt x="47" y="15"/>
                    </a:lnTo>
                    <a:lnTo>
                      <a:pt x="47" y="15"/>
                    </a:lnTo>
                    <a:lnTo>
                      <a:pt x="47" y="12"/>
                    </a:lnTo>
                    <a:lnTo>
                      <a:pt x="47" y="9"/>
                    </a:lnTo>
                    <a:lnTo>
                      <a:pt x="48" y="6"/>
                    </a:lnTo>
                    <a:lnTo>
                      <a:pt x="49" y="4"/>
                    </a:lnTo>
                    <a:lnTo>
                      <a:pt x="49" y="2"/>
                    </a:lnTo>
                    <a:lnTo>
                      <a:pt x="50" y="1"/>
                    </a:lnTo>
                    <a:lnTo>
                      <a:pt x="50" y="0"/>
                    </a:lnTo>
                    <a:lnTo>
                      <a:pt x="5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88" name="Freeform 176">
                <a:extLst>
                  <a:ext uri="{FF2B5EF4-FFF2-40B4-BE49-F238E27FC236}">
                    <a16:creationId xmlns:a16="http://schemas.microsoft.com/office/drawing/2014/main" id="{82DFE337-6AE4-90CA-47F7-876D0FB4E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" y="811"/>
                <a:ext cx="72" cy="156"/>
              </a:xfrm>
              <a:custGeom>
                <a:avLst/>
                <a:gdLst>
                  <a:gd name="T0" fmla="*/ 10 w 72"/>
                  <a:gd name="T1" fmla="*/ 88 h 156"/>
                  <a:gd name="T2" fmla="*/ 7 w 72"/>
                  <a:gd name="T3" fmla="*/ 84 h 156"/>
                  <a:gd name="T4" fmla="*/ 6 w 72"/>
                  <a:gd name="T5" fmla="*/ 78 h 156"/>
                  <a:gd name="T6" fmla="*/ 8 w 72"/>
                  <a:gd name="T7" fmla="*/ 66 h 156"/>
                  <a:gd name="T8" fmla="*/ 8 w 72"/>
                  <a:gd name="T9" fmla="*/ 56 h 156"/>
                  <a:gd name="T10" fmla="*/ 6 w 72"/>
                  <a:gd name="T11" fmla="*/ 56 h 156"/>
                  <a:gd name="T12" fmla="*/ 1 w 72"/>
                  <a:gd name="T13" fmla="*/ 59 h 156"/>
                  <a:gd name="T14" fmla="*/ 0 w 72"/>
                  <a:gd name="T15" fmla="*/ 58 h 156"/>
                  <a:gd name="T16" fmla="*/ 4 w 72"/>
                  <a:gd name="T17" fmla="*/ 51 h 156"/>
                  <a:gd name="T18" fmla="*/ 7 w 72"/>
                  <a:gd name="T19" fmla="*/ 42 h 156"/>
                  <a:gd name="T20" fmla="*/ 9 w 72"/>
                  <a:gd name="T21" fmla="*/ 35 h 156"/>
                  <a:gd name="T22" fmla="*/ 10 w 72"/>
                  <a:gd name="T23" fmla="*/ 26 h 156"/>
                  <a:gd name="T24" fmla="*/ 12 w 72"/>
                  <a:gd name="T25" fmla="*/ 16 h 156"/>
                  <a:gd name="T26" fmla="*/ 14 w 72"/>
                  <a:gd name="T27" fmla="*/ 10 h 156"/>
                  <a:gd name="T28" fmla="*/ 16 w 72"/>
                  <a:gd name="T29" fmla="*/ 3 h 156"/>
                  <a:gd name="T30" fmla="*/ 18 w 72"/>
                  <a:gd name="T31" fmla="*/ 1 h 156"/>
                  <a:gd name="T32" fmla="*/ 16 w 72"/>
                  <a:gd name="T33" fmla="*/ 6 h 156"/>
                  <a:gd name="T34" fmla="*/ 15 w 72"/>
                  <a:gd name="T35" fmla="*/ 13 h 156"/>
                  <a:gd name="T36" fmla="*/ 13 w 72"/>
                  <a:gd name="T37" fmla="*/ 20 h 156"/>
                  <a:gd name="T38" fmla="*/ 11 w 72"/>
                  <a:gd name="T39" fmla="*/ 28 h 156"/>
                  <a:gd name="T40" fmla="*/ 10 w 72"/>
                  <a:gd name="T41" fmla="*/ 36 h 156"/>
                  <a:gd name="T42" fmla="*/ 10 w 72"/>
                  <a:gd name="T43" fmla="*/ 46 h 156"/>
                  <a:gd name="T44" fmla="*/ 10 w 72"/>
                  <a:gd name="T45" fmla="*/ 58 h 156"/>
                  <a:gd name="T46" fmla="*/ 12 w 72"/>
                  <a:gd name="T47" fmla="*/ 66 h 156"/>
                  <a:gd name="T48" fmla="*/ 15 w 72"/>
                  <a:gd name="T49" fmla="*/ 69 h 156"/>
                  <a:gd name="T50" fmla="*/ 19 w 72"/>
                  <a:gd name="T51" fmla="*/ 73 h 156"/>
                  <a:gd name="T52" fmla="*/ 22 w 72"/>
                  <a:gd name="T53" fmla="*/ 77 h 156"/>
                  <a:gd name="T54" fmla="*/ 26 w 72"/>
                  <a:gd name="T55" fmla="*/ 83 h 156"/>
                  <a:gd name="T56" fmla="*/ 30 w 72"/>
                  <a:gd name="T57" fmla="*/ 88 h 156"/>
                  <a:gd name="T58" fmla="*/ 27 w 72"/>
                  <a:gd name="T59" fmla="*/ 86 h 156"/>
                  <a:gd name="T60" fmla="*/ 21 w 72"/>
                  <a:gd name="T61" fmla="*/ 79 h 156"/>
                  <a:gd name="T62" fmla="*/ 18 w 72"/>
                  <a:gd name="T63" fmla="*/ 74 h 156"/>
                  <a:gd name="T64" fmla="*/ 15 w 72"/>
                  <a:gd name="T65" fmla="*/ 76 h 156"/>
                  <a:gd name="T66" fmla="*/ 19 w 72"/>
                  <a:gd name="T67" fmla="*/ 82 h 156"/>
                  <a:gd name="T68" fmla="*/ 28 w 72"/>
                  <a:gd name="T69" fmla="*/ 95 h 156"/>
                  <a:gd name="T70" fmla="*/ 37 w 72"/>
                  <a:gd name="T71" fmla="*/ 110 h 156"/>
                  <a:gd name="T72" fmla="*/ 44 w 72"/>
                  <a:gd name="T73" fmla="*/ 120 h 156"/>
                  <a:gd name="T74" fmla="*/ 54 w 72"/>
                  <a:gd name="T75" fmla="*/ 132 h 156"/>
                  <a:gd name="T76" fmla="*/ 62 w 72"/>
                  <a:gd name="T77" fmla="*/ 141 h 156"/>
                  <a:gd name="T78" fmla="*/ 68 w 72"/>
                  <a:gd name="T79" fmla="*/ 148 h 156"/>
                  <a:gd name="T80" fmla="*/ 71 w 72"/>
                  <a:gd name="T81" fmla="*/ 155 h 156"/>
                  <a:gd name="T82" fmla="*/ 69 w 72"/>
                  <a:gd name="T83" fmla="*/ 152 h 156"/>
                  <a:gd name="T84" fmla="*/ 63 w 72"/>
                  <a:gd name="T85" fmla="*/ 145 h 156"/>
                  <a:gd name="T86" fmla="*/ 57 w 72"/>
                  <a:gd name="T87" fmla="*/ 139 h 156"/>
                  <a:gd name="T88" fmla="*/ 52 w 72"/>
                  <a:gd name="T89" fmla="*/ 133 h 156"/>
                  <a:gd name="T90" fmla="*/ 47 w 72"/>
                  <a:gd name="T91" fmla="*/ 127 h 156"/>
                  <a:gd name="T92" fmla="*/ 47 w 72"/>
                  <a:gd name="T93" fmla="*/ 128 h 156"/>
                  <a:gd name="T94" fmla="*/ 52 w 72"/>
                  <a:gd name="T95" fmla="*/ 139 h 156"/>
                  <a:gd name="T96" fmla="*/ 55 w 72"/>
                  <a:gd name="T97" fmla="*/ 148 h 156"/>
                  <a:gd name="T98" fmla="*/ 53 w 72"/>
                  <a:gd name="T99" fmla="*/ 144 h 156"/>
                  <a:gd name="T100" fmla="*/ 47 w 72"/>
                  <a:gd name="T101" fmla="*/ 135 h 156"/>
                  <a:gd name="T102" fmla="*/ 43 w 72"/>
                  <a:gd name="T103" fmla="*/ 126 h 156"/>
                  <a:gd name="T104" fmla="*/ 41 w 72"/>
                  <a:gd name="T105" fmla="*/ 123 h 156"/>
                  <a:gd name="T106" fmla="*/ 39 w 72"/>
                  <a:gd name="T107" fmla="*/ 118 h 156"/>
                  <a:gd name="T108" fmla="*/ 37 w 72"/>
                  <a:gd name="T109" fmla="*/ 115 h 156"/>
                  <a:gd name="T110" fmla="*/ 34 w 72"/>
                  <a:gd name="T111" fmla="*/ 111 h 156"/>
                  <a:gd name="T112" fmla="*/ 30 w 72"/>
                  <a:gd name="T113" fmla="*/ 104 h 156"/>
                  <a:gd name="T114" fmla="*/ 25 w 72"/>
                  <a:gd name="T115" fmla="*/ 95 h 156"/>
                  <a:gd name="T116" fmla="*/ 20 w 72"/>
                  <a:gd name="T117" fmla="*/ 86 h 156"/>
                  <a:gd name="T118" fmla="*/ 15 w 72"/>
                  <a:gd name="T119" fmla="*/ 8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2" h="156">
                    <a:moveTo>
                      <a:pt x="12" y="89"/>
                    </a:moveTo>
                    <a:lnTo>
                      <a:pt x="11" y="89"/>
                    </a:lnTo>
                    <a:lnTo>
                      <a:pt x="10" y="88"/>
                    </a:lnTo>
                    <a:lnTo>
                      <a:pt x="9" y="87"/>
                    </a:lnTo>
                    <a:lnTo>
                      <a:pt x="8" y="86"/>
                    </a:lnTo>
                    <a:lnTo>
                      <a:pt x="7" y="84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8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8" y="66"/>
                    </a:lnTo>
                    <a:lnTo>
                      <a:pt x="9" y="62"/>
                    </a:lnTo>
                    <a:lnTo>
                      <a:pt x="8" y="59"/>
                    </a:lnTo>
                    <a:lnTo>
                      <a:pt x="8" y="56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6" y="56"/>
                    </a:lnTo>
                    <a:lnTo>
                      <a:pt x="4" y="57"/>
                    </a:lnTo>
                    <a:lnTo>
                      <a:pt x="3" y="57"/>
                    </a:lnTo>
                    <a:lnTo>
                      <a:pt x="1" y="59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58"/>
                    </a:lnTo>
                    <a:lnTo>
                      <a:pt x="1" y="56"/>
                    </a:lnTo>
                    <a:lnTo>
                      <a:pt x="3" y="54"/>
                    </a:lnTo>
                    <a:lnTo>
                      <a:pt x="4" y="51"/>
                    </a:lnTo>
                    <a:lnTo>
                      <a:pt x="6" y="48"/>
                    </a:lnTo>
                    <a:lnTo>
                      <a:pt x="6" y="45"/>
                    </a:lnTo>
                    <a:lnTo>
                      <a:pt x="7" y="42"/>
                    </a:lnTo>
                    <a:lnTo>
                      <a:pt x="8" y="39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9" y="33"/>
                    </a:lnTo>
                    <a:lnTo>
                      <a:pt x="10" y="30"/>
                    </a:lnTo>
                    <a:lnTo>
                      <a:pt x="10" y="26"/>
                    </a:lnTo>
                    <a:lnTo>
                      <a:pt x="10" y="23"/>
                    </a:lnTo>
                    <a:lnTo>
                      <a:pt x="11" y="20"/>
                    </a:lnTo>
                    <a:lnTo>
                      <a:pt x="12" y="16"/>
                    </a:lnTo>
                    <a:lnTo>
                      <a:pt x="13" y="14"/>
                    </a:lnTo>
                    <a:lnTo>
                      <a:pt x="13" y="12"/>
                    </a:lnTo>
                    <a:lnTo>
                      <a:pt x="14" y="10"/>
                    </a:lnTo>
                    <a:lnTo>
                      <a:pt x="15" y="8"/>
                    </a:lnTo>
                    <a:lnTo>
                      <a:pt x="16" y="6"/>
                    </a:lnTo>
                    <a:lnTo>
                      <a:pt x="16" y="3"/>
                    </a:lnTo>
                    <a:lnTo>
                      <a:pt x="17" y="1"/>
                    </a:lnTo>
                    <a:lnTo>
                      <a:pt x="18" y="0"/>
                    </a:lnTo>
                    <a:lnTo>
                      <a:pt x="18" y="1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5" y="11"/>
                    </a:lnTo>
                    <a:lnTo>
                      <a:pt x="15" y="13"/>
                    </a:lnTo>
                    <a:lnTo>
                      <a:pt x="14" y="15"/>
                    </a:lnTo>
                    <a:lnTo>
                      <a:pt x="13" y="18"/>
                    </a:lnTo>
                    <a:lnTo>
                      <a:pt x="13" y="20"/>
                    </a:lnTo>
                    <a:lnTo>
                      <a:pt x="12" y="23"/>
                    </a:lnTo>
                    <a:lnTo>
                      <a:pt x="12" y="25"/>
                    </a:lnTo>
                    <a:lnTo>
                      <a:pt x="11" y="28"/>
                    </a:lnTo>
                    <a:lnTo>
                      <a:pt x="11" y="31"/>
                    </a:lnTo>
                    <a:lnTo>
                      <a:pt x="10" y="33"/>
                    </a:lnTo>
                    <a:lnTo>
                      <a:pt x="10" y="36"/>
                    </a:lnTo>
                    <a:lnTo>
                      <a:pt x="10" y="39"/>
                    </a:lnTo>
                    <a:lnTo>
                      <a:pt x="10" y="41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4"/>
                    </a:lnTo>
                    <a:lnTo>
                      <a:pt x="10" y="58"/>
                    </a:lnTo>
                    <a:lnTo>
                      <a:pt x="11" y="61"/>
                    </a:lnTo>
                    <a:lnTo>
                      <a:pt x="12" y="63"/>
                    </a:lnTo>
                    <a:lnTo>
                      <a:pt x="12" y="66"/>
                    </a:lnTo>
                    <a:lnTo>
                      <a:pt x="13" y="67"/>
                    </a:lnTo>
                    <a:lnTo>
                      <a:pt x="14" y="68"/>
                    </a:lnTo>
                    <a:lnTo>
                      <a:pt x="15" y="69"/>
                    </a:lnTo>
                    <a:lnTo>
                      <a:pt x="16" y="70"/>
                    </a:lnTo>
                    <a:lnTo>
                      <a:pt x="18" y="72"/>
                    </a:lnTo>
                    <a:lnTo>
                      <a:pt x="19" y="73"/>
                    </a:lnTo>
                    <a:lnTo>
                      <a:pt x="20" y="74"/>
                    </a:lnTo>
                    <a:lnTo>
                      <a:pt x="21" y="76"/>
                    </a:lnTo>
                    <a:lnTo>
                      <a:pt x="22" y="77"/>
                    </a:lnTo>
                    <a:lnTo>
                      <a:pt x="23" y="79"/>
                    </a:lnTo>
                    <a:lnTo>
                      <a:pt x="24" y="80"/>
                    </a:lnTo>
                    <a:lnTo>
                      <a:pt x="26" y="83"/>
                    </a:lnTo>
                    <a:lnTo>
                      <a:pt x="28" y="85"/>
                    </a:lnTo>
                    <a:lnTo>
                      <a:pt x="29" y="87"/>
                    </a:lnTo>
                    <a:lnTo>
                      <a:pt x="30" y="88"/>
                    </a:lnTo>
                    <a:lnTo>
                      <a:pt x="30" y="88"/>
                    </a:lnTo>
                    <a:lnTo>
                      <a:pt x="28" y="88"/>
                    </a:lnTo>
                    <a:lnTo>
                      <a:pt x="27" y="86"/>
                    </a:lnTo>
                    <a:lnTo>
                      <a:pt x="25" y="83"/>
                    </a:lnTo>
                    <a:lnTo>
                      <a:pt x="23" y="81"/>
                    </a:lnTo>
                    <a:lnTo>
                      <a:pt x="21" y="79"/>
                    </a:lnTo>
                    <a:lnTo>
                      <a:pt x="20" y="77"/>
                    </a:lnTo>
                    <a:lnTo>
                      <a:pt x="19" y="76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5"/>
                    </a:lnTo>
                    <a:lnTo>
                      <a:pt x="15" y="76"/>
                    </a:lnTo>
                    <a:lnTo>
                      <a:pt x="16" y="77"/>
                    </a:lnTo>
                    <a:lnTo>
                      <a:pt x="17" y="80"/>
                    </a:lnTo>
                    <a:lnTo>
                      <a:pt x="19" y="82"/>
                    </a:lnTo>
                    <a:lnTo>
                      <a:pt x="21" y="86"/>
                    </a:lnTo>
                    <a:lnTo>
                      <a:pt x="24" y="90"/>
                    </a:lnTo>
                    <a:lnTo>
                      <a:pt x="28" y="95"/>
                    </a:lnTo>
                    <a:lnTo>
                      <a:pt x="31" y="101"/>
                    </a:lnTo>
                    <a:lnTo>
                      <a:pt x="34" y="106"/>
                    </a:lnTo>
                    <a:lnTo>
                      <a:pt x="37" y="110"/>
                    </a:lnTo>
                    <a:lnTo>
                      <a:pt x="39" y="114"/>
                    </a:lnTo>
                    <a:lnTo>
                      <a:pt x="41" y="117"/>
                    </a:lnTo>
                    <a:lnTo>
                      <a:pt x="44" y="120"/>
                    </a:lnTo>
                    <a:lnTo>
                      <a:pt x="47" y="124"/>
                    </a:lnTo>
                    <a:lnTo>
                      <a:pt x="50" y="128"/>
                    </a:lnTo>
                    <a:lnTo>
                      <a:pt x="54" y="132"/>
                    </a:lnTo>
                    <a:lnTo>
                      <a:pt x="57" y="136"/>
                    </a:lnTo>
                    <a:lnTo>
                      <a:pt x="60" y="139"/>
                    </a:lnTo>
                    <a:lnTo>
                      <a:pt x="62" y="141"/>
                    </a:lnTo>
                    <a:lnTo>
                      <a:pt x="63" y="143"/>
                    </a:lnTo>
                    <a:lnTo>
                      <a:pt x="66" y="145"/>
                    </a:lnTo>
                    <a:lnTo>
                      <a:pt x="68" y="148"/>
                    </a:lnTo>
                    <a:lnTo>
                      <a:pt x="69" y="151"/>
                    </a:lnTo>
                    <a:lnTo>
                      <a:pt x="71" y="153"/>
                    </a:lnTo>
                    <a:lnTo>
                      <a:pt x="71" y="155"/>
                    </a:lnTo>
                    <a:lnTo>
                      <a:pt x="71" y="155"/>
                    </a:lnTo>
                    <a:lnTo>
                      <a:pt x="70" y="154"/>
                    </a:lnTo>
                    <a:lnTo>
                      <a:pt x="69" y="152"/>
                    </a:lnTo>
                    <a:lnTo>
                      <a:pt x="67" y="150"/>
                    </a:lnTo>
                    <a:lnTo>
                      <a:pt x="65" y="148"/>
                    </a:lnTo>
                    <a:lnTo>
                      <a:pt x="63" y="145"/>
                    </a:lnTo>
                    <a:lnTo>
                      <a:pt x="61" y="143"/>
                    </a:lnTo>
                    <a:lnTo>
                      <a:pt x="59" y="141"/>
                    </a:lnTo>
                    <a:lnTo>
                      <a:pt x="57" y="139"/>
                    </a:lnTo>
                    <a:lnTo>
                      <a:pt x="56" y="137"/>
                    </a:lnTo>
                    <a:lnTo>
                      <a:pt x="54" y="136"/>
                    </a:lnTo>
                    <a:lnTo>
                      <a:pt x="52" y="133"/>
                    </a:lnTo>
                    <a:lnTo>
                      <a:pt x="50" y="131"/>
                    </a:lnTo>
                    <a:lnTo>
                      <a:pt x="48" y="129"/>
                    </a:lnTo>
                    <a:lnTo>
                      <a:pt x="47" y="127"/>
                    </a:lnTo>
                    <a:lnTo>
                      <a:pt x="46" y="126"/>
                    </a:lnTo>
                    <a:lnTo>
                      <a:pt x="46" y="127"/>
                    </a:lnTo>
                    <a:lnTo>
                      <a:pt x="47" y="128"/>
                    </a:lnTo>
                    <a:lnTo>
                      <a:pt x="48" y="131"/>
                    </a:lnTo>
                    <a:lnTo>
                      <a:pt x="50" y="135"/>
                    </a:lnTo>
                    <a:lnTo>
                      <a:pt x="52" y="139"/>
                    </a:lnTo>
                    <a:lnTo>
                      <a:pt x="53" y="143"/>
                    </a:lnTo>
                    <a:lnTo>
                      <a:pt x="54" y="146"/>
                    </a:lnTo>
                    <a:lnTo>
                      <a:pt x="55" y="148"/>
                    </a:lnTo>
                    <a:lnTo>
                      <a:pt x="55" y="148"/>
                    </a:lnTo>
                    <a:lnTo>
                      <a:pt x="54" y="147"/>
                    </a:lnTo>
                    <a:lnTo>
                      <a:pt x="53" y="144"/>
                    </a:lnTo>
                    <a:lnTo>
                      <a:pt x="51" y="141"/>
                    </a:lnTo>
                    <a:lnTo>
                      <a:pt x="49" y="138"/>
                    </a:lnTo>
                    <a:lnTo>
                      <a:pt x="47" y="135"/>
                    </a:lnTo>
                    <a:lnTo>
                      <a:pt x="46" y="132"/>
                    </a:lnTo>
                    <a:lnTo>
                      <a:pt x="44" y="129"/>
                    </a:lnTo>
                    <a:lnTo>
                      <a:pt x="43" y="126"/>
                    </a:lnTo>
                    <a:lnTo>
                      <a:pt x="43" y="125"/>
                    </a:lnTo>
                    <a:lnTo>
                      <a:pt x="42" y="124"/>
                    </a:lnTo>
                    <a:lnTo>
                      <a:pt x="41" y="123"/>
                    </a:lnTo>
                    <a:lnTo>
                      <a:pt x="41" y="121"/>
                    </a:lnTo>
                    <a:lnTo>
                      <a:pt x="40" y="120"/>
                    </a:lnTo>
                    <a:lnTo>
                      <a:pt x="39" y="118"/>
                    </a:lnTo>
                    <a:lnTo>
                      <a:pt x="38" y="117"/>
                    </a:lnTo>
                    <a:lnTo>
                      <a:pt x="37" y="116"/>
                    </a:lnTo>
                    <a:lnTo>
                      <a:pt x="37" y="115"/>
                    </a:lnTo>
                    <a:lnTo>
                      <a:pt x="36" y="114"/>
                    </a:lnTo>
                    <a:lnTo>
                      <a:pt x="36" y="113"/>
                    </a:lnTo>
                    <a:lnTo>
                      <a:pt x="34" y="111"/>
                    </a:lnTo>
                    <a:lnTo>
                      <a:pt x="33" y="109"/>
                    </a:lnTo>
                    <a:lnTo>
                      <a:pt x="32" y="106"/>
                    </a:lnTo>
                    <a:lnTo>
                      <a:pt x="30" y="104"/>
                    </a:lnTo>
                    <a:lnTo>
                      <a:pt x="29" y="101"/>
                    </a:lnTo>
                    <a:lnTo>
                      <a:pt x="27" y="98"/>
                    </a:lnTo>
                    <a:lnTo>
                      <a:pt x="25" y="95"/>
                    </a:lnTo>
                    <a:lnTo>
                      <a:pt x="23" y="92"/>
                    </a:lnTo>
                    <a:lnTo>
                      <a:pt x="21" y="89"/>
                    </a:lnTo>
                    <a:lnTo>
                      <a:pt x="20" y="86"/>
                    </a:lnTo>
                    <a:lnTo>
                      <a:pt x="18" y="84"/>
                    </a:lnTo>
                    <a:lnTo>
                      <a:pt x="16" y="82"/>
                    </a:lnTo>
                    <a:lnTo>
                      <a:pt x="15" y="81"/>
                    </a:lnTo>
                    <a:lnTo>
                      <a:pt x="14" y="80"/>
                    </a:lnTo>
                    <a:lnTo>
                      <a:pt x="12" y="89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89" name="Freeform 177">
                <a:extLst>
                  <a:ext uri="{FF2B5EF4-FFF2-40B4-BE49-F238E27FC236}">
                    <a16:creationId xmlns:a16="http://schemas.microsoft.com/office/drawing/2014/main" id="{B29DC31E-E143-2D80-7C06-55ED5AADB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" y="823"/>
                <a:ext cx="17" cy="42"/>
              </a:xfrm>
              <a:custGeom>
                <a:avLst/>
                <a:gdLst>
                  <a:gd name="T0" fmla="*/ 16 w 17"/>
                  <a:gd name="T1" fmla="*/ 1 h 42"/>
                  <a:gd name="T2" fmla="*/ 16 w 17"/>
                  <a:gd name="T3" fmla="*/ 0 h 42"/>
                  <a:gd name="T4" fmla="*/ 16 w 17"/>
                  <a:gd name="T5" fmla="*/ 1 h 42"/>
                  <a:gd name="T6" fmla="*/ 16 w 17"/>
                  <a:gd name="T7" fmla="*/ 3 h 42"/>
                  <a:gd name="T8" fmla="*/ 14 w 17"/>
                  <a:gd name="T9" fmla="*/ 6 h 42"/>
                  <a:gd name="T10" fmla="*/ 12 w 17"/>
                  <a:gd name="T11" fmla="*/ 9 h 42"/>
                  <a:gd name="T12" fmla="*/ 12 w 17"/>
                  <a:gd name="T13" fmla="*/ 12 h 42"/>
                  <a:gd name="T14" fmla="*/ 12 w 17"/>
                  <a:gd name="T15" fmla="*/ 14 h 42"/>
                  <a:gd name="T16" fmla="*/ 12 w 17"/>
                  <a:gd name="T17" fmla="*/ 16 h 42"/>
                  <a:gd name="T18" fmla="*/ 12 w 17"/>
                  <a:gd name="T19" fmla="*/ 18 h 42"/>
                  <a:gd name="T20" fmla="*/ 12 w 17"/>
                  <a:gd name="T21" fmla="*/ 21 h 42"/>
                  <a:gd name="T22" fmla="*/ 12 w 17"/>
                  <a:gd name="T23" fmla="*/ 24 h 42"/>
                  <a:gd name="T24" fmla="*/ 10 w 17"/>
                  <a:gd name="T25" fmla="*/ 28 h 42"/>
                  <a:gd name="T26" fmla="*/ 8 w 17"/>
                  <a:gd name="T27" fmla="*/ 32 h 42"/>
                  <a:gd name="T28" fmla="*/ 7 w 17"/>
                  <a:gd name="T29" fmla="*/ 35 h 42"/>
                  <a:gd name="T30" fmla="*/ 5 w 17"/>
                  <a:gd name="T31" fmla="*/ 38 h 42"/>
                  <a:gd name="T32" fmla="*/ 3 w 17"/>
                  <a:gd name="T33" fmla="*/ 40 h 42"/>
                  <a:gd name="T34" fmla="*/ 3 w 17"/>
                  <a:gd name="T35" fmla="*/ 41 h 42"/>
                  <a:gd name="T36" fmla="*/ 1 w 17"/>
                  <a:gd name="T37" fmla="*/ 41 h 42"/>
                  <a:gd name="T38" fmla="*/ 0 w 17"/>
                  <a:gd name="T39" fmla="*/ 41 h 42"/>
                  <a:gd name="T40" fmla="*/ 1 w 17"/>
                  <a:gd name="T41" fmla="*/ 39 h 42"/>
                  <a:gd name="T42" fmla="*/ 1 w 17"/>
                  <a:gd name="T43" fmla="*/ 36 h 42"/>
                  <a:gd name="T44" fmla="*/ 3 w 17"/>
                  <a:gd name="T45" fmla="*/ 33 h 42"/>
                  <a:gd name="T46" fmla="*/ 5 w 17"/>
                  <a:gd name="T47" fmla="*/ 30 h 42"/>
                  <a:gd name="T48" fmla="*/ 7 w 17"/>
                  <a:gd name="T49" fmla="*/ 27 h 42"/>
                  <a:gd name="T50" fmla="*/ 7 w 17"/>
                  <a:gd name="T51" fmla="*/ 24 h 42"/>
                  <a:gd name="T52" fmla="*/ 7 w 17"/>
                  <a:gd name="T53" fmla="*/ 20 h 42"/>
                  <a:gd name="T54" fmla="*/ 7 w 17"/>
                  <a:gd name="T55" fmla="*/ 18 h 42"/>
                  <a:gd name="T56" fmla="*/ 5 w 17"/>
                  <a:gd name="T57" fmla="*/ 16 h 42"/>
                  <a:gd name="T58" fmla="*/ 1 w 17"/>
                  <a:gd name="T59" fmla="*/ 13 h 42"/>
                  <a:gd name="T60" fmla="*/ 0 w 17"/>
                  <a:gd name="T61" fmla="*/ 12 h 42"/>
                  <a:gd name="T62" fmla="*/ 0 w 17"/>
                  <a:gd name="T63" fmla="*/ 11 h 42"/>
                  <a:gd name="T64" fmla="*/ 0 w 17"/>
                  <a:gd name="T65" fmla="*/ 10 h 42"/>
                  <a:gd name="T66" fmla="*/ 3 w 17"/>
                  <a:gd name="T67" fmla="*/ 10 h 42"/>
                  <a:gd name="T68" fmla="*/ 5 w 17"/>
                  <a:gd name="T69" fmla="*/ 9 h 42"/>
                  <a:gd name="T70" fmla="*/ 7 w 17"/>
                  <a:gd name="T71" fmla="*/ 7 h 42"/>
                  <a:gd name="T72" fmla="*/ 8 w 17"/>
                  <a:gd name="T73" fmla="*/ 6 h 42"/>
                  <a:gd name="T74" fmla="*/ 12 w 17"/>
                  <a:gd name="T75" fmla="*/ 4 h 42"/>
                  <a:gd name="T76" fmla="*/ 12 w 17"/>
                  <a:gd name="T77" fmla="*/ 3 h 42"/>
                  <a:gd name="T78" fmla="*/ 16 w 17"/>
                  <a:gd name="T79" fmla="*/ 2 h 42"/>
                  <a:gd name="T80" fmla="*/ 16 w 17"/>
                  <a:gd name="T81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" h="42">
                    <a:moveTo>
                      <a:pt x="16" y="1"/>
                    </a:moveTo>
                    <a:lnTo>
                      <a:pt x="16" y="0"/>
                    </a:lnTo>
                    <a:lnTo>
                      <a:pt x="16" y="1"/>
                    </a:lnTo>
                    <a:lnTo>
                      <a:pt x="16" y="3"/>
                    </a:lnTo>
                    <a:lnTo>
                      <a:pt x="14" y="6"/>
                    </a:lnTo>
                    <a:lnTo>
                      <a:pt x="12" y="9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2" y="18"/>
                    </a:lnTo>
                    <a:lnTo>
                      <a:pt x="12" y="21"/>
                    </a:lnTo>
                    <a:lnTo>
                      <a:pt x="12" y="24"/>
                    </a:lnTo>
                    <a:lnTo>
                      <a:pt x="10" y="28"/>
                    </a:lnTo>
                    <a:lnTo>
                      <a:pt x="8" y="32"/>
                    </a:lnTo>
                    <a:lnTo>
                      <a:pt x="7" y="35"/>
                    </a:lnTo>
                    <a:lnTo>
                      <a:pt x="5" y="38"/>
                    </a:lnTo>
                    <a:lnTo>
                      <a:pt x="3" y="40"/>
                    </a:lnTo>
                    <a:lnTo>
                      <a:pt x="3" y="41"/>
                    </a:lnTo>
                    <a:lnTo>
                      <a:pt x="1" y="41"/>
                    </a:lnTo>
                    <a:lnTo>
                      <a:pt x="0" y="41"/>
                    </a:lnTo>
                    <a:lnTo>
                      <a:pt x="1" y="39"/>
                    </a:lnTo>
                    <a:lnTo>
                      <a:pt x="1" y="36"/>
                    </a:lnTo>
                    <a:lnTo>
                      <a:pt x="3" y="33"/>
                    </a:lnTo>
                    <a:lnTo>
                      <a:pt x="5" y="30"/>
                    </a:lnTo>
                    <a:lnTo>
                      <a:pt x="7" y="27"/>
                    </a:lnTo>
                    <a:lnTo>
                      <a:pt x="7" y="24"/>
                    </a:lnTo>
                    <a:lnTo>
                      <a:pt x="7" y="20"/>
                    </a:lnTo>
                    <a:lnTo>
                      <a:pt x="7" y="18"/>
                    </a:lnTo>
                    <a:lnTo>
                      <a:pt x="5" y="16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6"/>
                    </a:lnTo>
                    <a:lnTo>
                      <a:pt x="12" y="4"/>
                    </a:lnTo>
                    <a:lnTo>
                      <a:pt x="12" y="3"/>
                    </a:lnTo>
                    <a:lnTo>
                      <a:pt x="16" y="2"/>
                    </a:lnTo>
                    <a:lnTo>
                      <a:pt x="16" y="1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90" name="Freeform 178">
                <a:extLst>
                  <a:ext uri="{FF2B5EF4-FFF2-40B4-BE49-F238E27FC236}">
                    <a16:creationId xmlns:a16="http://schemas.microsoft.com/office/drawing/2014/main" id="{0F42B0AF-826E-9B00-9756-8555AA974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" y="897"/>
                <a:ext cx="43" cy="17"/>
              </a:xfrm>
              <a:custGeom>
                <a:avLst/>
                <a:gdLst>
                  <a:gd name="T0" fmla="*/ 0 w 43"/>
                  <a:gd name="T1" fmla="*/ 16 h 17"/>
                  <a:gd name="T2" fmla="*/ 1 w 43"/>
                  <a:gd name="T3" fmla="*/ 16 h 17"/>
                  <a:gd name="T4" fmla="*/ 2 w 43"/>
                  <a:gd name="T5" fmla="*/ 16 h 17"/>
                  <a:gd name="T6" fmla="*/ 3 w 43"/>
                  <a:gd name="T7" fmla="*/ 16 h 17"/>
                  <a:gd name="T8" fmla="*/ 5 w 43"/>
                  <a:gd name="T9" fmla="*/ 16 h 17"/>
                  <a:gd name="T10" fmla="*/ 7 w 43"/>
                  <a:gd name="T11" fmla="*/ 14 h 17"/>
                  <a:gd name="T12" fmla="*/ 9 w 43"/>
                  <a:gd name="T13" fmla="*/ 14 h 17"/>
                  <a:gd name="T14" fmla="*/ 10 w 43"/>
                  <a:gd name="T15" fmla="*/ 14 h 17"/>
                  <a:gd name="T16" fmla="*/ 12 w 43"/>
                  <a:gd name="T17" fmla="*/ 14 h 17"/>
                  <a:gd name="T18" fmla="*/ 13 w 43"/>
                  <a:gd name="T19" fmla="*/ 14 h 17"/>
                  <a:gd name="T20" fmla="*/ 16 w 43"/>
                  <a:gd name="T21" fmla="*/ 14 h 17"/>
                  <a:gd name="T22" fmla="*/ 20 w 43"/>
                  <a:gd name="T23" fmla="*/ 14 h 17"/>
                  <a:gd name="T24" fmla="*/ 24 w 43"/>
                  <a:gd name="T25" fmla="*/ 14 h 17"/>
                  <a:gd name="T26" fmla="*/ 28 w 43"/>
                  <a:gd name="T27" fmla="*/ 14 h 17"/>
                  <a:gd name="T28" fmla="*/ 32 w 43"/>
                  <a:gd name="T29" fmla="*/ 12 h 17"/>
                  <a:gd name="T30" fmla="*/ 35 w 43"/>
                  <a:gd name="T31" fmla="*/ 12 h 17"/>
                  <a:gd name="T32" fmla="*/ 38 w 43"/>
                  <a:gd name="T33" fmla="*/ 10 h 17"/>
                  <a:gd name="T34" fmla="*/ 40 w 43"/>
                  <a:gd name="T35" fmla="*/ 8 h 17"/>
                  <a:gd name="T36" fmla="*/ 41 w 43"/>
                  <a:gd name="T37" fmla="*/ 6 h 17"/>
                  <a:gd name="T38" fmla="*/ 42 w 43"/>
                  <a:gd name="T39" fmla="*/ 6 h 17"/>
                  <a:gd name="T40" fmla="*/ 42 w 43"/>
                  <a:gd name="T41" fmla="*/ 4 h 17"/>
                  <a:gd name="T42" fmla="*/ 42 w 43"/>
                  <a:gd name="T43" fmla="*/ 4 h 17"/>
                  <a:gd name="T44" fmla="*/ 42 w 43"/>
                  <a:gd name="T45" fmla="*/ 4 h 17"/>
                  <a:gd name="T46" fmla="*/ 41 w 43"/>
                  <a:gd name="T47" fmla="*/ 6 h 17"/>
                  <a:gd name="T48" fmla="*/ 39 w 43"/>
                  <a:gd name="T49" fmla="*/ 6 h 17"/>
                  <a:gd name="T50" fmla="*/ 36 w 43"/>
                  <a:gd name="T51" fmla="*/ 6 h 17"/>
                  <a:gd name="T52" fmla="*/ 35 w 43"/>
                  <a:gd name="T53" fmla="*/ 8 h 17"/>
                  <a:gd name="T54" fmla="*/ 33 w 43"/>
                  <a:gd name="T55" fmla="*/ 10 h 17"/>
                  <a:gd name="T56" fmla="*/ 31 w 43"/>
                  <a:gd name="T57" fmla="*/ 10 h 17"/>
                  <a:gd name="T58" fmla="*/ 29 w 43"/>
                  <a:gd name="T59" fmla="*/ 10 h 17"/>
                  <a:gd name="T60" fmla="*/ 27 w 43"/>
                  <a:gd name="T61" fmla="*/ 10 h 17"/>
                  <a:gd name="T62" fmla="*/ 25 w 43"/>
                  <a:gd name="T63" fmla="*/ 10 h 17"/>
                  <a:gd name="T64" fmla="*/ 23 w 43"/>
                  <a:gd name="T65" fmla="*/ 10 h 17"/>
                  <a:gd name="T66" fmla="*/ 20 w 43"/>
                  <a:gd name="T67" fmla="*/ 10 h 17"/>
                  <a:gd name="T68" fmla="*/ 19 w 43"/>
                  <a:gd name="T69" fmla="*/ 8 h 17"/>
                  <a:gd name="T70" fmla="*/ 17 w 43"/>
                  <a:gd name="T71" fmla="*/ 8 h 17"/>
                  <a:gd name="T72" fmla="*/ 16 w 43"/>
                  <a:gd name="T73" fmla="*/ 8 h 17"/>
                  <a:gd name="T74" fmla="*/ 15 w 43"/>
                  <a:gd name="T75" fmla="*/ 6 h 17"/>
                  <a:gd name="T76" fmla="*/ 14 w 43"/>
                  <a:gd name="T77" fmla="*/ 6 h 17"/>
                  <a:gd name="T78" fmla="*/ 13 w 43"/>
                  <a:gd name="T79" fmla="*/ 6 h 17"/>
                  <a:gd name="T80" fmla="*/ 12 w 43"/>
                  <a:gd name="T81" fmla="*/ 6 h 17"/>
                  <a:gd name="T82" fmla="*/ 10 w 43"/>
                  <a:gd name="T83" fmla="*/ 4 h 17"/>
                  <a:gd name="T84" fmla="*/ 9 w 43"/>
                  <a:gd name="T85" fmla="*/ 2 h 17"/>
                  <a:gd name="T86" fmla="*/ 8 w 43"/>
                  <a:gd name="T87" fmla="*/ 0 h 17"/>
                  <a:gd name="T88" fmla="*/ 7 w 43"/>
                  <a:gd name="T89" fmla="*/ 0 h 17"/>
                  <a:gd name="T90" fmla="*/ 7 w 43"/>
                  <a:gd name="T91" fmla="*/ 0 h 17"/>
                  <a:gd name="T92" fmla="*/ 7 w 43"/>
                  <a:gd name="T93" fmla="*/ 2 h 17"/>
                  <a:gd name="T94" fmla="*/ 6 w 43"/>
                  <a:gd name="T95" fmla="*/ 4 h 17"/>
                  <a:gd name="T96" fmla="*/ 5 w 43"/>
                  <a:gd name="T97" fmla="*/ 6 h 17"/>
                  <a:gd name="T98" fmla="*/ 4 w 43"/>
                  <a:gd name="T99" fmla="*/ 10 h 17"/>
                  <a:gd name="T100" fmla="*/ 3 w 43"/>
                  <a:gd name="T101" fmla="*/ 12 h 17"/>
                  <a:gd name="T102" fmla="*/ 2 w 43"/>
                  <a:gd name="T103" fmla="*/ 16 h 17"/>
                  <a:gd name="T104" fmla="*/ 0 w 43"/>
                  <a:gd name="T10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17">
                    <a:moveTo>
                      <a:pt x="0" y="16"/>
                    </a:moveTo>
                    <a:lnTo>
                      <a:pt x="1" y="16"/>
                    </a:lnTo>
                    <a:lnTo>
                      <a:pt x="2" y="16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9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24" y="14"/>
                    </a:lnTo>
                    <a:lnTo>
                      <a:pt x="28" y="14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0"/>
                    </a:lnTo>
                    <a:lnTo>
                      <a:pt x="40" y="8"/>
                    </a:lnTo>
                    <a:lnTo>
                      <a:pt x="41" y="6"/>
                    </a:lnTo>
                    <a:lnTo>
                      <a:pt x="42" y="6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1" y="6"/>
                    </a:lnTo>
                    <a:lnTo>
                      <a:pt x="39" y="6"/>
                    </a:lnTo>
                    <a:lnTo>
                      <a:pt x="36" y="6"/>
                    </a:lnTo>
                    <a:lnTo>
                      <a:pt x="35" y="8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9" y="10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10"/>
                    </a:lnTo>
                    <a:lnTo>
                      <a:pt x="20" y="10"/>
                    </a:lnTo>
                    <a:lnTo>
                      <a:pt x="19" y="8"/>
                    </a:lnTo>
                    <a:lnTo>
                      <a:pt x="17" y="8"/>
                    </a:lnTo>
                    <a:lnTo>
                      <a:pt x="16" y="8"/>
                    </a:lnTo>
                    <a:lnTo>
                      <a:pt x="15" y="6"/>
                    </a:lnTo>
                    <a:lnTo>
                      <a:pt x="14" y="6"/>
                    </a:lnTo>
                    <a:lnTo>
                      <a:pt x="13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10"/>
                    </a:lnTo>
                    <a:lnTo>
                      <a:pt x="3" y="12"/>
                    </a:lnTo>
                    <a:lnTo>
                      <a:pt x="2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91" name="Freeform 179">
                <a:extLst>
                  <a:ext uri="{FF2B5EF4-FFF2-40B4-BE49-F238E27FC236}">
                    <a16:creationId xmlns:a16="http://schemas.microsoft.com/office/drawing/2014/main" id="{A54FBDED-6F81-717C-951C-8FCBF3B3F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" y="944"/>
                <a:ext cx="39" cy="17"/>
              </a:xfrm>
              <a:custGeom>
                <a:avLst/>
                <a:gdLst>
                  <a:gd name="T0" fmla="*/ 0 w 39"/>
                  <a:gd name="T1" fmla="*/ 2 h 17"/>
                  <a:gd name="T2" fmla="*/ 0 w 39"/>
                  <a:gd name="T3" fmla="*/ 2 h 17"/>
                  <a:gd name="T4" fmla="*/ 0 w 39"/>
                  <a:gd name="T5" fmla="*/ 2 h 17"/>
                  <a:gd name="T6" fmla="*/ 1 w 39"/>
                  <a:gd name="T7" fmla="*/ 2 h 17"/>
                  <a:gd name="T8" fmla="*/ 3 w 39"/>
                  <a:gd name="T9" fmla="*/ 2 h 17"/>
                  <a:gd name="T10" fmla="*/ 4 w 39"/>
                  <a:gd name="T11" fmla="*/ 2 h 17"/>
                  <a:gd name="T12" fmla="*/ 6 w 39"/>
                  <a:gd name="T13" fmla="*/ 2 h 17"/>
                  <a:gd name="T14" fmla="*/ 7 w 39"/>
                  <a:gd name="T15" fmla="*/ 2 h 17"/>
                  <a:gd name="T16" fmla="*/ 9 w 39"/>
                  <a:gd name="T17" fmla="*/ 2 h 17"/>
                  <a:gd name="T18" fmla="*/ 11 w 39"/>
                  <a:gd name="T19" fmla="*/ 2 h 17"/>
                  <a:gd name="T20" fmla="*/ 12 w 39"/>
                  <a:gd name="T21" fmla="*/ 2 h 17"/>
                  <a:gd name="T22" fmla="*/ 14 w 39"/>
                  <a:gd name="T23" fmla="*/ 2 h 17"/>
                  <a:gd name="T24" fmla="*/ 15 w 39"/>
                  <a:gd name="T25" fmla="*/ 2 h 17"/>
                  <a:gd name="T26" fmla="*/ 17 w 39"/>
                  <a:gd name="T27" fmla="*/ 2 h 17"/>
                  <a:gd name="T28" fmla="*/ 18 w 39"/>
                  <a:gd name="T29" fmla="*/ 2 h 17"/>
                  <a:gd name="T30" fmla="*/ 20 w 39"/>
                  <a:gd name="T31" fmla="*/ 0 h 17"/>
                  <a:gd name="T32" fmla="*/ 21 w 39"/>
                  <a:gd name="T33" fmla="*/ 0 h 17"/>
                  <a:gd name="T34" fmla="*/ 24 w 39"/>
                  <a:gd name="T35" fmla="*/ 0 h 17"/>
                  <a:gd name="T36" fmla="*/ 26 w 39"/>
                  <a:gd name="T37" fmla="*/ 0 h 17"/>
                  <a:gd name="T38" fmla="*/ 28 w 39"/>
                  <a:gd name="T39" fmla="*/ 0 h 17"/>
                  <a:gd name="T40" fmla="*/ 31 w 39"/>
                  <a:gd name="T41" fmla="*/ 0 h 17"/>
                  <a:gd name="T42" fmla="*/ 33 w 39"/>
                  <a:gd name="T43" fmla="*/ 0 h 17"/>
                  <a:gd name="T44" fmla="*/ 35 w 39"/>
                  <a:gd name="T45" fmla="*/ 0 h 17"/>
                  <a:gd name="T46" fmla="*/ 37 w 39"/>
                  <a:gd name="T47" fmla="*/ 0 h 17"/>
                  <a:gd name="T48" fmla="*/ 38 w 39"/>
                  <a:gd name="T49" fmla="*/ 0 h 17"/>
                  <a:gd name="T50" fmla="*/ 38 w 39"/>
                  <a:gd name="T51" fmla="*/ 0 h 17"/>
                  <a:gd name="T52" fmla="*/ 38 w 39"/>
                  <a:gd name="T53" fmla="*/ 0 h 17"/>
                  <a:gd name="T54" fmla="*/ 38 w 39"/>
                  <a:gd name="T55" fmla="*/ 2 h 17"/>
                  <a:gd name="T56" fmla="*/ 37 w 39"/>
                  <a:gd name="T57" fmla="*/ 2 h 17"/>
                  <a:gd name="T58" fmla="*/ 35 w 39"/>
                  <a:gd name="T59" fmla="*/ 2 h 17"/>
                  <a:gd name="T60" fmla="*/ 34 w 39"/>
                  <a:gd name="T61" fmla="*/ 5 h 17"/>
                  <a:gd name="T62" fmla="*/ 32 w 39"/>
                  <a:gd name="T63" fmla="*/ 5 h 17"/>
                  <a:gd name="T64" fmla="*/ 31 w 39"/>
                  <a:gd name="T65" fmla="*/ 5 h 17"/>
                  <a:gd name="T66" fmla="*/ 29 w 39"/>
                  <a:gd name="T67" fmla="*/ 5 h 17"/>
                  <a:gd name="T68" fmla="*/ 27 w 39"/>
                  <a:gd name="T69" fmla="*/ 5 h 17"/>
                  <a:gd name="T70" fmla="*/ 25 w 39"/>
                  <a:gd name="T71" fmla="*/ 5 h 17"/>
                  <a:gd name="T72" fmla="*/ 24 w 39"/>
                  <a:gd name="T73" fmla="*/ 5 h 17"/>
                  <a:gd name="T74" fmla="*/ 22 w 39"/>
                  <a:gd name="T75" fmla="*/ 5 h 17"/>
                  <a:gd name="T76" fmla="*/ 21 w 39"/>
                  <a:gd name="T77" fmla="*/ 5 h 17"/>
                  <a:gd name="T78" fmla="*/ 20 w 39"/>
                  <a:gd name="T79" fmla="*/ 8 h 17"/>
                  <a:gd name="T80" fmla="*/ 19 w 39"/>
                  <a:gd name="T81" fmla="*/ 8 h 17"/>
                  <a:gd name="T82" fmla="*/ 19 w 39"/>
                  <a:gd name="T83" fmla="*/ 10 h 17"/>
                  <a:gd name="T84" fmla="*/ 19 w 39"/>
                  <a:gd name="T85" fmla="*/ 13 h 17"/>
                  <a:gd name="T86" fmla="*/ 20 w 39"/>
                  <a:gd name="T87" fmla="*/ 13 h 17"/>
                  <a:gd name="T88" fmla="*/ 20 w 39"/>
                  <a:gd name="T89" fmla="*/ 16 h 17"/>
                  <a:gd name="T90" fmla="*/ 20 w 39"/>
                  <a:gd name="T91" fmla="*/ 16 h 17"/>
                  <a:gd name="T92" fmla="*/ 20 w 39"/>
                  <a:gd name="T93" fmla="*/ 16 h 17"/>
                  <a:gd name="T94" fmla="*/ 19 w 39"/>
                  <a:gd name="T95" fmla="*/ 16 h 17"/>
                  <a:gd name="T96" fmla="*/ 18 w 39"/>
                  <a:gd name="T97" fmla="*/ 16 h 17"/>
                  <a:gd name="T98" fmla="*/ 16 w 39"/>
                  <a:gd name="T99" fmla="*/ 13 h 17"/>
                  <a:gd name="T100" fmla="*/ 14 w 39"/>
                  <a:gd name="T101" fmla="*/ 13 h 17"/>
                  <a:gd name="T102" fmla="*/ 11 w 39"/>
                  <a:gd name="T103" fmla="*/ 10 h 17"/>
                  <a:gd name="T104" fmla="*/ 9 w 39"/>
                  <a:gd name="T105" fmla="*/ 10 h 17"/>
                  <a:gd name="T106" fmla="*/ 7 w 39"/>
                  <a:gd name="T107" fmla="*/ 8 h 17"/>
                  <a:gd name="T108" fmla="*/ 5 w 39"/>
                  <a:gd name="T109" fmla="*/ 8 h 17"/>
                  <a:gd name="T110" fmla="*/ 4 w 39"/>
                  <a:gd name="T111" fmla="*/ 8 h 17"/>
                  <a:gd name="T112" fmla="*/ 3 w 39"/>
                  <a:gd name="T113" fmla="*/ 5 h 17"/>
                  <a:gd name="T114" fmla="*/ 1 w 39"/>
                  <a:gd name="T115" fmla="*/ 5 h 17"/>
                  <a:gd name="T116" fmla="*/ 0 w 39"/>
                  <a:gd name="T117" fmla="*/ 2 h 17"/>
                  <a:gd name="T118" fmla="*/ 0 w 39"/>
                  <a:gd name="T119" fmla="*/ 2 h 17"/>
                  <a:gd name="T120" fmla="*/ 0 w 39"/>
                  <a:gd name="T12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" h="17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7" y="2"/>
                    </a:lnTo>
                    <a:lnTo>
                      <a:pt x="18" y="2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8" y="2"/>
                    </a:lnTo>
                    <a:lnTo>
                      <a:pt x="37" y="2"/>
                    </a:lnTo>
                    <a:lnTo>
                      <a:pt x="35" y="2"/>
                    </a:lnTo>
                    <a:lnTo>
                      <a:pt x="34" y="5"/>
                    </a:lnTo>
                    <a:lnTo>
                      <a:pt x="32" y="5"/>
                    </a:lnTo>
                    <a:lnTo>
                      <a:pt x="31" y="5"/>
                    </a:lnTo>
                    <a:lnTo>
                      <a:pt x="29" y="5"/>
                    </a:lnTo>
                    <a:lnTo>
                      <a:pt x="27" y="5"/>
                    </a:lnTo>
                    <a:lnTo>
                      <a:pt x="25" y="5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21" y="5"/>
                    </a:lnTo>
                    <a:lnTo>
                      <a:pt x="20" y="8"/>
                    </a:lnTo>
                    <a:lnTo>
                      <a:pt x="19" y="8"/>
                    </a:lnTo>
                    <a:lnTo>
                      <a:pt x="19" y="10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6" y="13"/>
                    </a:lnTo>
                    <a:lnTo>
                      <a:pt x="14" y="13"/>
                    </a:lnTo>
                    <a:lnTo>
                      <a:pt x="11" y="10"/>
                    </a:lnTo>
                    <a:lnTo>
                      <a:pt x="9" y="10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92" name="Freeform 180">
                <a:extLst>
                  <a:ext uri="{FF2B5EF4-FFF2-40B4-BE49-F238E27FC236}">
                    <a16:creationId xmlns:a16="http://schemas.microsoft.com/office/drawing/2014/main" id="{82C1B24D-096A-5DC9-2A74-877E5EE8B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" y="836"/>
                <a:ext cx="45" cy="63"/>
              </a:xfrm>
              <a:custGeom>
                <a:avLst/>
                <a:gdLst>
                  <a:gd name="T0" fmla="*/ 2 w 45"/>
                  <a:gd name="T1" fmla="*/ 0 h 63"/>
                  <a:gd name="T2" fmla="*/ 41 w 45"/>
                  <a:gd name="T3" fmla="*/ 0 h 63"/>
                  <a:gd name="T4" fmla="*/ 42 w 45"/>
                  <a:gd name="T5" fmla="*/ 0 h 63"/>
                  <a:gd name="T6" fmla="*/ 43 w 45"/>
                  <a:gd name="T7" fmla="*/ 0 h 63"/>
                  <a:gd name="T8" fmla="*/ 43 w 45"/>
                  <a:gd name="T9" fmla="*/ 1 h 63"/>
                  <a:gd name="T10" fmla="*/ 44 w 45"/>
                  <a:gd name="T11" fmla="*/ 2 h 63"/>
                  <a:gd name="T12" fmla="*/ 44 w 45"/>
                  <a:gd name="T13" fmla="*/ 3 h 63"/>
                  <a:gd name="T14" fmla="*/ 44 w 45"/>
                  <a:gd name="T15" fmla="*/ 5 h 63"/>
                  <a:gd name="T16" fmla="*/ 44 w 45"/>
                  <a:gd name="T17" fmla="*/ 8 h 63"/>
                  <a:gd name="T18" fmla="*/ 44 w 45"/>
                  <a:gd name="T19" fmla="*/ 12 h 63"/>
                  <a:gd name="T20" fmla="*/ 44 w 45"/>
                  <a:gd name="T21" fmla="*/ 17 h 63"/>
                  <a:gd name="T22" fmla="*/ 44 w 45"/>
                  <a:gd name="T23" fmla="*/ 22 h 63"/>
                  <a:gd name="T24" fmla="*/ 44 w 45"/>
                  <a:gd name="T25" fmla="*/ 27 h 63"/>
                  <a:gd name="T26" fmla="*/ 44 w 45"/>
                  <a:gd name="T27" fmla="*/ 32 h 63"/>
                  <a:gd name="T28" fmla="*/ 44 w 45"/>
                  <a:gd name="T29" fmla="*/ 38 h 63"/>
                  <a:gd name="T30" fmla="*/ 44 w 45"/>
                  <a:gd name="T31" fmla="*/ 43 h 63"/>
                  <a:gd name="T32" fmla="*/ 44 w 45"/>
                  <a:gd name="T33" fmla="*/ 48 h 63"/>
                  <a:gd name="T34" fmla="*/ 44 w 45"/>
                  <a:gd name="T35" fmla="*/ 53 h 63"/>
                  <a:gd name="T36" fmla="*/ 44 w 45"/>
                  <a:gd name="T37" fmla="*/ 57 h 63"/>
                  <a:gd name="T38" fmla="*/ 44 w 45"/>
                  <a:gd name="T39" fmla="*/ 60 h 63"/>
                  <a:gd name="T40" fmla="*/ 44 w 45"/>
                  <a:gd name="T41" fmla="*/ 61 h 63"/>
                  <a:gd name="T42" fmla="*/ 44 w 45"/>
                  <a:gd name="T43" fmla="*/ 62 h 63"/>
                  <a:gd name="T44" fmla="*/ 0 w 45"/>
                  <a:gd name="T45" fmla="*/ 62 h 63"/>
                  <a:gd name="T46" fmla="*/ 0 w 45"/>
                  <a:gd name="T47" fmla="*/ 1 h 63"/>
                  <a:gd name="T48" fmla="*/ 0 w 45"/>
                  <a:gd name="T49" fmla="*/ 1 h 63"/>
                  <a:gd name="T50" fmla="*/ 1 w 45"/>
                  <a:gd name="T51" fmla="*/ 0 h 63"/>
                  <a:gd name="T52" fmla="*/ 1 w 45"/>
                  <a:gd name="T53" fmla="*/ 0 h 63"/>
                  <a:gd name="T54" fmla="*/ 2 w 45"/>
                  <a:gd name="T5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63">
                    <a:moveTo>
                      <a:pt x="2" y="0"/>
                    </a:moveTo>
                    <a:lnTo>
                      <a:pt x="41" y="0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3" y="1"/>
                    </a:lnTo>
                    <a:lnTo>
                      <a:pt x="44" y="2"/>
                    </a:lnTo>
                    <a:lnTo>
                      <a:pt x="44" y="3"/>
                    </a:lnTo>
                    <a:lnTo>
                      <a:pt x="44" y="5"/>
                    </a:lnTo>
                    <a:lnTo>
                      <a:pt x="44" y="8"/>
                    </a:lnTo>
                    <a:lnTo>
                      <a:pt x="44" y="12"/>
                    </a:lnTo>
                    <a:lnTo>
                      <a:pt x="44" y="17"/>
                    </a:lnTo>
                    <a:lnTo>
                      <a:pt x="44" y="22"/>
                    </a:lnTo>
                    <a:lnTo>
                      <a:pt x="44" y="27"/>
                    </a:lnTo>
                    <a:lnTo>
                      <a:pt x="44" y="32"/>
                    </a:lnTo>
                    <a:lnTo>
                      <a:pt x="44" y="38"/>
                    </a:lnTo>
                    <a:lnTo>
                      <a:pt x="44" y="43"/>
                    </a:lnTo>
                    <a:lnTo>
                      <a:pt x="44" y="48"/>
                    </a:lnTo>
                    <a:lnTo>
                      <a:pt x="44" y="53"/>
                    </a:lnTo>
                    <a:lnTo>
                      <a:pt x="44" y="57"/>
                    </a:lnTo>
                    <a:lnTo>
                      <a:pt x="44" y="60"/>
                    </a:lnTo>
                    <a:lnTo>
                      <a:pt x="44" y="61"/>
                    </a:lnTo>
                    <a:lnTo>
                      <a:pt x="44" y="62"/>
                    </a:lnTo>
                    <a:lnTo>
                      <a:pt x="0" y="6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02020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93" name="Freeform 181">
                <a:extLst>
                  <a:ext uri="{FF2B5EF4-FFF2-40B4-BE49-F238E27FC236}">
                    <a16:creationId xmlns:a16="http://schemas.microsoft.com/office/drawing/2014/main" id="{E8D4A80F-D748-D018-5D5F-1BE6024C8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" y="836"/>
                <a:ext cx="41" cy="63"/>
              </a:xfrm>
              <a:custGeom>
                <a:avLst/>
                <a:gdLst>
                  <a:gd name="T0" fmla="*/ 0 w 41"/>
                  <a:gd name="T1" fmla="*/ 62 h 63"/>
                  <a:gd name="T2" fmla="*/ 0 w 41"/>
                  <a:gd name="T3" fmla="*/ 1 h 63"/>
                  <a:gd name="T4" fmla="*/ 0 w 41"/>
                  <a:gd name="T5" fmla="*/ 1 h 63"/>
                  <a:gd name="T6" fmla="*/ 0 w 41"/>
                  <a:gd name="T7" fmla="*/ 0 h 63"/>
                  <a:gd name="T8" fmla="*/ 0 w 41"/>
                  <a:gd name="T9" fmla="*/ 0 h 63"/>
                  <a:gd name="T10" fmla="*/ 1 w 41"/>
                  <a:gd name="T11" fmla="*/ 0 h 63"/>
                  <a:gd name="T12" fmla="*/ 38 w 41"/>
                  <a:gd name="T13" fmla="*/ 0 h 63"/>
                  <a:gd name="T14" fmla="*/ 39 w 41"/>
                  <a:gd name="T15" fmla="*/ 0 h 63"/>
                  <a:gd name="T16" fmla="*/ 40 w 41"/>
                  <a:gd name="T17" fmla="*/ 0 h 63"/>
                  <a:gd name="T18" fmla="*/ 40 w 41"/>
                  <a:gd name="T19" fmla="*/ 1 h 63"/>
                  <a:gd name="T20" fmla="*/ 40 w 41"/>
                  <a:gd name="T21" fmla="*/ 2 h 63"/>
                  <a:gd name="T22" fmla="*/ 40 w 41"/>
                  <a:gd name="T23" fmla="*/ 3 h 63"/>
                  <a:gd name="T24" fmla="*/ 40 w 41"/>
                  <a:gd name="T25" fmla="*/ 5 h 63"/>
                  <a:gd name="T26" fmla="*/ 40 w 41"/>
                  <a:gd name="T27" fmla="*/ 8 h 63"/>
                  <a:gd name="T28" fmla="*/ 40 w 41"/>
                  <a:gd name="T29" fmla="*/ 12 h 63"/>
                  <a:gd name="T30" fmla="*/ 40 w 41"/>
                  <a:gd name="T31" fmla="*/ 17 h 63"/>
                  <a:gd name="T32" fmla="*/ 40 w 41"/>
                  <a:gd name="T33" fmla="*/ 22 h 63"/>
                  <a:gd name="T34" fmla="*/ 40 w 41"/>
                  <a:gd name="T35" fmla="*/ 27 h 63"/>
                  <a:gd name="T36" fmla="*/ 40 w 41"/>
                  <a:gd name="T37" fmla="*/ 32 h 63"/>
                  <a:gd name="T38" fmla="*/ 40 w 41"/>
                  <a:gd name="T39" fmla="*/ 38 h 63"/>
                  <a:gd name="T40" fmla="*/ 40 w 41"/>
                  <a:gd name="T41" fmla="*/ 43 h 63"/>
                  <a:gd name="T42" fmla="*/ 40 w 41"/>
                  <a:gd name="T43" fmla="*/ 48 h 63"/>
                  <a:gd name="T44" fmla="*/ 40 w 41"/>
                  <a:gd name="T45" fmla="*/ 53 h 63"/>
                  <a:gd name="T46" fmla="*/ 40 w 41"/>
                  <a:gd name="T47" fmla="*/ 57 h 63"/>
                  <a:gd name="T48" fmla="*/ 40 w 41"/>
                  <a:gd name="T49" fmla="*/ 60 h 63"/>
                  <a:gd name="T50" fmla="*/ 40 w 41"/>
                  <a:gd name="T51" fmla="*/ 61 h 63"/>
                  <a:gd name="T52" fmla="*/ 40 w 41"/>
                  <a:gd name="T53" fmla="*/ 62 h 63"/>
                  <a:gd name="T54" fmla="*/ 0 w 41"/>
                  <a:gd name="T55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1" h="63">
                    <a:moveTo>
                      <a:pt x="0" y="6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8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0" y="3"/>
                    </a:lnTo>
                    <a:lnTo>
                      <a:pt x="40" y="5"/>
                    </a:lnTo>
                    <a:lnTo>
                      <a:pt x="40" y="8"/>
                    </a:lnTo>
                    <a:lnTo>
                      <a:pt x="40" y="12"/>
                    </a:lnTo>
                    <a:lnTo>
                      <a:pt x="40" y="17"/>
                    </a:lnTo>
                    <a:lnTo>
                      <a:pt x="40" y="22"/>
                    </a:lnTo>
                    <a:lnTo>
                      <a:pt x="40" y="27"/>
                    </a:lnTo>
                    <a:lnTo>
                      <a:pt x="40" y="32"/>
                    </a:lnTo>
                    <a:lnTo>
                      <a:pt x="40" y="38"/>
                    </a:lnTo>
                    <a:lnTo>
                      <a:pt x="40" y="43"/>
                    </a:lnTo>
                    <a:lnTo>
                      <a:pt x="40" y="48"/>
                    </a:lnTo>
                    <a:lnTo>
                      <a:pt x="40" y="53"/>
                    </a:lnTo>
                    <a:lnTo>
                      <a:pt x="40" y="57"/>
                    </a:lnTo>
                    <a:lnTo>
                      <a:pt x="40" y="60"/>
                    </a:lnTo>
                    <a:lnTo>
                      <a:pt x="40" y="61"/>
                    </a:lnTo>
                    <a:lnTo>
                      <a:pt x="40" y="62"/>
                    </a:lnTo>
                    <a:lnTo>
                      <a:pt x="0" y="62"/>
                    </a:lnTo>
                  </a:path>
                </a:pathLst>
              </a:custGeom>
              <a:solidFill>
                <a:srgbClr val="0A0A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94" name="Freeform 182">
                <a:extLst>
                  <a:ext uri="{FF2B5EF4-FFF2-40B4-BE49-F238E27FC236}">
                    <a16:creationId xmlns:a16="http://schemas.microsoft.com/office/drawing/2014/main" id="{37CC0EA6-8CEB-2A45-708A-D057B79B7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" y="836"/>
                <a:ext cx="39" cy="63"/>
              </a:xfrm>
              <a:custGeom>
                <a:avLst/>
                <a:gdLst>
                  <a:gd name="T0" fmla="*/ 0 w 39"/>
                  <a:gd name="T1" fmla="*/ 62 h 63"/>
                  <a:gd name="T2" fmla="*/ 0 w 39"/>
                  <a:gd name="T3" fmla="*/ 1 h 63"/>
                  <a:gd name="T4" fmla="*/ 0 w 39"/>
                  <a:gd name="T5" fmla="*/ 1 h 63"/>
                  <a:gd name="T6" fmla="*/ 0 w 39"/>
                  <a:gd name="T7" fmla="*/ 0 h 63"/>
                  <a:gd name="T8" fmla="*/ 0 w 39"/>
                  <a:gd name="T9" fmla="*/ 0 h 63"/>
                  <a:gd name="T10" fmla="*/ 1 w 39"/>
                  <a:gd name="T11" fmla="*/ 0 h 63"/>
                  <a:gd name="T12" fmla="*/ 36 w 39"/>
                  <a:gd name="T13" fmla="*/ 0 h 63"/>
                  <a:gd name="T14" fmla="*/ 37 w 39"/>
                  <a:gd name="T15" fmla="*/ 0 h 63"/>
                  <a:gd name="T16" fmla="*/ 37 w 39"/>
                  <a:gd name="T17" fmla="*/ 0 h 63"/>
                  <a:gd name="T18" fmla="*/ 38 w 39"/>
                  <a:gd name="T19" fmla="*/ 1 h 63"/>
                  <a:gd name="T20" fmla="*/ 38 w 39"/>
                  <a:gd name="T21" fmla="*/ 2 h 63"/>
                  <a:gd name="T22" fmla="*/ 38 w 39"/>
                  <a:gd name="T23" fmla="*/ 3 h 63"/>
                  <a:gd name="T24" fmla="*/ 38 w 39"/>
                  <a:gd name="T25" fmla="*/ 5 h 63"/>
                  <a:gd name="T26" fmla="*/ 38 w 39"/>
                  <a:gd name="T27" fmla="*/ 8 h 63"/>
                  <a:gd name="T28" fmla="*/ 38 w 39"/>
                  <a:gd name="T29" fmla="*/ 13 h 63"/>
                  <a:gd name="T30" fmla="*/ 38 w 39"/>
                  <a:gd name="T31" fmla="*/ 17 h 63"/>
                  <a:gd name="T32" fmla="*/ 38 w 39"/>
                  <a:gd name="T33" fmla="*/ 22 h 63"/>
                  <a:gd name="T34" fmla="*/ 38 w 39"/>
                  <a:gd name="T35" fmla="*/ 27 h 63"/>
                  <a:gd name="T36" fmla="*/ 38 w 39"/>
                  <a:gd name="T37" fmla="*/ 33 h 63"/>
                  <a:gd name="T38" fmla="*/ 38 w 39"/>
                  <a:gd name="T39" fmla="*/ 38 h 63"/>
                  <a:gd name="T40" fmla="*/ 38 w 39"/>
                  <a:gd name="T41" fmla="*/ 43 h 63"/>
                  <a:gd name="T42" fmla="*/ 38 w 39"/>
                  <a:gd name="T43" fmla="*/ 48 h 63"/>
                  <a:gd name="T44" fmla="*/ 38 w 39"/>
                  <a:gd name="T45" fmla="*/ 53 h 63"/>
                  <a:gd name="T46" fmla="*/ 38 w 39"/>
                  <a:gd name="T47" fmla="*/ 57 h 63"/>
                  <a:gd name="T48" fmla="*/ 38 w 39"/>
                  <a:gd name="T49" fmla="*/ 60 h 63"/>
                  <a:gd name="T50" fmla="*/ 38 w 39"/>
                  <a:gd name="T51" fmla="*/ 61 h 63"/>
                  <a:gd name="T52" fmla="*/ 38 w 39"/>
                  <a:gd name="T53" fmla="*/ 62 h 63"/>
                  <a:gd name="T54" fmla="*/ 0 w 39"/>
                  <a:gd name="T55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9" h="63">
                    <a:moveTo>
                      <a:pt x="0" y="6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8" y="1"/>
                    </a:lnTo>
                    <a:lnTo>
                      <a:pt x="38" y="2"/>
                    </a:lnTo>
                    <a:lnTo>
                      <a:pt x="38" y="3"/>
                    </a:lnTo>
                    <a:lnTo>
                      <a:pt x="38" y="5"/>
                    </a:lnTo>
                    <a:lnTo>
                      <a:pt x="38" y="8"/>
                    </a:lnTo>
                    <a:lnTo>
                      <a:pt x="38" y="13"/>
                    </a:lnTo>
                    <a:lnTo>
                      <a:pt x="38" y="17"/>
                    </a:lnTo>
                    <a:lnTo>
                      <a:pt x="38" y="22"/>
                    </a:lnTo>
                    <a:lnTo>
                      <a:pt x="38" y="27"/>
                    </a:lnTo>
                    <a:lnTo>
                      <a:pt x="38" y="33"/>
                    </a:lnTo>
                    <a:lnTo>
                      <a:pt x="38" y="38"/>
                    </a:lnTo>
                    <a:lnTo>
                      <a:pt x="38" y="43"/>
                    </a:lnTo>
                    <a:lnTo>
                      <a:pt x="38" y="48"/>
                    </a:lnTo>
                    <a:lnTo>
                      <a:pt x="38" y="53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8" y="61"/>
                    </a:lnTo>
                    <a:lnTo>
                      <a:pt x="38" y="62"/>
                    </a:lnTo>
                    <a:lnTo>
                      <a:pt x="0" y="62"/>
                    </a:lnTo>
                  </a:path>
                </a:pathLst>
              </a:custGeom>
              <a:solidFill>
                <a:srgbClr val="0F0F0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95" name="Freeform 183">
                <a:extLst>
                  <a:ext uri="{FF2B5EF4-FFF2-40B4-BE49-F238E27FC236}">
                    <a16:creationId xmlns:a16="http://schemas.microsoft.com/office/drawing/2014/main" id="{7180E3E4-E6E7-51E4-C2C8-B20549F25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" y="836"/>
                <a:ext cx="37" cy="63"/>
              </a:xfrm>
              <a:custGeom>
                <a:avLst/>
                <a:gdLst>
                  <a:gd name="T0" fmla="*/ 0 w 37"/>
                  <a:gd name="T1" fmla="*/ 62 h 63"/>
                  <a:gd name="T2" fmla="*/ 0 w 37"/>
                  <a:gd name="T3" fmla="*/ 1 h 63"/>
                  <a:gd name="T4" fmla="*/ 0 w 37"/>
                  <a:gd name="T5" fmla="*/ 1 h 63"/>
                  <a:gd name="T6" fmla="*/ 0 w 37"/>
                  <a:gd name="T7" fmla="*/ 0 h 63"/>
                  <a:gd name="T8" fmla="*/ 1 w 37"/>
                  <a:gd name="T9" fmla="*/ 0 h 63"/>
                  <a:gd name="T10" fmla="*/ 2 w 37"/>
                  <a:gd name="T11" fmla="*/ 0 h 63"/>
                  <a:gd name="T12" fmla="*/ 34 w 37"/>
                  <a:gd name="T13" fmla="*/ 0 h 63"/>
                  <a:gd name="T14" fmla="*/ 34 w 37"/>
                  <a:gd name="T15" fmla="*/ 0 h 63"/>
                  <a:gd name="T16" fmla="*/ 35 w 37"/>
                  <a:gd name="T17" fmla="*/ 0 h 63"/>
                  <a:gd name="T18" fmla="*/ 36 w 37"/>
                  <a:gd name="T19" fmla="*/ 1 h 63"/>
                  <a:gd name="T20" fmla="*/ 36 w 37"/>
                  <a:gd name="T21" fmla="*/ 2 h 63"/>
                  <a:gd name="T22" fmla="*/ 36 w 37"/>
                  <a:gd name="T23" fmla="*/ 3 h 63"/>
                  <a:gd name="T24" fmla="*/ 36 w 37"/>
                  <a:gd name="T25" fmla="*/ 5 h 63"/>
                  <a:gd name="T26" fmla="*/ 36 w 37"/>
                  <a:gd name="T27" fmla="*/ 8 h 63"/>
                  <a:gd name="T28" fmla="*/ 36 w 37"/>
                  <a:gd name="T29" fmla="*/ 13 h 63"/>
                  <a:gd name="T30" fmla="*/ 36 w 37"/>
                  <a:gd name="T31" fmla="*/ 17 h 63"/>
                  <a:gd name="T32" fmla="*/ 36 w 37"/>
                  <a:gd name="T33" fmla="*/ 22 h 63"/>
                  <a:gd name="T34" fmla="*/ 36 w 37"/>
                  <a:gd name="T35" fmla="*/ 27 h 63"/>
                  <a:gd name="T36" fmla="*/ 36 w 37"/>
                  <a:gd name="T37" fmla="*/ 33 h 63"/>
                  <a:gd name="T38" fmla="*/ 36 w 37"/>
                  <a:gd name="T39" fmla="*/ 38 h 63"/>
                  <a:gd name="T40" fmla="*/ 36 w 37"/>
                  <a:gd name="T41" fmla="*/ 43 h 63"/>
                  <a:gd name="T42" fmla="*/ 36 w 37"/>
                  <a:gd name="T43" fmla="*/ 48 h 63"/>
                  <a:gd name="T44" fmla="*/ 36 w 37"/>
                  <a:gd name="T45" fmla="*/ 53 h 63"/>
                  <a:gd name="T46" fmla="*/ 36 w 37"/>
                  <a:gd name="T47" fmla="*/ 57 h 63"/>
                  <a:gd name="T48" fmla="*/ 36 w 37"/>
                  <a:gd name="T49" fmla="*/ 60 h 63"/>
                  <a:gd name="T50" fmla="*/ 36 w 37"/>
                  <a:gd name="T51" fmla="*/ 61 h 63"/>
                  <a:gd name="T52" fmla="*/ 36 w 37"/>
                  <a:gd name="T53" fmla="*/ 62 h 63"/>
                  <a:gd name="T54" fmla="*/ 0 w 37"/>
                  <a:gd name="T55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" h="63">
                    <a:moveTo>
                      <a:pt x="0" y="6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1"/>
                    </a:lnTo>
                    <a:lnTo>
                      <a:pt x="36" y="2"/>
                    </a:lnTo>
                    <a:lnTo>
                      <a:pt x="36" y="3"/>
                    </a:lnTo>
                    <a:lnTo>
                      <a:pt x="36" y="5"/>
                    </a:lnTo>
                    <a:lnTo>
                      <a:pt x="36" y="8"/>
                    </a:lnTo>
                    <a:lnTo>
                      <a:pt x="36" y="13"/>
                    </a:lnTo>
                    <a:lnTo>
                      <a:pt x="36" y="17"/>
                    </a:lnTo>
                    <a:lnTo>
                      <a:pt x="36" y="22"/>
                    </a:lnTo>
                    <a:lnTo>
                      <a:pt x="36" y="27"/>
                    </a:lnTo>
                    <a:lnTo>
                      <a:pt x="36" y="33"/>
                    </a:lnTo>
                    <a:lnTo>
                      <a:pt x="36" y="38"/>
                    </a:lnTo>
                    <a:lnTo>
                      <a:pt x="36" y="43"/>
                    </a:lnTo>
                    <a:lnTo>
                      <a:pt x="36" y="48"/>
                    </a:lnTo>
                    <a:lnTo>
                      <a:pt x="36" y="53"/>
                    </a:lnTo>
                    <a:lnTo>
                      <a:pt x="36" y="57"/>
                    </a:lnTo>
                    <a:lnTo>
                      <a:pt x="36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0" y="62"/>
                    </a:lnTo>
                  </a:path>
                </a:pathLst>
              </a:custGeom>
              <a:solidFill>
                <a:srgbClr val="1616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96" name="Freeform 184">
                <a:extLst>
                  <a:ext uri="{FF2B5EF4-FFF2-40B4-BE49-F238E27FC236}">
                    <a16:creationId xmlns:a16="http://schemas.microsoft.com/office/drawing/2014/main" id="{61A4A582-950C-D660-1627-FC26C2328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" y="836"/>
                <a:ext cx="36" cy="63"/>
              </a:xfrm>
              <a:custGeom>
                <a:avLst/>
                <a:gdLst>
                  <a:gd name="T0" fmla="*/ 0 w 36"/>
                  <a:gd name="T1" fmla="*/ 62 h 63"/>
                  <a:gd name="T2" fmla="*/ 0 w 36"/>
                  <a:gd name="T3" fmla="*/ 1 h 63"/>
                  <a:gd name="T4" fmla="*/ 0 w 36"/>
                  <a:gd name="T5" fmla="*/ 1 h 63"/>
                  <a:gd name="T6" fmla="*/ 0 w 36"/>
                  <a:gd name="T7" fmla="*/ 0 h 63"/>
                  <a:gd name="T8" fmla="*/ 1 w 36"/>
                  <a:gd name="T9" fmla="*/ 0 h 63"/>
                  <a:gd name="T10" fmla="*/ 2 w 36"/>
                  <a:gd name="T11" fmla="*/ 0 h 63"/>
                  <a:gd name="T12" fmla="*/ 32 w 36"/>
                  <a:gd name="T13" fmla="*/ 0 h 63"/>
                  <a:gd name="T14" fmla="*/ 32 w 36"/>
                  <a:gd name="T15" fmla="*/ 0 h 63"/>
                  <a:gd name="T16" fmla="*/ 33 w 36"/>
                  <a:gd name="T17" fmla="*/ 0 h 63"/>
                  <a:gd name="T18" fmla="*/ 34 w 36"/>
                  <a:gd name="T19" fmla="*/ 1 h 63"/>
                  <a:gd name="T20" fmla="*/ 35 w 36"/>
                  <a:gd name="T21" fmla="*/ 2 h 63"/>
                  <a:gd name="T22" fmla="*/ 35 w 36"/>
                  <a:gd name="T23" fmla="*/ 3 h 63"/>
                  <a:gd name="T24" fmla="*/ 35 w 36"/>
                  <a:gd name="T25" fmla="*/ 5 h 63"/>
                  <a:gd name="T26" fmla="*/ 35 w 36"/>
                  <a:gd name="T27" fmla="*/ 8 h 63"/>
                  <a:gd name="T28" fmla="*/ 35 w 36"/>
                  <a:gd name="T29" fmla="*/ 13 h 63"/>
                  <a:gd name="T30" fmla="*/ 35 w 36"/>
                  <a:gd name="T31" fmla="*/ 17 h 63"/>
                  <a:gd name="T32" fmla="*/ 35 w 36"/>
                  <a:gd name="T33" fmla="*/ 22 h 63"/>
                  <a:gd name="T34" fmla="*/ 35 w 36"/>
                  <a:gd name="T35" fmla="*/ 27 h 63"/>
                  <a:gd name="T36" fmla="*/ 35 w 36"/>
                  <a:gd name="T37" fmla="*/ 33 h 63"/>
                  <a:gd name="T38" fmla="*/ 35 w 36"/>
                  <a:gd name="T39" fmla="*/ 38 h 63"/>
                  <a:gd name="T40" fmla="*/ 35 w 36"/>
                  <a:gd name="T41" fmla="*/ 43 h 63"/>
                  <a:gd name="T42" fmla="*/ 35 w 36"/>
                  <a:gd name="T43" fmla="*/ 48 h 63"/>
                  <a:gd name="T44" fmla="*/ 35 w 36"/>
                  <a:gd name="T45" fmla="*/ 53 h 63"/>
                  <a:gd name="T46" fmla="*/ 35 w 36"/>
                  <a:gd name="T47" fmla="*/ 57 h 63"/>
                  <a:gd name="T48" fmla="*/ 35 w 36"/>
                  <a:gd name="T49" fmla="*/ 60 h 63"/>
                  <a:gd name="T50" fmla="*/ 35 w 36"/>
                  <a:gd name="T51" fmla="*/ 61 h 63"/>
                  <a:gd name="T52" fmla="*/ 35 w 36"/>
                  <a:gd name="T53" fmla="*/ 62 h 63"/>
                  <a:gd name="T54" fmla="*/ 0 w 36"/>
                  <a:gd name="T55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63">
                    <a:moveTo>
                      <a:pt x="0" y="6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5" y="3"/>
                    </a:lnTo>
                    <a:lnTo>
                      <a:pt x="35" y="5"/>
                    </a:lnTo>
                    <a:lnTo>
                      <a:pt x="35" y="8"/>
                    </a:lnTo>
                    <a:lnTo>
                      <a:pt x="35" y="13"/>
                    </a:lnTo>
                    <a:lnTo>
                      <a:pt x="35" y="17"/>
                    </a:lnTo>
                    <a:lnTo>
                      <a:pt x="35" y="22"/>
                    </a:lnTo>
                    <a:lnTo>
                      <a:pt x="35" y="27"/>
                    </a:lnTo>
                    <a:lnTo>
                      <a:pt x="35" y="33"/>
                    </a:lnTo>
                    <a:lnTo>
                      <a:pt x="35" y="38"/>
                    </a:lnTo>
                    <a:lnTo>
                      <a:pt x="35" y="43"/>
                    </a:lnTo>
                    <a:lnTo>
                      <a:pt x="35" y="48"/>
                    </a:lnTo>
                    <a:lnTo>
                      <a:pt x="35" y="53"/>
                    </a:lnTo>
                    <a:lnTo>
                      <a:pt x="35" y="57"/>
                    </a:lnTo>
                    <a:lnTo>
                      <a:pt x="35" y="60"/>
                    </a:lnTo>
                    <a:lnTo>
                      <a:pt x="35" y="61"/>
                    </a:lnTo>
                    <a:lnTo>
                      <a:pt x="35" y="62"/>
                    </a:lnTo>
                    <a:lnTo>
                      <a:pt x="0" y="62"/>
                    </a:lnTo>
                  </a:path>
                </a:pathLst>
              </a:custGeom>
              <a:solidFill>
                <a:srgbClr val="1E1E1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97" name="Freeform 185">
                <a:extLst>
                  <a:ext uri="{FF2B5EF4-FFF2-40B4-BE49-F238E27FC236}">
                    <a16:creationId xmlns:a16="http://schemas.microsoft.com/office/drawing/2014/main" id="{DE9C1CE9-A3D4-64D1-5DE8-9C913FEFD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" y="836"/>
                <a:ext cx="34" cy="63"/>
              </a:xfrm>
              <a:custGeom>
                <a:avLst/>
                <a:gdLst>
                  <a:gd name="T0" fmla="*/ 0 w 34"/>
                  <a:gd name="T1" fmla="*/ 62 h 63"/>
                  <a:gd name="T2" fmla="*/ 0 w 34"/>
                  <a:gd name="T3" fmla="*/ 1 h 63"/>
                  <a:gd name="T4" fmla="*/ 0 w 34"/>
                  <a:gd name="T5" fmla="*/ 1 h 63"/>
                  <a:gd name="T6" fmla="*/ 1 w 34"/>
                  <a:gd name="T7" fmla="*/ 0 h 63"/>
                  <a:gd name="T8" fmla="*/ 1 w 34"/>
                  <a:gd name="T9" fmla="*/ 0 h 63"/>
                  <a:gd name="T10" fmla="*/ 2 w 34"/>
                  <a:gd name="T11" fmla="*/ 0 h 63"/>
                  <a:gd name="T12" fmla="*/ 30 w 34"/>
                  <a:gd name="T13" fmla="*/ 0 h 63"/>
                  <a:gd name="T14" fmla="*/ 30 w 34"/>
                  <a:gd name="T15" fmla="*/ 0 h 63"/>
                  <a:gd name="T16" fmla="*/ 31 w 34"/>
                  <a:gd name="T17" fmla="*/ 0 h 63"/>
                  <a:gd name="T18" fmla="*/ 32 w 34"/>
                  <a:gd name="T19" fmla="*/ 1 h 63"/>
                  <a:gd name="T20" fmla="*/ 33 w 34"/>
                  <a:gd name="T21" fmla="*/ 2 h 63"/>
                  <a:gd name="T22" fmla="*/ 33 w 34"/>
                  <a:gd name="T23" fmla="*/ 3 h 63"/>
                  <a:gd name="T24" fmla="*/ 33 w 34"/>
                  <a:gd name="T25" fmla="*/ 5 h 63"/>
                  <a:gd name="T26" fmla="*/ 33 w 34"/>
                  <a:gd name="T27" fmla="*/ 8 h 63"/>
                  <a:gd name="T28" fmla="*/ 33 w 34"/>
                  <a:gd name="T29" fmla="*/ 13 h 63"/>
                  <a:gd name="T30" fmla="*/ 33 w 34"/>
                  <a:gd name="T31" fmla="*/ 17 h 63"/>
                  <a:gd name="T32" fmla="*/ 33 w 34"/>
                  <a:gd name="T33" fmla="*/ 22 h 63"/>
                  <a:gd name="T34" fmla="*/ 33 w 34"/>
                  <a:gd name="T35" fmla="*/ 27 h 63"/>
                  <a:gd name="T36" fmla="*/ 33 w 34"/>
                  <a:gd name="T37" fmla="*/ 33 h 63"/>
                  <a:gd name="T38" fmla="*/ 33 w 34"/>
                  <a:gd name="T39" fmla="*/ 38 h 63"/>
                  <a:gd name="T40" fmla="*/ 33 w 34"/>
                  <a:gd name="T41" fmla="*/ 43 h 63"/>
                  <a:gd name="T42" fmla="*/ 33 w 34"/>
                  <a:gd name="T43" fmla="*/ 48 h 63"/>
                  <a:gd name="T44" fmla="*/ 33 w 34"/>
                  <a:gd name="T45" fmla="*/ 53 h 63"/>
                  <a:gd name="T46" fmla="*/ 33 w 34"/>
                  <a:gd name="T47" fmla="*/ 57 h 63"/>
                  <a:gd name="T48" fmla="*/ 33 w 34"/>
                  <a:gd name="T49" fmla="*/ 60 h 63"/>
                  <a:gd name="T50" fmla="*/ 33 w 34"/>
                  <a:gd name="T51" fmla="*/ 61 h 63"/>
                  <a:gd name="T52" fmla="*/ 33 w 34"/>
                  <a:gd name="T53" fmla="*/ 62 h 63"/>
                  <a:gd name="T54" fmla="*/ 0 w 34"/>
                  <a:gd name="T55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" h="63">
                    <a:moveTo>
                      <a:pt x="0" y="6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3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3" y="8"/>
                    </a:lnTo>
                    <a:lnTo>
                      <a:pt x="33" y="13"/>
                    </a:lnTo>
                    <a:lnTo>
                      <a:pt x="33" y="17"/>
                    </a:lnTo>
                    <a:lnTo>
                      <a:pt x="33" y="22"/>
                    </a:lnTo>
                    <a:lnTo>
                      <a:pt x="33" y="27"/>
                    </a:lnTo>
                    <a:lnTo>
                      <a:pt x="33" y="33"/>
                    </a:lnTo>
                    <a:lnTo>
                      <a:pt x="33" y="38"/>
                    </a:lnTo>
                    <a:lnTo>
                      <a:pt x="33" y="43"/>
                    </a:lnTo>
                    <a:lnTo>
                      <a:pt x="33" y="48"/>
                    </a:lnTo>
                    <a:lnTo>
                      <a:pt x="33" y="53"/>
                    </a:lnTo>
                    <a:lnTo>
                      <a:pt x="33" y="57"/>
                    </a:lnTo>
                    <a:lnTo>
                      <a:pt x="33" y="60"/>
                    </a:lnTo>
                    <a:lnTo>
                      <a:pt x="33" y="61"/>
                    </a:lnTo>
                    <a:lnTo>
                      <a:pt x="33" y="62"/>
                    </a:lnTo>
                    <a:lnTo>
                      <a:pt x="0" y="62"/>
                    </a:lnTo>
                  </a:path>
                </a:pathLst>
              </a:custGeom>
              <a:solidFill>
                <a:srgbClr val="2626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98" name="Freeform 186">
                <a:extLst>
                  <a:ext uri="{FF2B5EF4-FFF2-40B4-BE49-F238E27FC236}">
                    <a16:creationId xmlns:a16="http://schemas.microsoft.com/office/drawing/2014/main" id="{34C5F4EB-CF09-67B0-305D-258C46365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" y="836"/>
                <a:ext cx="31" cy="63"/>
              </a:xfrm>
              <a:custGeom>
                <a:avLst/>
                <a:gdLst>
                  <a:gd name="T0" fmla="*/ 0 w 31"/>
                  <a:gd name="T1" fmla="*/ 62 h 63"/>
                  <a:gd name="T2" fmla="*/ 0 w 31"/>
                  <a:gd name="T3" fmla="*/ 1 h 63"/>
                  <a:gd name="T4" fmla="*/ 0 w 31"/>
                  <a:gd name="T5" fmla="*/ 1 h 63"/>
                  <a:gd name="T6" fmla="*/ 0 w 31"/>
                  <a:gd name="T7" fmla="*/ 0 h 63"/>
                  <a:gd name="T8" fmla="*/ 0 w 31"/>
                  <a:gd name="T9" fmla="*/ 0 h 63"/>
                  <a:gd name="T10" fmla="*/ 1 w 31"/>
                  <a:gd name="T11" fmla="*/ 0 h 63"/>
                  <a:gd name="T12" fmla="*/ 27 w 31"/>
                  <a:gd name="T13" fmla="*/ 0 h 63"/>
                  <a:gd name="T14" fmla="*/ 27 w 31"/>
                  <a:gd name="T15" fmla="*/ 0 h 63"/>
                  <a:gd name="T16" fmla="*/ 28 w 31"/>
                  <a:gd name="T17" fmla="*/ 0 h 63"/>
                  <a:gd name="T18" fmla="*/ 29 w 31"/>
                  <a:gd name="T19" fmla="*/ 1 h 63"/>
                  <a:gd name="T20" fmla="*/ 30 w 31"/>
                  <a:gd name="T21" fmla="*/ 2 h 63"/>
                  <a:gd name="T22" fmla="*/ 30 w 31"/>
                  <a:gd name="T23" fmla="*/ 3 h 63"/>
                  <a:gd name="T24" fmla="*/ 30 w 31"/>
                  <a:gd name="T25" fmla="*/ 5 h 63"/>
                  <a:gd name="T26" fmla="*/ 30 w 31"/>
                  <a:gd name="T27" fmla="*/ 9 h 63"/>
                  <a:gd name="T28" fmla="*/ 30 w 31"/>
                  <a:gd name="T29" fmla="*/ 13 h 63"/>
                  <a:gd name="T30" fmla="*/ 30 w 31"/>
                  <a:gd name="T31" fmla="*/ 17 h 63"/>
                  <a:gd name="T32" fmla="*/ 30 w 31"/>
                  <a:gd name="T33" fmla="*/ 22 h 63"/>
                  <a:gd name="T34" fmla="*/ 30 w 31"/>
                  <a:gd name="T35" fmla="*/ 27 h 63"/>
                  <a:gd name="T36" fmla="*/ 30 w 31"/>
                  <a:gd name="T37" fmla="*/ 33 h 63"/>
                  <a:gd name="T38" fmla="*/ 30 w 31"/>
                  <a:gd name="T39" fmla="*/ 38 h 63"/>
                  <a:gd name="T40" fmla="*/ 30 w 31"/>
                  <a:gd name="T41" fmla="*/ 44 h 63"/>
                  <a:gd name="T42" fmla="*/ 30 w 31"/>
                  <a:gd name="T43" fmla="*/ 48 h 63"/>
                  <a:gd name="T44" fmla="*/ 30 w 31"/>
                  <a:gd name="T45" fmla="*/ 53 h 63"/>
                  <a:gd name="T46" fmla="*/ 30 w 31"/>
                  <a:gd name="T47" fmla="*/ 57 h 63"/>
                  <a:gd name="T48" fmla="*/ 30 w 31"/>
                  <a:gd name="T49" fmla="*/ 60 h 63"/>
                  <a:gd name="T50" fmla="*/ 30 w 31"/>
                  <a:gd name="T51" fmla="*/ 61 h 63"/>
                  <a:gd name="T52" fmla="*/ 30 w 31"/>
                  <a:gd name="T53" fmla="*/ 62 h 63"/>
                  <a:gd name="T54" fmla="*/ 0 w 31"/>
                  <a:gd name="T55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63">
                    <a:moveTo>
                      <a:pt x="0" y="6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1"/>
                    </a:lnTo>
                    <a:lnTo>
                      <a:pt x="30" y="2"/>
                    </a:lnTo>
                    <a:lnTo>
                      <a:pt x="30" y="3"/>
                    </a:lnTo>
                    <a:lnTo>
                      <a:pt x="30" y="5"/>
                    </a:lnTo>
                    <a:lnTo>
                      <a:pt x="30" y="9"/>
                    </a:lnTo>
                    <a:lnTo>
                      <a:pt x="30" y="13"/>
                    </a:lnTo>
                    <a:lnTo>
                      <a:pt x="30" y="17"/>
                    </a:lnTo>
                    <a:lnTo>
                      <a:pt x="30" y="22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8"/>
                    </a:lnTo>
                    <a:lnTo>
                      <a:pt x="30" y="44"/>
                    </a:lnTo>
                    <a:lnTo>
                      <a:pt x="30" y="48"/>
                    </a:lnTo>
                    <a:lnTo>
                      <a:pt x="30" y="53"/>
                    </a:lnTo>
                    <a:lnTo>
                      <a:pt x="30" y="57"/>
                    </a:lnTo>
                    <a:lnTo>
                      <a:pt x="30" y="60"/>
                    </a:lnTo>
                    <a:lnTo>
                      <a:pt x="30" y="61"/>
                    </a:lnTo>
                    <a:lnTo>
                      <a:pt x="30" y="62"/>
                    </a:lnTo>
                    <a:lnTo>
                      <a:pt x="0" y="62"/>
                    </a:lnTo>
                  </a:path>
                </a:pathLst>
              </a:custGeom>
              <a:solidFill>
                <a:srgbClr val="2B2B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299" name="Freeform 187">
                <a:extLst>
                  <a:ext uri="{FF2B5EF4-FFF2-40B4-BE49-F238E27FC236}">
                    <a16:creationId xmlns:a16="http://schemas.microsoft.com/office/drawing/2014/main" id="{28E9F521-BE15-B680-8527-F594C60CB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" y="836"/>
                <a:ext cx="30" cy="63"/>
              </a:xfrm>
              <a:custGeom>
                <a:avLst/>
                <a:gdLst>
                  <a:gd name="T0" fmla="*/ 2 w 30"/>
                  <a:gd name="T1" fmla="*/ 0 h 63"/>
                  <a:gd name="T2" fmla="*/ 26 w 30"/>
                  <a:gd name="T3" fmla="*/ 0 h 63"/>
                  <a:gd name="T4" fmla="*/ 26 w 30"/>
                  <a:gd name="T5" fmla="*/ 0 h 63"/>
                  <a:gd name="T6" fmla="*/ 27 w 30"/>
                  <a:gd name="T7" fmla="*/ 0 h 63"/>
                  <a:gd name="T8" fmla="*/ 28 w 30"/>
                  <a:gd name="T9" fmla="*/ 1 h 63"/>
                  <a:gd name="T10" fmla="*/ 29 w 30"/>
                  <a:gd name="T11" fmla="*/ 2 h 63"/>
                  <a:gd name="T12" fmla="*/ 29 w 30"/>
                  <a:gd name="T13" fmla="*/ 3 h 63"/>
                  <a:gd name="T14" fmla="*/ 29 w 30"/>
                  <a:gd name="T15" fmla="*/ 5 h 63"/>
                  <a:gd name="T16" fmla="*/ 29 w 30"/>
                  <a:gd name="T17" fmla="*/ 9 h 63"/>
                  <a:gd name="T18" fmla="*/ 29 w 30"/>
                  <a:gd name="T19" fmla="*/ 13 h 63"/>
                  <a:gd name="T20" fmla="*/ 29 w 30"/>
                  <a:gd name="T21" fmla="*/ 17 h 63"/>
                  <a:gd name="T22" fmla="*/ 29 w 30"/>
                  <a:gd name="T23" fmla="*/ 22 h 63"/>
                  <a:gd name="T24" fmla="*/ 29 w 30"/>
                  <a:gd name="T25" fmla="*/ 27 h 63"/>
                  <a:gd name="T26" fmla="*/ 29 w 30"/>
                  <a:gd name="T27" fmla="*/ 33 h 63"/>
                  <a:gd name="T28" fmla="*/ 29 w 30"/>
                  <a:gd name="T29" fmla="*/ 38 h 63"/>
                  <a:gd name="T30" fmla="*/ 29 w 30"/>
                  <a:gd name="T31" fmla="*/ 44 h 63"/>
                  <a:gd name="T32" fmla="*/ 29 w 30"/>
                  <a:gd name="T33" fmla="*/ 48 h 63"/>
                  <a:gd name="T34" fmla="*/ 29 w 30"/>
                  <a:gd name="T35" fmla="*/ 53 h 63"/>
                  <a:gd name="T36" fmla="*/ 29 w 30"/>
                  <a:gd name="T37" fmla="*/ 57 h 63"/>
                  <a:gd name="T38" fmla="*/ 29 w 30"/>
                  <a:gd name="T39" fmla="*/ 60 h 63"/>
                  <a:gd name="T40" fmla="*/ 29 w 30"/>
                  <a:gd name="T41" fmla="*/ 61 h 63"/>
                  <a:gd name="T42" fmla="*/ 29 w 30"/>
                  <a:gd name="T43" fmla="*/ 62 h 63"/>
                  <a:gd name="T44" fmla="*/ 0 w 30"/>
                  <a:gd name="T45" fmla="*/ 62 h 63"/>
                  <a:gd name="T46" fmla="*/ 0 w 30"/>
                  <a:gd name="T47" fmla="*/ 1 h 63"/>
                  <a:gd name="T48" fmla="*/ 0 w 30"/>
                  <a:gd name="T49" fmla="*/ 1 h 63"/>
                  <a:gd name="T50" fmla="*/ 1 w 30"/>
                  <a:gd name="T51" fmla="*/ 0 h 63"/>
                  <a:gd name="T52" fmla="*/ 1 w 30"/>
                  <a:gd name="T53" fmla="*/ 0 h 63"/>
                  <a:gd name="T54" fmla="*/ 2 w 30"/>
                  <a:gd name="T5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" h="63">
                    <a:moveTo>
                      <a:pt x="2" y="0"/>
                    </a:moveTo>
                    <a:lnTo>
                      <a:pt x="26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8" y="1"/>
                    </a:lnTo>
                    <a:lnTo>
                      <a:pt x="29" y="2"/>
                    </a:lnTo>
                    <a:lnTo>
                      <a:pt x="29" y="3"/>
                    </a:lnTo>
                    <a:lnTo>
                      <a:pt x="29" y="5"/>
                    </a:lnTo>
                    <a:lnTo>
                      <a:pt x="29" y="9"/>
                    </a:lnTo>
                    <a:lnTo>
                      <a:pt x="29" y="13"/>
                    </a:lnTo>
                    <a:lnTo>
                      <a:pt x="29" y="17"/>
                    </a:lnTo>
                    <a:lnTo>
                      <a:pt x="29" y="22"/>
                    </a:lnTo>
                    <a:lnTo>
                      <a:pt x="29" y="27"/>
                    </a:lnTo>
                    <a:lnTo>
                      <a:pt x="29" y="33"/>
                    </a:lnTo>
                    <a:lnTo>
                      <a:pt x="29" y="38"/>
                    </a:lnTo>
                    <a:lnTo>
                      <a:pt x="29" y="44"/>
                    </a:lnTo>
                    <a:lnTo>
                      <a:pt x="29" y="48"/>
                    </a:lnTo>
                    <a:lnTo>
                      <a:pt x="29" y="53"/>
                    </a:lnTo>
                    <a:lnTo>
                      <a:pt x="29" y="57"/>
                    </a:lnTo>
                    <a:lnTo>
                      <a:pt x="29" y="60"/>
                    </a:lnTo>
                    <a:lnTo>
                      <a:pt x="29" y="61"/>
                    </a:lnTo>
                    <a:lnTo>
                      <a:pt x="29" y="62"/>
                    </a:lnTo>
                    <a:lnTo>
                      <a:pt x="0" y="6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00" name="Freeform 188">
                <a:extLst>
                  <a:ext uri="{FF2B5EF4-FFF2-40B4-BE49-F238E27FC236}">
                    <a16:creationId xmlns:a16="http://schemas.microsoft.com/office/drawing/2014/main" id="{89250B76-E196-11A0-6E09-8BCBB14E6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840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16 w 17"/>
                  <a:gd name="T3" fmla="*/ 6 h 17"/>
                  <a:gd name="T4" fmla="*/ 14 w 17"/>
                  <a:gd name="T5" fmla="*/ 6 h 17"/>
                  <a:gd name="T6" fmla="*/ 14 w 17"/>
                  <a:gd name="T7" fmla="*/ 6 h 17"/>
                  <a:gd name="T8" fmla="*/ 13 w 17"/>
                  <a:gd name="T9" fmla="*/ 3 h 17"/>
                  <a:gd name="T10" fmla="*/ 12 w 17"/>
                  <a:gd name="T11" fmla="*/ 3 h 17"/>
                  <a:gd name="T12" fmla="*/ 11 w 17"/>
                  <a:gd name="T13" fmla="*/ 3 h 17"/>
                  <a:gd name="T14" fmla="*/ 9 w 17"/>
                  <a:gd name="T15" fmla="*/ 0 h 17"/>
                  <a:gd name="T16" fmla="*/ 7 w 17"/>
                  <a:gd name="T17" fmla="*/ 0 h 17"/>
                  <a:gd name="T18" fmla="*/ 4 w 17"/>
                  <a:gd name="T19" fmla="*/ 3 h 17"/>
                  <a:gd name="T20" fmla="*/ 2 w 17"/>
                  <a:gd name="T21" fmla="*/ 6 h 17"/>
                  <a:gd name="T22" fmla="*/ 1 w 17"/>
                  <a:gd name="T23" fmla="*/ 9 h 17"/>
                  <a:gd name="T24" fmla="*/ 0 w 17"/>
                  <a:gd name="T25" fmla="*/ 12 h 17"/>
                  <a:gd name="T26" fmla="*/ 0 w 17"/>
                  <a:gd name="T27" fmla="*/ 16 h 17"/>
                  <a:gd name="T28" fmla="*/ 1 w 17"/>
                  <a:gd name="T29" fmla="*/ 16 h 17"/>
                  <a:gd name="T30" fmla="*/ 2 w 17"/>
                  <a:gd name="T31" fmla="*/ 16 h 17"/>
                  <a:gd name="T32" fmla="*/ 3 w 17"/>
                  <a:gd name="T33" fmla="*/ 12 h 17"/>
                  <a:gd name="T34" fmla="*/ 6 w 17"/>
                  <a:gd name="T35" fmla="*/ 9 h 17"/>
                  <a:gd name="T36" fmla="*/ 7 w 17"/>
                  <a:gd name="T37" fmla="*/ 6 h 17"/>
                  <a:gd name="T38" fmla="*/ 9 w 17"/>
                  <a:gd name="T39" fmla="*/ 6 h 17"/>
                  <a:gd name="T40" fmla="*/ 11 w 17"/>
                  <a:gd name="T41" fmla="*/ 9 h 17"/>
                  <a:gd name="T42" fmla="*/ 13 w 17"/>
                  <a:gd name="T43" fmla="*/ 12 h 17"/>
                  <a:gd name="T44" fmla="*/ 14 w 17"/>
                  <a:gd name="T45" fmla="*/ 12 h 17"/>
                  <a:gd name="T46" fmla="*/ 16 w 17"/>
                  <a:gd name="T47" fmla="*/ 12 h 17"/>
                  <a:gd name="T48" fmla="*/ 16 w 17"/>
                  <a:gd name="T49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6" y="9"/>
                    </a:moveTo>
                    <a:lnTo>
                      <a:pt x="16" y="6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3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2" y="6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2" y="16"/>
                    </a:lnTo>
                    <a:lnTo>
                      <a:pt x="3" y="12"/>
                    </a:lnTo>
                    <a:lnTo>
                      <a:pt x="6" y="9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1" y="9"/>
                    </a:lnTo>
                    <a:lnTo>
                      <a:pt x="13" y="12"/>
                    </a:lnTo>
                    <a:lnTo>
                      <a:pt x="14" y="12"/>
                    </a:lnTo>
                    <a:lnTo>
                      <a:pt x="16" y="12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2626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01" name="Freeform 189">
                <a:extLst>
                  <a:ext uri="{FF2B5EF4-FFF2-40B4-BE49-F238E27FC236}">
                    <a16:creationId xmlns:a16="http://schemas.microsoft.com/office/drawing/2014/main" id="{7A2C0C47-89CB-B8B0-EEA9-8DF8FFBA1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870"/>
                <a:ext cx="17" cy="17"/>
              </a:xfrm>
              <a:custGeom>
                <a:avLst/>
                <a:gdLst>
                  <a:gd name="T0" fmla="*/ 14 w 17"/>
                  <a:gd name="T1" fmla="*/ 0 h 17"/>
                  <a:gd name="T2" fmla="*/ 14 w 17"/>
                  <a:gd name="T3" fmla="*/ 0 h 17"/>
                  <a:gd name="T4" fmla="*/ 12 w 17"/>
                  <a:gd name="T5" fmla="*/ 0 h 17"/>
                  <a:gd name="T6" fmla="*/ 12 w 17"/>
                  <a:gd name="T7" fmla="*/ 0 h 17"/>
                  <a:gd name="T8" fmla="*/ 10 w 17"/>
                  <a:gd name="T9" fmla="*/ 0 h 17"/>
                  <a:gd name="T10" fmla="*/ 8 w 17"/>
                  <a:gd name="T11" fmla="*/ 5 h 17"/>
                  <a:gd name="T12" fmla="*/ 7 w 17"/>
                  <a:gd name="T13" fmla="*/ 5 h 17"/>
                  <a:gd name="T14" fmla="*/ 5 w 17"/>
                  <a:gd name="T15" fmla="*/ 5 h 17"/>
                  <a:gd name="T16" fmla="*/ 1 w 17"/>
                  <a:gd name="T17" fmla="*/ 5 h 17"/>
                  <a:gd name="T18" fmla="*/ 0 w 17"/>
                  <a:gd name="T19" fmla="*/ 5 h 17"/>
                  <a:gd name="T20" fmla="*/ 0 w 17"/>
                  <a:gd name="T21" fmla="*/ 10 h 17"/>
                  <a:gd name="T22" fmla="*/ 1 w 17"/>
                  <a:gd name="T23" fmla="*/ 16 h 17"/>
                  <a:gd name="T24" fmla="*/ 3 w 17"/>
                  <a:gd name="T25" fmla="*/ 16 h 17"/>
                  <a:gd name="T26" fmla="*/ 5 w 17"/>
                  <a:gd name="T27" fmla="*/ 16 h 17"/>
                  <a:gd name="T28" fmla="*/ 7 w 17"/>
                  <a:gd name="T29" fmla="*/ 16 h 17"/>
                  <a:gd name="T30" fmla="*/ 10 w 17"/>
                  <a:gd name="T31" fmla="*/ 10 h 17"/>
                  <a:gd name="T32" fmla="*/ 12 w 17"/>
                  <a:gd name="T33" fmla="*/ 10 h 17"/>
                  <a:gd name="T34" fmla="*/ 14 w 17"/>
                  <a:gd name="T35" fmla="*/ 5 h 17"/>
                  <a:gd name="T36" fmla="*/ 14 w 17"/>
                  <a:gd name="T37" fmla="*/ 0 h 17"/>
                  <a:gd name="T38" fmla="*/ 16 w 17"/>
                  <a:gd name="T39" fmla="*/ 0 h 17"/>
                  <a:gd name="T40" fmla="*/ 14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1" y="16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14" y="5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2626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02" name="Line 190">
                <a:extLst>
                  <a:ext uri="{FF2B5EF4-FFF2-40B4-BE49-F238E27FC236}">
                    <a16:creationId xmlns:a16="http://schemas.microsoft.com/office/drawing/2014/main" id="{F703E01E-7FD9-435B-914D-DE738C9D2A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97" y="836"/>
                <a:ext cx="28" cy="0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90303" name="Line 191">
                <a:extLst>
                  <a:ext uri="{FF2B5EF4-FFF2-40B4-BE49-F238E27FC236}">
                    <a16:creationId xmlns:a16="http://schemas.microsoft.com/office/drawing/2014/main" id="{67930944-5F3B-EBB4-2D3F-6A03A92DA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90" y="836"/>
                <a:ext cx="10" cy="0"/>
              </a:xfrm>
              <a:prstGeom prst="line">
                <a:avLst/>
              </a:prstGeom>
              <a:noFill/>
              <a:ln w="12700">
                <a:solidFill>
                  <a:srgbClr val="4C4C4C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90304" name="Line 192">
                <a:extLst>
                  <a:ext uri="{FF2B5EF4-FFF2-40B4-BE49-F238E27FC236}">
                    <a16:creationId xmlns:a16="http://schemas.microsoft.com/office/drawing/2014/main" id="{49D7D8B2-0D5C-F8D0-D26B-3FAF06911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82" y="836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26262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90305" name="Freeform 193">
                <a:extLst>
                  <a:ext uri="{FF2B5EF4-FFF2-40B4-BE49-F238E27FC236}">
                    <a16:creationId xmlns:a16="http://schemas.microsoft.com/office/drawing/2014/main" id="{E90551B6-AEC6-C314-D834-C21A625DB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" y="839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0 w 17"/>
                  <a:gd name="T3" fmla="*/ 8 h 17"/>
                  <a:gd name="T4" fmla="*/ 2 w 17"/>
                  <a:gd name="T5" fmla="*/ 8 h 17"/>
                  <a:gd name="T6" fmla="*/ 4 w 17"/>
                  <a:gd name="T7" fmla="*/ 8 h 17"/>
                  <a:gd name="T8" fmla="*/ 6 w 17"/>
                  <a:gd name="T9" fmla="*/ 10 h 17"/>
                  <a:gd name="T10" fmla="*/ 8 w 17"/>
                  <a:gd name="T11" fmla="*/ 10 h 17"/>
                  <a:gd name="T12" fmla="*/ 8 w 17"/>
                  <a:gd name="T13" fmla="*/ 13 h 17"/>
                  <a:gd name="T14" fmla="*/ 10 w 17"/>
                  <a:gd name="T15" fmla="*/ 13 h 17"/>
                  <a:gd name="T16" fmla="*/ 12 w 17"/>
                  <a:gd name="T17" fmla="*/ 16 h 17"/>
                  <a:gd name="T18" fmla="*/ 12 w 17"/>
                  <a:gd name="T19" fmla="*/ 16 h 17"/>
                  <a:gd name="T20" fmla="*/ 16 w 17"/>
                  <a:gd name="T21" fmla="*/ 8 h 17"/>
                  <a:gd name="T22" fmla="*/ 14 w 17"/>
                  <a:gd name="T23" fmla="*/ 8 h 17"/>
                  <a:gd name="T24" fmla="*/ 14 w 17"/>
                  <a:gd name="T25" fmla="*/ 8 h 17"/>
                  <a:gd name="T26" fmla="*/ 14 w 17"/>
                  <a:gd name="T27" fmla="*/ 5 h 17"/>
                  <a:gd name="T28" fmla="*/ 12 w 17"/>
                  <a:gd name="T29" fmla="*/ 5 h 17"/>
                  <a:gd name="T30" fmla="*/ 8 w 17"/>
                  <a:gd name="T31" fmla="*/ 2 h 17"/>
                  <a:gd name="T32" fmla="*/ 6 w 17"/>
                  <a:gd name="T33" fmla="*/ 0 h 17"/>
                  <a:gd name="T34" fmla="*/ 4 w 17"/>
                  <a:gd name="T35" fmla="*/ 0 h 17"/>
                  <a:gd name="T36" fmla="*/ 0 w 17"/>
                  <a:gd name="T37" fmla="*/ 0 h 17"/>
                  <a:gd name="T38" fmla="*/ 0 w 17"/>
                  <a:gd name="T39" fmla="*/ 0 h 17"/>
                  <a:gd name="T40" fmla="*/ 0 w 17"/>
                  <a:gd name="T4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4C4C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06" name="Freeform 194">
                <a:extLst>
                  <a:ext uri="{FF2B5EF4-FFF2-40B4-BE49-F238E27FC236}">
                    <a16:creationId xmlns:a16="http://schemas.microsoft.com/office/drawing/2014/main" id="{E17689BA-3813-B1BF-9C51-70AE168A8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839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6 w 17"/>
                  <a:gd name="T3" fmla="*/ 16 h 17"/>
                  <a:gd name="T4" fmla="*/ 11 w 17"/>
                  <a:gd name="T5" fmla="*/ 12 h 17"/>
                  <a:gd name="T6" fmla="*/ 13 w 17"/>
                  <a:gd name="T7" fmla="*/ 9 h 17"/>
                  <a:gd name="T8" fmla="*/ 16 w 17"/>
                  <a:gd name="T9" fmla="*/ 9 h 17"/>
                  <a:gd name="T10" fmla="*/ 16 w 17"/>
                  <a:gd name="T11" fmla="*/ 0 h 17"/>
                  <a:gd name="T12" fmla="*/ 11 w 17"/>
                  <a:gd name="T13" fmla="*/ 0 h 17"/>
                  <a:gd name="T14" fmla="*/ 6 w 17"/>
                  <a:gd name="T15" fmla="*/ 3 h 17"/>
                  <a:gd name="T16" fmla="*/ 2 w 17"/>
                  <a:gd name="T17" fmla="*/ 6 h 17"/>
                  <a:gd name="T18" fmla="*/ 0 w 17"/>
                  <a:gd name="T19" fmla="*/ 9 h 17"/>
                  <a:gd name="T20" fmla="*/ 6 w 17"/>
                  <a:gd name="T2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7">
                    <a:moveTo>
                      <a:pt x="6" y="16"/>
                    </a:moveTo>
                    <a:lnTo>
                      <a:pt x="6" y="16"/>
                    </a:lnTo>
                    <a:lnTo>
                      <a:pt x="11" y="12"/>
                    </a:lnTo>
                    <a:lnTo>
                      <a:pt x="13" y="9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6" y="3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4C4C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07" name="Freeform 195">
                <a:extLst>
                  <a:ext uri="{FF2B5EF4-FFF2-40B4-BE49-F238E27FC236}">
                    <a16:creationId xmlns:a16="http://schemas.microsoft.com/office/drawing/2014/main" id="{9BA11286-C3B3-6E71-08E9-8086B71D8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" y="585"/>
                <a:ext cx="109" cy="86"/>
              </a:xfrm>
              <a:custGeom>
                <a:avLst/>
                <a:gdLst>
                  <a:gd name="T0" fmla="*/ 62 w 109"/>
                  <a:gd name="T1" fmla="*/ 1 h 86"/>
                  <a:gd name="T2" fmla="*/ 69 w 109"/>
                  <a:gd name="T3" fmla="*/ 4 h 86"/>
                  <a:gd name="T4" fmla="*/ 82 w 109"/>
                  <a:gd name="T5" fmla="*/ 7 h 86"/>
                  <a:gd name="T6" fmla="*/ 89 w 109"/>
                  <a:gd name="T7" fmla="*/ 10 h 86"/>
                  <a:gd name="T8" fmla="*/ 89 w 109"/>
                  <a:gd name="T9" fmla="*/ 13 h 86"/>
                  <a:gd name="T10" fmla="*/ 94 w 109"/>
                  <a:gd name="T11" fmla="*/ 20 h 86"/>
                  <a:gd name="T12" fmla="*/ 100 w 109"/>
                  <a:gd name="T13" fmla="*/ 25 h 86"/>
                  <a:gd name="T14" fmla="*/ 100 w 109"/>
                  <a:gd name="T15" fmla="*/ 29 h 86"/>
                  <a:gd name="T16" fmla="*/ 103 w 109"/>
                  <a:gd name="T17" fmla="*/ 34 h 86"/>
                  <a:gd name="T18" fmla="*/ 103 w 109"/>
                  <a:gd name="T19" fmla="*/ 37 h 86"/>
                  <a:gd name="T20" fmla="*/ 106 w 109"/>
                  <a:gd name="T21" fmla="*/ 46 h 86"/>
                  <a:gd name="T22" fmla="*/ 108 w 109"/>
                  <a:gd name="T23" fmla="*/ 58 h 86"/>
                  <a:gd name="T24" fmla="*/ 106 w 109"/>
                  <a:gd name="T25" fmla="*/ 65 h 86"/>
                  <a:gd name="T26" fmla="*/ 105 w 109"/>
                  <a:gd name="T27" fmla="*/ 67 h 86"/>
                  <a:gd name="T28" fmla="*/ 103 w 109"/>
                  <a:gd name="T29" fmla="*/ 74 h 86"/>
                  <a:gd name="T30" fmla="*/ 99 w 109"/>
                  <a:gd name="T31" fmla="*/ 80 h 86"/>
                  <a:gd name="T32" fmla="*/ 94 w 109"/>
                  <a:gd name="T33" fmla="*/ 85 h 86"/>
                  <a:gd name="T34" fmla="*/ 95 w 109"/>
                  <a:gd name="T35" fmla="*/ 77 h 86"/>
                  <a:gd name="T36" fmla="*/ 96 w 109"/>
                  <a:gd name="T37" fmla="*/ 69 h 86"/>
                  <a:gd name="T38" fmla="*/ 93 w 109"/>
                  <a:gd name="T39" fmla="*/ 61 h 86"/>
                  <a:gd name="T40" fmla="*/ 89 w 109"/>
                  <a:gd name="T41" fmla="*/ 55 h 86"/>
                  <a:gd name="T42" fmla="*/ 89 w 109"/>
                  <a:gd name="T43" fmla="*/ 57 h 86"/>
                  <a:gd name="T44" fmla="*/ 81 w 109"/>
                  <a:gd name="T45" fmla="*/ 56 h 86"/>
                  <a:gd name="T46" fmla="*/ 71 w 109"/>
                  <a:gd name="T47" fmla="*/ 56 h 86"/>
                  <a:gd name="T48" fmla="*/ 72 w 109"/>
                  <a:gd name="T49" fmla="*/ 57 h 86"/>
                  <a:gd name="T50" fmla="*/ 75 w 109"/>
                  <a:gd name="T51" fmla="*/ 58 h 86"/>
                  <a:gd name="T52" fmla="*/ 55 w 109"/>
                  <a:gd name="T53" fmla="*/ 54 h 86"/>
                  <a:gd name="T54" fmla="*/ 44 w 109"/>
                  <a:gd name="T55" fmla="*/ 52 h 86"/>
                  <a:gd name="T56" fmla="*/ 35 w 109"/>
                  <a:gd name="T57" fmla="*/ 48 h 86"/>
                  <a:gd name="T58" fmla="*/ 28 w 109"/>
                  <a:gd name="T59" fmla="*/ 43 h 86"/>
                  <a:gd name="T60" fmla="*/ 24 w 109"/>
                  <a:gd name="T61" fmla="*/ 37 h 86"/>
                  <a:gd name="T62" fmla="*/ 24 w 109"/>
                  <a:gd name="T63" fmla="*/ 38 h 86"/>
                  <a:gd name="T64" fmla="*/ 22 w 109"/>
                  <a:gd name="T65" fmla="*/ 37 h 86"/>
                  <a:gd name="T66" fmla="*/ 21 w 109"/>
                  <a:gd name="T67" fmla="*/ 36 h 86"/>
                  <a:gd name="T68" fmla="*/ 22 w 109"/>
                  <a:gd name="T69" fmla="*/ 40 h 86"/>
                  <a:gd name="T70" fmla="*/ 21 w 109"/>
                  <a:gd name="T71" fmla="*/ 49 h 86"/>
                  <a:gd name="T72" fmla="*/ 21 w 109"/>
                  <a:gd name="T73" fmla="*/ 54 h 86"/>
                  <a:gd name="T74" fmla="*/ 18 w 109"/>
                  <a:gd name="T75" fmla="*/ 61 h 86"/>
                  <a:gd name="T76" fmla="*/ 16 w 109"/>
                  <a:gd name="T77" fmla="*/ 64 h 86"/>
                  <a:gd name="T78" fmla="*/ 12 w 109"/>
                  <a:gd name="T79" fmla="*/ 72 h 86"/>
                  <a:gd name="T80" fmla="*/ 14 w 109"/>
                  <a:gd name="T81" fmla="*/ 83 h 86"/>
                  <a:gd name="T82" fmla="*/ 9 w 109"/>
                  <a:gd name="T83" fmla="*/ 79 h 86"/>
                  <a:gd name="T84" fmla="*/ 3 w 109"/>
                  <a:gd name="T85" fmla="*/ 70 h 86"/>
                  <a:gd name="T86" fmla="*/ 0 w 109"/>
                  <a:gd name="T87" fmla="*/ 55 h 86"/>
                  <a:gd name="T88" fmla="*/ 1 w 109"/>
                  <a:gd name="T89" fmla="*/ 46 h 86"/>
                  <a:gd name="T90" fmla="*/ 3 w 109"/>
                  <a:gd name="T91" fmla="*/ 37 h 86"/>
                  <a:gd name="T92" fmla="*/ 3 w 109"/>
                  <a:gd name="T93" fmla="*/ 36 h 86"/>
                  <a:gd name="T94" fmla="*/ 7 w 109"/>
                  <a:gd name="T95" fmla="*/ 30 h 86"/>
                  <a:gd name="T96" fmla="*/ 10 w 109"/>
                  <a:gd name="T97" fmla="*/ 28 h 86"/>
                  <a:gd name="T98" fmla="*/ 4 w 109"/>
                  <a:gd name="T99" fmla="*/ 29 h 86"/>
                  <a:gd name="T100" fmla="*/ 11 w 109"/>
                  <a:gd name="T101" fmla="*/ 26 h 86"/>
                  <a:gd name="T102" fmla="*/ 10 w 109"/>
                  <a:gd name="T103" fmla="*/ 24 h 86"/>
                  <a:gd name="T104" fmla="*/ 8 w 109"/>
                  <a:gd name="T105" fmla="*/ 23 h 86"/>
                  <a:gd name="T106" fmla="*/ 12 w 109"/>
                  <a:gd name="T107" fmla="*/ 19 h 86"/>
                  <a:gd name="T108" fmla="*/ 17 w 109"/>
                  <a:gd name="T109" fmla="*/ 18 h 86"/>
                  <a:gd name="T110" fmla="*/ 22 w 109"/>
                  <a:gd name="T111" fmla="*/ 11 h 86"/>
                  <a:gd name="T112" fmla="*/ 24 w 109"/>
                  <a:gd name="T113" fmla="*/ 11 h 86"/>
                  <a:gd name="T114" fmla="*/ 33 w 109"/>
                  <a:gd name="T115" fmla="*/ 3 h 86"/>
                  <a:gd name="T116" fmla="*/ 42 w 109"/>
                  <a:gd name="T117" fmla="*/ 0 h 86"/>
                  <a:gd name="T118" fmla="*/ 53 w 109"/>
                  <a:gd name="T11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9" h="86">
                    <a:moveTo>
                      <a:pt x="54" y="0"/>
                    </a:moveTo>
                    <a:lnTo>
                      <a:pt x="56" y="0"/>
                    </a:lnTo>
                    <a:lnTo>
                      <a:pt x="58" y="1"/>
                    </a:lnTo>
                    <a:lnTo>
                      <a:pt x="59" y="1"/>
                    </a:lnTo>
                    <a:lnTo>
                      <a:pt x="61" y="1"/>
                    </a:lnTo>
                    <a:lnTo>
                      <a:pt x="62" y="1"/>
                    </a:lnTo>
                    <a:lnTo>
                      <a:pt x="63" y="2"/>
                    </a:lnTo>
                    <a:lnTo>
                      <a:pt x="65" y="2"/>
                    </a:lnTo>
                    <a:lnTo>
                      <a:pt x="65" y="2"/>
                    </a:lnTo>
                    <a:lnTo>
                      <a:pt x="66" y="2"/>
                    </a:lnTo>
                    <a:lnTo>
                      <a:pt x="67" y="3"/>
                    </a:lnTo>
                    <a:lnTo>
                      <a:pt x="69" y="4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8" y="6"/>
                    </a:lnTo>
                    <a:lnTo>
                      <a:pt x="80" y="7"/>
                    </a:lnTo>
                    <a:lnTo>
                      <a:pt x="82" y="7"/>
                    </a:lnTo>
                    <a:lnTo>
                      <a:pt x="83" y="7"/>
                    </a:lnTo>
                    <a:lnTo>
                      <a:pt x="85" y="8"/>
                    </a:lnTo>
                    <a:lnTo>
                      <a:pt x="86" y="9"/>
                    </a:lnTo>
                    <a:lnTo>
                      <a:pt x="88" y="10"/>
                    </a:lnTo>
                    <a:lnTo>
                      <a:pt x="89" y="10"/>
                    </a:lnTo>
                    <a:lnTo>
                      <a:pt x="89" y="10"/>
                    </a:lnTo>
                    <a:lnTo>
                      <a:pt x="89" y="10"/>
                    </a:lnTo>
                    <a:lnTo>
                      <a:pt x="88" y="10"/>
                    </a:lnTo>
                    <a:lnTo>
                      <a:pt x="88" y="11"/>
                    </a:lnTo>
                    <a:lnTo>
                      <a:pt x="88" y="11"/>
                    </a:lnTo>
                    <a:lnTo>
                      <a:pt x="89" y="11"/>
                    </a:lnTo>
                    <a:lnTo>
                      <a:pt x="89" y="13"/>
                    </a:lnTo>
                    <a:lnTo>
                      <a:pt x="90" y="14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2" y="17"/>
                    </a:lnTo>
                    <a:lnTo>
                      <a:pt x="93" y="18"/>
                    </a:lnTo>
                    <a:lnTo>
                      <a:pt x="94" y="20"/>
                    </a:lnTo>
                    <a:lnTo>
                      <a:pt x="96" y="21"/>
                    </a:lnTo>
                    <a:lnTo>
                      <a:pt x="97" y="22"/>
                    </a:lnTo>
                    <a:lnTo>
                      <a:pt x="98" y="23"/>
                    </a:lnTo>
                    <a:lnTo>
                      <a:pt x="99" y="24"/>
                    </a:lnTo>
                    <a:lnTo>
                      <a:pt x="100" y="25"/>
                    </a:lnTo>
                    <a:lnTo>
                      <a:pt x="100" y="25"/>
                    </a:lnTo>
                    <a:lnTo>
                      <a:pt x="98" y="24"/>
                    </a:lnTo>
                    <a:lnTo>
                      <a:pt x="98" y="25"/>
                    </a:lnTo>
                    <a:lnTo>
                      <a:pt x="99" y="25"/>
                    </a:lnTo>
                    <a:lnTo>
                      <a:pt x="99" y="26"/>
                    </a:lnTo>
                    <a:lnTo>
                      <a:pt x="100" y="28"/>
                    </a:lnTo>
                    <a:lnTo>
                      <a:pt x="100" y="29"/>
                    </a:lnTo>
                    <a:lnTo>
                      <a:pt x="101" y="30"/>
                    </a:lnTo>
                    <a:lnTo>
                      <a:pt x="101" y="31"/>
                    </a:lnTo>
                    <a:lnTo>
                      <a:pt x="102" y="32"/>
                    </a:lnTo>
                    <a:lnTo>
                      <a:pt x="102" y="33"/>
                    </a:lnTo>
                    <a:lnTo>
                      <a:pt x="103" y="34"/>
                    </a:lnTo>
                    <a:lnTo>
                      <a:pt x="103" y="34"/>
                    </a:lnTo>
                    <a:lnTo>
                      <a:pt x="104" y="36"/>
                    </a:lnTo>
                    <a:lnTo>
                      <a:pt x="104" y="37"/>
                    </a:lnTo>
                    <a:lnTo>
                      <a:pt x="104" y="38"/>
                    </a:lnTo>
                    <a:lnTo>
                      <a:pt x="105" y="39"/>
                    </a:lnTo>
                    <a:lnTo>
                      <a:pt x="105" y="39"/>
                    </a:lnTo>
                    <a:lnTo>
                      <a:pt x="103" y="37"/>
                    </a:lnTo>
                    <a:lnTo>
                      <a:pt x="103" y="38"/>
                    </a:lnTo>
                    <a:lnTo>
                      <a:pt x="104" y="40"/>
                    </a:lnTo>
                    <a:lnTo>
                      <a:pt x="104" y="41"/>
                    </a:lnTo>
                    <a:lnTo>
                      <a:pt x="105" y="43"/>
                    </a:lnTo>
                    <a:lnTo>
                      <a:pt x="105" y="44"/>
                    </a:lnTo>
                    <a:lnTo>
                      <a:pt x="106" y="46"/>
                    </a:lnTo>
                    <a:lnTo>
                      <a:pt x="106" y="48"/>
                    </a:lnTo>
                    <a:lnTo>
                      <a:pt x="107" y="50"/>
                    </a:lnTo>
                    <a:lnTo>
                      <a:pt x="107" y="52"/>
                    </a:lnTo>
                    <a:lnTo>
                      <a:pt x="108" y="55"/>
                    </a:lnTo>
                    <a:lnTo>
                      <a:pt x="108" y="57"/>
                    </a:lnTo>
                    <a:lnTo>
                      <a:pt x="108" y="58"/>
                    </a:lnTo>
                    <a:lnTo>
                      <a:pt x="108" y="60"/>
                    </a:lnTo>
                    <a:lnTo>
                      <a:pt x="107" y="61"/>
                    </a:lnTo>
                    <a:lnTo>
                      <a:pt x="107" y="62"/>
                    </a:lnTo>
                    <a:lnTo>
                      <a:pt x="107" y="63"/>
                    </a:lnTo>
                    <a:lnTo>
                      <a:pt x="106" y="64"/>
                    </a:lnTo>
                    <a:lnTo>
                      <a:pt x="106" y="65"/>
                    </a:lnTo>
                    <a:lnTo>
                      <a:pt x="106" y="66"/>
                    </a:lnTo>
                    <a:lnTo>
                      <a:pt x="106" y="66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6" y="66"/>
                    </a:lnTo>
                    <a:lnTo>
                      <a:pt x="105" y="67"/>
                    </a:lnTo>
                    <a:lnTo>
                      <a:pt x="105" y="68"/>
                    </a:lnTo>
                    <a:lnTo>
                      <a:pt x="104" y="70"/>
                    </a:lnTo>
                    <a:lnTo>
                      <a:pt x="104" y="71"/>
                    </a:lnTo>
                    <a:lnTo>
                      <a:pt x="104" y="72"/>
                    </a:lnTo>
                    <a:lnTo>
                      <a:pt x="104" y="74"/>
                    </a:lnTo>
                    <a:lnTo>
                      <a:pt x="103" y="74"/>
                    </a:lnTo>
                    <a:lnTo>
                      <a:pt x="103" y="75"/>
                    </a:lnTo>
                    <a:lnTo>
                      <a:pt x="102" y="75"/>
                    </a:lnTo>
                    <a:lnTo>
                      <a:pt x="101" y="77"/>
                    </a:lnTo>
                    <a:lnTo>
                      <a:pt x="100" y="78"/>
                    </a:lnTo>
                    <a:lnTo>
                      <a:pt x="99" y="78"/>
                    </a:lnTo>
                    <a:lnTo>
                      <a:pt x="99" y="80"/>
                    </a:lnTo>
                    <a:lnTo>
                      <a:pt x="98" y="81"/>
                    </a:lnTo>
                    <a:lnTo>
                      <a:pt x="98" y="82"/>
                    </a:lnTo>
                    <a:lnTo>
                      <a:pt x="97" y="83"/>
                    </a:lnTo>
                    <a:lnTo>
                      <a:pt x="96" y="84"/>
                    </a:lnTo>
                    <a:lnTo>
                      <a:pt x="95" y="85"/>
                    </a:lnTo>
                    <a:lnTo>
                      <a:pt x="94" y="85"/>
                    </a:lnTo>
                    <a:lnTo>
                      <a:pt x="94" y="84"/>
                    </a:lnTo>
                    <a:lnTo>
                      <a:pt x="94" y="83"/>
                    </a:lnTo>
                    <a:lnTo>
                      <a:pt x="95" y="81"/>
                    </a:lnTo>
                    <a:lnTo>
                      <a:pt x="95" y="80"/>
                    </a:lnTo>
                    <a:lnTo>
                      <a:pt x="95" y="78"/>
                    </a:lnTo>
                    <a:lnTo>
                      <a:pt x="95" y="77"/>
                    </a:lnTo>
                    <a:lnTo>
                      <a:pt x="96" y="75"/>
                    </a:lnTo>
                    <a:lnTo>
                      <a:pt x="96" y="74"/>
                    </a:lnTo>
                    <a:lnTo>
                      <a:pt x="96" y="72"/>
                    </a:lnTo>
                    <a:lnTo>
                      <a:pt x="96" y="71"/>
                    </a:lnTo>
                    <a:lnTo>
                      <a:pt x="96" y="70"/>
                    </a:lnTo>
                    <a:lnTo>
                      <a:pt x="96" y="69"/>
                    </a:lnTo>
                    <a:lnTo>
                      <a:pt x="95" y="68"/>
                    </a:lnTo>
                    <a:lnTo>
                      <a:pt x="95" y="67"/>
                    </a:lnTo>
                    <a:lnTo>
                      <a:pt x="94" y="65"/>
                    </a:lnTo>
                    <a:lnTo>
                      <a:pt x="94" y="64"/>
                    </a:lnTo>
                    <a:lnTo>
                      <a:pt x="93" y="62"/>
                    </a:lnTo>
                    <a:lnTo>
                      <a:pt x="93" y="61"/>
                    </a:lnTo>
                    <a:lnTo>
                      <a:pt x="93" y="59"/>
                    </a:lnTo>
                    <a:lnTo>
                      <a:pt x="93" y="58"/>
                    </a:lnTo>
                    <a:lnTo>
                      <a:pt x="92" y="57"/>
                    </a:lnTo>
                    <a:lnTo>
                      <a:pt x="91" y="55"/>
                    </a:lnTo>
                    <a:lnTo>
                      <a:pt x="90" y="55"/>
                    </a:lnTo>
                    <a:lnTo>
                      <a:pt x="89" y="55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5" y="54"/>
                    </a:lnTo>
                    <a:lnTo>
                      <a:pt x="89" y="57"/>
                    </a:lnTo>
                    <a:lnTo>
                      <a:pt x="89" y="57"/>
                    </a:lnTo>
                    <a:lnTo>
                      <a:pt x="89" y="57"/>
                    </a:lnTo>
                    <a:lnTo>
                      <a:pt x="87" y="57"/>
                    </a:lnTo>
                    <a:lnTo>
                      <a:pt x="87" y="57"/>
                    </a:lnTo>
                    <a:lnTo>
                      <a:pt x="85" y="56"/>
                    </a:lnTo>
                    <a:lnTo>
                      <a:pt x="84" y="56"/>
                    </a:lnTo>
                    <a:lnTo>
                      <a:pt x="83" y="56"/>
                    </a:lnTo>
                    <a:lnTo>
                      <a:pt x="81" y="56"/>
                    </a:lnTo>
                    <a:lnTo>
                      <a:pt x="80" y="56"/>
                    </a:lnTo>
                    <a:lnTo>
                      <a:pt x="78" y="56"/>
                    </a:lnTo>
                    <a:lnTo>
                      <a:pt x="77" y="56"/>
                    </a:lnTo>
                    <a:lnTo>
                      <a:pt x="75" y="56"/>
                    </a:lnTo>
                    <a:lnTo>
                      <a:pt x="73" y="56"/>
                    </a:lnTo>
                    <a:lnTo>
                      <a:pt x="71" y="56"/>
                    </a:lnTo>
                    <a:lnTo>
                      <a:pt x="70" y="55"/>
                    </a:lnTo>
                    <a:lnTo>
                      <a:pt x="68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70" y="56"/>
                    </a:lnTo>
                    <a:lnTo>
                      <a:pt x="72" y="57"/>
                    </a:lnTo>
                    <a:lnTo>
                      <a:pt x="73" y="57"/>
                    </a:lnTo>
                    <a:lnTo>
                      <a:pt x="74" y="57"/>
                    </a:lnTo>
                    <a:lnTo>
                      <a:pt x="75" y="58"/>
                    </a:lnTo>
                    <a:lnTo>
                      <a:pt x="77" y="58"/>
                    </a:lnTo>
                    <a:lnTo>
                      <a:pt x="76" y="58"/>
                    </a:lnTo>
                    <a:lnTo>
                      <a:pt x="75" y="58"/>
                    </a:lnTo>
                    <a:lnTo>
                      <a:pt x="73" y="58"/>
                    </a:lnTo>
                    <a:lnTo>
                      <a:pt x="71" y="58"/>
                    </a:lnTo>
                    <a:lnTo>
                      <a:pt x="68" y="57"/>
                    </a:lnTo>
                    <a:lnTo>
                      <a:pt x="64" y="57"/>
                    </a:lnTo>
                    <a:lnTo>
                      <a:pt x="60" y="55"/>
                    </a:lnTo>
                    <a:lnTo>
                      <a:pt x="55" y="54"/>
                    </a:lnTo>
                    <a:lnTo>
                      <a:pt x="53" y="53"/>
                    </a:lnTo>
                    <a:lnTo>
                      <a:pt x="51" y="53"/>
                    </a:lnTo>
                    <a:lnTo>
                      <a:pt x="49" y="52"/>
                    </a:lnTo>
                    <a:lnTo>
                      <a:pt x="48" y="52"/>
                    </a:lnTo>
                    <a:lnTo>
                      <a:pt x="46" y="52"/>
                    </a:lnTo>
                    <a:lnTo>
                      <a:pt x="44" y="52"/>
                    </a:lnTo>
                    <a:lnTo>
                      <a:pt x="42" y="51"/>
                    </a:lnTo>
                    <a:lnTo>
                      <a:pt x="41" y="51"/>
                    </a:lnTo>
                    <a:lnTo>
                      <a:pt x="39" y="51"/>
                    </a:lnTo>
                    <a:lnTo>
                      <a:pt x="38" y="50"/>
                    </a:lnTo>
                    <a:lnTo>
                      <a:pt x="36" y="49"/>
                    </a:lnTo>
                    <a:lnTo>
                      <a:pt x="35" y="48"/>
                    </a:lnTo>
                    <a:lnTo>
                      <a:pt x="33" y="47"/>
                    </a:lnTo>
                    <a:lnTo>
                      <a:pt x="32" y="46"/>
                    </a:lnTo>
                    <a:lnTo>
                      <a:pt x="31" y="45"/>
                    </a:lnTo>
                    <a:lnTo>
                      <a:pt x="30" y="45"/>
                    </a:lnTo>
                    <a:lnTo>
                      <a:pt x="29" y="44"/>
                    </a:lnTo>
                    <a:lnTo>
                      <a:pt x="28" y="43"/>
                    </a:lnTo>
                    <a:lnTo>
                      <a:pt x="27" y="42"/>
                    </a:lnTo>
                    <a:lnTo>
                      <a:pt x="26" y="40"/>
                    </a:lnTo>
                    <a:lnTo>
                      <a:pt x="25" y="39"/>
                    </a:lnTo>
                    <a:lnTo>
                      <a:pt x="24" y="38"/>
                    </a:lnTo>
                    <a:lnTo>
                      <a:pt x="24" y="37"/>
                    </a:lnTo>
                    <a:lnTo>
                      <a:pt x="24" y="37"/>
                    </a:lnTo>
                    <a:lnTo>
                      <a:pt x="27" y="42"/>
                    </a:lnTo>
                    <a:lnTo>
                      <a:pt x="26" y="42"/>
                    </a:lnTo>
                    <a:lnTo>
                      <a:pt x="26" y="41"/>
                    </a:lnTo>
                    <a:lnTo>
                      <a:pt x="25" y="40"/>
                    </a:lnTo>
                    <a:lnTo>
                      <a:pt x="24" y="39"/>
                    </a:lnTo>
                    <a:lnTo>
                      <a:pt x="24" y="38"/>
                    </a:lnTo>
                    <a:lnTo>
                      <a:pt x="23" y="36"/>
                    </a:lnTo>
                    <a:lnTo>
                      <a:pt x="22" y="35"/>
                    </a:lnTo>
                    <a:lnTo>
                      <a:pt x="21" y="34"/>
                    </a:lnTo>
                    <a:lnTo>
                      <a:pt x="23" y="39"/>
                    </a:lnTo>
                    <a:lnTo>
                      <a:pt x="23" y="39"/>
                    </a:lnTo>
                    <a:lnTo>
                      <a:pt x="22" y="37"/>
                    </a:lnTo>
                    <a:lnTo>
                      <a:pt x="21" y="34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20" y="34"/>
                    </a:lnTo>
                    <a:lnTo>
                      <a:pt x="20" y="35"/>
                    </a:lnTo>
                    <a:lnTo>
                      <a:pt x="21" y="36"/>
                    </a:lnTo>
                    <a:lnTo>
                      <a:pt x="21" y="37"/>
                    </a:lnTo>
                    <a:lnTo>
                      <a:pt x="21" y="38"/>
                    </a:lnTo>
                    <a:lnTo>
                      <a:pt x="22" y="39"/>
                    </a:lnTo>
                    <a:lnTo>
                      <a:pt x="22" y="39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22" y="42"/>
                    </a:lnTo>
                    <a:lnTo>
                      <a:pt x="22" y="43"/>
                    </a:lnTo>
                    <a:lnTo>
                      <a:pt x="22" y="45"/>
                    </a:lnTo>
                    <a:lnTo>
                      <a:pt x="22" y="46"/>
                    </a:lnTo>
                    <a:lnTo>
                      <a:pt x="21" y="47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21" y="51"/>
                    </a:lnTo>
                    <a:lnTo>
                      <a:pt x="21" y="52"/>
                    </a:lnTo>
                    <a:lnTo>
                      <a:pt x="21" y="53"/>
                    </a:lnTo>
                    <a:lnTo>
                      <a:pt x="21" y="54"/>
                    </a:lnTo>
                    <a:lnTo>
                      <a:pt x="20" y="56"/>
                    </a:lnTo>
                    <a:lnTo>
                      <a:pt x="20" y="57"/>
                    </a:lnTo>
                    <a:lnTo>
                      <a:pt x="20" y="58"/>
                    </a:lnTo>
                    <a:lnTo>
                      <a:pt x="19" y="59"/>
                    </a:lnTo>
                    <a:lnTo>
                      <a:pt x="18" y="60"/>
                    </a:lnTo>
                    <a:lnTo>
                      <a:pt x="18" y="61"/>
                    </a:lnTo>
                    <a:lnTo>
                      <a:pt x="18" y="62"/>
                    </a:lnTo>
                    <a:lnTo>
                      <a:pt x="17" y="63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6" y="64"/>
                    </a:lnTo>
                    <a:lnTo>
                      <a:pt x="15" y="66"/>
                    </a:lnTo>
                    <a:lnTo>
                      <a:pt x="15" y="67"/>
                    </a:lnTo>
                    <a:lnTo>
                      <a:pt x="14" y="68"/>
                    </a:lnTo>
                    <a:lnTo>
                      <a:pt x="13" y="70"/>
                    </a:lnTo>
                    <a:lnTo>
                      <a:pt x="12" y="71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2" y="76"/>
                    </a:lnTo>
                    <a:lnTo>
                      <a:pt x="12" y="78"/>
                    </a:lnTo>
                    <a:lnTo>
                      <a:pt x="13" y="80"/>
                    </a:lnTo>
                    <a:lnTo>
                      <a:pt x="14" y="82"/>
                    </a:lnTo>
                    <a:lnTo>
                      <a:pt x="14" y="83"/>
                    </a:lnTo>
                    <a:lnTo>
                      <a:pt x="13" y="84"/>
                    </a:lnTo>
                    <a:lnTo>
                      <a:pt x="12" y="85"/>
                    </a:lnTo>
                    <a:lnTo>
                      <a:pt x="11" y="84"/>
                    </a:lnTo>
                    <a:lnTo>
                      <a:pt x="10" y="81"/>
                    </a:lnTo>
                    <a:lnTo>
                      <a:pt x="9" y="80"/>
                    </a:lnTo>
                    <a:lnTo>
                      <a:pt x="9" y="79"/>
                    </a:lnTo>
                    <a:lnTo>
                      <a:pt x="9" y="82"/>
                    </a:lnTo>
                    <a:lnTo>
                      <a:pt x="4" y="74"/>
                    </a:lnTo>
                    <a:lnTo>
                      <a:pt x="4" y="74"/>
                    </a:lnTo>
                    <a:lnTo>
                      <a:pt x="4" y="73"/>
                    </a:lnTo>
                    <a:lnTo>
                      <a:pt x="3" y="72"/>
                    </a:lnTo>
                    <a:lnTo>
                      <a:pt x="3" y="70"/>
                    </a:lnTo>
                    <a:lnTo>
                      <a:pt x="2" y="68"/>
                    </a:lnTo>
                    <a:lnTo>
                      <a:pt x="1" y="65"/>
                    </a:lnTo>
                    <a:lnTo>
                      <a:pt x="1" y="63"/>
                    </a:lnTo>
                    <a:lnTo>
                      <a:pt x="1" y="60"/>
                    </a:lnTo>
                    <a:lnTo>
                      <a:pt x="1" y="57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51"/>
                    </a:lnTo>
                    <a:lnTo>
                      <a:pt x="1" y="49"/>
                    </a:lnTo>
                    <a:lnTo>
                      <a:pt x="1" y="48"/>
                    </a:lnTo>
                    <a:lnTo>
                      <a:pt x="1" y="46"/>
                    </a:lnTo>
                    <a:lnTo>
                      <a:pt x="2" y="45"/>
                    </a:lnTo>
                    <a:lnTo>
                      <a:pt x="3" y="43"/>
                    </a:lnTo>
                    <a:lnTo>
                      <a:pt x="3" y="42"/>
                    </a:lnTo>
                    <a:lnTo>
                      <a:pt x="3" y="40"/>
                    </a:lnTo>
                    <a:lnTo>
                      <a:pt x="3" y="38"/>
                    </a:lnTo>
                    <a:lnTo>
                      <a:pt x="3" y="37"/>
                    </a:lnTo>
                    <a:lnTo>
                      <a:pt x="3" y="36"/>
                    </a:lnTo>
                    <a:lnTo>
                      <a:pt x="3" y="36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4" y="34"/>
                    </a:lnTo>
                    <a:lnTo>
                      <a:pt x="4" y="33"/>
                    </a:lnTo>
                    <a:lnTo>
                      <a:pt x="5" y="31"/>
                    </a:lnTo>
                    <a:lnTo>
                      <a:pt x="6" y="31"/>
                    </a:lnTo>
                    <a:lnTo>
                      <a:pt x="7" y="30"/>
                    </a:lnTo>
                    <a:lnTo>
                      <a:pt x="9" y="29"/>
                    </a:lnTo>
                    <a:lnTo>
                      <a:pt x="11" y="28"/>
                    </a:lnTo>
                    <a:lnTo>
                      <a:pt x="12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0" y="28"/>
                    </a:lnTo>
                    <a:lnTo>
                      <a:pt x="9" y="28"/>
                    </a:lnTo>
                    <a:lnTo>
                      <a:pt x="8" y="28"/>
                    </a:lnTo>
                    <a:lnTo>
                      <a:pt x="7" y="28"/>
                    </a:lnTo>
                    <a:lnTo>
                      <a:pt x="6" y="29"/>
                    </a:lnTo>
                    <a:lnTo>
                      <a:pt x="4" y="30"/>
                    </a:lnTo>
                    <a:lnTo>
                      <a:pt x="4" y="29"/>
                    </a:lnTo>
                    <a:lnTo>
                      <a:pt x="5" y="29"/>
                    </a:lnTo>
                    <a:lnTo>
                      <a:pt x="6" y="28"/>
                    </a:lnTo>
                    <a:lnTo>
                      <a:pt x="7" y="28"/>
                    </a:lnTo>
                    <a:lnTo>
                      <a:pt x="8" y="27"/>
                    </a:lnTo>
                    <a:lnTo>
                      <a:pt x="10" y="26"/>
                    </a:lnTo>
                    <a:lnTo>
                      <a:pt x="11" y="26"/>
                    </a:lnTo>
                    <a:lnTo>
                      <a:pt x="14" y="26"/>
                    </a:lnTo>
                    <a:lnTo>
                      <a:pt x="13" y="26"/>
                    </a:lnTo>
                    <a:lnTo>
                      <a:pt x="13" y="26"/>
                    </a:lnTo>
                    <a:lnTo>
                      <a:pt x="12" y="25"/>
                    </a:lnTo>
                    <a:lnTo>
                      <a:pt x="11" y="25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7" y="23"/>
                    </a:lnTo>
                    <a:lnTo>
                      <a:pt x="6" y="23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8" y="23"/>
                    </a:lnTo>
                    <a:lnTo>
                      <a:pt x="9" y="23"/>
                    </a:lnTo>
                    <a:lnTo>
                      <a:pt x="11" y="23"/>
                    </a:lnTo>
                    <a:lnTo>
                      <a:pt x="12" y="24"/>
                    </a:lnTo>
                    <a:lnTo>
                      <a:pt x="14" y="25"/>
                    </a:lnTo>
                    <a:lnTo>
                      <a:pt x="15" y="26"/>
                    </a:lnTo>
                    <a:lnTo>
                      <a:pt x="12" y="19"/>
                    </a:lnTo>
                    <a:lnTo>
                      <a:pt x="17" y="25"/>
                    </a:lnTo>
                    <a:lnTo>
                      <a:pt x="16" y="24"/>
                    </a:lnTo>
                    <a:lnTo>
                      <a:pt x="16" y="23"/>
                    </a:lnTo>
                    <a:lnTo>
                      <a:pt x="16" y="21"/>
                    </a:lnTo>
                    <a:lnTo>
                      <a:pt x="16" y="19"/>
                    </a:lnTo>
                    <a:lnTo>
                      <a:pt x="17" y="18"/>
                    </a:lnTo>
                    <a:lnTo>
                      <a:pt x="17" y="17"/>
                    </a:lnTo>
                    <a:lnTo>
                      <a:pt x="18" y="15"/>
                    </a:lnTo>
                    <a:lnTo>
                      <a:pt x="19" y="14"/>
                    </a:lnTo>
                    <a:lnTo>
                      <a:pt x="20" y="13"/>
                    </a:lnTo>
                    <a:lnTo>
                      <a:pt x="21" y="11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2" y="13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9" y="6"/>
                    </a:lnTo>
                    <a:lnTo>
                      <a:pt x="30" y="5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1"/>
                    </a:lnTo>
                    <a:lnTo>
                      <a:pt x="40" y="1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4" y="0"/>
                    </a:lnTo>
                  </a:path>
                </a:pathLst>
              </a:custGeom>
              <a:solidFill>
                <a:srgbClr val="4C261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08" name="Freeform 196">
                <a:extLst>
                  <a:ext uri="{FF2B5EF4-FFF2-40B4-BE49-F238E27FC236}">
                    <a16:creationId xmlns:a16="http://schemas.microsoft.com/office/drawing/2014/main" id="{E94DD8FC-1CB1-D29E-197A-C5049D8CC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" y="585"/>
                <a:ext cx="109" cy="86"/>
              </a:xfrm>
              <a:custGeom>
                <a:avLst/>
                <a:gdLst>
                  <a:gd name="T0" fmla="*/ 62 w 109"/>
                  <a:gd name="T1" fmla="*/ 1 h 86"/>
                  <a:gd name="T2" fmla="*/ 69 w 109"/>
                  <a:gd name="T3" fmla="*/ 4 h 86"/>
                  <a:gd name="T4" fmla="*/ 82 w 109"/>
                  <a:gd name="T5" fmla="*/ 7 h 86"/>
                  <a:gd name="T6" fmla="*/ 89 w 109"/>
                  <a:gd name="T7" fmla="*/ 10 h 86"/>
                  <a:gd name="T8" fmla="*/ 90 w 109"/>
                  <a:gd name="T9" fmla="*/ 14 h 86"/>
                  <a:gd name="T10" fmla="*/ 96 w 109"/>
                  <a:gd name="T11" fmla="*/ 21 h 86"/>
                  <a:gd name="T12" fmla="*/ 98 w 109"/>
                  <a:gd name="T13" fmla="*/ 24 h 86"/>
                  <a:gd name="T14" fmla="*/ 101 w 109"/>
                  <a:gd name="T15" fmla="*/ 31 h 86"/>
                  <a:gd name="T16" fmla="*/ 104 w 109"/>
                  <a:gd name="T17" fmla="*/ 37 h 86"/>
                  <a:gd name="T18" fmla="*/ 104 w 109"/>
                  <a:gd name="T19" fmla="*/ 40 h 86"/>
                  <a:gd name="T20" fmla="*/ 107 w 109"/>
                  <a:gd name="T21" fmla="*/ 50 h 86"/>
                  <a:gd name="T22" fmla="*/ 107 w 109"/>
                  <a:gd name="T23" fmla="*/ 61 h 86"/>
                  <a:gd name="T24" fmla="*/ 106 w 109"/>
                  <a:gd name="T25" fmla="*/ 64 h 86"/>
                  <a:gd name="T26" fmla="*/ 104 w 109"/>
                  <a:gd name="T27" fmla="*/ 70 h 86"/>
                  <a:gd name="T28" fmla="*/ 102 w 109"/>
                  <a:gd name="T29" fmla="*/ 75 h 86"/>
                  <a:gd name="T30" fmla="*/ 98 w 109"/>
                  <a:gd name="T31" fmla="*/ 82 h 86"/>
                  <a:gd name="T32" fmla="*/ 94 w 109"/>
                  <a:gd name="T33" fmla="*/ 83 h 86"/>
                  <a:gd name="T34" fmla="*/ 96 w 109"/>
                  <a:gd name="T35" fmla="*/ 74 h 86"/>
                  <a:gd name="T36" fmla="*/ 95 w 109"/>
                  <a:gd name="T37" fmla="*/ 67 h 86"/>
                  <a:gd name="T38" fmla="*/ 93 w 109"/>
                  <a:gd name="T39" fmla="*/ 58 h 86"/>
                  <a:gd name="T40" fmla="*/ 86 w 109"/>
                  <a:gd name="T41" fmla="*/ 54 h 86"/>
                  <a:gd name="T42" fmla="*/ 87 w 109"/>
                  <a:gd name="T43" fmla="*/ 57 h 86"/>
                  <a:gd name="T44" fmla="*/ 78 w 109"/>
                  <a:gd name="T45" fmla="*/ 56 h 86"/>
                  <a:gd name="T46" fmla="*/ 68 w 109"/>
                  <a:gd name="T47" fmla="*/ 55 h 86"/>
                  <a:gd name="T48" fmla="*/ 75 w 109"/>
                  <a:gd name="T49" fmla="*/ 58 h 86"/>
                  <a:gd name="T50" fmla="*/ 68 w 109"/>
                  <a:gd name="T51" fmla="*/ 57 h 86"/>
                  <a:gd name="T52" fmla="*/ 49 w 109"/>
                  <a:gd name="T53" fmla="*/ 52 h 86"/>
                  <a:gd name="T54" fmla="*/ 39 w 109"/>
                  <a:gd name="T55" fmla="*/ 51 h 86"/>
                  <a:gd name="T56" fmla="*/ 30 w 109"/>
                  <a:gd name="T57" fmla="*/ 45 h 86"/>
                  <a:gd name="T58" fmla="*/ 24 w 109"/>
                  <a:gd name="T59" fmla="*/ 38 h 86"/>
                  <a:gd name="T60" fmla="*/ 25 w 109"/>
                  <a:gd name="T61" fmla="*/ 40 h 86"/>
                  <a:gd name="T62" fmla="*/ 23 w 109"/>
                  <a:gd name="T63" fmla="*/ 39 h 86"/>
                  <a:gd name="T64" fmla="*/ 20 w 109"/>
                  <a:gd name="T65" fmla="*/ 34 h 86"/>
                  <a:gd name="T66" fmla="*/ 22 w 109"/>
                  <a:gd name="T67" fmla="*/ 39 h 86"/>
                  <a:gd name="T68" fmla="*/ 21 w 109"/>
                  <a:gd name="T69" fmla="*/ 47 h 86"/>
                  <a:gd name="T70" fmla="*/ 21 w 109"/>
                  <a:gd name="T71" fmla="*/ 53 h 86"/>
                  <a:gd name="T72" fmla="*/ 18 w 109"/>
                  <a:gd name="T73" fmla="*/ 60 h 86"/>
                  <a:gd name="T74" fmla="*/ 17 w 109"/>
                  <a:gd name="T75" fmla="*/ 64 h 86"/>
                  <a:gd name="T76" fmla="*/ 12 w 109"/>
                  <a:gd name="T77" fmla="*/ 72 h 86"/>
                  <a:gd name="T78" fmla="*/ 14 w 109"/>
                  <a:gd name="T79" fmla="*/ 83 h 86"/>
                  <a:gd name="T80" fmla="*/ 9 w 109"/>
                  <a:gd name="T81" fmla="*/ 79 h 86"/>
                  <a:gd name="T82" fmla="*/ 3 w 109"/>
                  <a:gd name="T83" fmla="*/ 70 h 86"/>
                  <a:gd name="T84" fmla="*/ 0 w 109"/>
                  <a:gd name="T85" fmla="*/ 55 h 86"/>
                  <a:gd name="T86" fmla="*/ 1 w 109"/>
                  <a:gd name="T87" fmla="*/ 46 h 86"/>
                  <a:gd name="T88" fmla="*/ 3 w 109"/>
                  <a:gd name="T89" fmla="*/ 36 h 86"/>
                  <a:gd name="T90" fmla="*/ 3 w 109"/>
                  <a:gd name="T91" fmla="*/ 35 h 86"/>
                  <a:gd name="T92" fmla="*/ 9 w 109"/>
                  <a:gd name="T93" fmla="*/ 29 h 86"/>
                  <a:gd name="T94" fmla="*/ 9 w 109"/>
                  <a:gd name="T95" fmla="*/ 28 h 86"/>
                  <a:gd name="T96" fmla="*/ 5 w 109"/>
                  <a:gd name="T97" fmla="*/ 29 h 86"/>
                  <a:gd name="T98" fmla="*/ 14 w 109"/>
                  <a:gd name="T99" fmla="*/ 26 h 86"/>
                  <a:gd name="T100" fmla="*/ 7 w 109"/>
                  <a:gd name="T101" fmla="*/ 23 h 86"/>
                  <a:gd name="T102" fmla="*/ 11 w 109"/>
                  <a:gd name="T103" fmla="*/ 23 h 86"/>
                  <a:gd name="T104" fmla="*/ 16 w 109"/>
                  <a:gd name="T105" fmla="*/ 24 h 86"/>
                  <a:gd name="T106" fmla="*/ 18 w 109"/>
                  <a:gd name="T107" fmla="*/ 15 h 86"/>
                  <a:gd name="T108" fmla="*/ 21 w 109"/>
                  <a:gd name="T109" fmla="*/ 14 h 86"/>
                  <a:gd name="T110" fmla="*/ 29 w 109"/>
                  <a:gd name="T111" fmla="*/ 6 h 86"/>
                  <a:gd name="T112" fmla="*/ 38 w 109"/>
                  <a:gd name="T113" fmla="*/ 1 h 86"/>
                  <a:gd name="T114" fmla="*/ 47 w 109"/>
                  <a:gd name="T1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9" h="86">
                    <a:moveTo>
                      <a:pt x="54" y="0"/>
                    </a:moveTo>
                    <a:lnTo>
                      <a:pt x="54" y="0"/>
                    </a:lnTo>
                    <a:lnTo>
                      <a:pt x="56" y="0"/>
                    </a:lnTo>
                    <a:lnTo>
                      <a:pt x="58" y="1"/>
                    </a:lnTo>
                    <a:lnTo>
                      <a:pt x="59" y="1"/>
                    </a:lnTo>
                    <a:lnTo>
                      <a:pt x="61" y="1"/>
                    </a:lnTo>
                    <a:lnTo>
                      <a:pt x="62" y="1"/>
                    </a:lnTo>
                    <a:lnTo>
                      <a:pt x="63" y="2"/>
                    </a:lnTo>
                    <a:lnTo>
                      <a:pt x="65" y="2"/>
                    </a:lnTo>
                    <a:lnTo>
                      <a:pt x="65" y="2"/>
                    </a:lnTo>
                    <a:lnTo>
                      <a:pt x="65" y="2"/>
                    </a:lnTo>
                    <a:lnTo>
                      <a:pt x="66" y="2"/>
                    </a:lnTo>
                    <a:lnTo>
                      <a:pt x="67" y="3"/>
                    </a:lnTo>
                    <a:lnTo>
                      <a:pt x="69" y="4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8" y="6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82" y="7"/>
                    </a:lnTo>
                    <a:lnTo>
                      <a:pt x="83" y="7"/>
                    </a:lnTo>
                    <a:lnTo>
                      <a:pt x="85" y="8"/>
                    </a:lnTo>
                    <a:lnTo>
                      <a:pt x="86" y="9"/>
                    </a:lnTo>
                    <a:lnTo>
                      <a:pt x="88" y="10"/>
                    </a:lnTo>
                    <a:lnTo>
                      <a:pt x="89" y="10"/>
                    </a:lnTo>
                    <a:lnTo>
                      <a:pt x="89" y="10"/>
                    </a:lnTo>
                    <a:lnTo>
                      <a:pt x="89" y="10"/>
                    </a:lnTo>
                    <a:lnTo>
                      <a:pt x="88" y="10"/>
                    </a:lnTo>
                    <a:lnTo>
                      <a:pt x="88" y="10"/>
                    </a:lnTo>
                    <a:lnTo>
                      <a:pt x="88" y="11"/>
                    </a:lnTo>
                    <a:lnTo>
                      <a:pt x="88" y="11"/>
                    </a:lnTo>
                    <a:lnTo>
                      <a:pt x="89" y="11"/>
                    </a:lnTo>
                    <a:lnTo>
                      <a:pt x="89" y="13"/>
                    </a:lnTo>
                    <a:lnTo>
                      <a:pt x="90" y="14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2" y="17"/>
                    </a:lnTo>
                    <a:lnTo>
                      <a:pt x="92" y="17"/>
                    </a:lnTo>
                    <a:lnTo>
                      <a:pt x="93" y="18"/>
                    </a:lnTo>
                    <a:lnTo>
                      <a:pt x="94" y="20"/>
                    </a:lnTo>
                    <a:lnTo>
                      <a:pt x="96" y="21"/>
                    </a:lnTo>
                    <a:lnTo>
                      <a:pt x="97" y="22"/>
                    </a:lnTo>
                    <a:lnTo>
                      <a:pt x="98" y="23"/>
                    </a:lnTo>
                    <a:lnTo>
                      <a:pt x="99" y="24"/>
                    </a:lnTo>
                    <a:lnTo>
                      <a:pt x="100" y="25"/>
                    </a:lnTo>
                    <a:lnTo>
                      <a:pt x="100" y="25"/>
                    </a:lnTo>
                    <a:lnTo>
                      <a:pt x="98" y="24"/>
                    </a:lnTo>
                    <a:lnTo>
                      <a:pt x="98" y="24"/>
                    </a:lnTo>
                    <a:lnTo>
                      <a:pt x="98" y="25"/>
                    </a:lnTo>
                    <a:lnTo>
                      <a:pt x="99" y="25"/>
                    </a:lnTo>
                    <a:lnTo>
                      <a:pt x="99" y="26"/>
                    </a:lnTo>
                    <a:lnTo>
                      <a:pt x="100" y="28"/>
                    </a:lnTo>
                    <a:lnTo>
                      <a:pt x="100" y="29"/>
                    </a:lnTo>
                    <a:lnTo>
                      <a:pt x="101" y="30"/>
                    </a:lnTo>
                    <a:lnTo>
                      <a:pt x="101" y="31"/>
                    </a:lnTo>
                    <a:lnTo>
                      <a:pt x="102" y="32"/>
                    </a:lnTo>
                    <a:lnTo>
                      <a:pt x="102" y="32"/>
                    </a:lnTo>
                    <a:lnTo>
                      <a:pt x="102" y="33"/>
                    </a:lnTo>
                    <a:lnTo>
                      <a:pt x="103" y="34"/>
                    </a:lnTo>
                    <a:lnTo>
                      <a:pt x="103" y="34"/>
                    </a:lnTo>
                    <a:lnTo>
                      <a:pt x="104" y="36"/>
                    </a:lnTo>
                    <a:lnTo>
                      <a:pt x="104" y="37"/>
                    </a:lnTo>
                    <a:lnTo>
                      <a:pt x="104" y="38"/>
                    </a:lnTo>
                    <a:lnTo>
                      <a:pt x="105" y="39"/>
                    </a:lnTo>
                    <a:lnTo>
                      <a:pt x="105" y="39"/>
                    </a:lnTo>
                    <a:lnTo>
                      <a:pt x="103" y="37"/>
                    </a:lnTo>
                    <a:lnTo>
                      <a:pt x="103" y="37"/>
                    </a:lnTo>
                    <a:lnTo>
                      <a:pt x="103" y="38"/>
                    </a:lnTo>
                    <a:lnTo>
                      <a:pt x="104" y="40"/>
                    </a:lnTo>
                    <a:lnTo>
                      <a:pt x="104" y="41"/>
                    </a:lnTo>
                    <a:lnTo>
                      <a:pt x="105" y="43"/>
                    </a:lnTo>
                    <a:lnTo>
                      <a:pt x="105" y="43"/>
                    </a:lnTo>
                    <a:lnTo>
                      <a:pt x="105" y="44"/>
                    </a:lnTo>
                    <a:lnTo>
                      <a:pt x="106" y="46"/>
                    </a:lnTo>
                    <a:lnTo>
                      <a:pt x="106" y="48"/>
                    </a:lnTo>
                    <a:lnTo>
                      <a:pt x="107" y="50"/>
                    </a:lnTo>
                    <a:lnTo>
                      <a:pt x="107" y="52"/>
                    </a:lnTo>
                    <a:lnTo>
                      <a:pt x="108" y="55"/>
                    </a:lnTo>
                    <a:lnTo>
                      <a:pt x="108" y="57"/>
                    </a:lnTo>
                    <a:lnTo>
                      <a:pt x="108" y="58"/>
                    </a:lnTo>
                    <a:lnTo>
                      <a:pt x="108" y="58"/>
                    </a:lnTo>
                    <a:lnTo>
                      <a:pt x="108" y="60"/>
                    </a:lnTo>
                    <a:lnTo>
                      <a:pt x="107" y="61"/>
                    </a:lnTo>
                    <a:lnTo>
                      <a:pt x="107" y="62"/>
                    </a:lnTo>
                    <a:lnTo>
                      <a:pt x="107" y="63"/>
                    </a:lnTo>
                    <a:lnTo>
                      <a:pt x="106" y="64"/>
                    </a:lnTo>
                    <a:lnTo>
                      <a:pt x="106" y="65"/>
                    </a:lnTo>
                    <a:lnTo>
                      <a:pt x="106" y="66"/>
                    </a:lnTo>
                    <a:lnTo>
                      <a:pt x="106" y="66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6" y="66"/>
                    </a:lnTo>
                    <a:lnTo>
                      <a:pt x="105" y="67"/>
                    </a:lnTo>
                    <a:lnTo>
                      <a:pt x="105" y="68"/>
                    </a:lnTo>
                    <a:lnTo>
                      <a:pt x="105" y="68"/>
                    </a:lnTo>
                    <a:lnTo>
                      <a:pt x="104" y="70"/>
                    </a:lnTo>
                    <a:lnTo>
                      <a:pt x="104" y="71"/>
                    </a:lnTo>
                    <a:lnTo>
                      <a:pt x="104" y="72"/>
                    </a:lnTo>
                    <a:lnTo>
                      <a:pt x="104" y="74"/>
                    </a:lnTo>
                    <a:lnTo>
                      <a:pt x="104" y="74"/>
                    </a:lnTo>
                    <a:lnTo>
                      <a:pt x="103" y="74"/>
                    </a:lnTo>
                    <a:lnTo>
                      <a:pt x="103" y="75"/>
                    </a:lnTo>
                    <a:lnTo>
                      <a:pt x="102" y="75"/>
                    </a:lnTo>
                    <a:lnTo>
                      <a:pt x="101" y="77"/>
                    </a:lnTo>
                    <a:lnTo>
                      <a:pt x="100" y="78"/>
                    </a:lnTo>
                    <a:lnTo>
                      <a:pt x="99" y="78"/>
                    </a:lnTo>
                    <a:lnTo>
                      <a:pt x="99" y="80"/>
                    </a:lnTo>
                    <a:lnTo>
                      <a:pt x="98" y="81"/>
                    </a:lnTo>
                    <a:lnTo>
                      <a:pt x="98" y="81"/>
                    </a:lnTo>
                    <a:lnTo>
                      <a:pt x="98" y="82"/>
                    </a:lnTo>
                    <a:lnTo>
                      <a:pt x="97" y="83"/>
                    </a:lnTo>
                    <a:lnTo>
                      <a:pt x="96" y="84"/>
                    </a:lnTo>
                    <a:lnTo>
                      <a:pt x="95" y="85"/>
                    </a:lnTo>
                    <a:lnTo>
                      <a:pt x="95" y="85"/>
                    </a:lnTo>
                    <a:lnTo>
                      <a:pt x="94" y="85"/>
                    </a:lnTo>
                    <a:lnTo>
                      <a:pt x="94" y="84"/>
                    </a:lnTo>
                    <a:lnTo>
                      <a:pt x="94" y="83"/>
                    </a:lnTo>
                    <a:lnTo>
                      <a:pt x="95" y="81"/>
                    </a:lnTo>
                    <a:lnTo>
                      <a:pt x="95" y="81"/>
                    </a:lnTo>
                    <a:lnTo>
                      <a:pt x="95" y="80"/>
                    </a:lnTo>
                    <a:lnTo>
                      <a:pt x="95" y="78"/>
                    </a:lnTo>
                    <a:lnTo>
                      <a:pt x="95" y="77"/>
                    </a:lnTo>
                    <a:lnTo>
                      <a:pt x="96" y="75"/>
                    </a:lnTo>
                    <a:lnTo>
                      <a:pt x="96" y="74"/>
                    </a:lnTo>
                    <a:lnTo>
                      <a:pt x="96" y="72"/>
                    </a:lnTo>
                    <a:lnTo>
                      <a:pt x="96" y="71"/>
                    </a:lnTo>
                    <a:lnTo>
                      <a:pt x="96" y="70"/>
                    </a:lnTo>
                    <a:lnTo>
                      <a:pt x="96" y="70"/>
                    </a:lnTo>
                    <a:lnTo>
                      <a:pt x="96" y="69"/>
                    </a:lnTo>
                    <a:lnTo>
                      <a:pt x="95" y="68"/>
                    </a:lnTo>
                    <a:lnTo>
                      <a:pt x="95" y="67"/>
                    </a:lnTo>
                    <a:lnTo>
                      <a:pt x="94" y="65"/>
                    </a:lnTo>
                    <a:lnTo>
                      <a:pt x="94" y="64"/>
                    </a:lnTo>
                    <a:lnTo>
                      <a:pt x="93" y="62"/>
                    </a:lnTo>
                    <a:lnTo>
                      <a:pt x="93" y="61"/>
                    </a:lnTo>
                    <a:lnTo>
                      <a:pt x="93" y="59"/>
                    </a:lnTo>
                    <a:lnTo>
                      <a:pt x="93" y="59"/>
                    </a:lnTo>
                    <a:lnTo>
                      <a:pt x="93" y="58"/>
                    </a:lnTo>
                    <a:lnTo>
                      <a:pt x="92" y="57"/>
                    </a:lnTo>
                    <a:lnTo>
                      <a:pt x="91" y="55"/>
                    </a:lnTo>
                    <a:lnTo>
                      <a:pt x="90" y="55"/>
                    </a:lnTo>
                    <a:lnTo>
                      <a:pt x="90" y="55"/>
                    </a:lnTo>
                    <a:lnTo>
                      <a:pt x="89" y="55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5" y="54"/>
                    </a:lnTo>
                    <a:lnTo>
                      <a:pt x="89" y="57"/>
                    </a:lnTo>
                    <a:lnTo>
                      <a:pt x="89" y="57"/>
                    </a:lnTo>
                    <a:lnTo>
                      <a:pt x="89" y="57"/>
                    </a:lnTo>
                    <a:lnTo>
                      <a:pt x="89" y="57"/>
                    </a:lnTo>
                    <a:lnTo>
                      <a:pt x="87" y="57"/>
                    </a:lnTo>
                    <a:lnTo>
                      <a:pt x="87" y="57"/>
                    </a:lnTo>
                    <a:lnTo>
                      <a:pt x="85" y="56"/>
                    </a:lnTo>
                    <a:lnTo>
                      <a:pt x="84" y="56"/>
                    </a:lnTo>
                    <a:lnTo>
                      <a:pt x="83" y="56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0" y="56"/>
                    </a:lnTo>
                    <a:lnTo>
                      <a:pt x="78" y="56"/>
                    </a:lnTo>
                    <a:lnTo>
                      <a:pt x="77" y="56"/>
                    </a:lnTo>
                    <a:lnTo>
                      <a:pt x="75" y="56"/>
                    </a:lnTo>
                    <a:lnTo>
                      <a:pt x="73" y="56"/>
                    </a:lnTo>
                    <a:lnTo>
                      <a:pt x="71" y="56"/>
                    </a:lnTo>
                    <a:lnTo>
                      <a:pt x="70" y="55"/>
                    </a:lnTo>
                    <a:lnTo>
                      <a:pt x="68" y="55"/>
                    </a:lnTo>
                    <a:lnTo>
                      <a:pt x="68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70" y="56"/>
                    </a:lnTo>
                    <a:lnTo>
                      <a:pt x="72" y="57"/>
                    </a:lnTo>
                    <a:lnTo>
                      <a:pt x="73" y="57"/>
                    </a:lnTo>
                    <a:lnTo>
                      <a:pt x="74" y="57"/>
                    </a:lnTo>
                    <a:lnTo>
                      <a:pt x="75" y="58"/>
                    </a:lnTo>
                    <a:lnTo>
                      <a:pt x="77" y="58"/>
                    </a:lnTo>
                    <a:lnTo>
                      <a:pt x="77" y="58"/>
                    </a:lnTo>
                    <a:lnTo>
                      <a:pt x="76" y="58"/>
                    </a:lnTo>
                    <a:lnTo>
                      <a:pt x="75" y="58"/>
                    </a:lnTo>
                    <a:lnTo>
                      <a:pt x="73" y="58"/>
                    </a:lnTo>
                    <a:lnTo>
                      <a:pt x="71" y="58"/>
                    </a:lnTo>
                    <a:lnTo>
                      <a:pt x="68" y="57"/>
                    </a:lnTo>
                    <a:lnTo>
                      <a:pt x="64" y="57"/>
                    </a:lnTo>
                    <a:lnTo>
                      <a:pt x="60" y="55"/>
                    </a:lnTo>
                    <a:lnTo>
                      <a:pt x="55" y="54"/>
                    </a:lnTo>
                    <a:lnTo>
                      <a:pt x="55" y="54"/>
                    </a:lnTo>
                    <a:lnTo>
                      <a:pt x="53" y="53"/>
                    </a:lnTo>
                    <a:lnTo>
                      <a:pt x="51" y="53"/>
                    </a:lnTo>
                    <a:lnTo>
                      <a:pt x="49" y="52"/>
                    </a:lnTo>
                    <a:lnTo>
                      <a:pt x="48" y="52"/>
                    </a:lnTo>
                    <a:lnTo>
                      <a:pt x="46" y="52"/>
                    </a:lnTo>
                    <a:lnTo>
                      <a:pt x="44" y="52"/>
                    </a:lnTo>
                    <a:lnTo>
                      <a:pt x="42" y="51"/>
                    </a:lnTo>
                    <a:lnTo>
                      <a:pt x="41" y="51"/>
                    </a:lnTo>
                    <a:lnTo>
                      <a:pt x="41" y="51"/>
                    </a:lnTo>
                    <a:lnTo>
                      <a:pt x="39" y="51"/>
                    </a:lnTo>
                    <a:lnTo>
                      <a:pt x="38" y="50"/>
                    </a:lnTo>
                    <a:lnTo>
                      <a:pt x="36" y="49"/>
                    </a:lnTo>
                    <a:lnTo>
                      <a:pt x="35" y="48"/>
                    </a:lnTo>
                    <a:lnTo>
                      <a:pt x="33" y="47"/>
                    </a:lnTo>
                    <a:lnTo>
                      <a:pt x="32" y="46"/>
                    </a:lnTo>
                    <a:lnTo>
                      <a:pt x="31" y="45"/>
                    </a:lnTo>
                    <a:lnTo>
                      <a:pt x="30" y="45"/>
                    </a:lnTo>
                    <a:lnTo>
                      <a:pt x="30" y="45"/>
                    </a:lnTo>
                    <a:lnTo>
                      <a:pt x="29" y="44"/>
                    </a:lnTo>
                    <a:lnTo>
                      <a:pt x="28" y="43"/>
                    </a:lnTo>
                    <a:lnTo>
                      <a:pt x="27" y="42"/>
                    </a:lnTo>
                    <a:lnTo>
                      <a:pt x="26" y="40"/>
                    </a:lnTo>
                    <a:lnTo>
                      <a:pt x="25" y="39"/>
                    </a:lnTo>
                    <a:lnTo>
                      <a:pt x="24" y="38"/>
                    </a:lnTo>
                    <a:lnTo>
                      <a:pt x="24" y="37"/>
                    </a:lnTo>
                    <a:lnTo>
                      <a:pt x="24" y="37"/>
                    </a:lnTo>
                    <a:lnTo>
                      <a:pt x="27" y="42"/>
                    </a:lnTo>
                    <a:lnTo>
                      <a:pt x="27" y="42"/>
                    </a:lnTo>
                    <a:lnTo>
                      <a:pt x="26" y="42"/>
                    </a:lnTo>
                    <a:lnTo>
                      <a:pt x="26" y="41"/>
                    </a:lnTo>
                    <a:lnTo>
                      <a:pt x="25" y="40"/>
                    </a:lnTo>
                    <a:lnTo>
                      <a:pt x="24" y="39"/>
                    </a:lnTo>
                    <a:lnTo>
                      <a:pt x="24" y="38"/>
                    </a:lnTo>
                    <a:lnTo>
                      <a:pt x="23" y="36"/>
                    </a:lnTo>
                    <a:lnTo>
                      <a:pt x="22" y="35"/>
                    </a:lnTo>
                    <a:lnTo>
                      <a:pt x="21" y="34"/>
                    </a:lnTo>
                    <a:lnTo>
                      <a:pt x="23" y="39"/>
                    </a:lnTo>
                    <a:lnTo>
                      <a:pt x="23" y="39"/>
                    </a:lnTo>
                    <a:lnTo>
                      <a:pt x="23" y="39"/>
                    </a:lnTo>
                    <a:lnTo>
                      <a:pt x="22" y="37"/>
                    </a:lnTo>
                    <a:lnTo>
                      <a:pt x="21" y="34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20" y="34"/>
                    </a:lnTo>
                    <a:lnTo>
                      <a:pt x="20" y="35"/>
                    </a:lnTo>
                    <a:lnTo>
                      <a:pt x="21" y="36"/>
                    </a:lnTo>
                    <a:lnTo>
                      <a:pt x="21" y="37"/>
                    </a:lnTo>
                    <a:lnTo>
                      <a:pt x="21" y="38"/>
                    </a:lnTo>
                    <a:lnTo>
                      <a:pt x="22" y="39"/>
                    </a:lnTo>
                    <a:lnTo>
                      <a:pt x="22" y="39"/>
                    </a:lnTo>
                    <a:lnTo>
                      <a:pt x="22" y="39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22" y="42"/>
                    </a:lnTo>
                    <a:lnTo>
                      <a:pt x="22" y="43"/>
                    </a:lnTo>
                    <a:lnTo>
                      <a:pt x="22" y="45"/>
                    </a:lnTo>
                    <a:lnTo>
                      <a:pt x="22" y="46"/>
                    </a:lnTo>
                    <a:lnTo>
                      <a:pt x="21" y="47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21" y="51"/>
                    </a:lnTo>
                    <a:lnTo>
                      <a:pt x="21" y="52"/>
                    </a:lnTo>
                    <a:lnTo>
                      <a:pt x="21" y="53"/>
                    </a:lnTo>
                    <a:lnTo>
                      <a:pt x="21" y="54"/>
                    </a:lnTo>
                    <a:lnTo>
                      <a:pt x="20" y="56"/>
                    </a:lnTo>
                    <a:lnTo>
                      <a:pt x="20" y="57"/>
                    </a:lnTo>
                    <a:lnTo>
                      <a:pt x="20" y="57"/>
                    </a:lnTo>
                    <a:lnTo>
                      <a:pt x="20" y="58"/>
                    </a:lnTo>
                    <a:lnTo>
                      <a:pt x="19" y="59"/>
                    </a:lnTo>
                    <a:lnTo>
                      <a:pt x="18" y="60"/>
                    </a:lnTo>
                    <a:lnTo>
                      <a:pt x="18" y="61"/>
                    </a:lnTo>
                    <a:lnTo>
                      <a:pt x="18" y="62"/>
                    </a:lnTo>
                    <a:lnTo>
                      <a:pt x="17" y="63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6" y="64"/>
                    </a:lnTo>
                    <a:lnTo>
                      <a:pt x="15" y="66"/>
                    </a:lnTo>
                    <a:lnTo>
                      <a:pt x="15" y="67"/>
                    </a:lnTo>
                    <a:lnTo>
                      <a:pt x="14" y="68"/>
                    </a:lnTo>
                    <a:lnTo>
                      <a:pt x="13" y="70"/>
                    </a:lnTo>
                    <a:lnTo>
                      <a:pt x="12" y="71"/>
                    </a:lnTo>
                    <a:lnTo>
                      <a:pt x="12" y="72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2" y="76"/>
                    </a:lnTo>
                    <a:lnTo>
                      <a:pt x="12" y="78"/>
                    </a:lnTo>
                    <a:lnTo>
                      <a:pt x="13" y="80"/>
                    </a:lnTo>
                    <a:lnTo>
                      <a:pt x="14" y="82"/>
                    </a:lnTo>
                    <a:lnTo>
                      <a:pt x="14" y="83"/>
                    </a:lnTo>
                    <a:lnTo>
                      <a:pt x="13" y="84"/>
                    </a:lnTo>
                    <a:lnTo>
                      <a:pt x="12" y="85"/>
                    </a:lnTo>
                    <a:lnTo>
                      <a:pt x="12" y="85"/>
                    </a:lnTo>
                    <a:lnTo>
                      <a:pt x="11" y="84"/>
                    </a:lnTo>
                    <a:lnTo>
                      <a:pt x="10" y="81"/>
                    </a:lnTo>
                    <a:lnTo>
                      <a:pt x="9" y="80"/>
                    </a:lnTo>
                    <a:lnTo>
                      <a:pt x="9" y="79"/>
                    </a:lnTo>
                    <a:lnTo>
                      <a:pt x="9" y="82"/>
                    </a:lnTo>
                    <a:lnTo>
                      <a:pt x="4" y="74"/>
                    </a:lnTo>
                    <a:lnTo>
                      <a:pt x="4" y="74"/>
                    </a:lnTo>
                    <a:lnTo>
                      <a:pt x="4" y="74"/>
                    </a:lnTo>
                    <a:lnTo>
                      <a:pt x="4" y="73"/>
                    </a:lnTo>
                    <a:lnTo>
                      <a:pt x="3" y="72"/>
                    </a:lnTo>
                    <a:lnTo>
                      <a:pt x="3" y="70"/>
                    </a:lnTo>
                    <a:lnTo>
                      <a:pt x="2" y="68"/>
                    </a:lnTo>
                    <a:lnTo>
                      <a:pt x="1" y="65"/>
                    </a:lnTo>
                    <a:lnTo>
                      <a:pt x="1" y="63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57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51"/>
                    </a:lnTo>
                    <a:lnTo>
                      <a:pt x="1" y="49"/>
                    </a:lnTo>
                    <a:lnTo>
                      <a:pt x="1" y="48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2" y="45"/>
                    </a:lnTo>
                    <a:lnTo>
                      <a:pt x="3" y="43"/>
                    </a:lnTo>
                    <a:lnTo>
                      <a:pt x="3" y="42"/>
                    </a:lnTo>
                    <a:lnTo>
                      <a:pt x="3" y="40"/>
                    </a:lnTo>
                    <a:lnTo>
                      <a:pt x="3" y="38"/>
                    </a:lnTo>
                    <a:lnTo>
                      <a:pt x="3" y="37"/>
                    </a:lnTo>
                    <a:lnTo>
                      <a:pt x="3" y="36"/>
                    </a:lnTo>
                    <a:lnTo>
                      <a:pt x="3" y="36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4" y="34"/>
                    </a:lnTo>
                    <a:lnTo>
                      <a:pt x="4" y="33"/>
                    </a:lnTo>
                    <a:lnTo>
                      <a:pt x="5" y="31"/>
                    </a:lnTo>
                    <a:lnTo>
                      <a:pt x="6" y="31"/>
                    </a:lnTo>
                    <a:lnTo>
                      <a:pt x="6" y="31"/>
                    </a:lnTo>
                    <a:lnTo>
                      <a:pt x="7" y="30"/>
                    </a:lnTo>
                    <a:lnTo>
                      <a:pt x="9" y="29"/>
                    </a:lnTo>
                    <a:lnTo>
                      <a:pt x="11" y="28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0" y="28"/>
                    </a:lnTo>
                    <a:lnTo>
                      <a:pt x="9" y="28"/>
                    </a:lnTo>
                    <a:lnTo>
                      <a:pt x="8" y="28"/>
                    </a:lnTo>
                    <a:lnTo>
                      <a:pt x="7" y="28"/>
                    </a:lnTo>
                    <a:lnTo>
                      <a:pt x="6" y="29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4" y="29"/>
                    </a:lnTo>
                    <a:lnTo>
                      <a:pt x="5" y="29"/>
                    </a:lnTo>
                    <a:lnTo>
                      <a:pt x="6" y="28"/>
                    </a:lnTo>
                    <a:lnTo>
                      <a:pt x="7" y="28"/>
                    </a:lnTo>
                    <a:lnTo>
                      <a:pt x="8" y="27"/>
                    </a:lnTo>
                    <a:lnTo>
                      <a:pt x="10" y="26"/>
                    </a:lnTo>
                    <a:lnTo>
                      <a:pt x="11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3" y="26"/>
                    </a:lnTo>
                    <a:lnTo>
                      <a:pt x="13" y="26"/>
                    </a:lnTo>
                    <a:lnTo>
                      <a:pt x="12" y="25"/>
                    </a:lnTo>
                    <a:lnTo>
                      <a:pt x="11" y="25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7" y="23"/>
                    </a:lnTo>
                    <a:lnTo>
                      <a:pt x="6" y="23"/>
                    </a:lnTo>
                    <a:lnTo>
                      <a:pt x="6" y="23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8" y="23"/>
                    </a:lnTo>
                    <a:lnTo>
                      <a:pt x="9" y="23"/>
                    </a:lnTo>
                    <a:lnTo>
                      <a:pt x="11" y="23"/>
                    </a:lnTo>
                    <a:lnTo>
                      <a:pt x="12" y="24"/>
                    </a:lnTo>
                    <a:lnTo>
                      <a:pt x="14" y="25"/>
                    </a:lnTo>
                    <a:lnTo>
                      <a:pt x="15" y="26"/>
                    </a:lnTo>
                    <a:lnTo>
                      <a:pt x="12" y="19"/>
                    </a:lnTo>
                    <a:lnTo>
                      <a:pt x="17" y="25"/>
                    </a:lnTo>
                    <a:lnTo>
                      <a:pt x="17" y="25"/>
                    </a:lnTo>
                    <a:lnTo>
                      <a:pt x="16" y="24"/>
                    </a:lnTo>
                    <a:lnTo>
                      <a:pt x="16" y="23"/>
                    </a:lnTo>
                    <a:lnTo>
                      <a:pt x="16" y="21"/>
                    </a:lnTo>
                    <a:lnTo>
                      <a:pt x="16" y="19"/>
                    </a:lnTo>
                    <a:lnTo>
                      <a:pt x="16" y="19"/>
                    </a:lnTo>
                    <a:lnTo>
                      <a:pt x="17" y="18"/>
                    </a:lnTo>
                    <a:lnTo>
                      <a:pt x="17" y="17"/>
                    </a:lnTo>
                    <a:lnTo>
                      <a:pt x="18" y="15"/>
                    </a:lnTo>
                    <a:lnTo>
                      <a:pt x="19" y="14"/>
                    </a:lnTo>
                    <a:lnTo>
                      <a:pt x="20" y="13"/>
                    </a:lnTo>
                    <a:lnTo>
                      <a:pt x="21" y="11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2" y="13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9" y="6"/>
                    </a:lnTo>
                    <a:lnTo>
                      <a:pt x="30" y="5"/>
                    </a:lnTo>
                    <a:lnTo>
                      <a:pt x="30" y="5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1"/>
                    </a:lnTo>
                    <a:lnTo>
                      <a:pt x="40" y="1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4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09" name="Freeform 197">
                <a:extLst>
                  <a:ext uri="{FF2B5EF4-FFF2-40B4-BE49-F238E27FC236}">
                    <a16:creationId xmlns:a16="http://schemas.microsoft.com/office/drawing/2014/main" id="{1DF97AFA-6E81-CBCD-88CD-0E9644546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" y="642"/>
                <a:ext cx="29" cy="17"/>
              </a:xfrm>
              <a:custGeom>
                <a:avLst/>
                <a:gdLst>
                  <a:gd name="T0" fmla="*/ 27 w 29"/>
                  <a:gd name="T1" fmla="*/ 13 h 17"/>
                  <a:gd name="T2" fmla="*/ 25 w 29"/>
                  <a:gd name="T3" fmla="*/ 11 h 17"/>
                  <a:gd name="T4" fmla="*/ 24 w 29"/>
                  <a:gd name="T5" fmla="*/ 9 h 17"/>
                  <a:gd name="T6" fmla="*/ 22 w 29"/>
                  <a:gd name="T7" fmla="*/ 6 h 17"/>
                  <a:gd name="T8" fmla="*/ 23 w 29"/>
                  <a:gd name="T9" fmla="*/ 8 h 17"/>
                  <a:gd name="T10" fmla="*/ 22 w 29"/>
                  <a:gd name="T11" fmla="*/ 6 h 17"/>
                  <a:gd name="T12" fmla="*/ 19 w 29"/>
                  <a:gd name="T13" fmla="*/ 4 h 17"/>
                  <a:gd name="T14" fmla="*/ 17 w 29"/>
                  <a:gd name="T15" fmla="*/ 3 h 17"/>
                  <a:gd name="T16" fmla="*/ 15 w 29"/>
                  <a:gd name="T17" fmla="*/ 3 h 17"/>
                  <a:gd name="T18" fmla="*/ 13 w 29"/>
                  <a:gd name="T19" fmla="*/ 2 h 17"/>
                  <a:gd name="T20" fmla="*/ 12 w 29"/>
                  <a:gd name="T21" fmla="*/ 2 h 17"/>
                  <a:gd name="T22" fmla="*/ 13 w 29"/>
                  <a:gd name="T23" fmla="*/ 2 h 17"/>
                  <a:gd name="T24" fmla="*/ 13 w 29"/>
                  <a:gd name="T25" fmla="*/ 1 h 17"/>
                  <a:gd name="T26" fmla="*/ 10 w 29"/>
                  <a:gd name="T27" fmla="*/ 1 h 17"/>
                  <a:gd name="T28" fmla="*/ 7 w 29"/>
                  <a:gd name="T29" fmla="*/ 0 h 17"/>
                  <a:gd name="T30" fmla="*/ 4 w 29"/>
                  <a:gd name="T31" fmla="*/ 1 h 17"/>
                  <a:gd name="T32" fmla="*/ 2 w 29"/>
                  <a:gd name="T33" fmla="*/ 1 h 17"/>
                  <a:gd name="T34" fmla="*/ 1 w 29"/>
                  <a:gd name="T35" fmla="*/ 3 h 17"/>
                  <a:gd name="T36" fmla="*/ 1 w 29"/>
                  <a:gd name="T37" fmla="*/ 2 h 17"/>
                  <a:gd name="T38" fmla="*/ 0 w 29"/>
                  <a:gd name="T39" fmla="*/ 4 h 17"/>
                  <a:gd name="T40" fmla="*/ 0 w 29"/>
                  <a:gd name="T41" fmla="*/ 5 h 17"/>
                  <a:gd name="T42" fmla="*/ 1 w 29"/>
                  <a:gd name="T43" fmla="*/ 6 h 17"/>
                  <a:gd name="T44" fmla="*/ 3 w 29"/>
                  <a:gd name="T45" fmla="*/ 5 h 17"/>
                  <a:gd name="T46" fmla="*/ 4 w 29"/>
                  <a:gd name="T47" fmla="*/ 4 h 17"/>
                  <a:gd name="T48" fmla="*/ 7 w 29"/>
                  <a:gd name="T49" fmla="*/ 4 h 17"/>
                  <a:gd name="T50" fmla="*/ 10 w 29"/>
                  <a:gd name="T51" fmla="*/ 4 h 17"/>
                  <a:gd name="T52" fmla="*/ 13 w 29"/>
                  <a:gd name="T53" fmla="*/ 4 h 17"/>
                  <a:gd name="T54" fmla="*/ 16 w 29"/>
                  <a:gd name="T55" fmla="*/ 5 h 17"/>
                  <a:gd name="T56" fmla="*/ 18 w 29"/>
                  <a:gd name="T57" fmla="*/ 6 h 17"/>
                  <a:gd name="T58" fmla="*/ 20 w 29"/>
                  <a:gd name="T59" fmla="*/ 8 h 17"/>
                  <a:gd name="T60" fmla="*/ 22 w 29"/>
                  <a:gd name="T61" fmla="*/ 9 h 17"/>
                  <a:gd name="T62" fmla="*/ 24 w 29"/>
                  <a:gd name="T63" fmla="*/ 11 h 17"/>
                  <a:gd name="T64" fmla="*/ 26 w 29"/>
                  <a:gd name="T65" fmla="*/ 13 h 17"/>
                  <a:gd name="T66" fmla="*/ 28 w 29"/>
                  <a:gd name="T6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" h="17">
                    <a:moveTo>
                      <a:pt x="28" y="16"/>
                    </a:moveTo>
                    <a:lnTo>
                      <a:pt x="27" y="13"/>
                    </a:lnTo>
                    <a:lnTo>
                      <a:pt x="26" y="12"/>
                    </a:lnTo>
                    <a:lnTo>
                      <a:pt x="25" y="11"/>
                    </a:lnTo>
                    <a:lnTo>
                      <a:pt x="25" y="10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2" y="6"/>
                    </a:lnTo>
                    <a:lnTo>
                      <a:pt x="21" y="6"/>
                    </a:lnTo>
                    <a:lnTo>
                      <a:pt x="23" y="8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7" y="3"/>
                    </a:lnTo>
                    <a:lnTo>
                      <a:pt x="16" y="3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3" y="2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7" y="4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3" y="4"/>
                    </a:lnTo>
                    <a:lnTo>
                      <a:pt x="14" y="4"/>
                    </a:lnTo>
                    <a:lnTo>
                      <a:pt x="16" y="5"/>
                    </a:lnTo>
                    <a:lnTo>
                      <a:pt x="17" y="5"/>
                    </a:lnTo>
                    <a:lnTo>
                      <a:pt x="18" y="6"/>
                    </a:lnTo>
                    <a:lnTo>
                      <a:pt x="19" y="6"/>
                    </a:lnTo>
                    <a:lnTo>
                      <a:pt x="20" y="8"/>
                    </a:lnTo>
                    <a:lnTo>
                      <a:pt x="21" y="8"/>
                    </a:lnTo>
                    <a:lnTo>
                      <a:pt x="22" y="9"/>
                    </a:lnTo>
                    <a:lnTo>
                      <a:pt x="23" y="10"/>
                    </a:lnTo>
                    <a:lnTo>
                      <a:pt x="24" y="11"/>
                    </a:lnTo>
                    <a:lnTo>
                      <a:pt x="25" y="12"/>
                    </a:lnTo>
                    <a:lnTo>
                      <a:pt x="26" y="13"/>
                    </a:lnTo>
                    <a:lnTo>
                      <a:pt x="27" y="14"/>
                    </a:lnTo>
                    <a:lnTo>
                      <a:pt x="28" y="14"/>
                    </a:lnTo>
                    <a:lnTo>
                      <a:pt x="28" y="16"/>
                    </a:lnTo>
                  </a:path>
                </a:pathLst>
              </a:custGeom>
              <a:solidFill>
                <a:srgbClr val="4C261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10" name="Freeform 198">
                <a:extLst>
                  <a:ext uri="{FF2B5EF4-FFF2-40B4-BE49-F238E27FC236}">
                    <a16:creationId xmlns:a16="http://schemas.microsoft.com/office/drawing/2014/main" id="{8BD55431-01FB-5A71-98F8-EA911BF51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" y="642"/>
                <a:ext cx="29" cy="17"/>
              </a:xfrm>
              <a:custGeom>
                <a:avLst/>
                <a:gdLst>
                  <a:gd name="T0" fmla="*/ 28 w 29"/>
                  <a:gd name="T1" fmla="*/ 16 h 17"/>
                  <a:gd name="T2" fmla="*/ 26 w 29"/>
                  <a:gd name="T3" fmla="*/ 12 h 17"/>
                  <a:gd name="T4" fmla="*/ 25 w 29"/>
                  <a:gd name="T5" fmla="*/ 10 h 17"/>
                  <a:gd name="T6" fmla="*/ 23 w 29"/>
                  <a:gd name="T7" fmla="*/ 8 h 17"/>
                  <a:gd name="T8" fmla="*/ 21 w 29"/>
                  <a:gd name="T9" fmla="*/ 6 h 17"/>
                  <a:gd name="T10" fmla="*/ 23 w 29"/>
                  <a:gd name="T11" fmla="*/ 8 h 17"/>
                  <a:gd name="T12" fmla="*/ 22 w 29"/>
                  <a:gd name="T13" fmla="*/ 6 h 17"/>
                  <a:gd name="T14" fmla="*/ 19 w 29"/>
                  <a:gd name="T15" fmla="*/ 4 h 17"/>
                  <a:gd name="T16" fmla="*/ 18 w 29"/>
                  <a:gd name="T17" fmla="*/ 4 h 17"/>
                  <a:gd name="T18" fmla="*/ 16 w 29"/>
                  <a:gd name="T19" fmla="*/ 3 h 17"/>
                  <a:gd name="T20" fmla="*/ 14 w 29"/>
                  <a:gd name="T21" fmla="*/ 3 h 17"/>
                  <a:gd name="T22" fmla="*/ 13 w 29"/>
                  <a:gd name="T23" fmla="*/ 2 h 17"/>
                  <a:gd name="T24" fmla="*/ 14 w 29"/>
                  <a:gd name="T25" fmla="*/ 2 h 17"/>
                  <a:gd name="T26" fmla="*/ 13 w 29"/>
                  <a:gd name="T27" fmla="*/ 2 h 17"/>
                  <a:gd name="T28" fmla="*/ 13 w 29"/>
                  <a:gd name="T29" fmla="*/ 1 h 17"/>
                  <a:gd name="T30" fmla="*/ 10 w 29"/>
                  <a:gd name="T31" fmla="*/ 1 h 17"/>
                  <a:gd name="T32" fmla="*/ 7 w 29"/>
                  <a:gd name="T33" fmla="*/ 0 h 17"/>
                  <a:gd name="T34" fmla="*/ 6 w 29"/>
                  <a:gd name="T35" fmla="*/ 1 h 17"/>
                  <a:gd name="T36" fmla="*/ 3 w 29"/>
                  <a:gd name="T37" fmla="*/ 1 h 17"/>
                  <a:gd name="T38" fmla="*/ 2 w 29"/>
                  <a:gd name="T39" fmla="*/ 1 h 17"/>
                  <a:gd name="T40" fmla="*/ 1 w 29"/>
                  <a:gd name="T41" fmla="*/ 1 h 17"/>
                  <a:gd name="T42" fmla="*/ 1 w 29"/>
                  <a:gd name="T43" fmla="*/ 2 h 17"/>
                  <a:gd name="T44" fmla="*/ 0 w 29"/>
                  <a:gd name="T45" fmla="*/ 4 h 17"/>
                  <a:gd name="T46" fmla="*/ 0 w 29"/>
                  <a:gd name="T47" fmla="*/ 4 h 17"/>
                  <a:gd name="T48" fmla="*/ 0 w 29"/>
                  <a:gd name="T49" fmla="*/ 5 h 17"/>
                  <a:gd name="T50" fmla="*/ 2 w 29"/>
                  <a:gd name="T51" fmla="*/ 6 h 17"/>
                  <a:gd name="T52" fmla="*/ 3 w 29"/>
                  <a:gd name="T53" fmla="*/ 5 h 17"/>
                  <a:gd name="T54" fmla="*/ 4 w 29"/>
                  <a:gd name="T55" fmla="*/ 4 h 17"/>
                  <a:gd name="T56" fmla="*/ 7 w 29"/>
                  <a:gd name="T57" fmla="*/ 4 h 17"/>
                  <a:gd name="T58" fmla="*/ 10 w 29"/>
                  <a:gd name="T59" fmla="*/ 4 h 17"/>
                  <a:gd name="T60" fmla="*/ 12 w 29"/>
                  <a:gd name="T61" fmla="*/ 4 h 17"/>
                  <a:gd name="T62" fmla="*/ 14 w 29"/>
                  <a:gd name="T63" fmla="*/ 4 h 17"/>
                  <a:gd name="T64" fmla="*/ 17 w 29"/>
                  <a:gd name="T65" fmla="*/ 5 h 17"/>
                  <a:gd name="T66" fmla="*/ 19 w 29"/>
                  <a:gd name="T67" fmla="*/ 6 h 17"/>
                  <a:gd name="T68" fmla="*/ 21 w 29"/>
                  <a:gd name="T69" fmla="*/ 8 h 17"/>
                  <a:gd name="T70" fmla="*/ 22 w 29"/>
                  <a:gd name="T71" fmla="*/ 9 h 17"/>
                  <a:gd name="T72" fmla="*/ 24 w 29"/>
                  <a:gd name="T73" fmla="*/ 11 h 17"/>
                  <a:gd name="T74" fmla="*/ 26 w 29"/>
                  <a:gd name="T75" fmla="*/ 13 h 17"/>
                  <a:gd name="T76" fmla="*/ 28 w 29"/>
                  <a:gd name="T7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" h="17">
                    <a:moveTo>
                      <a:pt x="28" y="16"/>
                    </a:moveTo>
                    <a:lnTo>
                      <a:pt x="28" y="16"/>
                    </a:lnTo>
                    <a:lnTo>
                      <a:pt x="27" y="13"/>
                    </a:lnTo>
                    <a:lnTo>
                      <a:pt x="26" y="12"/>
                    </a:lnTo>
                    <a:lnTo>
                      <a:pt x="25" y="11"/>
                    </a:lnTo>
                    <a:lnTo>
                      <a:pt x="25" y="10"/>
                    </a:lnTo>
                    <a:lnTo>
                      <a:pt x="24" y="9"/>
                    </a:lnTo>
                    <a:lnTo>
                      <a:pt x="23" y="8"/>
                    </a:lnTo>
                    <a:lnTo>
                      <a:pt x="22" y="6"/>
                    </a:lnTo>
                    <a:lnTo>
                      <a:pt x="21" y="6"/>
                    </a:lnTo>
                    <a:lnTo>
                      <a:pt x="23" y="8"/>
                    </a:lnTo>
                    <a:lnTo>
                      <a:pt x="23" y="8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7" y="3"/>
                    </a:lnTo>
                    <a:lnTo>
                      <a:pt x="16" y="3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3" y="2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7" y="4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3" y="4"/>
                    </a:lnTo>
                    <a:lnTo>
                      <a:pt x="14" y="4"/>
                    </a:lnTo>
                    <a:lnTo>
                      <a:pt x="16" y="5"/>
                    </a:lnTo>
                    <a:lnTo>
                      <a:pt x="17" y="5"/>
                    </a:lnTo>
                    <a:lnTo>
                      <a:pt x="18" y="6"/>
                    </a:lnTo>
                    <a:lnTo>
                      <a:pt x="19" y="6"/>
                    </a:lnTo>
                    <a:lnTo>
                      <a:pt x="20" y="8"/>
                    </a:lnTo>
                    <a:lnTo>
                      <a:pt x="21" y="8"/>
                    </a:lnTo>
                    <a:lnTo>
                      <a:pt x="21" y="8"/>
                    </a:lnTo>
                    <a:lnTo>
                      <a:pt x="22" y="9"/>
                    </a:lnTo>
                    <a:lnTo>
                      <a:pt x="23" y="10"/>
                    </a:lnTo>
                    <a:lnTo>
                      <a:pt x="24" y="11"/>
                    </a:lnTo>
                    <a:lnTo>
                      <a:pt x="25" y="12"/>
                    </a:lnTo>
                    <a:lnTo>
                      <a:pt x="26" y="13"/>
                    </a:lnTo>
                    <a:lnTo>
                      <a:pt x="27" y="14"/>
                    </a:lnTo>
                    <a:lnTo>
                      <a:pt x="28" y="14"/>
                    </a:lnTo>
                    <a:lnTo>
                      <a:pt x="28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11" name="Freeform 199">
                <a:extLst>
                  <a:ext uri="{FF2B5EF4-FFF2-40B4-BE49-F238E27FC236}">
                    <a16:creationId xmlns:a16="http://schemas.microsoft.com/office/drawing/2014/main" id="{73F2A197-1465-D937-F4D0-5752EEEE3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" y="642"/>
                <a:ext cx="29" cy="17"/>
              </a:xfrm>
              <a:custGeom>
                <a:avLst/>
                <a:gdLst>
                  <a:gd name="T0" fmla="*/ 1 w 29"/>
                  <a:gd name="T1" fmla="*/ 13 h 17"/>
                  <a:gd name="T2" fmla="*/ 2 w 29"/>
                  <a:gd name="T3" fmla="*/ 11 h 17"/>
                  <a:gd name="T4" fmla="*/ 4 w 29"/>
                  <a:gd name="T5" fmla="*/ 9 h 17"/>
                  <a:gd name="T6" fmla="*/ 6 w 29"/>
                  <a:gd name="T7" fmla="*/ 6 h 17"/>
                  <a:gd name="T8" fmla="*/ 5 w 29"/>
                  <a:gd name="T9" fmla="*/ 8 h 17"/>
                  <a:gd name="T10" fmla="*/ 6 w 29"/>
                  <a:gd name="T11" fmla="*/ 6 h 17"/>
                  <a:gd name="T12" fmla="*/ 9 w 29"/>
                  <a:gd name="T13" fmla="*/ 4 h 17"/>
                  <a:gd name="T14" fmla="*/ 10 w 29"/>
                  <a:gd name="T15" fmla="*/ 3 h 17"/>
                  <a:gd name="T16" fmla="*/ 12 w 29"/>
                  <a:gd name="T17" fmla="*/ 3 h 17"/>
                  <a:gd name="T18" fmla="*/ 14 w 29"/>
                  <a:gd name="T19" fmla="*/ 2 h 17"/>
                  <a:gd name="T20" fmla="*/ 15 w 29"/>
                  <a:gd name="T21" fmla="*/ 1 h 17"/>
                  <a:gd name="T22" fmla="*/ 14 w 29"/>
                  <a:gd name="T23" fmla="*/ 2 h 17"/>
                  <a:gd name="T24" fmla="*/ 15 w 29"/>
                  <a:gd name="T25" fmla="*/ 1 h 17"/>
                  <a:gd name="T26" fmla="*/ 17 w 29"/>
                  <a:gd name="T27" fmla="*/ 1 h 17"/>
                  <a:gd name="T28" fmla="*/ 20 w 29"/>
                  <a:gd name="T29" fmla="*/ 0 h 17"/>
                  <a:gd name="T30" fmla="*/ 24 w 29"/>
                  <a:gd name="T31" fmla="*/ 1 h 17"/>
                  <a:gd name="T32" fmla="*/ 25 w 29"/>
                  <a:gd name="T33" fmla="*/ 1 h 17"/>
                  <a:gd name="T34" fmla="*/ 26 w 29"/>
                  <a:gd name="T35" fmla="*/ 3 h 17"/>
                  <a:gd name="T36" fmla="*/ 26 w 29"/>
                  <a:gd name="T37" fmla="*/ 2 h 17"/>
                  <a:gd name="T38" fmla="*/ 28 w 29"/>
                  <a:gd name="T39" fmla="*/ 4 h 17"/>
                  <a:gd name="T40" fmla="*/ 28 w 29"/>
                  <a:gd name="T41" fmla="*/ 5 h 17"/>
                  <a:gd name="T42" fmla="*/ 26 w 29"/>
                  <a:gd name="T43" fmla="*/ 6 h 17"/>
                  <a:gd name="T44" fmla="*/ 25 w 29"/>
                  <a:gd name="T45" fmla="*/ 5 h 17"/>
                  <a:gd name="T46" fmla="*/ 23 w 29"/>
                  <a:gd name="T47" fmla="*/ 4 h 17"/>
                  <a:gd name="T48" fmla="*/ 21 w 29"/>
                  <a:gd name="T49" fmla="*/ 4 h 17"/>
                  <a:gd name="T50" fmla="*/ 18 w 29"/>
                  <a:gd name="T51" fmla="*/ 4 h 17"/>
                  <a:gd name="T52" fmla="*/ 14 w 29"/>
                  <a:gd name="T53" fmla="*/ 4 h 17"/>
                  <a:gd name="T54" fmla="*/ 12 w 29"/>
                  <a:gd name="T55" fmla="*/ 5 h 17"/>
                  <a:gd name="T56" fmla="*/ 10 w 29"/>
                  <a:gd name="T57" fmla="*/ 6 h 17"/>
                  <a:gd name="T58" fmla="*/ 7 w 29"/>
                  <a:gd name="T59" fmla="*/ 8 h 17"/>
                  <a:gd name="T60" fmla="*/ 5 w 29"/>
                  <a:gd name="T61" fmla="*/ 9 h 17"/>
                  <a:gd name="T62" fmla="*/ 3 w 29"/>
                  <a:gd name="T63" fmla="*/ 11 h 17"/>
                  <a:gd name="T64" fmla="*/ 1 w 29"/>
                  <a:gd name="T65" fmla="*/ 13 h 17"/>
                  <a:gd name="T66" fmla="*/ 0 w 29"/>
                  <a:gd name="T6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" h="17">
                    <a:moveTo>
                      <a:pt x="0" y="16"/>
                    </a:moveTo>
                    <a:lnTo>
                      <a:pt x="1" y="13"/>
                    </a:lnTo>
                    <a:lnTo>
                      <a:pt x="1" y="12"/>
                    </a:lnTo>
                    <a:lnTo>
                      <a:pt x="2" y="11"/>
                    </a:lnTo>
                    <a:lnTo>
                      <a:pt x="3" y="10"/>
                    </a:lnTo>
                    <a:lnTo>
                      <a:pt x="4" y="9"/>
                    </a:lnTo>
                    <a:lnTo>
                      <a:pt x="5" y="8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4" y="1"/>
                    </a:lnTo>
                    <a:lnTo>
                      <a:pt x="15" y="1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4" y="1"/>
                    </a:lnTo>
                    <a:lnTo>
                      <a:pt x="15" y="1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4" y="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6" y="3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3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7" y="5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5" y="5"/>
                    </a:lnTo>
                    <a:lnTo>
                      <a:pt x="24" y="5"/>
                    </a:lnTo>
                    <a:lnTo>
                      <a:pt x="23" y="4"/>
                    </a:lnTo>
                    <a:lnTo>
                      <a:pt x="22" y="4"/>
                    </a:lnTo>
                    <a:lnTo>
                      <a:pt x="21" y="4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4"/>
                    </a:lnTo>
                    <a:lnTo>
                      <a:pt x="12" y="5"/>
                    </a:lnTo>
                    <a:lnTo>
                      <a:pt x="11" y="5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5" y="9"/>
                    </a:lnTo>
                    <a:lnTo>
                      <a:pt x="4" y="10"/>
                    </a:lnTo>
                    <a:lnTo>
                      <a:pt x="3" y="11"/>
                    </a:lnTo>
                    <a:lnTo>
                      <a:pt x="2" y="12"/>
                    </a:lnTo>
                    <a:lnTo>
                      <a:pt x="1" y="13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4C261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12" name="Freeform 200">
                <a:extLst>
                  <a:ext uri="{FF2B5EF4-FFF2-40B4-BE49-F238E27FC236}">
                    <a16:creationId xmlns:a16="http://schemas.microsoft.com/office/drawing/2014/main" id="{7FFAE491-65ED-8CFD-783B-9D37A9EAD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" y="642"/>
                <a:ext cx="29" cy="17"/>
              </a:xfrm>
              <a:custGeom>
                <a:avLst/>
                <a:gdLst>
                  <a:gd name="T0" fmla="*/ 0 w 29"/>
                  <a:gd name="T1" fmla="*/ 16 h 17"/>
                  <a:gd name="T2" fmla="*/ 1 w 29"/>
                  <a:gd name="T3" fmla="*/ 12 h 17"/>
                  <a:gd name="T4" fmla="*/ 3 w 29"/>
                  <a:gd name="T5" fmla="*/ 10 h 17"/>
                  <a:gd name="T6" fmla="*/ 5 w 29"/>
                  <a:gd name="T7" fmla="*/ 8 h 17"/>
                  <a:gd name="T8" fmla="*/ 7 w 29"/>
                  <a:gd name="T9" fmla="*/ 6 h 17"/>
                  <a:gd name="T10" fmla="*/ 5 w 29"/>
                  <a:gd name="T11" fmla="*/ 8 h 17"/>
                  <a:gd name="T12" fmla="*/ 6 w 29"/>
                  <a:gd name="T13" fmla="*/ 6 h 17"/>
                  <a:gd name="T14" fmla="*/ 9 w 29"/>
                  <a:gd name="T15" fmla="*/ 4 h 17"/>
                  <a:gd name="T16" fmla="*/ 10 w 29"/>
                  <a:gd name="T17" fmla="*/ 4 h 17"/>
                  <a:gd name="T18" fmla="*/ 11 w 29"/>
                  <a:gd name="T19" fmla="*/ 3 h 17"/>
                  <a:gd name="T20" fmla="*/ 13 w 29"/>
                  <a:gd name="T21" fmla="*/ 2 h 17"/>
                  <a:gd name="T22" fmla="*/ 14 w 29"/>
                  <a:gd name="T23" fmla="*/ 1 h 17"/>
                  <a:gd name="T24" fmla="*/ 13 w 29"/>
                  <a:gd name="T25" fmla="*/ 2 h 17"/>
                  <a:gd name="T26" fmla="*/ 14 w 29"/>
                  <a:gd name="T27" fmla="*/ 2 h 17"/>
                  <a:gd name="T28" fmla="*/ 15 w 29"/>
                  <a:gd name="T29" fmla="*/ 1 h 17"/>
                  <a:gd name="T30" fmla="*/ 17 w 29"/>
                  <a:gd name="T31" fmla="*/ 1 h 17"/>
                  <a:gd name="T32" fmla="*/ 20 w 29"/>
                  <a:gd name="T33" fmla="*/ 0 h 17"/>
                  <a:gd name="T34" fmla="*/ 22 w 29"/>
                  <a:gd name="T35" fmla="*/ 1 h 17"/>
                  <a:gd name="T36" fmla="*/ 25 w 29"/>
                  <a:gd name="T37" fmla="*/ 1 h 17"/>
                  <a:gd name="T38" fmla="*/ 25 w 29"/>
                  <a:gd name="T39" fmla="*/ 1 h 17"/>
                  <a:gd name="T40" fmla="*/ 26 w 29"/>
                  <a:gd name="T41" fmla="*/ 1 h 17"/>
                  <a:gd name="T42" fmla="*/ 26 w 29"/>
                  <a:gd name="T43" fmla="*/ 2 h 17"/>
                  <a:gd name="T44" fmla="*/ 28 w 29"/>
                  <a:gd name="T45" fmla="*/ 4 h 17"/>
                  <a:gd name="T46" fmla="*/ 28 w 29"/>
                  <a:gd name="T47" fmla="*/ 4 h 17"/>
                  <a:gd name="T48" fmla="*/ 27 w 29"/>
                  <a:gd name="T49" fmla="*/ 5 h 17"/>
                  <a:gd name="T50" fmla="*/ 26 w 29"/>
                  <a:gd name="T51" fmla="*/ 6 h 17"/>
                  <a:gd name="T52" fmla="*/ 25 w 29"/>
                  <a:gd name="T53" fmla="*/ 5 h 17"/>
                  <a:gd name="T54" fmla="*/ 23 w 29"/>
                  <a:gd name="T55" fmla="*/ 4 h 17"/>
                  <a:gd name="T56" fmla="*/ 21 w 29"/>
                  <a:gd name="T57" fmla="*/ 4 h 17"/>
                  <a:gd name="T58" fmla="*/ 18 w 29"/>
                  <a:gd name="T59" fmla="*/ 4 h 17"/>
                  <a:gd name="T60" fmla="*/ 16 w 29"/>
                  <a:gd name="T61" fmla="*/ 4 h 17"/>
                  <a:gd name="T62" fmla="*/ 13 w 29"/>
                  <a:gd name="T63" fmla="*/ 4 h 17"/>
                  <a:gd name="T64" fmla="*/ 11 w 29"/>
                  <a:gd name="T65" fmla="*/ 5 h 17"/>
                  <a:gd name="T66" fmla="*/ 8 w 29"/>
                  <a:gd name="T67" fmla="*/ 6 h 17"/>
                  <a:gd name="T68" fmla="*/ 6 w 29"/>
                  <a:gd name="T69" fmla="*/ 8 h 17"/>
                  <a:gd name="T70" fmla="*/ 5 w 29"/>
                  <a:gd name="T71" fmla="*/ 9 h 17"/>
                  <a:gd name="T72" fmla="*/ 3 w 29"/>
                  <a:gd name="T73" fmla="*/ 11 h 17"/>
                  <a:gd name="T74" fmla="*/ 1 w 29"/>
                  <a:gd name="T75" fmla="*/ 13 h 17"/>
                  <a:gd name="T76" fmla="*/ 0 w 29"/>
                  <a:gd name="T7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" h="17">
                    <a:moveTo>
                      <a:pt x="0" y="16"/>
                    </a:moveTo>
                    <a:lnTo>
                      <a:pt x="0" y="16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2" y="11"/>
                    </a:lnTo>
                    <a:lnTo>
                      <a:pt x="3" y="10"/>
                    </a:lnTo>
                    <a:lnTo>
                      <a:pt x="4" y="9"/>
                    </a:lnTo>
                    <a:lnTo>
                      <a:pt x="5" y="8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4" y="1"/>
                    </a:lnTo>
                    <a:lnTo>
                      <a:pt x="15" y="1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4" y="1"/>
                    </a:lnTo>
                    <a:lnTo>
                      <a:pt x="15" y="1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24" y="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6" y="3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3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7" y="5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5" y="5"/>
                    </a:lnTo>
                    <a:lnTo>
                      <a:pt x="24" y="5"/>
                    </a:lnTo>
                    <a:lnTo>
                      <a:pt x="23" y="4"/>
                    </a:lnTo>
                    <a:lnTo>
                      <a:pt x="22" y="4"/>
                    </a:lnTo>
                    <a:lnTo>
                      <a:pt x="21" y="4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4"/>
                    </a:lnTo>
                    <a:lnTo>
                      <a:pt x="12" y="5"/>
                    </a:lnTo>
                    <a:lnTo>
                      <a:pt x="11" y="5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5" y="9"/>
                    </a:lnTo>
                    <a:lnTo>
                      <a:pt x="4" y="10"/>
                    </a:lnTo>
                    <a:lnTo>
                      <a:pt x="3" y="11"/>
                    </a:lnTo>
                    <a:lnTo>
                      <a:pt x="2" y="12"/>
                    </a:lnTo>
                    <a:lnTo>
                      <a:pt x="1" y="13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13" name="Freeform 201">
                <a:extLst>
                  <a:ext uri="{FF2B5EF4-FFF2-40B4-BE49-F238E27FC236}">
                    <a16:creationId xmlns:a16="http://schemas.microsoft.com/office/drawing/2014/main" id="{3CE98B40-5D41-C5A4-DFCA-D3A43DA78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" y="657"/>
                <a:ext cx="22" cy="17"/>
              </a:xfrm>
              <a:custGeom>
                <a:avLst/>
                <a:gdLst>
                  <a:gd name="T0" fmla="*/ 20 w 22"/>
                  <a:gd name="T1" fmla="*/ 7 h 17"/>
                  <a:gd name="T2" fmla="*/ 20 w 22"/>
                  <a:gd name="T3" fmla="*/ 7 h 17"/>
                  <a:gd name="T4" fmla="*/ 19 w 22"/>
                  <a:gd name="T5" fmla="*/ 5 h 17"/>
                  <a:gd name="T6" fmla="*/ 18 w 22"/>
                  <a:gd name="T7" fmla="*/ 4 h 17"/>
                  <a:gd name="T8" fmla="*/ 16 w 22"/>
                  <a:gd name="T9" fmla="*/ 2 h 17"/>
                  <a:gd name="T10" fmla="*/ 15 w 22"/>
                  <a:gd name="T11" fmla="*/ 2 h 17"/>
                  <a:gd name="T12" fmla="*/ 14 w 22"/>
                  <a:gd name="T13" fmla="*/ 1 h 17"/>
                  <a:gd name="T14" fmla="*/ 13 w 22"/>
                  <a:gd name="T15" fmla="*/ 1 h 17"/>
                  <a:gd name="T16" fmla="*/ 12 w 22"/>
                  <a:gd name="T17" fmla="*/ 0 h 17"/>
                  <a:gd name="T18" fmla="*/ 10 w 22"/>
                  <a:gd name="T19" fmla="*/ 0 h 17"/>
                  <a:gd name="T20" fmla="*/ 9 w 22"/>
                  <a:gd name="T21" fmla="*/ 0 h 17"/>
                  <a:gd name="T22" fmla="*/ 8 w 22"/>
                  <a:gd name="T23" fmla="*/ 0 h 17"/>
                  <a:gd name="T24" fmla="*/ 7 w 22"/>
                  <a:gd name="T25" fmla="*/ 1 h 17"/>
                  <a:gd name="T26" fmla="*/ 6 w 22"/>
                  <a:gd name="T27" fmla="*/ 1 h 17"/>
                  <a:gd name="T28" fmla="*/ 4 w 22"/>
                  <a:gd name="T29" fmla="*/ 2 h 17"/>
                  <a:gd name="T30" fmla="*/ 3 w 22"/>
                  <a:gd name="T31" fmla="*/ 2 h 17"/>
                  <a:gd name="T32" fmla="*/ 3 w 22"/>
                  <a:gd name="T33" fmla="*/ 4 h 17"/>
                  <a:gd name="T34" fmla="*/ 1 w 22"/>
                  <a:gd name="T35" fmla="*/ 5 h 17"/>
                  <a:gd name="T36" fmla="*/ 1 w 22"/>
                  <a:gd name="T37" fmla="*/ 7 h 17"/>
                  <a:gd name="T38" fmla="*/ 0 w 22"/>
                  <a:gd name="T39" fmla="*/ 7 h 17"/>
                  <a:gd name="T40" fmla="*/ 0 w 22"/>
                  <a:gd name="T41" fmla="*/ 7 h 17"/>
                  <a:gd name="T42" fmla="*/ 0 w 22"/>
                  <a:gd name="T43" fmla="*/ 7 h 17"/>
                  <a:gd name="T44" fmla="*/ 0 w 22"/>
                  <a:gd name="T45" fmla="*/ 7 h 17"/>
                  <a:gd name="T46" fmla="*/ 0 w 22"/>
                  <a:gd name="T47" fmla="*/ 8 h 17"/>
                  <a:gd name="T48" fmla="*/ 0 w 22"/>
                  <a:gd name="T49" fmla="*/ 8 h 17"/>
                  <a:gd name="T50" fmla="*/ 1 w 22"/>
                  <a:gd name="T51" fmla="*/ 10 h 17"/>
                  <a:gd name="T52" fmla="*/ 1 w 22"/>
                  <a:gd name="T53" fmla="*/ 10 h 17"/>
                  <a:gd name="T54" fmla="*/ 2 w 22"/>
                  <a:gd name="T55" fmla="*/ 11 h 17"/>
                  <a:gd name="T56" fmla="*/ 3 w 22"/>
                  <a:gd name="T57" fmla="*/ 13 h 17"/>
                  <a:gd name="T58" fmla="*/ 5 w 22"/>
                  <a:gd name="T59" fmla="*/ 13 h 17"/>
                  <a:gd name="T60" fmla="*/ 6 w 22"/>
                  <a:gd name="T61" fmla="*/ 14 h 17"/>
                  <a:gd name="T62" fmla="*/ 8 w 22"/>
                  <a:gd name="T63" fmla="*/ 16 h 17"/>
                  <a:gd name="T64" fmla="*/ 10 w 22"/>
                  <a:gd name="T65" fmla="*/ 16 h 17"/>
                  <a:gd name="T66" fmla="*/ 12 w 22"/>
                  <a:gd name="T67" fmla="*/ 16 h 17"/>
                  <a:gd name="T68" fmla="*/ 14 w 22"/>
                  <a:gd name="T69" fmla="*/ 14 h 17"/>
                  <a:gd name="T70" fmla="*/ 16 w 22"/>
                  <a:gd name="T71" fmla="*/ 13 h 17"/>
                  <a:gd name="T72" fmla="*/ 17 w 22"/>
                  <a:gd name="T73" fmla="*/ 13 h 17"/>
                  <a:gd name="T74" fmla="*/ 18 w 22"/>
                  <a:gd name="T75" fmla="*/ 13 h 17"/>
                  <a:gd name="T76" fmla="*/ 19 w 22"/>
                  <a:gd name="T77" fmla="*/ 11 h 17"/>
                  <a:gd name="T78" fmla="*/ 19 w 22"/>
                  <a:gd name="T79" fmla="*/ 11 h 17"/>
                  <a:gd name="T80" fmla="*/ 20 w 22"/>
                  <a:gd name="T81" fmla="*/ 11 h 17"/>
                  <a:gd name="T82" fmla="*/ 20 w 22"/>
                  <a:gd name="T83" fmla="*/ 10 h 17"/>
                  <a:gd name="T84" fmla="*/ 21 w 22"/>
                  <a:gd name="T85" fmla="*/ 8 h 17"/>
                  <a:gd name="T86" fmla="*/ 21 w 22"/>
                  <a:gd name="T87" fmla="*/ 8 h 17"/>
                  <a:gd name="T88" fmla="*/ 20 w 22"/>
                  <a:gd name="T8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17">
                    <a:moveTo>
                      <a:pt x="20" y="7"/>
                    </a:moveTo>
                    <a:lnTo>
                      <a:pt x="20" y="7"/>
                    </a:lnTo>
                    <a:lnTo>
                      <a:pt x="19" y="5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1" y="5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3" y="13"/>
                    </a:lnTo>
                    <a:lnTo>
                      <a:pt x="5" y="13"/>
                    </a:lnTo>
                    <a:lnTo>
                      <a:pt x="6" y="14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3"/>
                    </a:lnTo>
                    <a:lnTo>
                      <a:pt x="17" y="13"/>
                    </a:lnTo>
                    <a:lnTo>
                      <a:pt x="18" y="13"/>
                    </a:lnTo>
                    <a:lnTo>
                      <a:pt x="19" y="11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0" y="10"/>
                    </a:lnTo>
                    <a:lnTo>
                      <a:pt x="21" y="8"/>
                    </a:lnTo>
                    <a:lnTo>
                      <a:pt x="21" y="8"/>
                    </a:lnTo>
                    <a:lnTo>
                      <a:pt x="20" y="7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14" name="Freeform 202">
                <a:extLst>
                  <a:ext uri="{FF2B5EF4-FFF2-40B4-BE49-F238E27FC236}">
                    <a16:creationId xmlns:a16="http://schemas.microsoft.com/office/drawing/2014/main" id="{B12C0A06-18E5-4BB0-4C2D-6C55B44E8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" y="657"/>
                <a:ext cx="22" cy="17"/>
              </a:xfrm>
              <a:custGeom>
                <a:avLst/>
                <a:gdLst>
                  <a:gd name="T0" fmla="*/ 20 w 22"/>
                  <a:gd name="T1" fmla="*/ 7 h 17"/>
                  <a:gd name="T2" fmla="*/ 20 w 22"/>
                  <a:gd name="T3" fmla="*/ 7 h 17"/>
                  <a:gd name="T4" fmla="*/ 20 w 22"/>
                  <a:gd name="T5" fmla="*/ 7 h 17"/>
                  <a:gd name="T6" fmla="*/ 19 w 22"/>
                  <a:gd name="T7" fmla="*/ 5 h 17"/>
                  <a:gd name="T8" fmla="*/ 18 w 22"/>
                  <a:gd name="T9" fmla="*/ 4 h 17"/>
                  <a:gd name="T10" fmla="*/ 16 w 22"/>
                  <a:gd name="T11" fmla="*/ 2 h 17"/>
                  <a:gd name="T12" fmla="*/ 16 w 22"/>
                  <a:gd name="T13" fmla="*/ 2 h 17"/>
                  <a:gd name="T14" fmla="*/ 15 w 22"/>
                  <a:gd name="T15" fmla="*/ 2 h 17"/>
                  <a:gd name="T16" fmla="*/ 14 w 22"/>
                  <a:gd name="T17" fmla="*/ 1 h 17"/>
                  <a:gd name="T18" fmla="*/ 13 w 22"/>
                  <a:gd name="T19" fmla="*/ 1 h 17"/>
                  <a:gd name="T20" fmla="*/ 12 w 22"/>
                  <a:gd name="T21" fmla="*/ 0 h 17"/>
                  <a:gd name="T22" fmla="*/ 10 w 22"/>
                  <a:gd name="T23" fmla="*/ 0 h 17"/>
                  <a:gd name="T24" fmla="*/ 9 w 22"/>
                  <a:gd name="T25" fmla="*/ 0 h 17"/>
                  <a:gd name="T26" fmla="*/ 8 w 22"/>
                  <a:gd name="T27" fmla="*/ 0 h 17"/>
                  <a:gd name="T28" fmla="*/ 7 w 22"/>
                  <a:gd name="T29" fmla="*/ 1 h 17"/>
                  <a:gd name="T30" fmla="*/ 7 w 22"/>
                  <a:gd name="T31" fmla="*/ 1 h 17"/>
                  <a:gd name="T32" fmla="*/ 6 w 22"/>
                  <a:gd name="T33" fmla="*/ 1 h 17"/>
                  <a:gd name="T34" fmla="*/ 4 w 22"/>
                  <a:gd name="T35" fmla="*/ 2 h 17"/>
                  <a:gd name="T36" fmla="*/ 3 w 22"/>
                  <a:gd name="T37" fmla="*/ 2 h 17"/>
                  <a:gd name="T38" fmla="*/ 3 w 22"/>
                  <a:gd name="T39" fmla="*/ 4 h 17"/>
                  <a:gd name="T40" fmla="*/ 1 w 22"/>
                  <a:gd name="T41" fmla="*/ 5 h 17"/>
                  <a:gd name="T42" fmla="*/ 1 w 22"/>
                  <a:gd name="T43" fmla="*/ 7 h 17"/>
                  <a:gd name="T44" fmla="*/ 0 w 22"/>
                  <a:gd name="T45" fmla="*/ 7 h 17"/>
                  <a:gd name="T46" fmla="*/ 0 w 22"/>
                  <a:gd name="T47" fmla="*/ 7 h 17"/>
                  <a:gd name="T48" fmla="*/ 0 w 22"/>
                  <a:gd name="T49" fmla="*/ 7 h 17"/>
                  <a:gd name="T50" fmla="*/ 0 w 22"/>
                  <a:gd name="T51" fmla="*/ 7 h 17"/>
                  <a:gd name="T52" fmla="*/ 0 w 22"/>
                  <a:gd name="T53" fmla="*/ 7 h 17"/>
                  <a:gd name="T54" fmla="*/ 0 w 22"/>
                  <a:gd name="T55" fmla="*/ 8 h 17"/>
                  <a:gd name="T56" fmla="*/ 0 w 22"/>
                  <a:gd name="T57" fmla="*/ 8 h 17"/>
                  <a:gd name="T58" fmla="*/ 0 w 22"/>
                  <a:gd name="T59" fmla="*/ 8 h 17"/>
                  <a:gd name="T60" fmla="*/ 1 w 22"/>
                  <a:gd name="T61" fmla="*/ 10 h 17"/>
                  <a:gd name="T62" fmla="*/ 1 w 22"/>
                  <a:gd name="T63" fmla="*/ 10 h 17"/>
                  <a:gd name="T64" fmla="*/ 2 w 22"/>
                  <a:gd name="T65" fmla="*/ 11 h 17"/>
                  <a:gd name="T66" fmla="*/ 3 w 22"/>
                  <a:gd name="T67" fmla="*/ 13 h 17"/>
                  <a:gd name="T68" fmla="*/ 5 w 22"/>
                  <a:gd name="T69" fmla="*/ 13 h 17"/>
                  <a:gd name="T70" fmla="*/ 6 w 22"/>
                  <a:gd name="T71" fmla="*/ 14 h 17"/>
                  <a:gd name="T72" fmla="*/ 8 w 22"/>
                  <a:gd name="T73" fmla="*/ 16 h 17"/>
                  <a:gd name="T74" fmla="*/ 10 w 22"/>
                  <a:gd name="T75" fmla="*/ 16 h 17"/>
                  <a:gd name="T76" fmla="*/ 10 w 22"/>
                  <a:gd name="T77" fmla="*/ 16 h 17"/>
                  <a:gd name="T78" fmla="*/ 12 w 22"/>
                  <a:gd name="T79" fmla="*/ 16 h 17"/>
                  <a:gd name="T80" fmla="*/ 14 w 22"/>
                  <a:gd name="T81" fmla="*/ 14 h 17"/>
                  <a:gd name="T82" fmla="*/ 16 w 22"/>
                  <a:gd name="T83" fmla="*/ 13 h 17"/>
                  <a:gd name="T84" fmla="*/ 17 w 22"/>
                  <a:gd name="T85" fmla="*/ 13 h 17"/>
                  <a:gd name="T86" fmla="*/ 18 w 22"/>
                  <a:gd name="T87" fmla="*/ 13 h 17"/>
                  <a:gd name="T88" fmla="*/ 19 w 22"/>
                  <a:gd name="T89" fmla="*/ 11 h 17"/>
                  <a:gd name="T90" fmla="*/ 19 w 22"/>
                  <a:gd name="T91" fmla="*/ 11 h 17"/>
                  <a:gd name="T92" fmla="*/ 20 w 22"/>
                  <a:gd name="T93" fmla="*/ 11 h 17"/>
                  <a:gd name="T94" fmla="*/ 20 w 22"/>
                  <a:gd name="T95" fmla="*/ 11 h 17"/>
                  <a:gd name="T96" fmla="*/ 20 w 22"/>
                  <a:gd name="T97" fmla="*/ 10 h 17"/>
                  <a:gd name="T98" fmla="*/ 21 w 22"/>
                  <a:gd name="T99" fmla="*/ 8 h 17"/>
                  <a:gd name="T100" fmla="*/ 21 w 22"/>
                  <a:gd name="T101" fmla="*/ 8 h 17"/>
                  <a:gd name="T102" fmla="*/ 20 w 22"/>
                  <a:gd name="T10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" h="17">
                    <a:moveTo>
                      <a:pt x="20" y="7"/>
                    </a:moveTo>
                    <a:lnTo>
                      <a:pt x="20" y="7"/>
                    </a:lnTo>
                    <a:lnTo>
                      <a:pt x="20" y="7"/>
                    </a:lnTo>
                    <a:lnTo>
                      <a:pt x="19" y="5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1" y="5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3" y="13"/>
                    </a:lnTo>
                    <a:lnTo>
                      <a:pt x="5" y="13"/>
                    </a:lnTo>
                    <a:lnTo>
                      <a:pt x="6" y="14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3"/>
                    </a:lnTo>
                    <a:lnTo>
                      <a:pt x="17" y="13"/>
                    </a:lnTo>
                    <a:lnTo>
                      <a:pt x="18" y="13"/>
                    </a:lnTo>
                    <a:lnTo>
                      <a:pt x="19" y="11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20" y="10"/>
                    </a:lnTo>
                    <a:lnTo>
                      <a:pt x="21" y="8"/>
                    </a:lnTo>
                    <a:lnTo>
                      <a:pt x="21" y="8"/>
                    </a:lnTo>
                    <a:lnTo>
                      <a:pt x="2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15" name="Freeform 203">
                <a:extLst>
                  <a:ext uri="{FF2B5EF4-FFF2-40B4-BE49-F238E27FC236}">
                    <a16:creationId xmlns:a16="http://schemas.microsoft.com/office/drawing/2014/main" id="{F48724DA-8135-1C62-13F2-A032468A6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" y="658"/>
                <a:ext cx="20" cy="17"/>
              </a:xfrm>
              <a:custGeom>
                <a:avLst/>
                <a:gdLst>
                  <a:gd name="T0" fmla="*/ 13 w 20"/>
                  <a:gd name="T1" fmla="*/ 1 h 17"/>
                  <a:gd name="T2" fmla="*/ 14 w 20"/>
                  <a:gd name="T3" fmla="*/ 1 h 17"/>
                  <a:gd name="T4" fmla="*/ 15 w 20"/>
                  <a:gd name="T5" fmla="*/ 1 h 17"/>
                  <a:gd name="T6" fmla="*/ 16 w 20"/>
                  <a:gd name="T7" fmla="*/ 3 h 17"/>
                  <a:gd name="T8" fmla="*/ 17 w 20"/>
                  <a:gd name="T9" fmla="*/ 3 h 17"/>
                  <a:gd name="T10" fmla="*/ 18 w 20"/>
                  <a:gd name="T11" fmla="*/ 7 h 17"/>
                  <a:gd name="T12" fmla="*/ 19 w 20"/>
                  <a:gd name="T13" fmla="*/ 7 h 17"/>
                  <a:gd name="T14" fmla="*/ 19 w 20"/>
                  <a:gd name="T15" fmla="*/ 8 h 17"/>
                  <a:gd name="T16" fmla="*/ 18 w 20"/>
                  <a:gd name="T17" fmla="*/ 10 h 17"/>
                  <a:gd name="T18" fmla="*/ 17 w 20"/>
                  <a:gd name="T19" fmla="*/ 12 h 17"/>
                  <a:gd name="T20" fmla="*/ 15 w 20"/>
                  <a:gd name="T21" fmla="*/ 14 h 17"/>
                  <a:gd name="T22" fmla="*/ 13 w 20"/>
                  <a:gd name="T23" fmla="*/ 14 h 17"/>
                  <a:gd name="T24" fmla="*/ 11 w 20"/>
                  <a:gd name="T25" fmla="*/ 16 h 17"/>
                  <a:gd name="T26" fmla="*/ 8 w 20"/>
                  <a:gd name="T27" fmla="*/ 16 h 17"/>
                  <a:gd name="T28" fmla="*/ 6 w 20"/>
                  <a:gd name="T29" fmla="*/ 14 h 17"/>
                  <a:gd name="T30" fmla="*/ 3 w 20"/>
                  <a:gd name="T31" fmla="*/ 14 h 17"/>
                  <a:gd name="T32" fmla="*/ 1 w 20"/>
                  <a:gd name="T33" fmla="*/ 8 h 17"/>
                  <a:gd name="T34" fmla="*/ 0 w 20"/>
                  <a:gd name="T35" fmla="*/ 8 h 17"/>
                  <a:gd name="T36" fmla="*/ 0 w 20"/>
                  <a:gd name="T37" fmla="*/ 8 h 17"/>
                  <a:gd name="T38" fmla="*/ 0 w 20"/>
                  <a:gd name="T39" fmla="*/ 7 h 17"/>
                  <a:gd name="T40" fmla="*/ 1 w 20"/>
                  <a:gd name="T41" fmla="*/ 5 h 17"/>
                  <a:gd name="T42" fmla="*/ 2 w 20"/>
                  <a:gd name="T43" fmla="*/ 3 h 17"/>
                  <a:gd name="T44" fmla="*/ 3 w 20"/>
                  <a:gd name="T45" fmla="*/ 3 h 17"/>
                  <a:gd name="T46" fmla="*/ 4 w 20"/>
                  <a:gd name="T47" fmla="*/ 1 h 17"/>
                  <a:gd name="T48" fmla="*/ 6 w 20"/>
                  <a:gd name="T49" fmla="*/ 1 h 17"/>
                  <a:gd name="T50" fmla="*/ 7 w 20"/>
                  <a:gd name="T51" fmla="*/ 0 h 17"/>
                  <a:gd name="T52" fmla="*/ 9 w 20"/>
                  <a:gd name="T53" fmla="*/ 0 h 17"/>
                  <a:gd name="T54" fmla="*/ 11 w 20"/>
                  <a:gd name="T55" fmla="*/ 0 h 17"/>
                  <a:gd name="T56" fmla="*/ 13 w 20"/>
                  <a:gd name="T5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17">
                    <a:moveTo>
                      <a:pt x="13" y="1"/>
                    </a:moveTo>
                    <a:lnTo>
                      <a:pt x="14" y="1"/>
                    </a:lnTo>
                    <a:lnTo>
                      <a:pt x="15" y="1"/>
                    </a:lnTo>
                    <a:lnTo>
                      <a:pt x="16" y="3"/>
                    </a:lnTo>
                    <a:lnTo>
                      <a:pt x="17" y="3"/>
                    </a:lnTo>
                    <a:lnTo>
                      <a:pt x="18" y="7"/>
                    </a:lnTo>
                    <a:lnTo>
                      <a:pt x="19" y="7"/>
                    </a:lnTo>
                    <a:lnTo>
                      <a:pt x="19" y="8"/>
                    </a:lnTo>
                    <a:lnTo>
                      <a:pt x="18" y="10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3" y="14"/>
                    </a:lnTo>
                    <a:lnTo>
                      <a:pt x="11" y="16"/>
                    </a:lnTo>
                    <a:lnTo>
                      <a:pt x="8" y="16"/>
                    </a:lnTo>
                    <a:lnTo>
                      <a:pt x="6" y="14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1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16" name="Freeform 204">
                <a:extLst>
                  <a:ext uri="{FF2B5EF4-FFF2-40B4-BE49-F238E27FC236}">
                    <a16:creationId xmlns:a16="http://schemas.microsoft.com/office/drawing/2014/main" id="{317A920C-6CA8-B595-2903-A0DF0534C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" y="658"/>
                <a:ext cx="18" cy="17"/>
              </a:xfrm>
              <a:custGeom>
                <a:avLst/>
                <a:gdLst>
                  <a:gd name="T0" fmla="*/ 17 w 18"/>
                  <a:gd name="T1" fmla="*/ 10 h 17"/>
                  <a:gd name="T2" fmla="*/ 15 w 18"/>
                  <a:gd name="T3" fmla="*/ 12 h 17"/>
                  <a:gd name="T4" fmla="*/ 14 w 18"/>
                  <a:gd name="T5" fmla="*/ 14 h 17"/>
                  <a:gd name="T6" fmla="*/ 12 w 18"/>
                  <a:gd name="T7" fmla="*/ 14 h 17"/>
                  <a:gd name="T8" fmla="*/ 10 w 18"/>
                  <a:gd name="T9" fmla="*/ 16 h 17"/>
                  <a:gd name="T10" fmla="*/ 7 w 18"/>
                  <a:gd name="T11" fmla="*/ 16 h 17"/>
                  <a:gd name="T12" fmla="*/ 5 w 18"/>
                  <a:gd name="T13" fmla="*/ 14 h 17"/>
                  <a:gd name="T14" fmla="*/ 2 w 18"/>
                  <a:gd name="T15" fmla="*/ 14 h 17"/>
                  <a:gd name="T16" fmla="*/ 1 w 18"/>
                  <a:gd name="T17" fmla="*/ 10 h 17"/>
                  <a:gd name="T18" fmla="*/ 0 w 18"/>
                  <a:gd name="T19" fmla="*/ 8 h 17"/>
                  <a:gd name="T20" fmla="*/ 0 w 18"/>
                  <a:gd name="T21" fmla="*/ 8 h 17"/>
                  <a:gd name="T22" fmla="*/ 0 w 18"/>
                  <a:gd name="T23" fmla="*/ 7 h 17"/>
                  <a:gd name="T24" fmla="*/ 1 w 18"/>
                  <a:gd name="T25" fmla="*/ 5 h 17"/>
                  <a:gd name="T26" fmla="*/ 2 w 18"/>
                  <a:gd name="T27" fmla="*/ 3 h 17"/>
                  <a:gd name="T28" fmla="*/ 2 w 18"/>
                  <a:gd name="T29" fmla="*/ 3 h 17"/>
                  <a:gd name="T30" fmla="*/ 4 w 18"/>
                  <a:gd name="T31" fmla="*/ 1 h 17"/>
                  <a:gd name="T32" fmla="*/ 5 w 18"/>
                  <a:gd name="T33" fmla="*/ 1 h 17"/>
                  <a:gd name="T34" fmla="*/ 7 w 18"/>
                  <a:gd name="T35" fmla="*/ 0 h 17"/>
                  <a:gd name="T36" fmla="*/ 8 w 18"/>
                  <a:gd name="T37" fmla="*/ 0 h 17"/>
                  <a:gd name="T38" fmla="*/ 10 w 18"/>
                  <a:gd name="T39" fmla="*/ 0 h 17"/>
                  <a:gd name="T40" fmla="*/ 12 w 18"/>
                  <a:gd name="T41" fmla="*/ 1 h 17"/>
                  <a:gd name="T42" fmla="*/ 13 w 18"/>
                  <a:gd name="T43" fmla="*/ 1 h 17"/>
                  <a:gd name="T44" fmla="*/ 14 w 18"/>
                  <a:gd name="T45" fmla="*/ 3 h 17"/>
                  <a:gd name="T46" fmla="*/ 15 w 18"/>
                  <a:gd name="T47" fmla="*/ 3 h 17"/>
                  <a:gd name="T48" fmla="*/ 16 w 18"/>
                  <a:gd name="T49" fmla="*/ 5 h 17"/>
                  <a:gd name="T50" fmla="*/ 17 w 18"/>
                  <a:gd name="T51" fmla="*/ 7 h 17"/>
                  <a:gd name="T52" fmla="*/ 17 w 18"/>
                  <a:gd name="T53" fmla="*/ 8 h 17"/>
                  <a:gd name="T54" fmla="*/ 17 w 18"/>
                  <a:gd name="T55" fmla="*/ 8 h 17"/>
                  <a:gd name="T56" fmla="*/ 17 w 18"/>
                  <a:gd name="T5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7">
                    <a:moveTo>
                      <a:pt x="17" y="10"/>
                    </a:moveTo>
                    <a:lnTo>
                      <a:pt x="15" y="12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0" y="16"/>
                    </a:lnTo>
                    <a:lnTo>
                      <a:pt x="7" y="16"/>
                    </a:lnTo>
                    <a:lnTo>
                      <a:pt x="5" y="14"/>
                    </a:lnTo>
                    <a:lnTo>
                      <a:pt x="2" y="14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6" y="5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7" y="8"/>
                    </a:lnTo>
                    <a:lnTo>
                      <a:pt x="17" y="10"/>
                    </a:lnTo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17" name="Freeform 205">
                <a:extLst>
                  <a:ext uri="{FF2B5EF4-FFF2-40B4-BE49-F238E27FC236}">
                    <a16:creationId xmlns:a16="http://schemas.microsoft.com/office/drawing/2014/main" id="{D7F38D7F-2022-7180-64D8-94DC6741E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" y="659"/>
                <a:ext cx="17" cy="17"/>
              </a:xfrm>
              <a:custGeom>
                <a:avLst/>
                <a:gdLst>
                  <a:gd name="T0" fmla="*/ 16 w 17"/>
                  <a:gd name="T1" fmla="*/ 10 h 17"/>
                  <a:gd name="T2" fmla="*/ 14 w 17"/>
                  <a:gd name="T3" fmla="*/ 12 h 17"/>
                  <a:gd name="T4" fmla="*/ 12 w 17"/>
                  <a:gd name="T5" fmla="*/ 14 h 17"/>
                  <a:gd name="T6" fmla="*/ 11 w 17"/>
                  <a:gd name="T7" fmla="*/ 14 h 17"/>
                  <a:gd name="T8" fmla="*/ 9 w 17"/>
                  <a:gd name="T9" fmla="*/ 14 h 17"/>
                  <a:gd name="T10" fmla="*/ 7 w 17"/>
                  <a:gd name="T11" fmla="*/ 16 h 17"/>
                  <a:gd name="T12" fmla="*/ 4 w 17"/>
                  <a:gd name="T13" fmla="*/ 14 h 17"/>
                  <a:gd name="T14" fmla="*/ 2 w 17"/>
                  <a:gd name="T15" fmla="*/ 14 h 17"/>
                  <a:gd name="T16" fmla="*/ 0 w 17"/>
                  <a:gd name="T17" fmla="*/ 10 h 17"/>
                  <a:gd name="T18" fmla="*/ 0 w 17"/>
                  <a:gd name="T19" fmla="*/ 8 h 17"/>
                  <a:gd name="T20" fmla="*/ 0 w 17"/>
                  <a:gd name="T21" fmla="*/ 8 h 17"/>
                  <a:gd name="T22" fmla="*/ 0 w 17"/>
                  <a:gd name="T23" fmla="*/ 6 h 17"/>
                  <a:gd name="T24" fmla="*/ 1 w 17"/>
                  <a:gd name="T25" fmla="*/ 2 h 17"/>
                  <a:gd name="T26" fmla="*/ 2 w 17"/>
                  <a:gd name="T27" fmla="*/ 2 h 17"/>
                  <a:gd name="T28" fmla="*/ 3 w 17"/>
                  <a:gd name="T29" fmla="*/ 2 h 17"/>
                  <a:gd name="T30" fmla="*/ 4 w 17"/>
                  <a:gd name="T31" fmla="*/ 0 h 17"/>
                  <a:gd name="T32" fmla="*/ 5 w 17"/>
                  <a:gd name="T33" fmla="*/ 0 h 17"/>
                  <a:gd name="T34" fmla="*/ 7 w 17"/>
                  <a:gd name="T35" fmla="*/ 0 h 17"/>
                  <a:gd name="T36" fmla="*/ 8 w 17"/>
                  <a:gd name="T37" fmla="*/ 0 h 17"/>
                  <a:gd name="T38" fmla="*/ 10 w 17"/>
                  <a:gd name="T39" fmla="*/ 0 h 17"/>
                  <a:gd name="T40" fmla="*/ 11 w 17"/>
                  <a:gd name="T41" fmla="*/ 0 h 17"/>
                  <a:gd name="T42" fmla="*/ 13 w 17"/>
                  <a:gd name="T43" fmla="*/ 2 h 17"/>
                  <a:gd name="T44" fmla="*/ 14 w 17"/>
                  <a:gd name="T45" fmla="*/ 4 h 17"/>
                  <a:gd name="T46" fmla="*/ 16 w 17"/>
                  <a:gd name="T47" fmla="*/ 8 h 17"/>
                  <a:gd name="T48" fmla="*/ 16 w 17"/>
                  <a:gd name="T4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2" y="14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7" y="16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3" y="2"/>
                    </a:lnTo>
                    <a:lnTo>
                      <a:pt x="14" y="4"/>
                    </a:lnTo>
                    <a:lnTo>
                      <a:pt x="16" y="8"/>
                    </a:lnTo>
                    <a:lnTo>
                      <a:pt x="16" y="10"/>
                    </a:lnTo>
                  </a:path>
                </a:pathLst>
              </a:custGeom>
              <a:solidFill>
                <a:srgbClr val="D3D3D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18" name="Freeform 206">
                <a:extLst>
                  <a:ext uri="{FF2B5EF4-FFF2-40B4-BE49-F238E27FC236}">
                    <a16:creationId xmlns:a16="http://schemas.microsoft.com/office/drawing/2014/main" id="{F51B3BB8-8E2B-7E88-ABC6-E0AAEC8AF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" y="659"/>
                <a:ext cx="17" cy="17"/>
              </a:xfrm>
              <a:custGeom>
                <a:avLst/>
                <a:gdLst>
                  <a:gd name="T0" fmla="*/ 14 w 17"/>
                  <a:gd name="T1" fmla="*/ 11 h 17"/>
                  <a:gd name="T2" fmla="*/ 13 w 17"/>
                  <a:gd name="T3" fmla="*/ 13 h 17"/>
                  <a:gd name="T4" fmla="*/ 12 w 17"/>
                  <a:gd name="T5" fmla="*/ 16 h 17"/>
                  <a:gd name="T6" fmla="*/ 10 w 17"/>
                  <a:gd name="T7" fmla="*/ 16 h 17"/>
                  <a:gd name="T8" fmla="*/ 9 w 17"/>
                  <a:gd name="T9" fmla="*/ 16 h 17"/>
                  <a:gd name="T10" fmla="*/ 7 w 17"/>
                  <a:gd name="T11" fmla="*/ 16 h 17"/>
                  <a:gd name="T12" fmla="*/ 4 w 17"/>
                  <a:gd name="T13" fmla="*/ 16 h 17"/>
                  <a:gd name="T14" fmla="*/ 3 w 17"/>
                  <a:gd name="T15" fmla="*/ 16 h 17"/>
                  <a:gd name="T16" fmla="*/ 1 w 17"/>
                  <a:gd name="T17" fmla="*/ 11 h 17"/>
                  <a:gd name="T18" fmla="*/ 1 w 17"/>
                  <a:gd name="T19" fmla="*/ 9 h 17"/>
                  <a:gd name="T20" fmla="*/ 0 w 17"/>
                  <a:gd name="T21" fmla="*/ 9 h 17"/>
                  <a:gd name="T22" fmla="*/ 1 w 17"/>
                  <a:gd name="T23" fmla="*/ 6 h 17"/>
                  <a:gd name="T24" fmla="*/ 2 w 17"/>
                  <a:gd name="T25" fmla="*/ 2 h 17"/>
                  <a:gd name="T26" fmla="*/ 3 w 17"/>
                  <a:gd name="T27" fmla="*/ 2 h 17"/>
                  <a:gd name="T28" fmla="*/ 4 w 17"/>
                  <a:gd name="T29" fmla="*/ 0 h 17"/>
                  <a:gd name="T30" fmla="*/ 4 w 17"/>
                  <a:gd name="T31" fmla="*/ 0 h 17"/>
                  <a:gd name="T32" fmla="*/ 6 w 17"/>
                  <a:gd name="T33" fmla="*/ 0 h 17"/>
                  <a:gd name="T34" fmla="*/ 7 w 17"/>
                  <a:gd name="T35" fmla="*/ 0 h 17"/>
                  <a:gd name="T36" fmla="*/ 8 w 17"/>
                  <a:gd name="T37" fmla="*/ 0 h 17"/>
                  <a:gd name="T38" fmla="*/ 10 w 17"/>
                  <a:gd name="T39" fmla="*/ 0 h 17"/>
                  <a:gd name="T40" fmla="*/ 11 w 17"/>
                  <a:gd name="T41" fmla="*/ 2 h 17"/>
                  <a:gd name="T42" fmla="*/ 13 w 17"/>
                  <a:gd name="T43" fmla="*/ 2 h 17"/>
                  <a:gd name="T44" fmla="*/ 14 w 17"/>
                  <a:gd name="T45" fmla="*/ 6 h 17"/>
                  <a:gd name="T46" fmla="*/ 16 w 17"/>
                  <a:gd name="T47" fmla="*/ 9 h 17"/>
                  <a:gd name="T48" fmla="*/ 14 w 17"/>
                  <a:gd name="T4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4" y="11"/>
                    </a:moveTo>
                    <a:lnTo>
                      <a:pt x="13" y="13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3" y="16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1" y="6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4" y="6"/>
                    </a:lnTo>
                    <a:lnTo>
                      <a:pt x="16" y="9"/>
                    </a:lnTo>
                    <a:lnTo>
                      <a:pt x="14" y="11"/>
                    </a:lnTo>
                  </a:path>
                </a:pathLst>
              </a:cu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19" name="Freeform 207">
                <a:extLst>
                  <a:ext uri="{FF2B5EF4-FFF2-40B4-BE49-F238E27FC236}">
                    <a16:creationId xmlns:a16="http://schemas.microsoft.com/office/drawing/2014/main" id="{8A8BB388-A7BF-EF4C-AF16-BD5984EE5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" y="659"/>
                <a:ext cx="17" cy="17"/>
              </a:xfrm>
              <a:custGeom>
                <a:avLst/>
                <a:gdLst>
                  <a:gd name="T0" fmla="*/ 14 w 17"/>
                  <a:gd name="T1" fmla="*/ 11 h 17"/>
                  <a:gd name="T2" fmla="*/ 14 w 17"/>
                  <a:gd name="T3" fmla="*/ 13 h 17"/>
                  <a:gd name="T4" fmla="*/ 13 w 17"/>
                  <a:gd name="T5" fmla="*/ 13 h 17"/>
                  <a:gd name="T6" fmla="*/ 11 w 17"/>
                  <a:gd name="T7" fmla="*/ 16 h 17"/>
                  <a:gd name="T8" fmla="*/ 9 w 17"/>
                  <a:gd name="T9" fmla="*/ 16 h 17"/>
                  <a:gd name="T10" fmla="*/ 7 w 17"/>
                  <a:gd name="T11" fmla="*/ 16 h 17"/>
                  <a:gd name="T12" fmla="*/ 4 w 17"/>
                  <a:gd name="T13" fmla="*/ 16 h 17"/>
                  <a:gd name="T14" fmla="*/ 2 w 17"/>
                  <a:gd name="T15" fmla="*/ 13 h 17"/>
                  <a:gd name="T16" fmla="*/ 1 w 17"/>
                  <a:gd name="T17" fmla="*/ 11 h 17"/>
                  <a:gd name="T18" fmla="*/ 0 w 17"/>
                  <a:gd name="T19" fmla="*/ 9 h 17"/>
                  <a:gd name="T20" fmla="*/ 0 w 17"/>
                  <a:gd name="T21" fmla="*/ 6 h 17"/>
                  <a:gd name="T22" fmla="*/ 1 w 17"/>
                  <a:gd name="T23" fmla="*/ 4 h 17"/>
                  <a:gd name="T24" fmla="*/ 2 w 17"/>
                  <a:gd name="T25" fmla="*/ 2 h 17"/>
                  <a:gd name="T26" fmla="*/ 3 w 17"/>
                  <a:gd name="T27" fmla="*/ 2 h 17"/>
                  <a:gd name="T28" fmla="*/ 3 w 17"/>
                  <a:gd name="T29" fmla="*/ 0 h 17"/>
                  <a:gd name="T30" fmla="*/ 6 w 17"/>
                  <a:gd name="T31" fmla="*/ 0 h 17"/>
                  <a:gd name="T32" fmla="*/ 7 w 17"/>
                  <a:gd name="T33" fmla="*/ 0 h 17"/>
                  <a:gd name="T34" fmla="*/ 8 w 17"/>
                  <a:gd name="T35" fmla="*/ 0 h 17"/>
                  <a:gd name="T36" fmla="*/ 9 w 17"/>
                  <a:gd name="T37" fmla="*/ 0 h 17"/>
                  <a:gd name="T38" fmla="*/ 11 w 17"/>
                  <a:gd name="T39" fmla="*/ 0 h 17"/>
                  <a:gd name="T40" fmla="*/ 12 w 17"/>
                  <a:gd name="T41" fmla="*/ 2 h 17"/>
                  <a:gd name="T42" fmla="*/ 13 w 17"/>
                  <a:gd name="T43" fmla="*/ 4 h 17"/>
                  <a:gd name="T44" fmla="*/ 14 w 17"/>
                  <a:gd name="T45" fmla="*/ 6 h 17"/>
                  <a:gd name="T46" fmla="*/ 16 w 17"/>
                  <a:gd name="T47" fmla="*/ 9 h 17"/>
                  <a:gd name="T48" fmla="*/ 14 w 17"/>
                  <a:gd name="T4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4" y="11"/>
                    </a:moveTo>
                    <a:lnTo>
                      <a:pt x="14" y="13"/>
                    </a:lnTo>
                    <a:lnTo>
                      <a:pt x="13" y="13"/>
                    </a:lnTo>
                    <a:lnTo>
                      <a:pt x="11" y="16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2"/>
                    </a:lnTo>
                    <a:lnTo>
                      <a:pt x="13" y="4"/>
                    </a:lnTo>
                    <a:lnTo>
                      <a:pt x="14" y="6"/>
                    </a:lnTo>
                    <a:lnTo>
                      <a:pt x="16" y="9"/>
                    </a:lnTo>
                    <a:lnTo>
                      <a:pt x="14" y="11"/>
                    </a:lnTo>
                  </a:path>
                </a:pathLst>
              </a:custGeom>
              <a:solidFill>
                <a:srgbClr val="E5E5E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20" name="Freeform 208">
                <a:extLst>
                  <a:ext uri="{FF2B5EF4-FFF2-40B4-BE49-F238E27FC236}">
                    <a16:creationId xmlns:a16="http://schemas.microsoft.com/office/drawing/2014/main" id="{171E01AD-2EEE-9AB8-E230-B8C859C95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" y="659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14 w 17"/>
                  <a:gd name="T3" fmla="*/ 13 h 17"/>
                  <a:gd name="T4" fmla="*/ 13 w 17"/>
                  <a:gd name="T5" fmla="*/ 13 h 17"/>
                  <a:gd name="T6" fmla="*/ 11 w 17"/>
                  <a:gd name="T7" fmla="*/ 16 h 17"/>
                  <a:gd name="T8" fmla="*/ 8 w 17"/>
                  <a:gd name="T9" fmla="*/ 16 h 17"/>
                  <a:gd name="T10" fmla="*/ 7 w 17"/>
                  <a:gd name="T11" fmla="*/ 16 h 17"/>
                  <a:gd name="T12" fmla="*/ 4 w 17"/>
                  <a:gd name="T13" fmla="*/ 16 h 17"/>
                  <a:gd name="T14" fmla="*/ 2 w 17"/>
                  <a:gd name="T15" fmla="*/ 13 h 17"/>
                  <a:gd name="T16" fmla="*/ 1 w 17"/>
                  <a:gd name="T17" fmla="*/ 11 h 17"/>
                  <a:gd name="T18" fmla="*/ 0 w 17"/>
                  <a:gd name="T19" fmla="*/ 9 h 17"/>
                  <a:gd name="T20" fmla="*/ 0 w 17"/>
                  <a:gd name="T21" fmla="*/ 6 h 17"/>
                  <a:gd name="T22" fmla="*/ 1 w 17"/>
                  <a:gd name="T23" fmla="*/ 4 h 17"/>
                  <a:gd name="T24" fmla="*/ 2 w 17"/>
                  <a:gd name="T25" fmla="*/ 2 h 17"/>
                  <a:gd name="T26" fmla="*/ 2 w 17"/>
                  <a:gd name="T27" fmla="*/ 2 h 17"/>
                  <a:gd name="T28" fmla="*/ 4 w 17"/>
                  <a:gd name="T29" fmla="*/ 0 h 17"/>
                  <a:gd name="T30" fmla="*/ 5 w 17"/>
                  <a:gd name="T31" fmla="*/ 0 h 17"/>
                  <a:gd name="T32" fmla="*/ 7 w 17"/>
                  <a:gd name="T33" fmla="*/ 0 h 17"/>
                  <a:gd name="T34" fmla="*/ 10 w 17"/>
                  <a:gd name="T35" fmla="*/ 0 h 17"/>
                  <a:gd name="T36" fmla="*/ 11 w 17"/>
                  <a:gd name="T37" fmla="*/ 0 h 17"/>
                  <a:gd name="T38" fmla="*/ 11 w 17"/>
                  <a:gd name="T39" fmla="*/ 0 h 17"/>
                  <a:gd name="T40" fmla="*/ 13 w 17"/>
                  <a:gd name="T41" fmla="*/ 2 h 17"/>
                  <a:gd name="T42" fmla="*/ 14 w 17"/>
                  <a:gd name="T43" fmla="*/ 4 h 17"/>
                  <a:gd name="T44" fmla="*/ 16 w 17"/>
                  <a:gd name="T45" fmla="*/ 6 h 17"/>
                  <a:gd name="T46" fmla="*/ 16 w 17"/>
                  <a:gd name="T47" fmla="*/ 9 h 17"/>
                  <a:gd name="T48" fmla="*/ 16 w 17"/>
                  <a:gd name="T49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6" y="9"/>
                    </a:moveTo>
                    <a:lnTo>
                      <a:pt x="14" y="13"/>
                    </a:lnTo>
                    <a:lnTo>
                      <a:pt x="13" y="13"/>
                    </a:lnTo>
                    <a:lnTo>
                      <a:pt x="11" y="16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3" y="2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21" name="Freeform 209">
                <a:extLst>
                  <a:ext uri="{FF2B5EF4-FFF2-40B4-BE49-F238E27FC236}">
                    <a16:creationId xmlns:a16="http://schemas.microsoft.com/office/drawing/2014/main" id="{728CCD44-9AA9-6311-180E-7502B8DF6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" y="659"/>
                <a:ext cx="17" cy="17"/>
              </a:xfrm>
              <a:custGeom>
                <a:avLst/>
                <a:gdLst>
                  <a:gd name="T0" fmla="*/ 1 w 17"/>
                  <a:gd name="T1" fmla="*/ 2 h 17"/>
                  <a:gd name="T2" fmla="*/ 1 w 17"/>
                  <a:gd name="T3" fmla="*/ 2 h 17"/>
                  <a:gd name="T4" fmla="*/ 0 w 17"/>
                  <a:gd name="T5" fmla="*/ 6 h 17"/>
                  <a:gd name="T6" fmla="*/ 0 w 17"/>
                  <a:gd name="T7" fmla="*/ 9 h 17"/>
                  <a:gd name="T8" fmla="*/ 1 w 17"/>
                  <a:gd name="T9" fmla="*/ 11 h 17"/>
                  <a:gd name="T10" fmla="*/ 1 w 17"/>
                  <a:gd name="T11" fmla="*/ 13 h 17"/>
                  <a:gd name="T12" fmla="*/ 5 w 17"/>
                  <a:gd name="T13" fmla="*/ 16 h 17"/>
                  <a:gd name="T14" fmla="*/ 7 w 17"/>
                  <a:gd name="T15" fmla="*/ 16 h 17"/>
                  <a:gd name="T16" fmla="*/ 8 w 17"/>
                  <a:gd name="T17" fmla="*/ 16 h 17"/>
                  <a:gd name="T18" fmla="*/ 10 w 17"/>
                  <a:gd name="T19" fmla="*/ 16 h 17"/>
                  <a:gd name="T20" fmla="*/ 12 w 17"/>
                  <a:gd name="T21" fmla="*/ 13 h 17"/>
                  <a:gd name="T22" fmla="*/ 16 w 17"/>
                  <a:gd name="T23" fmla="*/ 13 h 17"/>
                  <a:gd name="T24" fmla="*/ 16 w 17"/>
                  <a:gd name="T25" fmla="*/ 9 h 17"/>
                  <a:gd name="T26" fmla="*/ 16 w 17"/>
                  <a:gd name="T27" fmla="*/ 9 h 17"/>
                  <a:gd name="T28" fmla="*/ 16 w 17"/>
                  <a:gd name="T29" fmla="*/ 6 h 17"/>
                  <a:gd name="T30" fmla="*/ 16 w 17"/>
                  <a:gd name="T31" fmla="*/ 4 h 17"/>
                  <a:gd name="T32" fmla="*/ 14 w 17"/>
                  <a:gd name="T33" fmla="*/ 2 h 17"/>
                  <a:gd name="T34" fmla="*/ 14 w 17"/>
                  <a:gd name="T35" fmla="*/ 2 h 17"/>
                  <a:gd name="T36" fmla="*/ 12 w 17"/>
                  <a:gd name="T37" fmla="*/ 0 h 17"/>
                  <a:gd name="T38" fmla="*/ 10 w 17"/>
                  <a:gd name="T39" fmla="*/ 0 h 17"/>
                  <a:gd name="T40" fmla="*/ 8 w 17"/>
                  <a:gd name="T41" fmla="*/ 0 h 17"/>
                  <a:gd name="T42" fmla="*/ 7 w 17"/>
                  <a:gd name="T43" fmla="*/ 0 h 17"/>
                  <a:gd name="T44" fmla="*/ 5 w 17"/>
                  <a:gd name="T45" fmla="*/ 0 h 17"/>
                  <a:gd name="T46" fmla="*/ 5 w 17"/>
                  <a:gd name="T47" fmla="*/ 0 h 17"/>
                  <a:gd name="T48" fmla="*/ 1 w 17"/>
                  <a:gd name="T4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" y="2"/>
                    </a:moveTo>
                    <a:lnTo>
                      <a:pt x="1" y="2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1" y="13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2" y="13"/>
                    </a:lnTo>
                    <a:lnTo>
                      <a:pt x="16" y="13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" y="2"/>
                    </a:lnTo>
                  </a:path>
                </a:pathLst>
              </a:custGeom>
              <a:solidFill>
                <a:srgbClr val="F9F9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22" name="Freeform 210">
                <a:extLst>
                  <a:ext uri="{FF2B5EF4-FFF2-40B4-BE49-F238E27FC236}">
                    <a16:creationId xmlns:a16="http://schemas.microsoft.com/office/drawing/2014/main" id="{3C95958D-B2B0-D29C-7846-2879489CB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" y="658"/>
                <a:ext cx="23" cy="17"/>
              </a:xfrm>
              <a:custGeom>
                <a:avLst/>
                <a:gdLst>
                  <a:gd name="T0" fmla="*/ 0 w 23"/>
                  <a:gd name="T1" fmla="*/ 6 h 17"/>
                  <a:gd name="T2" fmla="*/ 0 w 23"/>
                  <a:gd name="T3" fmla="*/ 6 h 17"/>
                  <a:gd name="T4" fmla="*/ 1 w 23"/>
                  <a:gd name="T5" fmla="*/ 6 h 17"/>
                  <a:gd name="T6" fmla="*/ 2 w 23"/>
                  <a:gd name="T7" fmla="*/ 4 h 17"/>
                  <a:gd name="T8" fmla="*/ 3 w 23"/>
                  <a:gd name="T9" fmla="*/ 4 h 17"/>
                  <a:gd name="T10" fmla="*/ 4 w 23"/>
                  <a:gd name="T11" fmla="*/ 3 h 17"/>
                  <a:gd name="T12" fmla="*/ 5 w 23"/>
                  <a:gd name="T13" fmla="*/ 3 h 17"/>
                  <a:gd name="T14" fmla="*/ 6 w 23"/>
                  <a:gd name="T15" fmla="*/ 1 h 17"/>
                  <a:gd name="T16" fmla="*/ 8 w 23"/>
                  <a:gd name="T17" fmla="*/ 1 h 17"/>
                  <a:gd name="T18" fmla="*/ 8 w 23"/>
                  <a:gd name="T19" fmla="*/ 1 h 17"/>
                  <a:gd name="T20" fmla="*/ 9 w 23"/>
                  <a:gd name="T21" fmla="*/ 1 h 17"/>
                  <a:gd name="T22" fmla="*/ 10 w 23"/>
                  <a:gd name="T23" fmla="*/ 0 h 17"/>
                  <a:gd name="T24" fmla="*/ 11 w 23"/>
                  <a:gd name="T25" fmla="*/ 0 h 17"/>
                  <a:gd name="T26" fmla="*/ 12 w 23"/>
                  <a:gd name="T27" fmla="*/ 0 h 17"/>
                  <a:gd name="T28" fmla="*/ 14 w 23"/>
                  <a:gd name="T29" fmla="*/ 0 h 17"/>
                  <a:gd name="T30" fmla="*/ 15 w 23"/>
                  <a:gd name="T31" fmla="*/ 0 h 17"/>
                  <a:gd name="T32" fmla="*/ 16 w 23"/>
                  <a:gd name="T33" fmla="*/ 0 h 17"/>
                  <a:gd name="T34" fmla="*/ 18 w 23"/>
                  <a:gd name="T35" fmla="*/ 1 h 17"/>
                  <a:gd name="T36" fmla="*/ 20 w 23"/>
                  <a:gd name="T37" fmla="*/ 3 h 17"/>
                  <a:gd name="T38" fmla="*/ 21 w 23"/>
                  <a:gd name="T39" fmla="*/ 4 h 17"/>
                  <a:gd name="T40" fmla="*/ 21 w 23"/>
                  <a:gd name="T41" fmla="*/ 6 h 17"/>
                  <a:gd name="T42" fmla="*/ 21 w 23"/>
                  <a:gd name="T43" fmla="*/ 6 h 17"/>
                  <a:gd name="T44" fmla="*/ 22 w 23"/>
                  <a:gd name="T45" fmla="*/ 6 h 17"/>
                  <a:gd name="T46" fmla="*/ 22 w 23"/>
                  <a:gd name="T47" fmla="*/ 8 h 17"/>
                  <a:gd name="T48" fmla="*/ 21 w 23"/>
                  <a:gd name="T49" fmla="*/ 8 h 17"/>
                  <a:gd name="T50" fmla="*/ 21 w 23"/>
                  <a:gd name="T51" fmla="*/ 9 h 17"/>
                  <a:gd name="T52" fmla="*/ 20 w 23"/>
                  <a:gd name="T53" fmla="*/ 9 h 17"/>
                  <a:gd name="T54" fmla="*/ 19 w 23"/>
                  <a:gd name="T55" fmla="*/ 11 h 17"/>
                  <a:gd name="T56" fmla="*/ 18 w 23"/>
                  <a:gd name="T57" fmla="*/ 12 h 17"/>
                  <a:gd name="T58" fmla="*/ 17 w 23"/>
                  <a:gd name="T59" fmla="*/ 12 h 17"/>
                  <a:gd name="T60" fmla="*/ 15 w 23"/>
                  <a:gd name="T61" fmla="*/ 14 h 17"/>
                  <a:gd name="T62" fmla="*/ 13 w 23"/>
                  <a:gd name="T63" fmla="*/ 16 h 17"/>
                  <a:gd name="T64" fmla="*/ 11 w 23"/>
                  <a:gd name="T65" fmla="*/ 16 h 17"/>
                  <a:gd name="T66" fmla="*/ 9 w 23"/>
                  <a:gd name="T67" fmla="*/ 16 h 17"/>
                  <a:gd name="T68" fmla="*/ 7 w 23"/>
                  <a:gd name="T69" fmla="*/ 14 h 17"/>
                  <a:gd name="T70" fmla="*/ 6 w 23"/>
                  <a:gd name="T71" fmla="*/ 12 h 17"/>
                  <a:gd name="T72" fmla="*/ 4 w 23"/>
                  <a:gd name="T73" fmla="*/ 12 h 17"/>
                  <a:gd name="T74" fmla="*/ 3 w 23"/>
                  <a:gd name="T75" fmla="*/ 11 h 17"/>
                  <a:gd name="T76" fmla="*/ 3 w 23"/>
                  <a:gd name="T77" fmla="*/ 11 h 17"/>
                  <a:gd name="T78" fmla="*/ 2 w 23"/>
                  <a:gd name="T79" fmla="*/ 9 h 17"/>
                  <a:gd name="T80" fmla="*/ 2 w 23"/>
                  <a:gd name="T81" fmla="*/ 9 h 17"/>
                  <a:gd name="T82" fmla="*/ 2 w 23"/>
                  <a:gd name="T83" fmla="*/ 8 h 17"/>
                  <a:gd name="T84" fmla="*/ 1 w 23"/>
                  <a:gd name="T85" fmla="*/ 8 h 17"/>
                  <a:gd name="T86" fmla="*/ 0 w 23"/>
                  <a:gd name="T87" fmla="*/ 6 h 17"/>
                  <a:gd name="T88" fmla="*/ 0 w 23"/>
                  <a:gd name="T8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" h="17">
                    <a:moveTo>
                      <a:pt x="0" y="6"/>
                    </a:moveTo>
                    <a:lnTo>
                      <a:pt x="0" y="6"/>
                    </a:lnTo>
                    <a:lnTo>
                      <a:pt x="1" y="6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8" y="1"/>
                    </a:lnTo>
                    <a:lnTo>
                      <a:pt x="20" y="3"/>
                    </a:lnTo>
                    <a:lnTo>
                      <a:pt x="21" y="4"/>
                    </a:lnTo>
                    <a:lnTo>
                      <a:pt x="21" y="6"/>
                    </a:lnTo>
                    <a:lnTo>
                      <a:pt x="21" y="6"/>
                    </a:lnTo>
                    <a:lnTo>
                      <a:pt x="22" y="6"/>
                    </a:lnTo>
                    <a:lnTo>
                      <a:pt x="22" y="8"/>
                    </a:lnTo>
                    <a:lnTo>
                      <a:pt x="21" y="8"/>
                    </a:lnTo>
                    <a:lnTo>
                      <a:pt x="21" y="9"/>
                    </a:lnTo>
                    <a:lnTo>
                      <a:pt x="20" y="9"/>
                    </a:lnTo>
                    <a:lnTo>
                      <a:pt x="19" y="11"/>
                    </a:lnTo>
                    <a:lnTo>
                      <a:pt x="18" y="12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3" y="16"/>
                    </a:lnTo>
                    <a:lnTo>
                      <a:pt x="11" y="16"/>
                    </a:lnTo>
                    <a:lnTo>
                      <a:pt x="9" y="16"/>
                    </a:lnTo>
                    <a:lnTo>
                      <a:pt x="7" y="14"/>
                    </a:lnTo>
                    <a:lnTo>
                      <a:pt x="6" y="12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23" name="Freeform 211">
                <a:extLst>
                  <a:ext uri="{FF2B5EF4-FFF2-40B4-BE49-F238E27FC236}">
                    <a16:creationId xmlns:a16="http://schemas.microsoft.com/office/drawing/2014/main" id="{A31C0E46-7B2F-9C22-9F62-F7E19DE4F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" y="658"/>
                <a:ext cx="23" cy="17"/>
              </a:xfrm>
              <a:custGeom>
                <a:avLst/>
                <a:gdLst>
                  <a:gd name="T0" fmla="*/ 0 w 23"/>
                  <a:gd name="T1" fmla="*/ 6 h 17"/>
                  <a:gd name="T2" fmla="*/ 0 w 23"/>
                  <a:gd name="T3" fmla="*/ 6 h 17"/>
                  <a:gd name="T4" fmla="*/ 0 w 23"/>
                  <a:gd name="T5" fmla="*/ 6 h 17"/>
                  <a:gd name="T6" fmla="*/ 1 w 23"/>
                  <a:gd name="T7" fmla="*/ 6 h 17"/>
                  <a:gd name="T8" fmla="*/ 2 w 23"/>
                  <a:gd name="T9" fmla="*/ 4 h 17"/>
                  <a:gd name="T10" fmla="*/ 3 w 23"/>
                  <a:gd name="T11" fmla="*/ 4 h 17"/>
                  <a:gd name="T12" fmla="*/ 4 w 23"/>
                  <a:gd name="T13" fmla="*/ 3 h 17"/>
                  <a:gd name="T14" fmla="*/ 5 w 23"/>
                  <a:gd name="T15" fmla="*/ 3 h 17"/>
                  <a:gd name="T16" fmla="*/ 6 w 23"/>
                  <a:gd name="T17" fmla="*/ 1 h 17"/>
                  <a:gd name="T18" fmla="*/ 8 w 23"/>
                  <a:gd name="T19" fmla="*/ 1 h 17"/>
                  <a:gd name="T20" fmla="*/ 8 w 23"/>
                  <a:gd name="T21" fmla="*/ 1 h 17"/>
                  <a:gd name="T22" fmla="*/ 8 w 23"/>
                  <a:gd name="T23" fmla="*/ 1 h 17"/>
                  <a:gd name="T24" fmla="*/ 9 w 23"/>
                  <a:gd name="T25" fmla="*/ 1 h 17"/>
                  <a:gd name="T26" fmla="*/ 10 w 23"/>
                  <a:gd name="T27" fmla="*/ 0 h 17"/>
                  <a:gd name="T28" fmla="*/ 11 w 23"/>
                  <a:gd name="T29" fmla="*/ 0 h 17"/>
                  <a:gd name="T30" fmla="*/ 12 w 23"/>
                  <a:gd name="T31" fmla="*/ 0 h 17"/>
                  <a:gd name="T32" fmla="*/ 14 w 23"/>
                  <a:gd name="T33" fmla="*/ 0 h 17"/>
                  <a:gd name="T34" fmla="*/ 15 w 23"/>
                  <a:gd name="T35" fmla="*/ 0 h 17"/>
                  <a:gd name="T36" fmla="*/ 16 w 23"/>
                  <a:gd name="T37" fmla="*/ 0 h 17"/>
                  <a:gd name="T38" fmla="*/ 16 w 23"/>
                  <a:gd name="T39" fmla="*/ 0 h 17"/>
                  <a:gd name="T40" fmla="*/ 18 w 23"/>
                  <a:gd name="T41" fmla="*/ 1 h 17"/>
                  <a:gd name="T42" fmla="*/ 20 w 23"/>
                  <a:gd name="T43" fmla="*/ 3 h 17"/>
                  <a:gd name="T44" fmla="*/ 21 w 23"/>
                  <a:gd name="T45" fmla="*/ 4 h 17"/>
                  <a:gd name="T46" fmla="*/ 21 w 23"/>
                  <a:gd name="T47" fmla="*/ 6 h 17"/>
                  <a:gd name="T48" fmla="*/ 21 w 23"/>
                  <a:gd name="T49" fmla="*/ 6 h 17"/>
                  <a:gd name="T50" fmla="*/ 21 w 23"/>
                  <a:gd name="T51" fmla="*/ 6 h 17"/>
                  <a:gd name="T52" fmla="*/ 22 w 23"/>
                  <a:gd name="T53" fmla="*/ 6 h 17"/>
                  <a:gd name="T54" fmla="*/ 22 w 23"/>
                  <a:gd name="T55" fmla="*/ 8 h 17"/>
                  <a:gd name="T56" fmla="*/ 21 w 23"/>
                  <a:gd name="T57" fmla="*/ 8 h 17"/>
                  <a:gd name="T58" fmla="*/ 21 w 23"/>
                  <a:gd name="T59" fmla="*/ 8 h 17"/>
                  <a:gd name="T60" fmla="*/ 21 w 23"/>
                  <a:gd name="T61" fmla="*/ 9 h 17"/>
                  <a:gd name="T62" fmla="*/ 20 w 23"/>
                  <a:gd name="T63" fmla="*/ 9 h 17"/>
                  <a:gd name="T64" fmla="*/ 19 w 23"/>
                  <a:gd name="T65" fmla="*/ 11 h 17"/>
                  <a:gd name="T66" fmla="*/ 18 w 23"/>
                  <a:gd name="T67" fmla="*/ 12 h 17"/>
                  <a:gd name="T68" fmla="*/ 17 w 23"/>
                  <a:gd name="T69" fmla="*/ 12 h 17"/>
                  <a:gd name="T70" fmla="*/ 15 w 23"/>
                  <a:gd name="T71" fmla="*/ 14 h 17"/>
                  <a:gd name="T72" fmla="*/ 13 w 23"/>
                  <a:gd name="T73" fmla="*/ 16 h 17"/>
                  <a:gd name="T74" fmla="*/ 11 w 23"/>
                  <a:gd name="T75" fmla="*/ 16 h 17"/>
                  <a:gd name="T76" fmla="*/ 11 w 23"/>
                  <a:gd name="T77" fmla="*/ 16 h 17"/>
                  <a:gd name="T78" fmla="*/ 9 w 23"/>
                  <a:gd name="T79" fmla="*/ 16 h 17"/>
                  <a:gd name="T80" fmla="*/ 7 w 23"/>
                  <a:gd name="T81" fmla="*/ 14 h 17"/>
                  <a:gd name="T82" fmla="*/ 6 w 23"/>
                  <a:gd name="T83" fmla="*/ 12 h 17"/>
                  <a:gd name="T84" fmla="*/ 4 w 23"/>
                  <a:gd name="T85" fmla="*/ 12 h 17"/>
                  <a:gd name="T86" fmla="*/ 3 w 23"/>
                  <a:gd name="T87" fmla="*/ 11 h 17"/>
                  <a:gd name="T88" fmla="*/ 3 w 23"/>
                  <a:gd name="T89" fmla="*/ 11 h 17"/>
                  <a:gd name="T90" fmla="*/ 2 w 23"/>
                  <a:gd name="T91" fmla="*/ 9 h 17"/>
                  <a:gd name="T92" fmla="*/ 2 w 23"/>
                  <a:gd name="T93" fmla="*/ 9 h 17"/>
                  <a:gd name="T94" fmla="*/ 2 w 23"/>
                  <a:gd name="T95" fmla="*/ 9 h 17"/>
                  <a:gd name="T96" fmla="*/ 2 w 23"/>
                  <a:gd name="T97" fmla="*/ 8 h 17"/>
                  <a:gd name="T98" fmla="*/ 1 w 23"/>
                  <a:gd name="T99" fmla="*/ 8 h 17"/>
                  <a:gd name="T100" fmla="*/ 0 w 23"/>
                  <a:gd name="T101" fmla="*/ 6 h 17"/>
                  <a:gd name="T102" fmla="*/ 0 w 23"/>
                  <a:gd name="T103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" h="17">
                    <a:moveTo>
                      <a:pt x="0" y="6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8" y="1"/>
                    </a:lnTo>
                    <a:lnTo>
                      <a:pt x="20" y="3"/>
                    </a:lnTo>
                    <a:lnTo>
                      <a:pt x="21" y="4"/>
                    </a:lnTo>
                    <a:lnTo>
                      <a:pt x="21" y="6"/>
                    </a:lnTo>
                    <a:lnTo>
                      <a:pt x="21" y="6"/>
                    </a:lnTo>
                    <a:lnTo>
                      <a:pt x="21" y="6"/>
                    </a:lnTo>
                    <a:lnTo>
                      <a:pt x="22" y="6"/>
                    </a:lnTo>
                    <a:lnTo>
                      <a:pt x="22" y="8"/>
                    </a:lnTo>
                    <a:lnTo>
                      <a:pt x="21" y="8"/>
                    </a:lnTo>
                    <a:lnTo>
                      <a:pt x="21" y="8"/>
                    </a:lnTo>
                    <a:lnTo>
                      <a:pt x="21" y="9"/>
                    </a:lnTo>
                    <a:lnTo>
                      <a:pt x="20" y="9"/>
                    </a:lnTo>
                    <a:lnTo>
                      <a:pt x="19" y="11"/>
                    </a:lnTo>
                    <a:lnTo>
                      <a:pt x="18" y="12"/>
                    </a:lnTo>
                    <a:lnTo>
                      <a:pt x="17" y="12"/>
                    </a:lnTo>
                    <a:lnTo>
                      <a:pt x="15" y="14"/>
                    </a:lnTo>
                    <a:lnTo>
                      <a:pt x="13" y="16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9" y="16"/>
                    </a:lnTo>
                    <a:lnTo>
                      <a:pt x="7" y="14"/>
                    </a:lnTo>
                    <a:lnTo>
                      <a:pt x="6" y="12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24" name="Freeform 212">
                <a:extLst>
                  <a:ext uri="{FF2B5EF4-FFF2-40B4-BE49-F238E27FC236}">
                    <a16:creationId xmlns:a16="http://schemas.microsoft.com/office/drawing/2014/main" id="{6F286FCC-513B-7129-813A-6FF7EA5FA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" y="659"/>
                <a:ext cx="20" cy="17"/>
              </a:xfrm>
              <a:custGeom>
                <a:avLst/>
                <a:gdLst>
                  <a:gd name="T0" fmla="*/ 6 w 20"/>
                  <a:gd name="T1" fmla="*/ 0 h 17"/>
                  <a:gd name="T2" fmla="*/ 5 w 20"/>
                  <a:gd name="T3" fmla="*/ 2 h 17"/>
                  <a:gd name="T4" fmla="*/ 4 w 20"/>
                  <a:gd name="T5" fmla="*/ 2 h 17"/>
                  <a:gd name="T6" fmla="*/ 3 w 20"/>
                  <a:gd name="T7" fmla="*/ 2 h 17"/>
                  <a:gd name="T8" fmla="*/ 2 w 20"/>
                  <a:gd name="T9" fmla="*/ 4 h 17"/>
                  <a:gd name="T10" fmla="*/ 1 w 20"/>
                  <a:gd name="T11" fmla="*/ 4 h 17"/>
                  <a:gd name="T12" fmla="*/ 0 w 20"/>
                  <a:gd name="T13" fmla="*/ 6 h 17"/>
                  <a:gd name="T14" fmla="*/ 0 w 20"/>
                  <a:gd name="T15" fmla="*/ 8 h 17"/>
                  <a:gd name="T16" fmla="*/ 0 w 20"/>
                  <a:gd name="T17" fmla="*/ 8 h 17"/>
                  <a:gd name="T18" fmla="*/ 2 w 20"/>
                  <a:gd name="T19" fmla="*/ 12 h 17"/>
                  <a:gd name="T20" fmla="*/ 3 w 20"/>
                  <a:gd name="T21" fmla="*/ 14 h 17"/>
                  <a:gd name="T22" fmla="*/ 5 w 20"/>
                  <a:gd name="T23" fmla="*/ 14 h 17"/>
                  <a:gd name="T24" fmla="*/ 8 w 20"/>
                  <a:gd name="T25" fmla="*/ 16 h 17"/>
                  <a:gd name="T26" fmla="*/ 10 w 20"/>
                  <a:gd name="T27" fmla="*/ 16 h 17"/>
                  <a:gd name="T28" fmla="*/ 13 w 20"/>
                  <a:gd name="T29" fmla="*/ 14 h 17"/>
                  <a:gd name="T30" fmla="*/ 16 w 20"/>
                  <a:gd name="T31" fmla="*/ 14 h 17"/>
                  <a:gd name="T32" fmla="*/ 18 w 20"/>
                  <a:gd name="T33" fmla="*/ 8 h 17"/>
                  <a:gd name="T34" fmla="*/ 18 w 20"/>
                  <a:gd name="T35" fmla="*/ 8 h 17"/>
                  <a:gd name="T36" fmla="*/ 19 w 20"/>
                  <a:gd name="T37" fmla="*/ 8 h 17"/>
                  <a:gd name="T38" fmla="*/ 19 w 20"/>
                  <a:gd name="T39" fmla="*/ 6 h 17"/>
                  <a:gd name="T40" fmla="*/ 18 w 20"/>
                  <a:gd name="T41" fmla="*/ 2 h 17"/>
                  <a:gd name="T42" fmla="*/ 17 w 20"/>
                  <a:gd name="T43" fmla="*/ 2 h 17"/>
                  <a:gd name="T44" fmla="*/ 16 w 20"/>
                  <a:gd name="T45" fmla="*/ 2 h 17"/>
                  <a:gd name="T46" fmla="*/ 15 w 20"/>
                  <a:gd name="T47" fmla="*/ 0 h 17"/>
                  <a:gd name="T48" fmla="*/ 13 w 20"/>
                  <a:gd name="T49" fmla="*/ 0 h 17"/>
                  <a:gd name="T50" fmla="*/ 12 w 20"/>
                  <a:gd name="T51" fmla="*/ 0 h 17"/>
                  <a:gd name="T52" fmla="*/ 10 w 20"/>
                  <a:gd name="T53" fmla="*/ 0 h 17"/>
                  <a:gd name="T54" fmla="*/ 8 w 20"/>
                  <a:gd name="T55" fmla="*/ 0 h 17"/>
                  <a:gd name="T56" fmla="*/ 6 w 20"/>
                  <a:gd name="T5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17">
                    <a:moveTo>
                      <a:pt x="6" y="0"/>
                    </a:moveTo>
                    <a:lnTo>
                      <a:pt x="5" y="2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9" y="8"/>
                    </a:lnTo>
                    <a:lnTo>
                      <a:pt x="19" y="6"/>
                    </a:lnTo>
                    <a:lnTo>
                      <a:pt x="18" y="2"/>
                    </a:lnTo>
                    <a:lnTo>
                      <a:pt x="17" y="2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25" name="Freeform 213">
                <a:extLst>
                  <a:ext uri="{FF2B5EF4-FFF2-40B4-BE49-F238E27FC236}">
                    <a16:creationId xmlns:a16="http://schemas.microsoft.com/office/drawing/2014/main" id="{4A14AEAA-DC3C-3B7B-8A5D-8ED8521A3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" y="659"/>
                <a:ext cx="18" cy="17"/>
              </a:xfrm>
              <a:custGeom>
                <a:avLst/>
                <a:gdLst>
                  <a:gd name="T0" fmla="*/ 17 w 18"/>
                  <a:gd name="T1" fmla="*/ 10 h 17"/>
                  <a:gd name="T2" fmla="*/ 14 w 18"/>
                  <a:gd name="T3" fmla="*/ 14 h 17"/>
                  <a:gd name="T4" fmla="*/ 12 w 18"/>
                  <a:gd name="T5" fmla="*/ 14 h 17"/>
                  <a:gd name="T6" fmla="*/ 9 w 18"/>
                  <a:gd name="T7" fmla="*/ 16 h 17"/>
                  <a:gd name="T8" fmla="*/ 7 w 18"/>
                  <a:gd name="T9" fmla="*/ 16 h 17"/>
                  <a:gd name="T10" fmla="*/ 5 w 18"/>
                  <a:gd name="T11" fmla="*/ 16 h 17"/>
                  <a:gd name="T12" fmla="*/ 3 w 18"/>
                  <a:gd name="T13" fmla="*/ 14 h 17"/>
                  <a:gd name="T14" fmla="*/ 1 w 18"/>
                  <a:gd name="T15" fmla="*/ 12 h 17"/>
                  <a:gd name="T16" fmla="*/ 0 w 18"/>
                  <a:gd name="T17" fmla="*/ 10 h 17"/>
                  <a:gd name="T18" fmla="*/ 0 w 18"/>
                  <a:gd name="T19" fmla="*/ 8 h 17"/>
                  <a:gd name="T20" fmla="*/ 0 w 18"/>
                  <a:gd name="T21" fmla="*/ 6 h 17"/>
                  <a:gd name="T22" fmla="*/ 0 w 18"/>
                  <a:gd name="T23" fmla="*/ 6 h 17"/>
                  <a:gd name="T24" fmla="*/ 1 w 18"/>
                  <a:gd name="T25" fmla="*/ 4 h 17"/>
                  <a:gd name="T26" fmla="*/ 2 w 18"/>
                  <a:gd name="T27" fmla="*/ 2 h 17"/>
                  <a:gd name="T28" fmla="*/ 3 w 18"/>
                  <a:gd name="T29" fmla="*/ 2 h 17"/>
                  <a:gd name="T30" fmla="*/ 4 w 18"/>
                  <a:gd name="T31" fmla="*/ 2 h 17"/>
                  <a:gd name="T32" fmla="*/ 5 w 18"/>
                  <a:gd name="T33" fmla="*/ 2 h 17"/>
                  <a:gd name="T34" fmla="*/ 7 w 18"/>
                  <a:gd name="T35" fmla="*/ 0 h 17"/>
                  <a:gd name="T36" fmla="*/ 9 w 18"/>
                  <a:gd name="T37" fmla="*/ 0 h 17"/>
                  <a:gd name="T38" fmla="*/ 11 w 18"/>
                  <a:gd name="T39" fmla="*/ 0 h 17"/>
                  <a:gd name="T40" fmla="*/ 12 w 18"/>
                  <a:gd name="T41" fmla="*/ 0 h 17"/>
                  <a:gd name="T42" fmla="*/ 13 w 18"/>
                  <a:gd name="T43" fmla="*/ 0 h 17"/>
                  <a:gd name="T44" fmla="*/ 14 w 18"/>
                  <a:gd name="T45" fmla="*/ 2 h 17"/>
                  <a:gd name="T46" fmla="*/ 15 w 18"/>
                  <a:gd name="T47" fmla="*/ 2 h 17"/>
                  <a:gd name="T48" fmla="*/ 16 w 18"/>
                  <a:gd name="T49" fmla="*/ 4 h 17"/>
                  <a:gd name="T50" fmla="*/ 17 w 18"/>
                  <a:gd name="T51" fmla="*/ 6 h 17"/>
                  <a:gd name="T52" fmla="*/ 17 w 18"/>
                  <a:gd name="T53" fmla="*/ 8 h 17"/>
                  <a:gd name="T54" fmla="*/ 17 w 18"/>
                  <a:gd name="T55" fmla="*/ 8 h 17"/>
                  <a:gd name="T56" fmla="*/ 17 w 18"/>
                  <a:gd name="T5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7">
                    <a:moveTo>
                      <a:pt x="17" y="10"/>
                    </a:moveTo>
                    <a:lnTo>
                      <a:pt x="14" y="14"/>
                    </a:lnTo>
                    <a:lnTo>
                      <a:pt x="12" y="14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3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6" y="4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17" y="8"/>
                    </a:lnTo>
                    <a:lnTo>
                      <a:pt x="17" y="10"/>
                    </a:lnTo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26" name="Freeform 214">
                <a:extLst>
                  <a:ext uri="{FF2B5EF4-FFF2-40B4-BE49-F238E27FC236}">
                    <a16:creationId xmlns:a16="http://schemas.microsoft.com/office/drawing/2014/main" id="{8CE39FE2-B0FB-3DD4-83FD-021E2C202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" y="659"/>
                <a:ext cx="17" cy="17"/>
              </a:xfrm>
              <a:custGeom>
                <a:avLst/>
                <a:gdLst>
                  <a:gd name="T0" fmla="*/ 15 w 17"/>
                  <a:gd name="T1" fmla="*/ 10 h 17"/>
                  <a:gd name="T2" fmla="*/ 14 w 17"/>
                  <a:gd name="T3" fmla="*/ 14 h 17"/>
                  <a:gd name="T4" fmla="*/ 12 w 17"/>
                  <a:gd name="T5" fmla="*/ 14 h 17"/>
                  <a:gd name="T6" fmla="*/ 10 w 17"/>
                  <a:gd name="T7" fmla="*/ 16 h 17"/>
                  <a:gd name="T8" fmla="*/ 8 w 17"/>
                  <a:gd name="T9" fmla="*/ 16 h 17"/>
                  <a:gd name="T10" fmla="*/ 6 w 17"/>
                  <a:gd name="T11" fmla="*/ 16 h 17"/>
                  <a:gd name="T12" fmla="*/ 4 w 17"/>
                  <a:gd name="T13" fmla="*/ 14 h 17"/>
                  <a:gd name="T14" fmla="*/ 2 w 17"/>
                  <a:gd name="T15" fmla="*/ 12 h 17"/>
                  <a:gd name="T16" fmla="*/ 1 w 17"/>
                  <a:gd name="T17" fmla="*/ 10 h 17"/>
                  <a:gd name="T18" fmla="*/ 0 w 17"/>
                  <a:gd name="T19" fmla="*/ 8 h 17"/>
                  <a:gd name="T20" fmla="*/ 2 w 17"/>
                  <a:gd name="T21" fmla="*/ 6 h 17"/>
                  <a:gd name="T22" fmla="*/ 3 w 17"/>
                  <a:gd name="T23" fmla="*/ 2 h 17"/>
                  <a:gd name="T24" fmla="*/ 5 w 17"/>
                  <a:gd name="T25" fmla="*/ 2 h 17"/>
                  <a:gd name="T26" fmla="*/ 7 w 17"/>
                  <a:gd name="T27" fmla="*/ 0 h 17"/>
                  <a:gd name="T28" fmla="*/ 8 w 17"/>
                  <a:gd name="T29" fmla="*/ 0 h 17"/>
                  <a:gd name="T30" fmla="*/ 10 w 17"/>
                  <a:gd name="T31" fmla="*/ 0 h 17"/>
                  <a:gd name="T32" fmla="*/ 11 w 17"/>
                  <a:gd name="T33" fmla="*/ 0 h 17"/>
                  <a:gd name="T34" fmla="*/ 12 w 17"/>
                  <a:gd name="T35" fmla="*/ 0 h 17"/>
                  <a:gd name="T36" fmla="*/ 14 w 17"/>
                  <a:gd name="T37" fmla="*/ 2 h 17"/>
                  <a:gd name="T38" fmla="*/ 15 w 17"/>
                  <a:gd name="T39" fmla="*/ 2 h 17"/>
                  <a:gd name="T40" fmla="*/ 15 w 17"/>
                  <a:gd name="T41" fmla="*/ 4 h 17"/>
                  <a:gd name="T42" fmla="*/ 16 w 17"/>
                  <a:gd name="T43" fmla="*/ 6 h 17"/>
                  <a:gd name="T44" fmla="*/ 16 w 17"/>
                  <a:gd name="T45" fmla="*/ 8 h 17"/>
                  <a:gd name="T46" fmla="*/ 16 w 17"/>
                  <a:gd name="T47" fmla="*/ 8 h 17"/>
                  <a:gd name="T48" fmla="*/ 15 w 17"/>
                  <a:gd name="T4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5" y="10"/>
                    </a:moveTo>
                    <a:lnTo>
                      <a:pt x="14" y="14"/>
                    </a:lnTo>
                    <a:lnTo>
                      <a:pt x="12" y="14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6" y="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5" y="10"/>
                    </a:lnTo>
                  </a:path>
                </a:pathLst>
              </a:custGeom>
              <a:solidFill>
                <a:srgbClr val="D3D3D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27" name="Freeform 215">
                <a:extLst>
                  <a:ext uri="{FF2B5EF4-FFF2-40B4-BE49-F238E27FC236}">
                    <a16:creationId xmlns:a16="http://schemas.microsoft.com/office/drawing/2014/main" id="{0628FAF5-88F0-901E-A5BE-DB7B77DF1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" y="659"/>
                <a:ext cx="17" cy="17"/>
              </a:xfrm>
              <a:custGeom>
                <a:avLst/>
                <a:gdLst>
                  <a:gd name="T0" fmla="*/ 16 w 17"/>
                  <a:gd name="T1" fmla="*/ 10 h 17"/>
                  <a:gd name="T2" fmla="*/ 14 w 17"/>
                  <a:gd name="T3" fmla="*/ 12 h 17"/>
                  <a:gd name="T4" fmla="*/ 12 w 17"/>
                  <a:gd name="T5" fmla="*/ 14 h 17"/>
                  <a:gd name="T6" fmla="*/ 9 w 17"/>
                  <a:gd name="T7" fmla="*/ 14 h 17"/>
                  <a:gd name="T8" fmla="*/ 7 w 17"/>
                  <a:gd name="T9" fmla="*/ 16 h 17"/>
                  <a:gd name="T10" fmla="*/ 4 w 17"/>
                  <a:gd name="T11" fmla="*/ 14 h 17"/>
                  <a:gd name="T12" fmla="*/ 2 w 17"/>
                  <a:gd name="T13" fmla="*/ 14 h 17"/>
                  <a:gd name="T14" fmla="*/ 1 w 17"/>
                  <a:gd name="T15" fmla="*/ 12 h 17"/>
                  <a:gd name="T16" fmla="*/ 0 w 17"/>
                  <a:gd name="T17" fmla="*/ 10 h 17"/>
                  <a:gd name="T18" fmla="*/ 0 w 17"/>
                  <a:gd name="T19" fmla="*/ 8 h 17"/>
                  <a:gd name="T20" fmla="*/ 0 w 17"/>
                  <a:gd name="T21" fmla="*/ 6 h 17"/>
                  <a:gd name="T22" fmla="*/ 2 w 17"/>
                  <a:gd name="T23" fmla="*/ 2 h 17"/>
                  <a:gd name="T24" fmla="*/ 3 w 17"/>
                  <a:gd name="T25" fmla="*/ 2 h 17"/>
                  <a:gd name="T26" fmla="*/ 4 w 17"/>
                  <a:gd name="T27" fmla="*/ 0 h 17"/>
                  <a:gd name="T28" fmla="*/ 7 w 17"/>
                  <a:gd name="T29" fmla="*/ 0 h 17"/>
                  <a:gd name="T30" fmla="*/ 8 w 17"/>
                  <a:gd name="T31" fmla="*/ 0 h 17"/>
                  <a:gd name="T32" fmla="*/ 11 w 17"/>
                  <a:gd name="T33" fmla="*/ 0 h 17"/>
                  <a:gd name="T34" fmla="*/ 12 w 17"/>
                  <a:gd name="T35" fmla="*/ 0 h 17"/>
                  <a:gd name="T36" fmla="*/ 13 w 17"/>
                  <a:gd name="T37" fmla="*/ 2 h 17"/>
                  <a:gd name="T38" fmla="*/ 14 w 17"/>
                  <a:gd name="T39" fmla="*/ 2 h 17"/>
                  <a:gd name="T40" fmla="*/ 16 w 17"/>
                  <a:gd name="T41" fmla="*/ 4 h 17"/>
                  <a:gd name="T42" fmla="*/ 16 w 17"/>
                  <a:gd name="T43" fmla="*/ 6 h 17"/>
                  <a:gd name="T44" fmla="*/ 16 w 17"/>
                  <a:gd name="T45" fmla="*/ 8 h 17"/>
                  <a:gd name="T46" fmla="*/ 16 w 17"/>
                  <a:gd name="T47" fmla="*/ 8 h 17"/>
                  <a:gd name="T48" fmla="*/ 16 w 17"/>
                  <a:gd name="T4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2" y="14"/>
                    </a:lnTo>
                    <a:lnTo>
                      <a:pt x="9" y="14"/>
                    </a:lnTo>
                    <a:lnTo>
                      <a:pt x="7" y="16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6" y="4"/>
                    </a:lnTo>
                    <a:lnTo>
                      <a:pt x="16" y="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10"/>
                    </a:lnTo>
                  </a:path>
                </a:pathLst>
              </a:cu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28" name="Freeform 216">
                <a:extLst>
                  <a:ext uri="{FF2B5EF4-FFF2-40B4-BE49-F238E27FC236}">
                    <a16:creationId xmlns:a16="http://schemas.microsoft.com/office/drawing/2014/main" id="{83697864-6B7C-0F24-6566-6E792ADF2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" y="659"/>
                <a:ext cx="17" cy="17"/>
              </a:xfrm>
              <a:custGeom>
                <a:avLst/>
                <a:gdLst>
                  <a:gd name="T0" fmla="*/ 16 w 17"/>
                  <a:gd name="T1" fmla="*/ 11 h 17"/>
                  <a:gd name="T2" fmla="*/ 14 w 17"/>
                  <a:gd name="T3" fmla="*/ 13 h 17"/>
                  <a:gd name="T4" fmla="*/ 12 w 17"/>
                  <a:gd name="T5" fmla="*/ 16 h 17"/>
                  <a:gd name="T6" fmla="*/ 10 w 17"/>
                  <a:gd name="T7" fmla="*/ 16 h 17"/>
                  <a:gd name="T8" fmla="*/ 8 w 17"/>
                  <a:gd name="T9" fmla="*/ 16 h 17"/>
                  <a:gd name="T10" fmla="*/ 6 w 17"/>
                  <a:gd name="T11" fmla="*/ 16 h 17"/>
                  <a:gd name="T12" fmla="*/ 4 w 17"/>
                  <a:gd name="T13" fmla="*/ 16 h 17"/>
                  <a:gd name="T14" fmla="*/ 2 w 17"/>
                  <a:gd name="T15" fmla="*/ 13 h 17"/>
                  <a:gd name="T16" fmla="*/ 1 w 17"/>
                  <a:gd name="T17" fmla="*/ 11 h 17"/>
                  <a:gd name="T18" fmla="*/ 0 w 17"/>
                  <a:gd name="T19" fmla="*/ 9 h 17"/>
                  <a:gd name="T20" fmla="*/ 1 w 17"/>
                  <a:gd name="T21" fmla="*/ 6 h 17"/>
                  <a:gd name="T22" fmla="*/ 2 w 17"/>
                  <a:gd name="T23" fmla="*/ 2 h 17"/>
                  <a:gd name="T24" fmla="*/ 4 w 17"/>
                  <a:gd name="T25" fmla="*/ 2 h 17"/>
                  <a:gd name="T26" fmla="*/ 5 w 17"/>
                  <a:gd name="T27" fmla="*/ 0 h 17"/>
                  <a:gd name="T28" fmla="*/ 8 w 17"/>
                  <a:gd name="T29" fmla="*/ 0 h 17"/>
                  <a:gd name="T30" fmla="*/ 9 w 17"/>
                  <a:gd name="T31" fmla="*/ 0 h 17"/>
                  <a:gd name="T32" fmla="*/ 10 w 17"/>
                  <a:gd name="T33" fmla="*/ 0 h 17"/>
                  <a:gd name="T34" fmla="*/ 12 w 17"/>
                  <a:gd name="T35" fmla="*/ 0 h 17"/>
                  <a:gd name="T36" fmla="*/ 13 w 17"/>
                  <a:gd name="T37" fmla="*/ 2 h 17"/>
                  <a:gd name="T38" fmla="*/ 14 w 17"/>
                  <a:gd name="T39" fmla="*/ 2 h 17"/>
                  <a:gd name="T40" fmla="*/ 16 w 17"/>
                  <a:gd name="T41" fmla="*/ 4 h 17"/>
                  <a:gd name="T42" fmla="*/ 16 w 17"/>
                  <a:gd name="T43" fmla="*/ 6 h 17"/>
                  <a:gd name="T44" fmla="*/ 16 w 17"/>
                  <a:gd name="T45" fmla="*/ 9 h 17"/>
                  <a:gd name="T46" fmla="*/ 16 w 17"/>
                  <a:gd name="T47" fmla="*/ 9 h 17"/>
                  <a:gd name="T48" fmla="*/ 16 w 17"/>
                  <a:gd name="T4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lnTo>
                      <a:pt x="14" y="13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1" y="6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6" y="4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6" y="11"/>
                    </a:lnTo>
                  </a:path>
                </a:pathLst>
              </a:custGeom>
              <a:solidFill>
                <a:srgbClr val="E5E5E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29" name="Freeform 217">
                <a:extLst>
                  <a:ext uri="{FF2B5EF4-FFF2-40B4-BE49-F238E27FC236}">
                    <a16:creationId xmlns:a16="http://schemas.microsoft.com/office/drawing/2014/main" id="{9B2E3F71-8814-B51B-23B2-059B8A655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659"/>
                <a:ext cx="17" cy="17"/>
              </a:xfrm>
              <a:custGeom>
                <a:avLst/>
                <a:gdLst>
                  <a:gd name="T0" fmla="*/ 16 w 17"/>
                  <a:gd name="T1" fmla="*/ 11 h 17"/>
                  <a:gd name="T2" fmla="*/ 13 w 17"/>
                  <a:gd name="T3" fmla="*/ 13 h 17"/>
                  <a:gd name="T4" fmla="*/ 11 w 17"/>
                  <a:gd name="T5" fmla="*/ 16 h 17"/>
                  <a:gd name="T6" fmla="*/ 10 w 17"/>
                  <a:gd name="T7" fmla="*/ 16 h 17"/>
                  <a:gd name="T8" fmla="*/ 8 w 17"/>
                  <a:gd name="T9" fmla="*/ 16 h 17"/>
                  <a:gd name="T10" fmla="*/ 5 w 17"/>
                  <a:gd name="T11" fmla="*/ 16 h 17"/>
                  <a:gd name="T12" fmla="*/ 4 w 17"/>
                  <a:gd name="T13" fmla="*/ 16 h 17"/>
                  <a:gd name="T14" fmla="*/ 2 w 17"/>
                  <a:gd name="T15" fmla="*/ 16 h 17"/>
                  <a:gd name="T16" fmla="*/ 0 w 17"/>
                  <a:gd name="T17" fmla="*/ 13 h 17"/>
                  <a:gd name="T18" fmla="*/ 0 w 17"/>
                  <a:gd name="T19" fmla="*/ 9 h 17"/>
                  <a:gd name="T20" fmla="*/ 0 w 17"/>
                  <a:gd name="T21" fmla="*/ 6 h 17"/>
                  <a:gd name="T22" fmla="*/ 1 w 17"/>
                  <a:gd name="T23" fmla="*/ 4 h 17"/>
                  <a:gd name="T24" fmla="*/ 2 w 17"/>
                  <a:gd name="T25" fmla="*/ 2 h 17"/>
                  <a:gd name="T26" fmla="*/ 4 w 17"/>
                  <a:gd name="T27" fmla="*/ 2 h 17"/>
                  <a:gd name="T28" fmla="*/ 7 w 17"/>
                  <a:gd name="T29" fmla="*/ 0 h 17"/>
                  <a:gd name="T30" fmla="*/ 7 w 17"/>
                  <a:gd name="T31" fmla="*/ 0 h 17"/>
                  <a:gd name="T32" fmla="*/ 8 w 17"/>
                  <a:gd name="T33" fmla="*/ 0 h 17"/>
                  <a:gd name="T34" fmla="*/ 11 w 17"/>
                  <a:gd name="T35" fmla="*/ 0 h 17"/>
                  <a:gd name="T36" fmla="*/ 11 w 17"/>
                  <a:gd name="T37" fmla="*/ 2 h 17"/>
                  <a:gd name="T38" fmla="*/ 13 w 17"/>
                  <a:gd name="T39" fmla="*/ 2 h 17"/>
                  <a:gd name="T40" fmla="*/ 14 w 17"/>
                  <a:gd name="T41" fmla="*/ 4 h 17"/>
                  <a:gd name="T42" fmla="*/ 16 w 17"/>
                  <a:gd name="T43" fmla="*/ 6 h 17"/>
                  <a:gd name="T44" fmla="*/ 16 w 17"/>
                  <a:gd name="T45" fmla="*/ 9 h 17"/>
                  <a:gd name="T46" fmla="*/ 16 w 17"/>
                  <a:gd name="T47" fmla="*/ 9 h 17"/>
                  <a:gd name="T48" fmla="*/ 16 w 17"/>
                  <a:gd name="T4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lnTo>
                      <a:pt x="13" y="13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6" y="11"/>
                    </a:lnTo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30" name="Freeform 218">
                <a:extLst>
                  <a:ext uri="{FF2B5EF4-FFF2-40B4-BE49-F238E27FC236}">
                    <a16:creationId xmlns:a16="http://schemas.microsoft.com/office/drawing/2014/main" id="{420DE698-0001-E09F-288C-5972A4360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659"/>
                <a:ext cx="17" cy="17"/>
              </a:xfrm>
              <a:custGeom>
                <a:avLst/>
                <a:gdLst>
                  <a:gd name="T0" fmla="*/ 1 w 17"/>
                  <a:gd name="T1" fmla="*/ 2 h 17"/>
                  <a:gd name="T2" fmla="*/ 0 w 17"/>
                  <a:gd name="T3" fmla="*/ 4 h 17"/>
                  <a:gd name="T4" fmla="*/ 0 w 17"/>
                  <a:gd name="T5" fmla="*/ 6 h 17"/>
                  <a:gd name="T6" fmla="*/ 0 w 17"/>
                  <a:gd name="T7" fmla="*/ 9 h 17"/>
                  <a:gd name="T8" fmla="*/ 0 w 17"/>
                  <a:gd name="T9" fmla="*/ 13 h 17"/>
                  <a:gd name="T10" fmla="*/ 1 w 17"/>
                  <a:gd name="T11" fmla="*/ 16 h 17"/>
                  <a:gd name="T12" fmla="*/ 3 w 17"/>
                  <a:gd name="T13" fmla="*/ 16 h 17"/>
                  <a:gd name="T14" fmla="*/ 7 w 17"/>
                  <a:gd name="T15" fmla="*/ 16 h 17"/>
                  <a:gd name="T16" fmla="*/ 8 w 17"/>
                  <a:gd name="T17" fmla="*/ 16 h 17"/>
                  <a:gd name="T18" fmla="*/ 10 w 17"/>
                  <a:gd name="T19" fmla="*/ 16 h 17"/>
                  <a:gd name="T20" fmla="*/ 12 w 17"/>
                  <a:gd name="T21" fmla="*/ 16 h 17"/>
                  <a:gd name="T22" fmla="*/ 14 w 17"/>
                  <a:gd name="T23" fmla="*/ 13 h 17"/>
                  <a:gd name="T24" fmla="*/ 16 w 17"/>
                  <a:gd name="T25" fmla="*/ 11 h 17"/>
                  <a:gd name="T26" fmla="*/ 16 w 17"/>
                  <a:gd name="T27" fmla="*/ 9 h 17"/>
                  <a:gd name="T28" fmla="*/ 16 w 17"/>
                  <a:gd name="T29" fmla="*/ 9 h 17"/>
                  <a:gd name="T30" fmla="*/ 14 w 17"/>
                  <a:gd name="T31" fmla="*/ 6 h 17"/>
                  <a:gd name="T32" fmla="*/ 14 w 17"/>
                  <a:gd name="T33" fmla="*/ 2 h 17"/>
                  <a:gd name="T34" fmla="*/ 12 w 17"/>
                  <a:gd name="T35" fmla="*/ 2 h 17"/>
                  <a:gd name="T36" fmla="*/ 12 w 17"/>
                  <a:gd name="T37" fmla="*/ 2 h 17"/>
                  <a:gd name="T38" fmla="*/ 10 w 17"/>
                  <a:gd name="T39" fmla="*/ 0 h 17"/>
                  <a:gd name="T40" fmla="*/ 8 w 17"/>
                  <a:gd name="T41" fmla="*/ 0 h 17"/>
                  <a:gd name="T42" fmla="*/ 7 w 17"/>
                  <a:gd name="T43" fmla="*/ 0 h 17"/>
                  <a:gd name="T44" fmla="*/ 5 w 17"/>
                  <a:gd name="T45" fmla="*/ 0 h 17"/>
                  <a:gd name="T46" fmla="*/ 3 w 17"/>
                  <a:gd name="T47" fmla="*/ 2 h 17"/>
                  <a:gd name="T48" fmla="*/ 1 w 17"/>
                  <a:gd name="T4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" y="2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1" y="16"/>
                    </a:lnTo>
                    <a:lnTo>
                      <a:pt x="3" y="16"/>
                    </a:lnTo>
                    <a:lnTo>
                      <a:pt x="7" y="16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3"/>
                    </a:lnTo>
                    <a:lnTo>
                      <a:pt x="16" y="11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4" y="6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1" y="2"/>
                    </a:lnTo>
                  </a:path>
                </a:pathLst>
              </a:custGeom>
              <a:solidFill>
                <a:srgbClr val="F9F9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31" name="Freeform 219">
                <a:extLst>
                  <a:ext uri="{FF2B5EF4-FFF2-40B4-BE49-F238E27FC236}">
                    <a16:creationId xmlns:a16="http://schemas.microsoft.com/office/drawing/2014/main" id="{085A1D97-906F-64BF-486D-C6F9D8AEE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" y="65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14 w 17"/>
                  <a:gd name="T3" fmla="*/ 9 h 17"/>
                  <a:gd name="T4" fmla="*/ 13 w 17"/>
                  <a:gd name="T5" fmla="*/ 13 h 17"/>
                  <a:gd name="T6" fmla="*/ 10 w 17"/>
                  <a:gd name="T7" fmla="*/ 16 h 17"/>
                  <a:gd name="T8" fmla="*/ 8 w 17"/>
                  <a:gd name="T9" fmla="*/ 16 h 17"/>
                  <a:gd name="T10" fmla="*/ 4 w 17"/>
                  <a:gd name="T11" fmla="*/ 16 h 17"/>
                  <a:gd name="T12" fmla="*/ 2 w 17"/>
                  <a:gd name="T13" fmla="*/ 13 h 17"/>
                  <a:gd name="T14" fmla="*/ 0 w 17"/>
                  <a:gd name="T15" fmla="*/ 9 h 17"/>
                  <a:gd name="T16" fmla="*/ 0 w 17"/>
                  <a:gd name="T17" fmla="*/ 4 h 17"/>
                  <a:gd name="T18" fmla="*/ 0 w 17"/>
                  <a:gd name="T19" fmla="*/ 4 h 17"/>
                  <a:gd name="T20" fmla="*/ 2 w 17"/>
                  <a:gd name="T21" fmla="*/ 2 h 17"/>
                  <a:gd name="T22" fmla="*/ 4 w 17"/>
                  <a:gd name="T23" fmla="*/ 0 h 17"/>
                  <a:gd name="T24" fmla="*/ 8 w 17"/>
                  <a:gd name="T25" fmla="*/ 0 h 17"/>
                  <a:gd name="T26" fmla="*/ 10 w 17"/>
                  <a:gd name="T27" fmla="*/ 2 h 17"/>
                  <a:gd name="T28" fmla="*/ 13 w 17"/>
                  <a:gd name="T29" fmla="*/ 2 h 17"/>
                  <a:gd name="T30" fmla="*/ 14 w 17"/>
                  <a:gd name="T31" fmla="*/ 4 h 17"/>
                  <a:gd name="T32" fmla="*/ 16 w 17"/>
                  <a:gd name="T3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16" y="4"/>
                    </a:moveTo>
                    <a:lnTo>
                      <a:pt x="14" y="9"/>
                    </a:lnTo>
                    <a:lnTo>
                      <a:pt x="13" y="13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3" y="2"/>
                    </a:lnTo>
                    <a:lnTo>
                      <a:pt x="14" y="4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59D8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32" name="Freeform 220">
                <a:extLst>
                  <a:ext uri="{FF2B5EF4-FFF2-40B4-BE49-F238E27FC236}">
                    <a16:creationId xmlns:a16="http://schemas.microsoft.com/office/drawing/2014/main" id="{A5D8142C-A0CB-3CDF-84AA-7C1FC417E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" y="65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16 w 17"/>
                  <a:gd name="T3" fmla="*/ 4 h 17"/>
                  <a:gd name="T4" fmla="*/ 14 w 17"/>
                  <a:gd name="T5" fmla="*/ 9 h 17"/>
                  <a:gd name="T6" fmla="*/ 13 w 17"/>
                  <a:gd name="T7" fmla="*/ 13 h 17"/>
                  <a:gd name="T8" fmla="*/ 10 w 17"/>
                  <a:gd name="T9" fmla="*/ 16 h 17"/>
                  <a:gd name="T10" fmla="*/ 8 w 17"/>
                  <a:gd name="T11" fmla="*/ 16 h 17"/>
                  <a:gd name="T12" fmla="*/ 8 w 17"/>
                  <a:gd name="T13" fmla="*/ 16 h 17"/>
                  <a:gd name="T14" fmla="*/ 4 w 17"/>
                  <a:gd name="T15" fmla="*/ 16 h 17"/>
                  <a:gd name="T16" fmla="*/ 2 w 17"/>
                  <a:gd name="T17" fmla="*/ 13 h 17"/>
                  <a:gd name="T18" fmla="*/ 0 w 17"/>
                  <a:gd name="T19" fmla="*/ 9 h 17"/>
                  <a:gd name="T20" fmla="*/ 0 w 17"/>
                  <a:gd name="T21" fmla="*/ 4 h 17"/>
                  <a:gd name="T22" fmla="*/ 0 w 17"/>
                  <a:gd name="T23" fmla="*/ 4 h 17"/>
                  <a:gd name="T24" fmla="*/ 0 w 17"/>
                  <a:gd name="T25" fmla="*/ 4 h 17"/>
                  <a:gd name="T26" fmla="*/ 2 w 17"/>
                  <a:gd name="T27" fmla="*/ 2 h 17"/>
                  <a:gd name="T28" fmla="*/ 4 w 17"/>
                  <a:gd name="T29" fmla="*/ 0 h 17"/>
                  <a:gd name="T30" fmla="*/ 8 w 17"/>
                  <a:gd name="T31" fmla="*/ 0 h 17"/>
                  <a:gd name="T32" fmla="*/ 8 w 17"/>
                  <a:gd name="T33" fmla="*/ 0 h 17"/>
                  <a:gd name="T34" fmla="*/ 10 w 17"/>
                  <a:gd name="T35" fmla="*/ 2 h 17"/>
                  <a:gd name="T36" fmla="*/ 13 w 17"/>
                  <a:gd name="T37" fmla="*/ 2 h 17"/>
                  <a:gd name="T38" fmla="*/ 14 w 17"/>
                  <a:gd name="T39" fmla="*/ 4 h 17"/>
                  <a:gd name="T40" fmla="*/ 16 w 17"/>
                  <a:gd name="T4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4"/>
                    </a:moveTo>
                    <a:lnTo>
                      <a:pt x="16" y="4"/>
                    </a:lnTo>
                    <a:lnTo>
                      <a:pt x="14" y="9"/>
                    </a:lnTo>
                    <a:lnTo>
                      <a:pt x="13" y="13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3" y="2"/>
                    </a:lnTo>
                    <a:lnTo>
                      <a:pt x="14" y="4"/>
                    </a:lnTo>
                    <a:lnTo>
                      <a:pt x="16" y="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33" name="Freeform 221">
                <a:extLst>
                  <a:ext uri="{FF2B5EF4-FFF2-40B4-BE49-F238E27FC236}">
                    <a16:creationId xmlns:a16="http://schemas.microsoft.com/office/drawing/2014/main" id="{778A0FC5-F2C0-23B5-04A3-54F9933B3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658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4 w 17"/>
                  <a:gd name="T3" fmla="*/ 8 h 17"/>
                  <a:gd name="T4" fmla="*/ 13 w 17"/>
                  <a:gd name="T5" fmla="*/ 13 h 17"/>
                  <a:gd name="T6" fmla="*/ 10 w 17"/>
                  <a:gd name="T7" fmla="*/ 16 h 17"/>
                  <a:gd name="T8" fmla="*/ 7 w 17"/>
                  <a:gd name="T9" fmla="*/ 16 h 17"/>
                  <a:gd name="T10" fmla="*/ 4 w 17"/>
                  <a:gd name="T11" fmla="*/ 16 h 17"/>
                  <a:gd name="T12" fmla="*/ 1 w 17"/>
                  <a:gd name="T13" fmla="*/ 13 h 17"/>
                  <a:gd name="T14" fmla="*/ 0 w 17"/>
                  <a:gd name="T15" fmla="*/ 8 h 17"/>
                  <a:gd name="T16" fmla="*/ 0 w 17"/>
                  <a:gd name="T17" fmla="*/ 2 h 17"/>
                  <a:gd name="T18" fmla="*/ 0 w 17"/>
                  <a:gd name="T19" fmla="*/ 2 h 17"/>
                  <a:gd name="T20" fmla="*/ 1 w 17"/>
                  <a:gd name="T21" fmla="*/ 2 h 17"/>
                  <a:gd name="T22" fmla="*/ 4 w 17"/>
                  <a:gd name="T23" fmla="*/ 0 h 17"/>
                  <a:gd name="T24" fmla="*/ 7 w 17"/>
                  <a:gd name="T25" fmla="*/ 0 h 17"/>
                  <a:gd name="T26" fmla="*/ 11 w 17"/>
                  <a:gd name="T27" fmla="*/ 0 h 17"/>
                  <a:gd name="T28" fmla="*/ 14 w 17"/>
                  <a:gd name="T29" fmla="*/ 2 h 17"/>
                  <a:gd name="T30" fmla="*/ 16 w 17"/>
                  <a:gd name="T31" fmla="*/ 2 h 17"/>
                  <a:gd name="T32" fmla="*/ 16 w 17"/>
                  <a:gd name="T3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16" y="2"/>
                    </a:moveTo>
                    <a:lnTo>
                      <a:pt x="14" y="8"/>
                    </a:lnTo>
                    <a:lnTo>
                      <a:pt x="13" y="13"/>
                    </a:lnTo>
                    <a:lnTo>
                      <a:pt x="10" y="16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59D8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34" name="Freeform 222">
                <a:extLst>
                  <a:ext uri="{FF2B5EF4-FFF2-40B4-BE49-F238E27FC236}">
                    <a16:creationId xmlns:a16="http://schemas.microsoft.com/office/drawing/2014/main" id="{7A642607-ADE7-C3B0-4130-9C1944532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658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6 w 17"/>
                  <a:gd name="T3" fmla="*/ 2 h 17"/>
                  <a:gd name="T4" fmla="*/ 14 w 17"/>
                  <a:gd name="T5" fmla="*/ 8 h 17"/>
                  <a:gd name="T6" fmla="*/ 13 w 17"/>
                  <a:gd name="T7" fmla="*/ 13 h 17"/>
                  <a:gd name="T8" fmla="*/ 10 w 17"/>
                  <a:gd name="T9" fmla="*/ 16 h 17"/>
                  <a:gd name="T10" fmla="*/ 7 w 17"/>
                  <a:gd name="T11" fmla="*/ 16 h 17"/>
                  <a:gd name="T12" fmla="*/ 7 w 17"/>
                  <a:gd name="T13" fmla="*/ 16 h 17"/>
                  <a:gd name="T14" fmla="*/ 4 w 17"/>
                  <a:gd name="T15" fmla="*/ 16 h 17"/>
                  <a:gd name="T16" fmla="*/ 1 w 17"/>
                  <a:gd name="T17" fmla="*/ 13 h 17"/>
                  <a:gd name="T18" fmla="*/ 0 w 17"/>
                  <a:gd name="T19" fmla="*/ 8 h 17"/>
                  <a:gd name="T20" fmla="*/ 0 w 17"/>
                  <a:gd name="T21" fmla="*/ 2 h 17"/>
                  <a:gd name="T22" fmla="*/ 0 w 17"/>
                  <a:gd name="T23" fmla="*/ 2 h 17"/>
                  <a:gd name="T24" fmla="*/ 0 w 17"/>
                  <a:gd name="T25" fmla="*/ 2 h 17"/>
                  <a:gd name="T26" fmla="*/ 1 w 17"/>
                  <a:gd name="T27" fmla="*/ 2 h 17"/>
                  <a:gd name="T28" fmla="*/ 4 w 17"/>
                  <a:gd name="T29" fmla="*/ 0 h 17"/>
                  <a:gd name="T30" fmla="*/ 7 w 17"/>
                  <a:gd name="T31" fmla="*/ 0 h 17"/>
                  <a:gd name="T32" fmla="*/ 7 w 17"/>
                  <a:gd name="T33" fmla="*/ 0 h 17"/>
                  <a:gd name="T34" fmla="*/ 11 w 17"/>
                  <a:gd name="T35" fmla="*/ 0 h 17"/>
                  <a:gd name="T36" fmla="*/ 14 w 17"/>
                  <a:gd name="T37" fmla="*/ 2 h 17"/>
                  <a:gd name="T38" fmla="*/ 16 w 17"/>
                  <a:gd name="T39" fmla="*/ 2 h 17"/>
                  <a:gd name="T40" fmla="*/ 16 w 17"/>
                  <a:gd name="T4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2"/>
                    </a:moveTo>
                    <a:lnTo>
                      <a:pt x="16" y="2"/>
                    </a:lnTo>
                    <a:lnTo>
                      <a:pt x="14" y="8"/>
                    </a:lnTo>
                    <a:lnTo>
                      <a:pt x="13" y="13"/>
                    </a:lnTo>
                    <a:lnTo>
                      <a:pt x="10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6" y="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35" name="Freeform 223">
                <a:extLst>
                  <a:ext uri="{FF2B5EF4-FFF2-40B4-BE49-F238E27FC236}">
                    <a16:creationId xmlns:a16="http://schemas.microsoft.com/office/drawing/2014/main" id="{B600AFD9-B952-3AE5-5623-9C0158615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" y="65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16 w 17"/>
                  <a:gd name="T3" fmla="*/ 4 h 17"/>
                  <a:gd name="T4" fmla="*/ 16 w 17"/>
                  <a:gd name="T5" fmla="*/ 4 h 17"/>
                  <a:gd name="T6" fmla="*/ 16 w 17"/>
                  <a:gd name="T7" fmla="*/ 8 h 17"/>
                  <a:gd name="T8" fmla="*/ 16 w 17"/>
                  <a:gd name="T9" fmla="*/ 8 h 17"/>
                  <a:gd name="T10" fmla="*/ 16 w 17"/>
                  <a:gd name="T11" fmla="*/ 8 h 17"/>
                  <a:gd name="T12" fmla="*/ 16 w 17"/>
                  <a:gd name="T13" fmla="*/ 12 h 17"/>
                  <a:gd name="T14" fmla="*/ 12 w 17"/>
                  <a:gd name="T15" fmla="*/ 16 h 17"/>
                  <a:gd name="T16" fmla="*/ 8 w 17"/>
                  <a:gd name="T17" fmla="*/ 16 h 17"/>
                  <a:gd name="T18" fmla="*/ 4 w 17"/>
                  <a:gd name="T19" fmla="*/ 16 h 17"/>
                  <a:gd name="T20" fmla="*/ 4 w 17"/>
                  <a:gd name="T21" fmla="*/ 12 h 17"/>
                  <a:gd name="T22" fmla="*/ 0 w 17"/>
                  <a:gd name="T23" fmla="*/ 8 h 17"/>
                  <a:gd name="T24" fmla="*/ 0 w 17"/>
                  <a:gd name="T25" fmla="*/ 8 h 17"/>
                  <a:gd name="T26" fmla="*/ 0 w 17"/>
                  <a:gd name="T27" fmla="*/ 8 h 17"/>
                  <a:gd name="T28" fmla="*/ 0 w 17"/>
                  <a:gd name="T29" fmla="*/ 4 h 17"/>
                  <a:gd name="T30" fmla="*/ 0 w 17"/>
                  <a:gd name="T31" fmla="*/ 4 h 17"/>
                  <a:gd name="T32" fmla="*/ 0 w 17"/>
                  <a:gd name="T33" fmla="*/ 0 h 17"/>
                  <a:gd name="T34" fmla="*/ 4 w 17"/>
                  <a:gd name="T35" fmla="*/ 0 h 17"/>
                  <a:gd name="T36" fmla="*/ 4 w 17"/>
                  <a:gd name="T37" fmla="*/ 0 h 17"/>
                  <a:gd name="T38" fmla="*/ 8 w 17"/>
                  <a:gd name="T39" fmla="*/ 0 h 17"/>
                  <a:gd name="T40" fmla="*/ 8 w 17"/>
                  <a:gd name="T41" fmla="*/ 0 h 17"/>
                  <a:gd name="T42" fmla="*/ 8 w 17"/>
                  <a:gd name="T43" fmla="*/ 0 h 17"/>
                  <a:gd name="T44" fmla="*/ 12 w 17"/>
                  <a:gd name="T45" fmla="*/ 0 h 17"/>
                  <a:gd name="T46" fmla="*/ 16 w 17"/>
                  <a:gd name="T47" fmla="*/ 4 h 17"/>
                  <a:gd name="T48" fmla="*/ 16 w 17"/>
                  <a:gd name="T4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7">
                    <a:moveTo>
                      <a:pt x="16" y="4"/>
                    </a:moveTo>
                    <a:lnTo>
                      <a:pt x="16" y="4"/>
                    </a:lnTo>
                    <a:lnTo>
                      <a:pt x="16" y="4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12" y="16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02020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36" name="Freeform 224">
                <a:extLst>
                  <a:ext uri="{FF2B5EF4-FFF2-40B4-BE49-F238E27FC236}">
                    <a16:creationId xmlns:a16="http://schemas.microsoft.com/office/drawing/2014/main" id="{58BCE8D0-48B4-B9E6-8606-862D0E24D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" y="658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0 h 17"/>
                  <a:gd name="T6" fmla="*/ 16 w 17"/>
                  <a:gd name="T7" fmla="*/ 5 h 17"/>
                  <a:gd name="T8" fmla="*/ 16 w 17"/>
                  <a:gd name="T9" fmla="*/ 5 h 17"/>
                  <a:gd name="T10" fmla="*/ 16 w 17"/>
                  <a:gd name="T11" fmla="*/ 10 h 17"/>
                  <a:gd name="T12" fmla="*/ 16 w 17"/>
                  <a:gd name="T13" fmla="*/ 10 h 17"/>
                  <a:gd name="T14" fmla="*/ 16 w 17"/>
                  <a:gd name="T15" fmla="*/ 16 h 17"/>
                  <a:gd name="T16" fmla="*/ 8 w 17"/>
                  <a:gd name="T17" fmla="*/ 16 h 17"/>
                  <a:gd name="T18" fmla="*/ 4 w 17"/>
                  <a:gd name="T19" fmla="*/ 16 h 17"/>
                  <a:gd name="T20" fmla="*/ 4 w 17"/>
                  <a:gd name="T21" fmla="*/ 10 h 17"/>
                  <a:gd name="T22" fmla="*/ 4 w 17"/>
                  <a:gd name="T23" fmla="*/ 10 h 17"/>
                  <a:gd name="T24" fmla="*/ 0 w 17"/>
                  <a:gd name="T25" fmla="*/ 5 h 17"/>
                  <a:gd name="T26" fmla="*/ 0 w 17"/>
                  <a:gd name="T27" fmla="*/ 5 h 17"/>
                  <a:gd name="T28" fmla="*/ 0 w 17"/>
                  <a:gd name="T29" fmla="*/ 5 h 17"/>
                  <a:gd name="T30" fmla="*/ 0 w 17"/>
                  <a:gd name="T31" fmla="*/ 5 h 17"/>
                  <a:gd name="T32" fmla="*/ 4 w 17"/>
                  <a:gd name="T33" fmla="*/ 0 h 17"/>
                  <a:gd name="T34" fmla="*/ 4 w 17"/>
                  <a:gd name="T35" fmla="*/ 0 h 17"/>
                  <a:gd name="T36" fmla="*/ 8 w 17"/>
                  <a:gd name="T37" fmla="*/ 0 h 17"/>
                  <a:gd name="T38" fmla="*/ 12 w 17"/>
                  <a:gd name="T39" fmla="*/ 0 h 17"/>
                  <a:gd name="T40" fmla="*/ 16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2020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37" name="Freeform 225">
                <a:extLst>
                  <a:ext uri="{FF2B5EF4-FFF2-40B4-BE49-F238E27FC236}">
                    <a16:creationId xmlns:a16="http://schemas.microsoft.com/office/drawing/2014/main" id="{75C2E481-FFF6-9474-3CB8-AFF18BDCB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698"/>
                <a:ext cx="30" cy="17"/>
              </a:xfrm>
              <a:custGeom>
                <a:avLst/>
                <a:gdLst>
                  <a:gd name="T0" fmla="*/ 29 w 30"/>
                  <a:gd name="T1" fmla="*/ 0 h 17"/>
                  <a:gd name="T2" fmla="*/ 29 w 30"/>
                  <a:gd name="T3" fmla="*/ 0 h 17"/>
                  <a:gd name="T4" fmla="*/ 27 w 30"/>
                  <a:gd name="T5" fmla="*/ 4 h 17"/>
                  <a:gd name="T6" fmla="*/ 26 w 30"/>
                  <a:gd name="T7" fmla="*/ 4 h 17"/>
                  <a:gd name="T8" fmla="*/ 25 w 30"/>
                  <a:gd name="T9" fmla="*/ 8 h 17"/>
                  <a:gd name="T10" fmla="*/ 24 w 30"/>
                  <a:gd name="T11" fmla="*/ 8 h 17"/>
                  <a:gd name="T12" fmla="*/ 22 w 30"/>
                  <a:gd name="T13" fmla="*/ 12 h 17"/>
                  <a:gd name="T14" fmla="*/ 21 w 30"/>
                  <a:gd name="T15" fmla="*/ 12 h 17"/>
                  <a:gd name="T16" fmla="*/ 20 w 30"/>
                  <a:gd name="T17" fmla="*/ 12 h 17"/>
                  <a:gd name="T18" fmla="*/ 19 w 30"/>
                  <a:gd name="T19" fmla="*/ 12 h 17"/>
                  <a:gd name="T20" fmla="*/ 18 w 30"/>
                  <a:gd name="T21" fmla="*/ 16 h 17"/>
                  <a:gd name="T22" fmla="*/ 17 w 30"/>
                  <a:gd name="T23" fmla="*/ 16 h 17"/>
                  <a:gd name="T24" fmla="*/ 15 w 30"/>
                  <a:gd name="T25" fmla="*/ 16 h 17"/>
                  <a:gd name="T26" fmla="*/ 14 w 30"/>
                  <a:gd name="T27" fmla="*/ 16 h 17"/>
                  <a:gd name="T28" fmla="*/ 13 w 30"/>
                  <a:gd name="T29" fmla="*/ 16 h 17"/>
                  <a:gd name="T30" fmla="*/ 11 w 30"/>
                  <a:gd name="T31" fmla="*/ 16 h 17"/>
                  <a:gd name="T32" fmla="*/ 10 w 30"/>
                  <a:gd name="T33" fmla="*/ 12 h 17"/>
                  <a:gd name="T34" fmla="*/ 10 w 30"/>
                  <a:gd name="T35" fmla="*/ 12 h 17"/>
                  <a:gd name="T36" fmla="*/ 9 w 30"/>
                  <a:gd name="T37" fmla="*/ 12 h 17"/>
                  <a:gd name="T38" fmla="*/ 9 w 30"/>
                  <a:gd name="T39" fmla="*/ 12 h 17"/>
                  <a:gd name="T40" fmla="*/ 8 w 30"/>
                  <a:gd name="T41" fmla="*/ 12 h 17"/>
                  <a:gd name="T42" fmla="*/ 6 w 30"/>
                  <a:gd name="T43" fmla="*/ 12 h 17"/>
                  <a:gd name="T44" fmla="*/ 4 w 30"/>
                  <a:gd name="T45" fmla="*/ 8 h 17"/>
                  <a:gd name="T46" fmla="*/ 2 w 30"/>
                  <a:gd name="T47" fmla="*/ 4 h 17"/>
                  <a:gd name="T48" fmla="*/ 0 w 30"/>
                  <a:gd name="T49" fmla="*/ 0 h 17"/>
                  <a:gd name="T50" fmla="*/ 0 w 30"/>
                  <a:gd name="T51" fmla="*/ 0 h 17"/>
                  <a:gd name="T52" fmla="*/ 2 w 30"/>
                  <a:gd name="T53" fmla="*/ 4 h 17"/>
                  <a:gd name="T54" fmla="*/ 4 w 30"/>
                  <a:gd name="T55" fmla="*/ 4 h 17"/>
                  <a:gd name="T56" fmla="*/ 8 w 30"/>
                  <a:gd name="T57" fmla="*/ 8 h 17"/>
                  <a:gd name="T58" fmla="*/ 12 w 30"/>
                  <a:gd name="T59" fmla="*/ 8 h 17"/>
                  <a:gd name="T60" fmla="*/ 17 w 30"/>
                  <a:gd name="T61" fmla="*/ 8 h 17"/>
                  <a:gd name="T62" fmla="*/ 23 w 30"/>
                  <a:gd name="T63" fmla="*/ 8 h 17"/>
                  <a:gd name="T64" fmla="*/ 29 w 30"/>
                  <a:gd name="T6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17">
                    <a:moveTo>
                      <a:pt x="29" y="0"/>
                    </a:moveTo>
                    <a:lnTo>
                      <a:pt x="29" y="0"/>
                    </a:lnTo>
                    <a:lnTo>
                      <a:pt x="27" y="4"/>
                    </a:lnTo>
                    <a:lnTo>
                      <a:pt x="26" y="4"/>
                    </a:lnTo>
                    <a:lnTo>
                      <a:pt x="25" y="8"/>
                    </a:lnTo>
                    <a:lnTo>
                      <a:pt x="24" y="8"/>
                    </a:lnTo>
                    <a:lnTo>
                      <a:pt x="22" y="12"/>
                    </a:lnTo>
                    <a:lnTo>
                      <a:pt x="21" y="12"/>
                    </a:lnTo>
                    <a:lnTo>
                      <a:pt x="20" y="12"/>
                    </a:lnTo>
                    <a:lnTo>
                      <a:pt x="19" y="12"/>
                    </a:lnTo>
                    <a:lnTo>
                      <a:pt x="18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1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4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8" y="8"/>
                    </a:lnTo>
                    <a:lnTo>
                      <a:pt x="12" y="8"/>
                    </a:lnTo>
                    <a:lnTo>
                      <a:pt x="17" y="8"/>
                    </a:lnTo>
                    <a:lnTo>
                      <a:pt x="23" y="8"/>
                    </a:lnTo>
                    <a:lnTo>
                      <a:pt x="2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38" name="Freeform 226">
                <a:extLst>
                  <a:ext uri="{FF2B5EF4-FFF2-40B4-BE49-F238E27FC236}">
                    <a16:creationId xmlns:a16="http://schemas.microsoft.com/office/drawing/2014/main" id="{135D454C-55C8-C34B-F9D5-03CE2AE4C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698"/>
                <a:ext cx="30" cy="17"/>
              </a:xfrm>
              <a:custGeom>
                <a:avLst/>
                <a:gdLst>
                  <a:gd name="T0" fmla="*/ 29 w 30"/>
                  <a:gd name="T1" fmla="*/ 0 h 17"/>
                  <a:gd name="T2" fmla="*/ 29 w 30"/>
                  <a:gd name="T3" fmla="*/ 0 h 17"/>
                  <a:gd name="T4" fmla="*/ 29 w 30"/>
                  <a:gd name="T5" fmla="*/ 0 h 17"/>
                  <a:gd name="T6" fmla="*/ 27 w 30"/>
                  <a:gd name="T7" fmla="*/ 4 h 17"/>
                  <a:gd name="T8" fmla="*/ 26 w 30"/>
                  <a:gd name="T9" fmla="*/ 4 h 17"/>
                  <a:gd name="T10" fmla="*/ 25 w 30"/>
                  <a:gd name="T11" fmla="*/ 8 h 17"/>
                  <a:gd name="T12" fmla="*/ 24 w 30"/>
                  <a:gd name="T13" fmla="*/ 8 h 17"/>
                  <a:gd name="T14" fmla="*/ 22 w 30"/>
                  <a:gd name="T15" fmla="*/ 12 h 17"/>
                  <a:gd name="T16" fmla="*/ 21 w 30"/>
                  <a:gd name="T17" fmla="*/ 12 h 17"/>
                  <a:gd name="T18" fmla="*/ 20 w 30"/>
                  <a:gd name="T19" fmla="*/ 12 h 17"/>
                  <a:gd name="T20" fmla="*/ 20 w 30"/>
                  <a:gd name="T21" fmla="*/ 12 h 17"/>
                  <a:gd name="T22" fmla="*/ 19 w 30"/>
                  <a:gd name="T23" fmla="*/ 12 h 17"/>
                  <a:gd name="T24" fmla="*/ 18 w 30"/>
                  <a:gd name="T25" fmla="*/ 16 h 17"/>
                  <a:gd name="T26" fmla="*/ 17 w 30"/>
                  <a:gd name="T27" fmla="*/ 16 h 17"/>
                  <a:gd name="T28" fmla="*/ 15 w 30"/>
                  <a:gd name="T29" fmla="*/ 16 h 17"/>
                  <a:gd name="T30" fmla="*/ 15 w 30"/>
                  <a:gd name="T31" fmla="*/ 16 h 17"/>
                  <a:gd name="T32" fmla="*/ 14 w 30"/>
                  <a:gd name="T33" fmla="*/ 16 h 17"/>
                  <a:gd name="T34" fmla="*/ 13 w 30"/>
                  <a:gd name="T35" fmla="*/ 16 h 17"/>
                  <a:gd name="T36" fmla="*/ 11 w 30"/>
                  <a:gd name="T37" fmla="*/ 16 h 17"/>
                  <a:gd name="T38" fmla="*/ 10 w 30"/>
                  <a:gd name="T39" fmla="*/ 12 h 17"/>
                  <a:gd name="T40" fmla="*/ 10 w 30"/>
                  <a:gd name="T41" fmla="*/ 12 h 17"/>
                  <a:gd name="T42" fmla="*/ 10 w 30"/>
                  <a:gd name="T43" fmla="*/ 12 h 17"/>
                  <a:gd name="T44" fmla="*/ 9 w 30"/>
                  <a:gd name="T45" fmla="*/ 12 h 17"/>
                  <a:gd name="T46" fmla="*/ 9 w 30"/>
                  <a:gd name="T47" fmla="*/ 12 h 17"/>
                  <a:gd name="T48" fmla="*/ 8 w 30"/>
                  <a:gd name="T49" fmla="*/ 12 h 17"/>
                  <a:gd name="T50" fmla="*/ 6 w 30"/>
                  <a:gd name="T51" fmla="*/ 12 h 17"/>
                  <a:gd name="T52" fmla="*/ 4 w 30"/>
                  <a:gd name="T53" fmla="*/ 8 h 17"/>
                  <a:gd name="T54" fmla="*/ 2 w 30"/>
                  <a:gd name="T55" fmla="*/ 4 h 17"/>
                  <a:gd name="T56" fmla="*/ 0 w 30"/>
                  <a:gd name="T57" fmla="*/ 0 h 17"/>
                  <a:gd name="T58" fmla="*/ 0 w 30"/>
                  <a:gd name="T59" fmla="*/ 0 h 17"/>
                  <a:gd name="T60" fmla="*/ 0 w 30"/>
                  <a:gd name="T61" fmla="*/ 0 h 17"/>
                  <a:gd name="T62" fmla="*/ 2 w 30"/>
                  <a:gd name="T63" fmla="*/ 4 h 17"/>
                  <a:gd name="T64" fmla="*/ 4 w 30"/>
                  <a:gd name="T65" fmla="*/ 4 h 17"/>
                  <a:gd name="T66" fmla="*/ 8 w 30"/>
                  <a:gd name="T67" fmla="*/ 8 h 17"/>
                  <a:gd name="T68" fmla="*/ 12 w 30"/>
                  <a:gd name="T69" fmla="*/ 8 h 17"/>
                  <a:gd name="T70" fmla="*/ 17 w 30"/>
                  <a:gd name="T71" fmla="*/ 8 h 17"/>
                  <a:gd name="T72" fmla="*/ 23 w 30"/>
                  <a:gd name="T73" fmla="*/ 8 h 17"/>
                  <a:gd name="T74" fmla="*/ 29 w 30"/>
                  <a:gd name="T7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7">
                    <a:moveTo>
                      <a:pt x="29" y="0"/>
                    </a:moveTo>
                    <a:lnTo>
                      <a:pt x="29" y="0"/>
                    </a:lnTo>
                    <a:lnTo>
                      <a:pt x="29" y="0"/>
                    </a:lnTo>
                    <a:lnTo>
                      <a:pt x="27" y="4"/>
                    </a:lnTo>
                    <a:lnTo>
                      <a:pt x="26" y="4"/>
                    </a:lnTo>
                    <a:lnTo>
                      <a:pt x="25" y="8"/>
                    </a:lnTo>
                    <a:lnTo>
                      <a:pt x="24" y="8"/>
                    </a:lnTo>
                    <a:lnTo>
                      <a:pt x="22" y="12"/>
                    </a:lnTo>
                    <a:lnTo>
                      <a:pt x="21" y="12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9" y="12"/>
                    </a:lnTo>
                    <a:lnTo>
                      <a:pt x="18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1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4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8" y="8"/>
                    </a:lnTo>
                    <a:lnTo>
                      <a:pt x="12" y="8"/>
                    </a:lnTo>
                    <a:lnTo>
                      <a:pt x="17" y="8"/>
                    </a:lnTo>
                    <a:lnTo>
                      <a:pt x="23" y="8"/>
                    </a:lnTo>
                    <a:lnTo>
                      <a:pt x="29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39" name="Freeform 227">
                <a:extLst>
                  <a:ext uri="{FF2B5EF4-FFF2-40B4-BE49-F238E27FC236}">
                    <a16:creationId xmlns:a16="http://schemas.microsoft.com/office/drawing/2014/main" id="{54F7A5EA-F53F-A692-53B7-CD8BCA5B3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682"/>
                <a:ext cx="28" cy="17"/>
              </a:xfrm>
              <a:custGeom>
                <a:avLst/>
                <a:gdLst>
                  <a:gd name="T0" fmla="*/ 26 w 28"/>
                  <a:gd name="T1" fmla="*/ 0 h 17"/>
                  <a:gd name="T2" fmla="*/ 26 w 28"/>
                  <a:gd name="T3" fmla="*/ 0 h 17"/>
                  <a:gd name="T4" fmla="*/ 26 w 28"/>
                  <a:gd name="T5" fmla="*/ 1 h 17"/>
                  <a:gd name="T6" fmla="*/ 26 w 28"/>
                  <a:gd name="T7" fmla="*/ 1 h 17"/>
                  <a:gd name="T8" fmla="*/ 27 w 28"/>
                  <a:gd name="T9" fmla="*/ 3 h 17"/>
                  <a:gd name="T10" fmla="*/ 27 w 28"/>
                  <a:gd name="T11" fmla="*/ 6 h 17"/>
                  <a:gd name="T12" fmla="*/ 27 w 28"/>
                  <a:gd name="T13" fmla="*/ 6 h 17"/>
                  <a:gd name="T14" fmla="*/ 26 w 28"/>
                  <a:gd name="T15" fmla="*/ 8 h 17"/>
                  <a:gd name="T16" fmla="*/ 25 w 28"/>
                  <a:gd name="T17" fmla="*/ 9 h 17"/>
                  <a:gd name="T18" fmla="*/ 23 w 28"/>
                  <a:gd name="T19" fmla="*/ 9 h 17"/>
                  <a:gd name="T20" fmla="*/ 22 w 28"/>
                  <a:gd name="T21" fmla="*/ 11 h 17"/>
                  <a:gd name="T22" fmla="*/ 22 w 28"/>
                  <a:gd name="T23" fmla="*/ 11 h 17"/>
                  <a:gd name="T24" fmla="*/ 20 w 28"/>
                  <a:gd name="T25" fmla="*/ 11 h 17"/>
                  <a:gd name="T26" fmla="*/ 19 w 28"/>
                  <a:gd name="T27" fmla="*/ 11 h 17"/>
                  <a:gd name="T28" fmla="*/ 18 w 28"/>
                  <a:gd name="T29" fmla="*/ 12 h 17"/>
                  <a:gd name="T30" fmla="*/ 18 w 28"/>
                  <a:gd name="T31" fmla="*/ 12 h 17"/>
                  <a:gd name="T32" fmla="*/ 18 w 28"/>
                  <a:gd name="T33" fmla="*/ 12 h 17"/>
                  <a:gd name="T34" fmla="*/ 18 w 28"/>
                  <a:gd name="T35" fmla="*/ 12 h 17"/>
                  <a:gd name="T36" fmla="*/ 17 w 28"/>
                  <a:gd name="T37" fmla="*/ 14 h 17"/>
                  <a:gd name="T38" fmla="*/ 15 w 28"/>
                  <a:gd name="T39" fmla="*/ 16 h 17"/>
                  <a:gd name="T40" fmla="*/ 14 w 28"/>
                  <a:gd name="T41" fmla="*/ 16 h 17"/>
                  <a:gd name="T42" fmla="*/ 14 w 28"/>
                  <a:gd name="T43" fmla="*/ 16 h 17"/>
                  <a:gd name="T44" fmla="*/ 12 w 28"/>
                  <a:gd name="T45" fmla="*/ 16 h 17"/>
                  <a:gd name="T46" fmla="*/ 11 w 28"/>
                  <a:gd name="T47" fmla="*/ 16 h 17"/>
                  <a:gd name="T48" fmla="*/ 10 w 28"/>
                  <a:gd name="T49" fmla="*/ 14 h 17"/>
                  <a:gd name="T50" fmla="*/ 9 w 28"/>
                  <a:gd name="T51" fmla="*/ 12 h 17"/>
                  <a:gd name="T52" fmla="*/ 9 w 28"/>
                  <a:gd name="T53" fmla="*/ 12 h 17"/>
                  <a:gd name="T54" fmla="*/ 8 w 28"/>
                  <a:gd name="T55" fmla="*/ 12 h 17"/>
                  <a:gd name="T56" fmla="*/ 8 w 28"/>
                  <a:gd name="T57" fmla="*/ 12 h 17"/>
                  <a:gd name="T58" fmla="*/ 7 w 28"/>
                  <a:gd name="T59" fmla="*/ 11 h 17"/>
                  <a:gd name="T60" fmla="*/ 6 w 28"/>
                  <a:gd name="T61" fmla="*/ 11 h 17"/>
                  <a:gd name="T62" fmla="*/ 6 w 28"/>
                  <a:gd name="T63" fmla="*/ 11 h 17"/>
                  <a:gd name="T64" fmla="*/ 4 w 28"/>
                  <a:gd name="T65" fmla="*/ 11 h 17"/>
                  <a:gd name="T66" fmla="*/ 2 w 28"/>
                  <a:gd name="T67" fmla="*/ 9 h 17"/>
                  <a:gd name="T68" fmla="*/ 0 w 28"/>
                  <a:gd name="T69" fmla="*/ 8 h 17"/>
                  <a:gd name="T70" fmla="*/ 0 w 28"/>
                  <a:gd name="T71" fmla="*/ 4 h 17"/>
                  <a:gd name="T72" fmla="*/ 0 w 28"/>
                  <a:gd name="T73" fmla="*/ 4 h 17"/>
                  <a:gd name="T74" fmla="*/ 0 w 28"/>
                  <a:gd name="T75" fmla="*/ 3 h 17"/>
                  <a:gd name="T76" fmla="*/ 1 w 28"/>
                  <a:gd name="T77" fmla="*/ 1 h 17"/>
                  <a:gd name="T78" fmla="*/ 2 w 28"/>
                  <a:gd name="T79" fmla="*/ 1 h 17"/>
                  <a:gd name="T80" fmla="*/ 2 w 28"/>
                  <a:gd name="T8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" h="17">
                    <a:moveTo>
                      <a:pt x="26" y="0"/>
                    </a:moveTo>
                    <a:lnTo>
                      <a:pt x="26" y="0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7" y="3"/>
                    </a:lnTo>
                    <a:lnTo>
                      <a:pt x="27" y="6"/>
                    </a:lnTo>
                    <a:lnTo>
                      <a:pt x="27" y="6"/>
                    </a:lnTo>
                    <a:lnTo>
                      <a:pt x="26" y="8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0" y="11"/>
                    </a:lnTo>
                    <a:lnTo>
                      <a:pt x="19" y="11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7" y="14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0" y="14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7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1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40" name="Freeform 228">
                <a:extLst>
                  <a:ext uri="{FF2B5EF4-FFF2-40B4-BE49-F238E27FC236}">
                    <a16:creationId xmlns:a16="http://schemas.microsoft.com/office/drawing/2014/main" id="{A44157D7-3517-9EE0-7AF7-06B68D8C9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" y="707"/>
                <a:ext cx="22" cy="17"/>
              </a:xfrm>
              <a:custGeom>
                <a:avLst/>
                <a:gdLst>
                  <a:gd name="T0" fmla="*/ 21 w 22"/>
                  <a:gd name="T1" fmla="*/ 5 h 17"/>
                  <a:gd name="T2" fmla="*/ 21 w 22"/>
                  <a:gd name="T3" fmla="*/ 5 h 17"/>
                  <a:gd name="T4" fmla="*/ 20 w 22"/>
                  <a:gd name="T5" fmla="*/ 5 h 17"/>
                  <a:gd name="T6" fmla="*/ 20 w 22"/>
                  <a:gd name="T7" fmla="*/ 5 h 17"/>
                  <a:gd name="T8" fmla="*/ 18 w 22"/>
                  <a:gd name="T9" fmla="*/ 2 h 17"/>
                  <a:gd name="T10" fmla="*/ 17 w 22"/>
                  <a:gd name="T11" fmla="*/ 2 h 17"/>
                  <a:gd name="T12" fmla="*/ 16 w 22"/>
                  <a:gd name="T13" fmla="*/ 2 h 17"/>
                  <a:gd name="T14" fmla="*/ 14 w 22"/>
                  <a:gd name="T15" fmla="*/ 2 h 17"/>
                  <a:gd name="T16" fmla="*/ 13 w 22"/>
                  <a:gd name="T17" fmla="*/ 2 h 17"/>
                  <a:gd name="T18" fmla="*/ 12 w 22"/>
                  <a:gd name="T19" fmla="*/ 2 h 17"/>
                  <a:gd name="T20" fmla="*/ 11 w 22"/>
                  <a:gd name="T21" fmla="*/ 2 h 17"/>
                  <a:gd name="T22" fmla="*/ 11 w 22"/>
                  <a:gd name="T23" fmla="*/ 2 h 17"/>
                  <a:gd name="T24" fmla="*/ 10 w 22"/>
                  <a:gd name="T25" fmla="*/ 2 h 17"/>
                  <a:gd name="T26" fmla="*/ 9 w 22"/>
                  <a:gd name="T27" fmla="*/ 2 h 17"/>
                  <a:gd name="T28" fmla="*/ 8 w 22"/>
                  <a:gd name="T29" fmla="*/ 0 h 17"/>
                  <a:gd name="T30" fmla="*/ 7 w 22"/>
                  <a:gd name="T31" fmla="*/ 2 h 17"/>
                  <a:gd name="T32" fmla="*/ 6 w 22"/>
                  <a:gd name="T33" fmla="*/ 2 h 17"/>
                  <a:gd name="T34" fmla="*/ 5 w 22"/>
                  <a:gd name="T35" fmla="*/ 2 h 17"/>
                  <a:gd name="T36" fmla="*/ 3 w 22"/>
                  <a:gd name="T37" fmla="*/ 5 h 17"/>
                  <a:gd name="T38" fmla="*/ 1 w 22"/>
                  <a:gd name="T39" fmla="*/ 5 h 17"/>
                  <a:gd name="T40" fmla="*/ 0 w 22"/>
                  <a:gd name="T41" fmla="*/ 8 h 17"/>
                  <a:gd name="T42" fmla="*/ 0 w 22"/>
                  <a:gd name="T43" fmla="*/ 8 h 17"/>
                  <a:gd name="T44" fmla="*/ 0 w 22"/>
                  <a:gd name="T45" fmla="*/ 10 h 17"/>
                  <a:gd name="T46" fmla="*/ 2 w 22"/>
                  <a:gd name="T47" fmla="*/ 13 h 17"/>
                  <a:gd name="T48" fmla="*/ 3 w 22"/>
                  <a:gd name="T49" fmla="*/ 13 h 17"/>
                  <a:gd name="T50" fmla="*/ 4 w 22"/>
                  <a:gd name="T51" fmla="*/ 16 h 17"/>
                  <a:gd name="T52" fmla="*/ 6 w 22"/>
                  <a:gd name="T53" fmla="*/ 16 h 17"/>
                  <a:gd name="T54" fmla="*/ 8 w 22"/>
                  <a:gd name="T55" fmla="*/ 16 h 17"/>
                  <a:gd name="T56" fmla="*/ 11 w 22"/>
                  <a:gd name="T57" fmla="*/ 16 h 17"/>
                  <a:gd name="T58" fmla="*/ 13 w 22"/>
                  <a:gd name="T59" fmla="*/ 16 h 17"/>
                  <a:gd name="T60" fmla="*/ 16 w 22"/>
                  <a:gd name="T61" fmla="*/ 16 h 17"/>
                  <a:gd name="T62" fmla="*/ 17 w 22"/>
                  <a:gd name="T63" fmla="*/ 16 h 17"/>
                  <a:gd name="T64" fmla="*/ 18 w 22"/>
                  <a:gd name="T65" fmla="*/ 13 h 17"/>
                  <a:gd name="T66" fmla="*/ 20 w 22"/>
                  <a:gd name="T67" fmla="*/ 13 h 17"/>
                  <a:gd name="T68" fmla="*/ 20 w 22"/>
                  <a:gd name="T69" fmla="*/ 8 h 17"/>
                  <a:gd name="T70" fmla="*/ 21 w 22"/>
                  <a:gd name="T71" fmla="*/ 8 h 17"/>
                  <a:gd name="T72" fmla="*/ 21 w 22"/>
                  <a:gd name="T7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17">
                    <a:moveTo>
                      <a:pt x="21" y="5"/>
                    </a:moveTo>
                    <a:lnTo>
                      <a:pt x="21" y="5"/>
                    </a:lnTo>
                    <a:lnTo>
                      <a:pt x="20" y="5"/>
                    </a:lnTo>
                    <a:lnTo>
                      <a:pt x="20" y="5"/>
                    </a:lnTo>
                    <a:lnTo>
                      <a:pt x="18" y="2"/>
                    </a:lnTo>
                    <a:lnTo>
                      <a:pt x="17" y="2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1" y="16"/>
                    </a:lnTo>
                    <a:lnTo>
                      <a:pt x="13" y="16"/>
                    </a:lnTo>
                    <a:lnTo>
                      <a:pt x="16" y="16"/>
                    </a:lnTo>
                    <a:lnTo>
                      <a:pt x="17" y="16"/>
                    </a:lnTo>
                    <a:lnTo>
                      <a:pt x="18" y="13"/>
                    </a:lnTo>
                    <a:lnTo>
                      <a:pt x="20" y="13"/>
                    </a:lnTo>
                    <a:lnTo>
                      <a:pt x="20" y="8"/>
                    </a:lnTo>
                    <a:lnTo>
                      <a:pt x="21" y="8"/>
                    </a:lnTo>
                    <a:lnTo>
                      <a:pt x="21" y="5"/>
                    </a:lnTo>
                  </a:path>
                </a:pathLst>
              </a:custGeom>
              <a:solidFill>
                <a:srgbClr val="CC66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41" name="Freeform 229">
                <a:extLst>
                  <a:ext uri="{FF2B5EF4-FFF2-40B4-BE49-F238E27FC236}">
                    <a16:creationId xmlns:a16="http://schemas.microsoft.com/office/drawing/2014/main" id="{48BB737F-6174-CF14-1CE9-1C6D17C78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" y="707"/>
                <a:ext cx="22" cy="17"/>
              </a:xfrm>
              <a:custGeom>
                <a:avLst/>
                <a:gdLst>
                  <a:gd name="T0" fmla="*/ 21 w 22"/>
                  <a:gd name="T1" fmla="*/ 5 h 17"/>
                  <a:gd name="T2" fmla="*/ 21 w 22"/>
                  <a:gd name="T3" fmla="*/ 5 h 17"/>
                  <a:gd name="T4" fmla="*/ 21 w 22"/>
                  <a:gd name="T5" fmla="*/ 5 h 17"/>
                  <a:gd name="T6" fmla="*/ 20 w 22"/>
                  <a:gd name="T7" fmla="*/ 5 h 17"/>
                  <a:gd name="T8" fmla="*/ 20 w 22"/>
                  <a:gd name="T9" fmla="*/ 5 h 17"/>
                  <a:gd name="T10" fmla="*/ 18 w 22"/>
                  <a:gd name="T11" fmla="*/ 2 h 17"/>
                  <a:gd name="T12" fmla="*/ 17 w 22"/>
                  <a:gd name="T13" fmla="*/ 2 h 17"/>
                  <a:gd name="T14" fmla="*/ 16 w 22"/>
                  <a:gd name="T15" fmla="*/ 2 h 17"/>
                  <a:gd name="T16" fmla="*/ 14 w 22"/>
                  <a:gd name="T17" fmla="*/ 2 h 17"/>
                  <a:gd name="T18" fmla="*/ 13 w 22"/>
                  <a:gd name="T19" fmla="*/ 2 h 17"/>
                  <a:gd name="T20" fmla="*/ 13 w 22"/>
                  <a:gd name="T21" fmla="*/ 2 h 17"/>
                  <a:gd name="T22" fmla="*/ 12 w 22"/>
                  <a:gd name="T23" fmla="*/ 2 h 17"/>
                  <a:gd name="T24" fmla="*/ 11 w 22"/>
                  <a:gd name="T25" fmla="*/ 2 h 17"/>
                  <a:gd name="T26" fmla="*/ 11 w 22"/>
                  <a:gd name="T27" fmla="*/ 2 h 17"/>
                  <a:gd name="T28" fmla="*/ 10 w 22"/>
                  <a:gd name="T29" fmla="*/ 2 h 17"/>
                  <a:gd name="T30" fmla="*/ 10 w 22"/>
                  <a:gd name="T31" fmla="*/ 2 h 17"/>
                  <a:gd name="T32" fmla="*/ 9 w 22"/>
                  <a:gd name="T33" fmla="*/ 2 h 17"/>
                  <a:gd name="T34" fmla="*/ 8 w 22"/>
                  <a:gd name="T35" fmla="*/ 0 h 17"/>
                  <a:gd name="T36" fmla="*/ 7 w 22"/>
                  <a:gd name="T37" fmla="*/ 2 h 17"/>
                  <a:gd name="T38" fmla="*/ 6 w 22"/>
                  <a:gd name="T39" fmla="*/ 2 h 17"/>
                  <a:gd name="T40" fmla="*/ 6 w 22"/>
                  <a:gd name="T41" fmla="*/ 2 h 17"/>
                  <a:gd name="T42" fmla="*/ 5 w 22"/>
                  <a:gd name="T43" fmla="*/ 2 h 17"/>
                  <a:gd name="T44" fmla="*/ 3 w 22"/>
                  <a:gd name="T45" fmla="*/ 5 h 17"/>
                  <a:gd name="T46" fmla="*/ 1 w 22"/>
                  <a:gd name="T47" fmla="*/ 5 h 17"/>
                  <a:gd name="T48" fmla="*/ 0 w 22"/>
                  <a:gd name="T49" fmla="*/ 8 h 17"/>
                  <a:gd name="T50" fmla="*/ 0 w 22"/>
                  <a:gd name="T51" fmla="*/ 8 h 17"/>
                  <a:gd name="T52" fmla="*/ 0 w 22"/>
                  <a:gd name="T53" fmla="*/ 8 h 17"/>
                  <a:gd name="T54" fmla="*/ 0 w 22"/>
                  <a:gd name="T55" fmla="*/ 10 h 17"/>
                  <a:gd name="T56" fmla="*/ 2 w 22"/>
                  <a:gd name="T57" fmla="*/ 13 h 17"/>
                  <a:gd name="T58" fmla="*/ 3 w 22"/>
                  <a:gd name="T59" fmla="*/ 13 h 17"/>
                  <a:gd name="T60" fmla="*/ 3 w 22"/>
                  <a:gd name="T61" fmla="*/ 13 h 17"/>
                  <a:gd name="T62" fmla="*/ 4 w 22"/>
                  <a:gd name="T63" fmla="*/ 16 h 17"/>
                  <a:gd name="T64" fmla="*/ 6 w 22"/>
                  <a:gd name="T65" fmla="*/ 16 h 17"/>
                  <a:gd name="T66" fmla="*/ 8 w 22"/>
                  <a:gd name="T67" fmla="*/ 16 h 17"/>
                  <a:gd name="T68" fmla="*/ 11 w 22"/>
                  <a:gd name="T69" fmla="*/ 16 h 17"/>
                  <a:gd name="T70" fmla="*/ 13 w 22"/>
                  <a:gd name="T71" fmla="*/ 16 h 17"/>
                  <a:gd name="T72" fmla="*/ 16 w 22"/>
                  <a:gd name="T73" fmla="*/ 16 h 17"/>
                  <a:gd name="T74" fmla="*/ 17 w 22"/>
                  <a:gd name="T75" fmla="*/ 16 h 17"/>
                  <a:gd name="T76" fmla="*/ 18 w 22"/>
                  <a:gd name="T77" fmla="*/ 13 h 17"/>
                  <a:gd name="T78" fmla="*/ 18 w 22"/>
                  <a:gd name="T79" fmla="*/ 13 h 17"/>
                  <a:gd name="T80" fmla="*/ 20 w 22"/>
                  <a:gd name="T81" fmla="*/ 13 h 17"/>
                  <a:gd name="T82" fmla="*/ 20 w 22"/>
                  <a:gd name="T83" fmla="*/ 8 h 17"/>
                  <a:gd name="T84" fmla="*/ 21 w 22"/>
                  <a:gd name="T85" fmla="*/ 8 h 17"/>
                  <a:gd name="T86" fmla="*/ 21 w 22"/>
                  <a:gd name="T87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" h="17">
                    <a:moveTo>
                      <a:pt x="21" y="5"/>
                    </a:moveTo>
                    <a:lnTo>
                      <a:pt x="21" y="5"/>
                    </a:lnTo>
                    <a:lnTo>
                      <a:pt x="21" y="5"/>
                    </a:lnTo>
                    <a:lnTo>
                      <a:pt x="20" y="5"/>
                    </a:lnTo>
                    <a:lnTo>
                      <a:pt x="20" y="5"/>
                    </a:lnTo>
                    <a:lnTo>
                      <a:pt x="18" y="2"/>
                    </a:lnTo>
                    <a:lnTo>
                      <a:pt x="17" y="2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1" y="16"/>
                    </a:lnTo>
                    <a:lnTo>
                      <a:pt x="13" y="16"/>
                    </a:lnTo>
                    <a:lnTo>
                      <a:pt x="16" y="16"/>
                    </a:lnTo>
                    <a:lnTo>
                      <a:pt x="17" y="16"/>
                    </a:lnTo>
                    <a:lnTo>
                      <a:pt x="18" y="13"/>
                    </a:lnTo>
                    <a:lnTo>
                      <a:pt x="18" y="13"/>
                    </a:lnTo>
                    <a:lnTo>
                      <a:pt x="20" y="13"/>
                    </a:lnTo>
                    <a:lnTo>
                      <a:pt x="20" y="8"/>
                    </a:lnTo>
                    <a:lnTo>
                      <a:pt x="21" y="8"/>
                    </a:lnTo>
                    <a:lnTo>
                      <a:pt x="21" y="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42" name="Freeform 230">
                <a:extLst>
                  <a:ext uri="{FF2B5EF4-FFF2-40B4-BE49-F238E27FC236}">
                    <a16:creationId xmlns:a16="http://schemas.microsoft.com/office/drawing/2014/main" id="{F7D52C2C-91F2-13B4-C949-34D2BB7FE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" y="708"/>
                <a:ext cx="20" cy="17"/>
              </a:xfrm>
              <a:custGeom>
                <a:avLst/>
                <a:gdLst>
                  <a:gd name="T0" fmla="*/ 9 w 20"/>
                  <a:gd name="T1" fmla="*/ 0 h 17"/>
                  <a:gd name="T2" fmla="*/ 9 w 20"/>
                  <a:gd name="T3" fmla="*/ 3 h 17"/>
                  <a:gd name="T4" fmla="*/ 10 w 20"/>
                  <a:gd name="T5" fmla="*/ 3 h 17"/>
                  <a:gd name="T6" fmla="*/ 11 w 20"/>
                  <a:gd name="T7" fmla="*/ 3 h 17"/>
                  <a:gd name="T8" fmla="*/ 12 w 20"/>
                  <a:gd name="T9" fmla="*/ 0 h 17"/>
                  <a:gd name="T10" fmla="*/ 13 w 20"/>
                  <a:gd name="T11" fmla="*/ 0 h 17"/>
                  <a:gd name="T12" fmla="*/ 14 w 20"/>
                  <a:gd name="T13" fmla="*/ 0 h 17"/>
                  <a:gd name="T14" fmla="*/ 16 w 20"/>
                  <a:gd name="T15" fmla="*/ 0 h 17"/>
                  <a:gd name="T16" fmla="*/ 17 w 20"/>
                  <a:gd name="T17" fmla="*/ 0 h 17"/>
                  <a:gd name="T18" fmla="*/ 18 w 20"/>
                  <a:gd name="T19" fmla="*/ 3 h 17"/>
                  <a:gd name="T20" fmla="*/ 19 w 20"/>
                  <a:gd name="T21" fmla="*/ 3 h 17"/>
                  <a:gd name="T22" fmla="*/ 19 w 20"/>
                  <a:gd name="T23" fmla="*/ 3 h 17"/>
                  <a:gd name="T24" fmla="*/ 19 w 20"/>
                  <a:gd name="T25" fmla="*/ 3 h 17"/>
                  <a:gd name="T26" fmla="*/ 19 w 20"/>
                  <a:gd name="T27" fmla="*/ 6 h 17"/>
                  <a:gd name="T28" fmla="*/ 19 w 20"/>
                  <a:gd name="T29" fmla="*/ 6 h 17"/>
                  <a:gd name="T30" fmla="*/ 18 w 20"/>
                  <a:gd name="T31" fmla="*/ 12 h 17"/>
                  <a:gd name="T32" fmla="*/ 17 w 20"/>
                  <a:gd name="T33" fmla="*/ 12 h 17"/>
                  <a:gd name="T34" fmla="*/ 16 w 20"/>
                  <a:gd name="T35" fmla="*/ 16 h 17"/>
                  <a:gd name="T36" fmla="*/ 14 w 20"/>
                  <a:gd name="T37" fmla="*/ 16 h 17"/>
                  <a:gd name="T38" fmla="*/ 12 w 20"/>
                  <a:gd name="T39" fmla="*/ 16 h 17"/>
                  <a:gd name="T40" fmla="*/ 10 w 20"/>
                  <a:gd name="T41" fmla="*/ 16 h 17"/>
                  <a:gd name="T42" fmla="*/ 8 w 20"/>
                  <a:gd name="T43" fmla="*/ 16 h 17"/>
                  <a:gd name="T44" fmla="*/ 6 w 20"/>
                  <a:gd name="T45" fmla="*/ 16 h 17"/>
                  <a:gd name="T46" fmla="*/ 4 w 20"/>
                  <a:gd name="T47" fmla="*/ 16 h 17"/>
                  <a:gd name="T48" fmla="*/ 3 w 20"/>
                  <a:gd name="T49" fmla="*/ 16 h 17"/>
                  <a:gd name="T50" fmla="*/ 2 w 20"/>
                  <a:gd name="T51" fmla="*/ 12 h 17"/>
                  <a:gd name="T52" fmla="*/ 1 w 20"/>
                  <a:gd name="T53" fmla="*/ 9 h 17"/>
                  <a:gd name="T54" fmla="*/ 0 w 20"/>
                  <a:gd name="T55" fmla="*/ 6 h 17"/>
                  <a:gd name="T56" fmla="*/ 0 w 20"/>
                  <a:gd name="T57" fmla="*/ 6 h 17"/>
                  <a:gd name="T58" fmla="*/ 1 w 20"/>
                  <a:gd name="T59" fmla="*/ 3 h 17"/>
                  <a:gd name="T60" fmla="*/ 2 w 20"/>
                  <a:gd name="T61" fmla="*/ 3 h 17"/>
                  <a:gd name="T62" fmla="*/ 4 w 20"/>
                  <a:gd name="T63" fmla="*/ 3 h 17"/>
                  <a:gd name="T64" fmla="*/ 5 w 20"/>
                  <a:gd name="T65" fmla="*/ 0 h 17"/>
                  <a:gd name="T66" fmla="*/ 6 w 20"/>
                  <a:gd name="T67" fmla="*/ 0 h 17"/>
                  <a:gd name="T68" fmla="*/ 7 w 20"/>
                  <a:gd name="T69" fmla="*/ 0 h 17"/>
                  <a:gd name="T70" fmla="*/ 8 w 20"/>
                  <a:gd name="T71" fmla="*/ 0 h 17"/>
                  <a:gd name="T72" fmla="*/ 9 w 20"/>
                  <a:gd name="T7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" h="17">
                    <a:moveTo>
                      <a:pt x="9" y="0"/>
                    </a:moveTo>
                    <a:lnTo>
                      <a:pt x="9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8" y="12"/>
                    </a:lnTo>
                    <a:lnTo>
                      <a:pt x="17" y="12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3" y="16"/>
                    </a:lnTo>
                    <a:lnTo>
                      <a:pt x="2" y="12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</a:path>
                </a:pathLst>
              </a:custGeom>
              <a:solidFill>
                <a:srgbClr val="D36D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43" name="Freeform 231">
                <a:extLst>
                  <a:ext uri="{FF2B5EF4-FFF2-40B4-BE49-F238E27FC236}">
                    <a16:creationId xmlns:a16="http://schemas.microsoft.com/office/drawing/2014/main" id="{058344D4-0552-BD08-2046-6FEB93BB7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708"/>
                <a:ext cx="19" cy="17"/>
              </a:xfrm>
              <a:custGeom>
                <a:avLst/>
                <a:gdLst>
                  <a:gd name="T0" fmla="*/ 7 w 19"/>
                  <a:gd name="T1" fmla="*/ 3 h 17"/>
                  <a:gd name="T2" fmla="*/ 8 w 19"/>
                  <a:gd name="T3" fmla="*/ 3 h 17"/>
                  <a:gd name="T4" fmla="*/ 9 w 19"/>
                  <a:gd name="T5" fmla="*/ 3 h 17"/>
                  <a:gd name="T6" fmla="*/ 10 w 19"/>
                  <a:gd name="T7" fmla="*/ 3 h 17"/>
                  <a:gd name="T8" fmla="*/ 11 w 19"/>
                  <a:gd name="T9" fmla="*/ 3 h 17"/>
                  <a:gd name="T10" fmla="*/ 13 w 19"/>
                  <a:gd name="T11" fmla="*/ 0 h 17"/>
                  <a:gd name="T12" fmla="*/ 15 w 19"/>
                  <a:gd name="T13" fmla="*/ 3 h 17"/>
                  <a:gd name="T14" fmla="*/ 17 w 19"/>
                  <a:gd name="T15" fmla="*/ 3 h 17"/>
                  <a:gd name="T16" fmla="*/ 18 w 19"/>
                  <a:gd name="T17" fmla="*/ 3 h 17"/>
                  <a:gd name="T18" fmla="*/ 18 w 19"/>
                  <a:gd name="T19" fmla="*/ 6 h 17"/>
                  <a:gd name="T20" fmla="*/ 17 w 19"/>
                  <a:gd name="T21" fmla="*/ 6 h 17"/>
                  <a:gd name="T22" fmla="*/ 16 w 19"/>
                  <a:gd name="T23" fmla="*/ 12 h 17"/>
                  <a:gd name="T24" fmla="*/ 16 w 19"/>
                  <a:gd name="T25" fmla="*/ 16 h 17"/>
                  <a:gd name="T26" fmla="*/ 15 w 19"/>
                  <a:gd name="T27" fmla="*/ 16 h 17"/>
                  <a:gd name="T28" fmla="*/ 13 w 19"/>
                  <a:gd name="T29" fmla="*/ 16 h 17"/>
                  <a:gd name="T30" fmla="*/ 11 w 19"/>
                  <a:gd name="T31" fmla="*/ 16 h 17"/>
                  <a:gd name="T32" fmla="*/ 9 w 19"/>
                  <a:gd name="T33" fmla="*/ 16 h 17"/>
                  <a:gd name="T34" fmla="*/ 7 w 19"/>
                  <a:gd name="T35" fmla="*/ 16 h 17"/>
                  <a:gd name="T36" fmla="*/ 5 w 19"/>
                  <a:gd name="T37" fmla="*/ 16 h 17"/>
                  <a:gd name="T38" fmla="*/ 4 w 19"/>
                  <a:gd name="T39" fmla="*/ 16 h 17"/>
                  <a:gd name="T40" fmla="*/ 3 w 19"/>
                  <a:gd name="T41" fmla="*/ 16 h 17"/>
                  <a:gd name="T42" fmla="*/ 1 w 19"/>
                  <a:gd name="T43" fmla="*/ 12 h 17"/>
                  <a:gd name="T44" fmla="*/ 1 w 19"/>
                  <a:gd name="T45" fmla="*/ 9 h 17"/>
                  <a:gd name="T46" fmla="*/ 0 w 19"/>
                  <a:gd name="T47" fmla="*/ 6 h 17"/>
                  <a:gd name="T48" fmla="*/ 0 w 19"/>
                  <a:gd name="T49" fmla="*/ 6 h 17"/>
                  <a:gd name="T50" fmla="*/ 1 w 19"/>
                  <a:gd name="T51" fmla="*/ 3 h 17"/>
                  <a:gd name="T52" fmla="*/ 2 w 19"/>
                  <a:gd name="T53" fmla="*/ 3 h 17"/>
                  <a:gd name="T54" fmla="*/ 4 w 19"/>
                  <a:gd name="T55" fmla="*/ 3 h 17"/>
                  <a:gd name="T56" fmla="*/ 5 w 19"/>
                  <a:gd name="T57" fmla="*/ 3 h 17"/>
                  <a:gd name="T58" fmla="*/ 6 w 19"/>
                  <a:gd name="T59" fmla="*/ 0 h 17"/>
                  <a:gd name="T60" fmla="*/ 6 w 19"/>
                  <a:gd name="T61" fmla="*/ 0 h 17"/>
                  <a:gd name="T62" fmla="*/ 7 w 19"/>
                  <a:gd name="T63" fmla="*/ 0 h 17"/>
                  <a:gd name="T64" fmla="*/ 7 w 19"/>
                  <a:gd name="T65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17">
                    <a:moveTo>
                      <a:pt x="7" y="3"/>
                    </a:moveTo>
                    <a:lnTo>
                      <a:pt x="8" y="3"/>
                    </a:lnTo>
                    <a:lnTo>
                      <a:pt x="9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3" y="0"/>
                    </a:lnTo>
                    <a:lnTo>
                      <a:pt x="15" y="3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18" y="6"/>
                    </a:lnTo>
                    <a:lnTo>
                      <a:pt x="17" y="6"/>
                    </a:lnTo>
                    <a:lnTo>
                      <a:pt x="16" y="12"/>
                    </a:lnTo>
                    <a:lnTo>
                      <a:pt x="16" y="16"/>
                    </a:lnTo>
                    <a:lnTo>
                      <a:pt x="15" y="16"/>
                    </a:lnTo>
                    <a:lnTo>
                      <a:pt x="13" y="16"/>
                    </a:lnTo>
                    <a:lnTo>
                      <a:pt x="11" y="16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3" y="16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7" y="3"/>
                    </a:lnTo>
                  </a:path>
                </a:pathLst>
              </a:custGeom>
              <a:solidFill>
                <a:srgbClr val="DD77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44" name="Freeform 232">
                <a:extLst>
                  <a:ext uri="{FF2B5EF4-FFF2-40B4-BE49-F238E27FC236}">
                    <a16:creationId xmlns:a16="http://schemas.microsoft.com/office/drawing/2014/main" id="{3AD0D2B4-32A5-03E6-F7F3-7C856E54F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" y="708"/>
                <a:ext cx="17" cy="17"/>
              </a:xfrm>
              <a:custGeom>
                <a:avLst/>
                <a:gdLst>
                  <a:gd name="T0" fmla="*/ 6 w 17"/>
                  <a:gd name="T1" fmla="*/ 3 h 17"/>
                  <a:gd name="T2" fmla="*/ 7 w 17"/>
                  <a:gd name="T3" fmla="*/ 3 h 17"/>
                  <a:gd name="T4" fmla="*/ 8 w 17"/>
                  <a:gd name="T5" fmla="*/ 6 h 17"/>
                  <a:gd name="T6" fmla="*/ 9 w 17"/>
                  <a:gd name="T7" fmla="*/ 6 h 17"/>
                  <a:gd name="T8" fmla="*/ 10 w 17"/>
                  <a:gd name="T9" fmla="*/ 3 h 17"/>
                  <a:gd name="T10" fmla="*/ 12 w 17"/>
                  <a:gd name="T11" fmla="*/ 0 h 17"/>
                  <a:gd name="T12" fmla="*/ 14 w 17"/>
                  <a:gd name="T13" fmla="*/ 3 h 17"/>
                  <a:gd name="T14" fmla="*/ 16 w 17"/>
                  <a:gd name="T15" fmla="*/ 3 h 17"/>
                  <a:gd name="T16" fmla="*/ 16 w 17"/>
                  <a:gd name="T17" fmla="*/ 6 h 17"/>
                  <a:gd name="T18" fmla="*/ 16 w 17"/>
                  <a:gd name="T19" fmla="*/ 6 h 17"/>
                  <a:gd name="T20" fmla="*/ 16 w 17"/>
                  <a:gd name="T21" fmla="*/ 9 h 17"/>
                  <a:gd name="T22" fmla="*/ 16 w 17"/>
                  <a:gd name="T23" fmla="*/ 12 h 17"/>
                  <a:gd name="T24" fmla="*/ 14 w 17"/>
                  <a:gd name="T25" fmla="*/ 16 h 17"/>
                  <a:gd name="T26" fmla="*/ 13 w 17"/>
                  <a:gd name="T27" fmla="*/ 16 h 17"/>
                  <a:gd name="T28" fmla="*/ 12 w 17"/>
                  <a:gd name="T29" fmla="*/ 16 h 17"/>
                  <a:gd name="T30" fmla="*/ 10 w 17"/>
                  <a:gd name="T31" fmla="*/ 16 h 17"/>
                  <a:gd name="T32" fmla="*/ 8 w 17"/>
                  <a:gd name="T33" fmla="*/ 16 h 17"/>
                  <a:gd name="T34" fmla="*/ 6 w 17"/>
                  <a:gd name="T35" fmla="*/ 16 h 17"/>
                  <a:gd name="T36" fmla="*/ 5 w 17"/>
                  <a:gd name="T37" fmla="*/ 16 h 17"/>
                  <a:gd name="T38" fmla="*/ 3 w 17"/>
                  <a:gd name="T39" fmla="*/ 16 h 17"/>
                  <a:gd name="T40" fmla="*/ 2 w 17"/>
                  <a:gd name="T41" fmla="*/ 16 h 17"/>
                  <a:gd name="T42" fmla="*/ 1 w 17"/>
                  <a:gd name="T43" fmla="*/ 12 h 17"/>
                  <a:gd name="T44" fmla="*/ 0 w 17"/>
                  <a:gd name="T45" fmla="*/ 9 h 17"/>
                  <a:gd name="T46" fmla="*/ 0 w 17"/>
                  <a:gd name="T47" fmla="*/ 6 h 17"/>
                  <a:gd name="T48" fmla="*/ 0 w 17"/>
                  <a:gd name="T49" fmla="*/ 6 h 17"/>
                  <a:gd name="T50" fmla="*/ 1 w 17"/>
                  <a:gd name="T51" fmla="*/ 6 h 17"/>
                  <a:gd name="T52" fmla="*/ 2 w 17"/>
                  <a:gd name="T53" fmla="*/ 3 h 17"/>
                  <a:gd name="T54" fmla="*/ 3 w 17"/>
                  <a:gd name="T55" fmla="*/ 3 h 17"/>
                  <a:gd name="T56" fmla="*/ 4 w 17"/>
                  <a:gd name="T57" fmla="*/ 3 h 17"/>
                  <a:gd name="T58" fmla="*/ 5 w 17"/>
                  <a:gd name="T59" fmla="*/ 3 h 17"/>
                  <a:gd name="T60" fmla="*/ 5 w 17"/>
                  <a:gd name="T61" fmla="*/ 0 h 17"/>
                  <a:gd name="T62" fmla="*/ 6 w 17"/>
                  <a:gd name="T63" fmla="*/ 3 h 17"/>
                  <a:gd name="T64" fmla="*/ 6 w 17"/>
                  <a:gd name="T65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" h="17">
                    <a:moveTo>
                      <a:pt x="6" y="3"/>
                    </a:moveTo>
                    <a:lnTo>
                      <a:pt x="7" y="3"/>
                    </a:lnTo>
                    <a:lnTo>
                      <a:pt x="8" y="6"/>
                    </a:lnTo>
                    <a:lnTo>
                      <a:pt x="9" y="6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5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6" y="3"/>
                    </a:lnTo>
                    <a:lnTo>
                      <a:pt x="6" y="3"/>
                    </a:lnTo>
                  </a:path>
                </a:pathLst>
              </a:custGeom>
              <a:solidFill>
                <a:srgbClr val="E57F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45" name="Freeform 233">
                <a:extLst>
                  <a:ext uri="{FF2B5EF4-FFF2-40B4-BE49-F238E27FC236}">
                    <a16:creationId xmlns:a16="http://schemas.microsoft.com/office/drawing/2014/main" id="{F84DA0EC-67A9-30AE-90C9-A38336F60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" y="708"/>
                <a:ext cx="17" cy="17"/>
              </a:xfrm>
              <a:custGeom>
                <a:avLst/>
                <a:gdLst>
                  <a:gd name="T0" fmla="*/ 4 w 17"/>
                  <a:gd name="T1" fmla="*/ 3 h 17"/>
                  <a:gd name="T2" fmla="*/ 6 w 17"/>
                  <a:gd name="T3" fmla="*/ 6 h 17"/>
                  <a:gd name="T4" fmla="*/ 7 w 17"/>
                  <a:gd name="T5" fmla="*/ 6 h 17"/>
                  <a:gd name="T6" fmla="*/ 8 w 17"/>
                  <a:gd name="T7" fmla="*/ 6 h 17"/>
                  <a:gd name="T8" fmla="*/ 9 w 17"/>
                  <a:gd name="T9" fmla="*/ 3 h 17"/>
                  <a:gd name="T10" fmla="*/ 12 w 17"/>
                  <a:gd name="T11" fmla="*/ 0 h 17"/>
                  <a:gd name="T12" fmla="*/ 13 w 17"/>
                  <a:gd name="T13" fmla="*/ 3 h 17"/>
                  <a:gd name="T14" fmla="*/ 14 w 17"/>
                  <a:gd name="T15" fmla="*/ 6 h 17"/>
                  <a:gd name="T16" fmla="*/ 14 w 17"/>
                  <a:gd name="T17" fmla="*/ 6 h 17"/>
                  <a:gd name="T18" fmla="*/ 16 w 17"/>
                  <a:gd name="T19" fmla="*/ 6 h 17"/>
                  <a:gd name="T20" fmla="*/ 16 w 17"/>
                  <a:gd name="T21" fmla="*/ 9 h 17"/>
                  <a:gd name="T22" fmla="*/ 14 w 17"/>
                  <a:gd name="T23" fmla="*/ 12 h 17"/>
                  <a:gd name="T24" fmla="*/ 14 w 17"/>
                  <a:gd name="T25" fmla="*/ 16 h 17"/>
                  <a:gd name="T26" fmla="*/ 13 w 17"/>
                  <a:gd name="T27" fmla="*/ 16 h 17"/>
                  <a:gd name="T28" fmla="*/ 11 w 17"/>
                  <a:gd name="T29" fmla="*/ 16 h 17"/>
                  <a:gd name="T30" fmla="*/ 9 w 17"/>
                  <a:gd name="T31" fmla="*/ 16 h 17"/>
                  <a:gd name="T32" fmla="*/ 7 w 17"/>
                  <a:gd name="T33" fmla="*/ 16 h 17"/>
                  <a:gd name="T34" fmla="*/ 6 w 17"/>
                  <a:gd name="T35" fmla="*/ 16 h 17"/>
                  <a:gd name="T36" fmla="*/ 3 w 17"/>
                  <a:gd name="T37" fmla="*/ 16 h 17"/>
                  <a:gd name="T38" fmla="*/ 2 w 17"/>
                  <a:gd name="T39" fmla="*/ 16 h 17"/>
                  <a:gd name="T40" fmla="*/ 1 w 17"/>
                  <a:gd name="T41" fmla="*/ 16 h 17"/>
                  <a:gd name="T42" fmla="*/ 0 w 17"/>
                  <a:gd name="T43" fmla="*/ 12 h 17"/>
                  <a:gd name="T44" fmla="*/ 0 w 17"/>
                  <a:gd name="T45" fmla="*/ 12 h 17"/>
                  <a:gd name="T46" fmla="*/ 0 w 17"/>
                  <a:gd name="T47" fmla="*/ 9 h 17"/>
                  <a:gd name="T48" fmla="*/ 0 w 17"/>
                  <a:gd name="T49" fmla="*/ 6 h 17"/>
                  <a:gd name="T50" fmla="*/ 0 w 17"/>
                  <a:gd name="T51" fmla="*/ 6 h 17"/>
                  <a:gd name="T52" fmla="*/ 1 w 17"/>
                  <a:gd name="T53" fmla="*/ 6 h 17"/>
                  <a:gd name="T54" fmla="*/ 1 w 17"/>
                  <a:gd name="T55" fmla="*/ 3 h 17"/>
                  <a:gd name="T56" fmla="*/ 2 w 17"/>
                  <a:gd name="T57" fmla="*/ 3 h 17"/>
                  <a:gd name="T58" fmla="*/ 3 w 17"/>
                  <a:gd name="T59" fmla="*/ 3 h 17"/>
                  <a:gd name="T60" fmla="*/ 3 w 17"/>
                  <a:gd name="T61" fmla="*/ 3 h 17"/>
                  <a:gd name="T62" fmla="*/ 4 w 17"/>
                  <a:gd name="T63" fmla="*/ 3 h 17"/>
                  <a:gd name="T64" fmla="*/ 4 w 17"/>
                  <a:gd name="T65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" h="17">
                    <a:moveTo>
                      <a:pt x="4" y="3"/>
                    </a:moveTo>
                    <a:lnTo>
                      <a:pt x="6" y="6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2" y="0"/>
                    </a:lnTo>
                    <a:lnTo>
                      <a:pt x="13" y="3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1" y="16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6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</a:path>
                </a:pathLst>
              </a:custGeom>
              <a:solidFill>
                <a:srgbClr val="ED87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46" name="Freeform 234">
                <a:extLst>
                  <a:ext uri="{FF2B5EF4-FFF2-40B4-BE49-F238E27FC236}">
                    <a16:creationId xmlns:a16="http://schemas.microsoft.com/office/drawing/2014/main" id="{2E0CD5D4-98F4-65B8-E8C7-91AF22F7E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" y="709"/>
                <a:ext cx="17" cy="17"/>
              </a:xfrm>
              <a:custGeom>
                <a:avLst/>
                <a:gdLst>
                  <a:gd name="T0" fmla="*/ 4 w 17"/>
                  <a:gd name="T1" fmla="*/ 0 h 17"/>
                  <a:gd name="T2" fmla="*/ 5 w 17"/>
                  <a:gd name="T3" fmla="*/ 4 h 17"/>
                  <a:gd name="T4" fmla="*/ 7 w 17"/>
                  <a:gd name="T5" fmla="*/ 8 h 17"/>
                  <a:gd name="T6" fmla="*/ 8 w 17"/>
                  <a:gd name="T7" fmla="*/ 8 h 17"/>
                  <a:gd name="T8" fmla="*/ 10 w 17"/>
                  <a:gd name="T9" fmla="*/ 0 h 17"/>
                  <a:gd name="T10" fmla="*/ 13 w 17"/>
                  <a:gd name="T11" fmla="*/ 0 h 17"/>
                  <a:gd name="T12" fmla="*/ 14 w 17"/>
                  <a:gd name="T13" fmla="*/ 0 h 17"/>
                  <a:gd name="T14" fmla="*/ 14 w 17"/>
                  <a:gd name="T15" fmla="*/ 4 h 17"/>
                  <a:gd name="T16" fmla="*/ 16 w 17"/>
                  <a:gd name="T17" fmla="*/ 4 h 17"/>
                  <a:gd name="T18" fmla="*/ 16 w 17"/>
                  <a:gd name="T19" fmla="*/ 4 h 17"/>
                  <a:gd name="T20" fmla="*/ 16 w 17"/>
                  <a:gd name="T21" fmla="*/ 8 h 17"/>
                  <a:gd name="T22" fmla="*/ 16 w 17"/>
                  <a:gd name="T23" fmla="*/ 12 h 17"/>
                  <a:gd name="T24" fmla="*/ 14 w 17"/>
                  <a:gd name="T25" fmla="*/ 16 h 17"/>
                  <a:gd name="T26" fmla="*/ 13 w 17"/>
                  <a:gd name="T27" fmla="*/ 16 h 17"/>
                  <a:gd name="T28" fmla="*/ 11 w 17"/>
                  <a:gd name="T29" fmla="*/ 16 h 17"/>
                  <a:gd name="T30" fmla="*/ 10 w 17"/>
                  <a:gd name="T31" fmla="*/ 16 h 17"/>
                  <a:gd name="T32" fmla="*/ 7 w 17"/>
                  <a:gd name="T33" fmla="*/ 16 h 17"/>
                  <a:gd name="T34" fmla="*/ 5 w 17"/>
                  <a:gd name="T35" fmla="*/ 16 h 17"/>
                  <a:gd name="T36" fmla="*/ 4 w 17"/>
                  <a:gd name="T37" fmla="*/ 16 h 17"/>
                  <a:gd name="T38" fmla="*/ 2 w 17"/>
                  <a:gd name="T39" fmla="*/ 16 h 17"/>
                  <a:gd name="T40" fmla="*/ 1 w 17"/>
                  <a:gd name="T41" fmla="*/ 16 h 17"/>
                  <a:gd name="T42" fmla="*/ 0 w 17"/>
                  <a:gd name="T43" fmla="*/ 16 h 17"/>
                  <a:gd name="T44" fmla="*/ 0 w 17"/>
                  <a:gd name="T45" fmla="*/ 12 h 17"/>
                  <a:gd name="T46" fmla="*/ 0 w 17"/>
                  <a:gd name="T47" fmla="*/ 8 h 17"/>
                  <a:gd name="T48" fmla="*/ 0 w 17"/>
                  <a:gd name="T49" fmla="*/ 4 h 17"/>
                  <a:gd name="T50" fmla="*/ 0 w 17"/>
                  <a:gd name="T51" fmla="*/ 4 h 17"/>
                  <a:gd name="T52" fmla="*/ 0 w 17"/>
                  <a:gd name="T53" fmla="*/ 4 h 17"/>
                  <a:gd name="T54" fmla="*/ 1 w 17"/>
                  <a:gd name="T55" fmla="*/ 4 h 17"/>
                  <a:gd name="T56" fmla="*/ 1 w 17"/>
                  <a:gd name="T57" fmla="*/ 0 h 17"/>
                  <a:gd name="T58" fmla="*/ 2 w 17"/>
                  <a:gd name="T59" fmla="*/ 0 h 17"/>
                  <a:gd name="T60" fmla="*/ 2 w 17"/>
                  <a:gd name="T61" fmla="*/ 0 h 17"/>
                  <a:gd name="T62" fmla="*/ 4 w 17"/>
                  <a:gd name="T63" fmla="*/ 0 h 17"/>
                  <a:gd name="T64" fmla="*/ 4 w 17"/>
                  <a:gd name="T6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" h="17">
                    <a:moveTo>
                      <a:pt x="4" y="0"/>
                    </a:moveTo>
                    <a:lnTo>
                      <a:pt x="5" y="4"/>
                    </a:lnTo>
                    <a:lnTo>
                      <a:pt x="7" y="8"/>
                    </a:lnTo>
                    <a:lnTo>
                      <a:pt x="8" y="8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F791B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47" name="Freeform 235">
                <a:extLst>
                  <a:ext uri="{FF2B5EF4-FFF2-40B4-BE49-F238E27FC236}">
                    <a16:creationId xmlns:a16="http://schemas.microsoft.com/office/drawing/2014/main" id="{4F0AAF66-9D19-464C-2417-C7CBA20EA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" y="709"/>
                <a:ext cx="17" cy="17"/>
              </a:xfrm>
              <a:custGeom>
                <a:avLst/>
                <a:gdLst>
                  <a:gd name="T0" fmla="*/ 14 w 17"/>
                  <a:gd name="T1" fmla="*/ 4 h 17"/>
                  <a:gd name="T2" fmla="*/ 14 w 17"/>
                  <a:gd name="T3" fmla="*/ 4 h 17"/>
                  <a:gd name="T4" fmla="*/ 14 w 17"/>
                  <a:gd name="T5" fmla="*/ 0 h 17"/>
                  <a:gd name="T6" fmla="*/ 12 w 17"/>
                  <a:gd name="T7" fmla="*/ 0 h 17"/>
                  <a:gd name="T8" fmla="*/ 11 w 17"/>
                  <a:gd name="T9" fmla="*/ 4 h 17"/>
                  <a:gd name="T10" fmla="*/ 9 w 17"/>
                  <a:gd name="T11" fmla="*/ 12 h 17"/>
                  <a:gd name="T12" fmla="*/ 6 w 17"/>
                  <a:gd name="T13" fmla="*/ 12 h 17"/>
                  <a:gd name="T14" fmla="*/ 4 w 17"/>
                  <a:gd name="T15" fmla="*/ 4 h 17"/>
                  <a:gd name="T16" fmla="*/ 4 w 17"/>
                  <a:gd name="T17" fmla="*/ 0 h 17"/>
                  <a:gd name="T18" fmla="*/ 3 w 17"/>
                  <a:gd name="T19" fmla="*/ 0 h 17"/>
                  <a:gd name="T20" fmla="*/ 3 w 17"/>
                  <a:gd name="T21" fmla="*/ 0 h 17"/>
                  <a:gd name="T22" fmla="*/ 3 w 17"/>
                  <a:gd name="T23" fmla="*/ 0 h 17"/>
                  <a:gd name="T24" fmla="*/ 1 w 17"/>
                  <a:gd name="T25" fmla="*/ 4 h 17"/>
                  <a:gd name="T26" fmla="*/ 1 w 17"/>
                  <a:gd name="T27" fmla="*/ 4 h 17"/>
                  <a:gd name="T28" fmla="*/ 1 w 17"/>
                  <a:gd name="T29" fmla="*/ 4 h 17"/>
                  <a:gd name="T30" fmla="*/ 1 w 17"/>
                  <a:gd name="T31" fmla="*/ 4 h 17"/>
                  <a:gd name="T32" fmla="*/ 1 w 17"/>
                  <a:gd name="T33" fmla="*/ 4 h 17"/>
                  <a:gd name="T34" fmla="*/ 1 w 17"/>
                  <a:gd name="T35" fmla="*/ 8 h 17"/>
                  <a:gd name="T36" fmla="*/ 1 w 17"/>
                  <a:gd name="T37" fmla="*/ 12 h 17"/>
                  <a:gd name="T38" fmla="*/ 0 w 17"/>
                  <a:gd name="T39" fmla="*/ 16 h 17"/>
                  <a:gd name="T40" fmla="*/ 1 w 17"/>
                  <a:gd name="T41" fmla="*/ 16 h 17"/>
                  <a:gd name="T42" fmla="*/ 3 w 17"/>
                  <a:gd name="T43" fmla="*/ 16 h 17"/>
                  <a:gd name="T44" fmla="*/ 4 w 17"/>
                  <a:gd name="T45" fmla="*/ 16 h 17"/>
                  <a:gd name="T46" fmla="*/ 6 w 17"/>
                  <a:gd name="T47" fmla="*/ 16 h 17"/>
                  <a:gd name="T48" fmla="*/ 8 w 17"/>
                  <a:gd name="T49" fmla="*/ 16 h 17"/>
                  <a:gd name="T50" fmla="*/ 9 w 17"/>
                  <a:gd name="T51" fmla="*/ 16 h 17"/>
                  <a:gd name="T52" fmla="*/ 12 w 17"/>
                  <a:gd name="T53" fmla="*/ 16 h 17"/>
                  <a:gd name="T54" fmla="*/ 14 w 17"/>
                  <a:gd name="T55" fmla="*/ 16 h 17"/>
                  <a:gd name="T56" fmla="*/ 14 w 17"/>
                  <a:gd name="T57" fmla="*/ 16 h 17"/>
                  <a:gd name="T58" fmla="*/ 16 w 17"/>
                  <a:gd name="T59" fmla="*/ 12 h 17"/>
                  <a:gd name="T60" fmla="*/ 16 w 17"/>
                  <a:gd name="T61" fmla="*/ 12 h 17"/>
                  <a:gd name="T62" fmla="*/ 14 w 17"/>
                  <a:gd name="T63" fmla="*/ 4 h 17"/>
                  <a:gd name="T64" fmla="*/ 14 w 17"/>
                  <a:gd name="T6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" h="17">
                    <a:moveTo>
                      <a:pt x="14" y="4"/>
                    </a:moveTo>
                    <a:lnTo>
                      <a:pt x="14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4"/>
                    </a:lnTo>
                    <a:lnTo>
                      <a:pt x="9" y="12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8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3" y="16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9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4"/>
                    </a:lnTo>
                    <a:lnTo>
                      <a:pt x="14" y="4"/>
                    </a:lnTo>
                  </a:path>
                </a:pathLst>
              </a:custGeom>
              <a:solidFill>
                <a:srgbClr val="FF99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48" name="Freeform 236">
                <a:extLst>
                  <a:ext uri="{FF2B5EF4-FFF2-40B4-BE49-F238E27FC236}">
                    <a16:creationId xmlns:a16="http://schemas.microsoft.com/office/drawing/2014/main" id="{A1356528-2CC8-0058-985C-F793433BD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712"/>
                <a:ext cx="19" cy="17"/>
              </a:xfrm>
              <a:custGeom>
                <a:avLst/>
                <a:gdLst>
                  <a:gd name="T0" fmla="*/ 9 w 19"/>
                  <a:gd name="T1" fmla="*/ 8 h 17"/>
                  <a:gd name="T2" fmla="*/ 10 w 19"/>
                  <a:gd name="T3" fmla="*/ 0 h 17"/>
                  <a:gd name="T4" fmla="*/ 12 w 19"/>
                  <a:gd name="T5" fmla="*/ 0 h 17"/>
                  <a:gd name="T6" fmla="*/ 12 w 19"/>
                  <a:gd name="T7" fmla="*/ 8 h 17"/>
                  <a:gd name="T8" fmla="*/ 13 w 19"/>
                  <a:gd name="T9" fmla="*/ 8 h 17"/>
                  <a:gd name="T10" fmla="*/ 14 w 19"/>
                  <a:gd name="T11" fmla="*/ 0 h 17"/>
                  <a:gd name="T12" fmla="*/ 15 w 19"/>
                  <a:gd name="T13" fmla="*/ 0 h 17"/>
                  <a:gd name="T14" fmla="*/ 16 w 19"/>
                  <a:gd name="T15" fmla="*/ 0 h 17"/>
                  <a:gd name="T16" fmla="*/ 16 w 19"/>
                  <a:gd name="T17" fmla="*/ 0 h 17"/>
                  <a:gd name="T18" fmla="*/ 17 w 19"/>
                  <a:gd name="T19" fmla="*/ 0 h 17"/>
                  <a:gd name="T20" fmla="*/ 17 w 19"/>
                  <a:gd name="T21" fmla="*/ 0 h 17"/>
                  <a:gd name="T22" fmla="*/ 18 w 19"/>
                  <a:gd name="T23" fmla="*/ 0 h 17"/>
                  <a:gd name="T24" fmla="*/ 18 w 19"/>
                  <a:gd name="T25" fmla="*/ 0 h 17"/>
                  <a:gd name="T26" fmla="*/ 18 w 19"/>
                  <a:gd name="T27" fmla="*/ 0 h 17"/>
                  <a:gd name="T28" fmla="*/ 17 w 19"/>
                  <a:gd name="T29" fmla="*/ 0 h 17"/>
                  <a:gd name="T30" fmla="*/ 15 w 19"/>
                  <a:gd name="T31" fmla="*/ 8 h 17"/>
                  <a:gd name="T32" fmla="*/ 14 w 19"/>
                  <a:gd name="T33" fmla="*/ 16 h 17"/>
                  <a:gd name="T34" fmla="*/ 12 w 19"/>
                  <a:gd name="T35" fmla="*/ 16 h 17"/>
                  <a:gd name="T36" fmla="*/ 11 w 19"/>
                  <a:gd name="T37" fmla="*/ 16 h 17"/>
                  <a:gd name="T38" fmla="*/ 10 w 19"/>
                  <a:gd name="T39" fmla="*/ 16 h 17"/>
                  <a:gd name="T40" fmla="*/ 9 w 19"/>
                  <a:gd name="T41" fmla="*/ 16 h 17"/>
                  <a:gd name="T42" fmla="*/ 9 w 19"/>
                  <a:gd name="T43" fmla="*/ 16 h 17"/>
                  <a:gd name="T44" fmla="*/ 8 w 19"/>
                  <a:gd name="T45" fmla="*/ 16 h 17"/>
                  <a:gd name="T46" fmla="*/ 7 w 19"/>
                  <a:gd name="T47" fmla="*/ 16 h 17"/>
                  <a:gd name="T48" fmla="*/ 6 w 19"/>
                  <a:gd name="T49" fmla="*/ 16 h 17"/>
                  <a:gd name="T50" fmla="*/ 4 w 19"/>
                  <a:gd name="T51" fmla="*/ 16 h 17"/>
                  <a:gd name="T52" fmla="*/ 4 w 19"/>
                  <a:gd name="T53" fmla="*/ 16 h 17"/>
                  <a:gd name="T54" fmla="*/ 3 w 19"/>
                  <a:gd name="T55" fmla="*/ 16 h 17"/>
                  <a:gd name="T56" fmla="*/ 3 w 19"/>
                  <a:gd name="T57" fmla="*/ 16 h 17"/>
                  <a:gd name="T58" fmla="*/ 2 w 19"/>
                  <a:gd name="T59" fmla="*/ 8 h 17"/>
                  <a:gd name="T60" fmla="*/ 1 w 19"/>
                  <a:gd name="T61" fmla="*/ 8 h 17"/>
                  <a:gd name="T62" fmla="*/ 1 w 19"/>
                  <a:gd name="T63" fmla="*/ 8 h 17"/>
                  <a:gd name="T64" fmla="*/ 0 w 19"/>
                  <a:gd name="T65" fmla="*/ 0 h 17"/>
                  <a:gd name="T66" fmla="*/ 0 w 19"/>
                  <a:gd name="T67" fmla="*/ 0 h 17"/>
                  <a:gd name="T68" fmla="*/ 1 w 19"/>
                  <a:gd name="T69" fmla="*/ 0 h 17"/>
                  <a:gd name="T70" fmla="*/ 1 w 19"/>
                  <a:gd name="T71" fmla="*/ 0 h 17"/>
                  <a:gd name="T72" fmla="*/ 2 w 19"/>
                  <a:gd name="T73" fmla="*/ 0 h 17"/>
                  <a:gd name="T74" fmla="*/ 3 w 19"/>
                  <a:gd name="T75" fmla="*/ 0 h 17"/>
                  <a:gd name="T76" fmla="*/ 4 w 19"/>
                  <a:gd name="T77" fmla="*/ 0 h 17"/>
                  <a:gd name="T78" fmla="*/ 5 w 19"/>
                  <a:gd name="T79" fmla="*/ 0 h 17"/>
                  <a:gd name="T80" fmla="*/ 6 w 19"/>
                  <a:gd name="T81" fmla="*/ 8 h 17"/>
                  <a:gd name="T82" fmla="*/ 6 w 19"/>
                  <a:gd name="T83" fmla="*/ 8 h 17"/>
                  <a:gd name="T84" fmla="*/ 7 w 19"/>
                  <a:gd name="T85" fmla="*/ 0 h 17"/>
                  <a:gd name="T86" fmla="*/ 8 w 19"/>
                  <a:gd name="T87" fmla="*/ 0 h 17"/>
                  <a:gd name="T88" fmla="*/ 9 w 19"/>
                  <a:gd name="T89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" h="17">
                    <a:moveTo>
                      <a:pt x="9" y="8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8"/>
                    </a:lnTo>
                    <a:lnTo>
                      <a:pt x="13" y="8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8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9" y="16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49" name="Freeform 237">
                <a:extLst>
                  <a:ext uri="{FF2B5EF4-FFF2-40B4-BE49-F238E27FC236}">
                    <a16:creationId xmlns:a16="http://schemas.microsoft.com/office/drawing/2014/main" id="{8F162C39-39CB-1069-A83A-F9B6F787C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712"/>
                <a:ext cx="19" cy="17"/>
              </a:xfrm>
              <a:custGeom>
                <a:avLst/>
                <a:gdLst>
                  <a:gd name="T0" fmla="*/ 9 w 19"/>
                  <a:gd name="T1" fmla="*/ 8 h 17"/>
                  <a:gd name="T2" fmla="*/ 9 w 19"/>
                  <a:gd name="T3" fmla="*/ 8 h 17"/>
                  <a:gd name="T4" fmla="*/ 10 w 19"/>
                  <a:gd name="T5" fmla="*/ 0 h 17"/>
                  <a:gd name="T6" fmla="*/ 12 w 19"/>
                  <a:gd name="T7" fmla="*/ 0 h 17"/>
                  <a:gd name="T8" fmla="*/ 12 w 19"/>
                  <a:gd name="T9" fmla="*/ 8 h 17"/>
                  <a:gd name="T10" fmla="*/ 13 w 19"/>
                  <a:gd name="T11" fmla="*/ 8 h 17"/>
                  <a:gd name="T12" fmla="*/ 13 w 19"/>
                  <a:gd name="T13" fmla="*/ 8 h 17"/>
                  <a:gd name="T14" fmla="*/ 14 w 19"/>
                  <a:gd name="T15" fmla="*/ 0 h 17"/>
                  <a:gd name="T16" fmla="*/ 15 w 19"/>
                  <a:gd name="T17" fmla="*/ 0 h 17"/>
                  <a:gd name="T18" fmla="*/ 16 w 19"/>
                  <a:gd name="T19" fmla="*/ 0 h 17"/>
                  <a:gd name="T20" fmla="*/ 16 w 19"/>
                  <a:gd name="T21" fmla="*/ 0 h 17"/>
                  <a:gd name="T22" fmla="*/ 16 w 19"/>
                  <a:gd name="T23" fmla="*/ 0 h 17"/>
                  <a:gd name="T24" fmla="*/ 17 w 19"/>
                  <a:gd name="T25" fmla="*/ 0 h 17"/>
                  <a:gd name="T26" fmla="*/ 17 w 19"/>
                  <a:gd name="T27" fmla="*/ 0 h 17"/>
                  <a:gd name="T28" fmla="*/ 18 w 19"/>
                  <a:gd name="T29" fmla="*/ 0 h 17"/>
                  <a:gd name="T30" fmla="*/ 18 w 19"/>
                  <a:gd name="T31" fmla="*/ 0 h 17"/>
                  <a:gd name="T32" fmla="*/ 18 w 19"/>
                  <a:gd name="T33" fmla="*/ 0 h 17"/>
                  <a:gd name="T34" fmla="*/ 18 w 19"/>
                  <a:gd name="T35" fmla="*/ 0 h 17"/>
                  <a:gd name="T36" fmla="*/ 17 w 19"/>
                  <a:gd name="T37" fmla="*/ 0 h 17"/>
                  <a:gd name="T38" fmla="*/ 15 w 19"/>
                  <a:gd name="T39" fmla="*/ 8 h 17"/>
                  <a:gd name="T40" fmla="*/ 14 w 19"/>
                  <a:gd name="T41" fmla="*/ 16 h 17"/>
                  <a:gd name="T42" fmla="*/ 14 w 19"/>
                  <a:gd name="T43" fmla="*/ 16 h 17"/>
                  <a:gd name="T44" fmla="*/ 12 w 19"/>
                  <a:gd name="T45" fmla="*/ 16 h 17"/>
                  <a:gd name="T46" fmla="*/ 11 w 19"/>
                  <a:gd name="T47" fmla="*/ 16 h 17"/>
                  <a:gd name="T48" fmla="*/ 10 w 19"/>
                  <a:gd name="T49" fmla="*/ 16 h 17"/>
                  <a:gd name="T50" fmla="*/ 9 w 19"/>
                  <a:gd name="T51" fmla="*/ 16 h 17"/>
                  <a:gd name="T52" fmla="*/ 9 w 19"/>
                  <a:gd name="T53" fmla="*/ 16 h 17"/>
                  <a:gd name="T54" fmla="*/ 9 w 19"/>
                  <a:gd name="T55" fmla="*/ 16 h 17"/>
                  <a:gd name="T56" fmla="*/ 8 w 19"/>
                  <a:gd name="T57" fmla="*/ 16 h 17"/>
                  <a:gd name="T58" fmla="*/ 7 w 19"/>
                  <a:gd name="T59" fmla="*/ 16 h 17"/>
                  <a:gd name="T60" fmla="*/ 6 w 19"/>
                  <a:gd name="T61" fmla="*/ 16 h 17"/>
                  <a:gd name="T62" fmla="*/ 4 w 19"/>
                  <a:gd name="T63" fmla="*/ 16 h 17"/>
                  <a:gd name="T64" fmla="*/ 4 w 19"/>
                  <a:gd name="T65" fmla="*/ 16 h 17"/>
                  <a:gd name="T66" fmla="*/ 3 w 19"/>
                  <a:gd name="T67" fmla="*/ 16 h 17"/>
                  <a:gd name="T68" fmla="*/ 3 w 19"/>
                  <a:gd name="T69" fmla="*/ 16 h 17"/>
                  <a:gd name="T70" fmla="*/ 3 w 19"/>
                  <a:gd name="T71" fmla="*/ 16 h 17"/>
                  <a:gd name="T72" fmla="*/ 2 w 19"/>
                  <a:gd name="T73" fmla="*/ 8 h 17"/>
                  <a:gd name="T74" fmla="*/ 1 w 19"/>
                  <a:gd name="T75" fmla="*/ 8 h 17"/>
                  <a:gd name="T76" fmla="*/ 1 w 19"/>
                  <a:gd name="T77" fmla="*/ 8 h 17"/>
                  <a:gd name="T78" fmla="*/ 0 w 19"/>
                  <a:gd name="T79" fmla="*/ 0 h 17"/>
                  <a:gd name="T80" fmla="*/ 0 w 19"/>
                  <a:gd name="T81" fmla="*/ 0 h 17"/>
                  <a:gd name="T82" fmla="*/ 0 w 19"/>
                  <a:gd name="T83" fmla="*/ 0 h 17"/>
                  <a:gd name="T84" fmla="*/ 1 w 19"/>
                  <a:gd name="T85" fmla="*/ 0 h 17"/>
                  <a:gd name="T86" fmla="*/ 1 w 19"/>
                  <a:gd name="T87" fmla="*/ 0 h 17"/>
                  <a:gd name="T88" fmla="*/ 2 w 19"/>
                  <a:gd name="T89" fmla="*/ 0 h 17"/>
                  <a:gd name="T90" fmla="*/ 2 w 19"/>
                  <a:gd name="T91" fmla="*/ 0 h 17"/>
                  <a:gd name="T92" fmla="*/ 3 w 19"/>
                  <a:gd name="T93" fmla="*/ 0 h 17"/>
                  <a:gd name="T94" fmla="*/ 4 w 19"/>
                  <a:gd name="T95" fmla="*/ 0 h 17"/>
                  <a:gd name="T96" fmla="*/ 5 w 19"/>
                  <a:gd name="T97" fmla="*/ 0 h 17"/>
                  <a:gd name="T98" fmla="*/ 6 w 19"/>
                  <a:gd name="T99" fmla="*/ 8 h 17"/>
                  <a:gd name="T100" fmla="*/ 6 w 19"/>
                  <a:gd name="T101" fmla="*/ 8 h 17"/>
                  <a:gd name="T102" fmla="*/ 6 w 19"/>
                  <a:gd name="T103" fmla="*/ 8 h 17"/>
                  <a:gd name="T104" fmla="*/ 7 w 19"/>
                  <a:gd name="T105" fmla="*/ 0 h 17"/>
                  <a:gd name="T106" fmla="*/ 8 w 19"/>
                  <a:gd name="T107" fmla="*/ 0 h 17"/>
                  <a:gd name="T108" fmla="*/ 9 w 19"/>
                  <a:gd name="T109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" h="17">
                    <a:moveTo>
                      <a:pt x="9" y="8"/>
                    </a:moveTo>
                    <a:lnTo>
                      <a:pt x="9" y="8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8"/>
                    </a:lnTo>
                    <a:lnTo>
                      <a:pt x="13" y="8"/>
                    </a:lnTo>
                    <a:lnTo>
                      <a:pt x="13" y="8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8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9" y="16"/>
                    </a:lnTo>
                    <a:lnTo>
                      <a:pt x="9" y="16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50" name="Freeform 238">
                <a:extLst>
                  <a:ext uri="{FF2B5EF4-FFF2-40B4-BE49-F238E27FC236}">
                    <a16:creationId xmlns:a16="http://schemas.microsoft.com/office/drawing/2014/main" id="{12669E6A-D917-A805-2441-5C377B17B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" y="663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3 h 17"/>
                  <a:gd name="T6" fmla="*/ 8 w 17"/>
                  <a:gd name="T7" fmla="*/ 6 h 17"/>
                  <a:gd name="T8" fmla="*/ 8 w 17"/>
                  <a:gd name="T9" fmla="*/ 9 h 17"/>
                  <a:gd name="T10" fmla="*/ 16 w 1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16" y="16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51" name="Freeform 239">
                <a:extLst>
                  <a:ext uri="{FF2B5EF4-FFF2-40B4-BE49-F238E27FC236}">
                    <a16:creationId xmlns:a16="http://schemas.microsoft.com/office/drawing/2014/main" id="{D0AA27B1-C26D-1F07-0636-658EF405D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" y="1038"/>
                <a:ext cx="84" cy="17"/>
              </a:xfrm>
              <a:custGeom>
                <a:avLst/>
                <a:gdLst>
                  <a:gd name="T0" fmla="*/ 83 w 84"/>
                  <a:gd name="T1" fmla="*/ 2 h 17"/>
                  <a:gd name="T2" fmla="*/ 82 w 84"/>
                  <a:gd name="T3" fmla="*/ 12 h 17"/>
                  <a:gd name="T4" fmla="*/ 82 w 84"/>
                  <a:gd name="T5" fmla="*/ 12 h 17"/>
                  <a:gd name="T6" fmla="*/ 82 w 84"/>
                  <a:gd name="T7" fmla="*/ 12 h 17"/>
                  <a:gd name="T8" fmla="*/ 81 w 84"/>
                  <a:gd name="T9" fmla="*/ 12 h 17"/>
                  <a:gd name="T10" fmla="*/ 79 w 84"/>
                  <a:gd name="T11" fmla="*/ 12 h 17"/>
                  <a:gd name="T12" fmla="*/ 77 w 84"/>
                  <a:gd name="T13" fmla="*/ 13 h 17"/>
                  <a:gd name="T14" fmla="*/ 74 w 84"/>
                  <a:gd name="T15" fmla="*/ 13 h 17"/>
                  <a:gd name="T16" fmla="*/ 71 w 84"/>
                  <a:gd name="T17" fmla="*/ 13 h 17"/>
                  <a:gd name="T18" fmla="*/ 65 w 84"/>
                  <a:gd name="T19" fmla="*/ 14 h 17"/>
                  <a:gd name="T20" fmla="*/ 61 w 84"/>
                  <a:gd name="T21" fmla="*/ 14 h 17"/>
                  <a:gd name="T22" fmla="*/ 56 w 84"/>
                  <a:gd name="T23" fmla="*/ 16 h 17"/>
                  <a:gd name="T24" fmla="*/ 52 w 84"/>
                  <a:gd name="T25" fmla="*/ 16 h 17"/>
                  <a:gd name="T26" fmla="*/ 47 w 84"/>
                  <a:gd name="T27" fmla="*/ 16 h 17"/>
                  <a:gd name="T28" fmla="*/ 43 w 84"/>
                  <a:gd name="T29" fmla="*/ 16 h 17"/>
                  <a:gd name="T30" fmla="*/ 39 w 84"/>
                  <a:gd name="T31" fmla="*/ 16 h 17"/>
                  <a:gd name="T32" fmla="*/ 35 w 84"/>
                  <a:gd name="T33" fmla="*/ 16 h 17"/>
                  <a:gd name="T34" fmla="*/ 31 w 84"/>
                  <a:gd name="T35" fmla="*/ 14 h 17"/>
                  <a:gd name="T36" fmla="*/ 26 w 84"/>
                  <a:gd name="T37" fmla="*/ 14 h 17"/>
                  <a:gd name="T38" fmla="*/ 23 w 84"/>
                  <a:gd name="T39" fmla="*/ 14 h 17"/>
                  <a:gd name="T40" fmla="*/ 19 w 84"/>
                  <a:gd name="T41" fmla="*/ 14 h 17"/>
                  <a:gd name="T42" fmla="*/ 16 w 84"/>
                  <a:gd name="T43" fmla="*/ 14 h 17"/>
                  <a:gd name="T44" fmla="*/ 13 w 84"/>
                  <a:gd name="T45" fmla="*/ 13 h 17"/>
                  <a:gd name="T46" fmla="*/ 10 w 84"/>
                  <a:gd name="T47" fmla="*/ 13 h 17"/>
                  <a:gd name="T48" fmla="*/ 8 w 84"/>
                  <a:gd name="T49" fmla="*/ 13 h 17"/>
                  <a:gd name="T50" fmla="*/ 6 w 84"/>
                  <a:gd name="T51" fmla="*/ 13 h 17"/>
                  <a:gd name="T52" fmla="*/ 3 w 84"/>
                  <a:gd name="T53" fmla="*/ 13 h 17"/>
                  <a:gd name="T54" fmla="*/ 2 w 84"/>
                  <a:gd name="T55" fmla="*/ 13 h 17"/>
                  <a:gd name="T56" fmla="*/ 1 w 84"/>
                  <a:gd name="T57" fmla="*/ 12 h 17"/>
                  <a:gd name="T58" fmla="*/ 0 w 84"/>
                  <a:gd name="T59" fmla="*/ 12 h 17"/>
                  <a:gd name="T60" fmla="*/ 0 w 84"/>
                  <a:gd name="T61" fmla="*/ 12 h 17"/>
                  <a:gd name="T62" fmla="*/ 0 w 84"/>
                  <a:gd name="T63" fmla="*/ 12 h 17"/>
                  <a:gd name="T64" fmla="*/ 0 w 84"/>
                  <a:gd name="T65" fmla="*/ 11 h 17"/>
                  <a:gd name="T66" fmla="*/ 0 w 84"/>
                  <a:gd name="T67" fmla="*/ 11 h 17"/>
                  <a:gd name="T68" fmla="*/ 1 w 84"/>
                  <a:gd name="T69" fmla="*/ 0 h 17"/>
                  <a:gd name="T70" fmla="*/ 1 w 84"/>
                  <a:gd name="T71" fmla="*/ 0 h 17"/>
                  <a:gd name="T72" fmla="*/ 2 w 84"/>
                  <a:gd name="T73" fmla="*/ 0 h 17"/>
                  <a:gd name="T74" fmla="*/ 4 w 84"/>
                  <a:gd name="T75" fmla="*/ 0 h 17"/>
                  <a:gd name="T76" fmla="*/ 6 w 84"/>
                  <a:gd name="T77" fmla="*/ 0 h 17"/>
                  <a:gd name="T78" fmla="*/ 7 w 84"/>
                  <a:gd name="T79" fmla="*/ 0 h 17"/>
                  <a:gd name="T80" fmla="*/ 11 w 84"/>
                  <a:gd name="T81" fmla="*/ 0 h 17"/>
                  <a:gd name="T82" fmla="*/ 16 w 84"/>
                  <a:gd name="T83" fmla="*/ 0 h 17"/>
                  <a:gd name="T84" fmla="*/ 22 w 84"/>
                  <a:gd name="T85" fmla="*/ 0 h 17"/>
                  <a:gd name="T86" fmla="*/ 27 w 84"/>
                  <a:gd name="T87" fmla="*/ 1 h 17"/>
                  <a:gd name="T88" fmla="*/ 32 w 84"/>
                  <a:gd name="T89" fmla="*/ 1 h 17"/>
                  <a:gd name="T90" fmla="*/ 37 w 84"/>
                  <a:gd name="T91" fmla="*/ 1 h 17"/>
                  <a:gd name="T92" fmla="*/ 39 w 84"/>
                  <a:gd name="T93" fmla="*/ 1 h 17"/>
                  <a:gd name="T94" fmla="*/ 41 w 84"/>
                  <a:gd name="T95" fmla="*/ 1 h 17"/>
                  <a:gd name="T96" fmla="*/ 43 w 84"/>
                  <a:gd name="T97" fmla="*/ 2 h 17"/>
                  <a:gd name="T98" fmla="*/ 45 w 84"/>
                  <a:gd name="T99" fmla="*/ 2 h 17"/>
                  <a:gd name="T100" fmla="*/ 47 w 84"/>
                  <a:gd name="T101" fmla="*/ 2 h 17"/>
                  <a:gd name="T102" fmla="*/ 50 w 84"/>
                  <a:gd name="T103" fmla="*/ 2 h 17"/>
                  <a:gd name="T104" fmla="*/ 53 w 84"/>
                  <a:gd name="T105" fmla="*/ 2 h 17"/>
                  <a:gd name="T106" fmla="*/ 57 w 84"/>
                  <a:gd name="T107" fmla="*/ 2 h 17"/>
                  <a:gd name="T108" fmla="*/ 60 w 84"/>
                  <a:gd name="T109" fmla="*/ 2 h 17"/>
                  <a:gd name="T110" fmla="*/ 64 w 84"/>
                  <a:gd name="T111" fmla="*/ 2 h 17"/>
                  <a:gd name="T112" fmla="*/ 67 w 84"/>
                  <a:gd name="T113" fmla="*/ 2 h 17"/>
                  <a:gd name="T114" fmla="*/ 70 w 84"/>
                  <a:gd name="T115" fmla="*/ 2 h 17"/>
                  <a:gd name="T116" fmla="*/ 73 w 84"/>
                  <a:gd name="T117" fmla="*/ 2 h 17"/>
                  <a:gd name="T118" fmla="*/ 76 w 84"/>
                  <a:gd name="T119" fmla="*/ 2 h 17"/>
                  <a:gd name="T120" fmla="*/ 79 w 84"/>
                  <a:gd name="T121" fmla="*/ 2 h 17"/>
                  <a:gd name="T122" fmla="*/ 81 w 84"/>
                  <a:gd name="T123" fmla="*/ 2 h 17"/>
                  <a:gd name="T124" fmla="*/ 83 w 84"/>
                  <a:gd name="T125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" h="17">
                    <a:moveTo>
                      <a:pt x="83" y="2"/>
                    </a:moveTo>
                    <a:lnTo>
                      <a:pt x="82" y="12"/>
                    </a:lnTo>
                    <a:lnTo>
                      <a:pt x="82" y="12"/>
                    </a:lnTo>
                    <a:lnTo>
                      <a:pt x="82" y="12"/>
                    </a:lnTo>
                    <a:lnTo>
                      <a:pt x="81" y="12"/>
                    </a:lnTo>
                    <a:lnTo>
                      <a:pt x="79" y="12"/>
                    </a:lnTo>
                    <a:lnTo>
                      <a:pt x="77" y="13"/>
                    </a:lnTo>
                    <a:lnTo>
                      <a:pt x="74" y="13"/>
                    </a:lnTo>
                    <a:lnTo>
                      <a:pt x="71" y="13"/>
                    </a:lnTo>
                    <a:lnTo>
                      <a:pt x="65" y="14"/>
                    </a:lnTo>
                    <a:lnTo>
                      <a:pt x="61" y="14"/>
                    </a:lnTo>
                    <a:lnTo>
                      <a:pt x="56" y="16"/>
                    </a:lnTo>
                    <a:lnTo>
                      <a:pt x="52" y="16"/>
                    </a:lnTo>
                    <a:lnTo>
                      <a:pt x="47" y="16"/>
                    </a:lnTo>
                    <a:lnTo>
                      <a:pt x="43" y="16"/>
                    </a:lnTo>
                    <a:lnTo>
                      <a:pt x="39" y="16"/>
                    </a:lnTo>
                    <a:lnTo>
                      <a:pt x="35" y="16"/>
                    </a:lnTo>
                    <a:lnTo>
                      <a:pt x="31" y="14"/>
                    </a:lnTo>
                    <a:lnTo>
                      <a:pt x="26" y="14"/>
                    </a:lnTo>
                    <a:lnTo>
                      <a:pt x="23" y="14"/>
                    </a:lnTo>
                    <a:lnTo>
                      <a:pt x="19" y="14"/>
                    </a:lnTo>
                    <a:lnTo>
                      <a:pt x="16" y="14"/>
                    </a:lnTo>
                    <a:lnTo>
                      <a:pt x="13" y="13"/>
                    </a:lnTo>
                    <a:lnTo>
                      <a:pt x="10" y="13"/>
                    </a:lnTo>
                    <a:lnTo>
                      <a:pt x="8" y="13"/>
                    </a:lnTo>
                    <a:lnTo>
                      <a:pt x="6" y="13"/>
                    </a:lnTo>
                    <a:lnTo>
                      <a:pt x="3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7" y="1"/>
                    </a:lnTo>
                    <a:lnTo>
                      <a:pt x="32" y="1"/>
                    </a:lnTo>
                    <a:lnTo>
                      <a:pt x="37" y="1"/>
                    </a:lnTo>
                    <a:lnTo>
                      <a:pt x="39" y="1"/>
                    </a:lnTo>
                    <a:lnTo>
                      <a:pt x="41" y="1"/>
                    </a:lnTo>
                    <a:lnTo>
                      <a:pt x="43" y="2"/>
                    </a:lnTo>
                    <a:lnTo>
                      <a:pt x="45" y="2"/>
                    </a:lnTo>
                    <a:lnTo>
                      <a:pt x="47" y="2"/>
                    </a:lnTo>
                    <a:lnTo>
                      <a:pt x="50" y="2"/>
                    </a:lnTo>
                    <a:lnTo>
                      <a:pt x="53" y="2"/>
                    </a:lnTo>
                    <a:lnTo>
                      <a:pt x="57" y="2"/>
                    </a:lnTo>
                    <a:lnTo>
                      <a:pt x="60" y="2"/>
                    </a:lnTo>
                    <a:lnTo>
                      <a:pt x="64" y="2"/>
                    </a:lnTo>
                    <a:lnTo>
                      <a:pt x="67" y="2"/>
                    </a:lnTo>
                    <a:lnTo>
                      <a:pt x="70" y="2"/>
                    </a:lnTo>
                    <a:lnTo>
                      <a:pt x="73" y="2"/>
                    </a:lnTo>
                    <a:lnTo>
                      <a:pt x="76" y="2"/>
                    </a:lnTo>
                    <a:lnTo>
                      <a:pt x="79" y="2"/>
                    </a:lnTo>
                    <a:lnTo>
                      <a:pt x="81" y="2"/>
                    </a:lnTo>
                    <a:lnTo>
                      <a:pt x="83" y="2"/>
                    </a:lnTo>
                  </a:path>
                </a:pathLst>
              </a:custGeom>
              <a:solidFill>
                <a:srgbClr val="0000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52" name="Freeform 240">
                <a:extLst>
                  <a:ext uri="{FF2B5EF4-FFF2-40B4-BE49-F238E27FC236}">
                    <a16:creationId xmlns:a16="http://schemas.microsoft.com/office/drawing/2014/main" id="{81B61D64-4084-F117-43B5-84E84198C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" y="1038"/>
                <a:ext cx="84" cy="17"/>
              </a:xfrm>
              <a:custGeom>
                <a:avLst/>
                <a:gdLst>
                  <a:gd name="T0" fmla="*/ 82 w 84"/>
                  <a:gd name="T1" fmla="*/ 12 h 17"/>
                  <a:gd name="T2" fmla="*/ 82 w 84"/>
                  <a:gd name="T3" fmla="*/ 12 h 17"/>
                  <a:gd name="T4" fmla="*/ 81 w 84"/>
                  <a:gd name="T5" fmla="*/ 12 h 17"/>
                  <a:gd name="T6" fmla="*/ 77 w 84"/>
                  <a:gd name="T7" fmla="*/ 13 h 17"/>
                  <a:gd name="T8" fmla="*/ 71 w 84"/>
                  <a:gd name="T9" fmla="*/ 13 h 17"/>
                  <a:gd name="T10" fmla="*/ 65 w 84"/>
                  <a:gd name="T11" fmla="*/ 14 h 17"/>
                  <a:gd name="T12" fmla="*/ 56 w 84"/>
                  <a:gd name="T13" fmla="*/ 16 h 17"/>
                  <a:gd name="T14" fmla="*/ 47 w 84"/>
                  <a:gd name="T15" fmla="*/ 16 h 17"/>
                  <a:gd name="T16" fmla="*/ 39 w 84"/>
                  <a:gd name="T17" fmla="*/ 16 h 17"/>
                  <a:gd name="T18" fmla="*/ 31 w 84"/>
                  <a:gd name="T19" fmla="*/ 14 h 17"/>
                  <a:gd name="T20" fmla="*/ 23 w 84"/>
                  <a:gd name="T21" fmla="*/ 14 h 17"/>
                  <a:gd name="T22" fmla="*/ 16 w 84"/>
                  <a:gd name="T23" fmla="*/ 14 h 17"/>
                  <a:gd name="T24" fmla="*/ 10 w 84"/>
                  <a:gd name="T25" fmla="*/ 13 h 17"/>
                  <a:gd name="T26" fmla="*/ 6 w 84"/>
                  <a:gd name="T27" fmla="*/ 13 h 17"/>
                  <a:gd name="T28" fmla="*/ 3 w 84"/>
                  <a:gd name="T29" fmla="*/ 13 h 17"/>
                  <a:gd name="T30" fmla="*/ 1 w 84"/>
                  <a:gd name="T31" fmla="*/ 12 h 17"/>
                  <a:gd name="T32" fmla="*/ 0 w 84"/>
                  <a:gd name="T33" fmla="*/ 12 h 17"/>
                  <a:gd name="T34" fmla="*/ 0 w 84"/>
                  <a:gd name="T35" fmla="*/ 11 h 17"/>
                  <a:gd name="T36" fmla="*/ 1 w 84"/>
                  <a:gd name="T37" fmla="*/ 0 h 17"/>
                  <a:gd name="T38" fmla="*/ 1 w 84"/>
                  <a:gd name="T39" fmla="*/ 0 h 17"/>
                  <a:gd name="T40" fmla="*/ 4 w 84"/>
                  <a:gd name="T41" fmla="*/ 0 h 17"/>
                  <a:gd name="T42" fmla="*/ 6 w 84"/>
                  <a:gd name="T43" fmla="*/ 0 h 17"/>
                  <a:gd name="T44" fmla="*/ 11 w 84"/>
                  <a:gd name="T45" fmla="*/ 0 h 17"/>
                  <a:gd name="T46" fmla="*/ 22 w 84"/>
                  <a:gd name="T47" fmla="*/ 0 h 17"/>
                  <a:gd name="T48" fmla="*/ 32 w 84"/>
                  <a:gd name="T49" fmla="*/ 1 h 17"/>
                  <a:gd name="T50" fmla="*/ 39 w 84"/>
                  <a:gd name="T51" fmla="*/ 1 h 17"/>
                  <a:gd name="T52" fmla="*/ 41 w 84"/>
                  <a:gd name="T53" fmla="*/ 1 h 17"/>
                  <a:gd name="T54" fmla="*/ 45 w 84"/>
                  <a:gd name="T55" fmla="*/ 2 h 17"/>
                  <a:gd name="T56" fmla="*/ 50 w 84"/>
                  <a:gd name="T57" fmla="*/ 2 h 17"/>
                  <a:gd name="T58" fmla="*/ 57 w 84"/>
                  <a:gd name="T59" fmla="*/ 2 h 17"/>
                  <a:gd name="T60" fmla="*/ 64 w 84"/>
                  <a:gd name="T61" fmla="*/ 2 h 17"/>
                  <a:gd name="T62" fmla="*/ 70 w 84"/>
                  <a:gd name="T63" fmla="*/ 2 h 17"/>
                  <a:gd name="T64" fmla="*/ 76 w 84"/>
                  <a:gd name="T65" fmla="*/ 2 h 17"/>
                  <a:gd name="T66" fmla="*/ 81 w 84"/>
                  <a:gd name="T6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7">
                    <a:moveTo>
                      <a:pt x="83" y="2"/>
                    </a:moveTo>
                    <a:lnTo>
                      <a:pt x="82" y="12"/>
                    </a:lnTo>
                    <a:lnTo>
                      <a:pt x="82" y="12"/>
                    </a:lnTo>
                    <a:lnTo>
                      <a:pt x="82" y="12"/>
                    </a:lnTo>
                    <a:lnTo>
                      <a:pt x="82" y="12"/>
                    </a:lnTo>
                    <a:lnTo>
                      <a:pt x="81" y="12"/>
                    </a:lnTo>
                    <a:lnTo>
                      <a:pt x="79" y="12"/>
                    </a:lnTo>
                    <a:lnTo>
                      <a:pt x="77" y="13"/>
                    </a:lnTo>
                    <a:lnTo>
                      <a:pt x="74" y="13"/>
                    </a:lnTo>
                    <a:lnTo>
                      <a:pt x="71" y="13"/>
                    </a:lnTo>
                    <a:lnTo>
                      <a:pt x="65" y="14"/>
                    </a:lnTo>
                    <a:lnTo>
                      <a:pt x="65" y="14"/>
                    </a:lnTo>
                    <a:lnTo>
                      <a:pt x="61" y="14"/>
                    </a:lnTo>
                    <a:lnTo>
                      <a:pt x="56" y="16"/>
                    </a:lnTo>
                    <a:lnTo>
                      <a:pt x="52" y="16"/>
                    </a:lnTo>
                    <a:lnTo>
                      <a:pt x="47" y="16"/>
                    </a:lnTo>
                    <a:lnTo>
                      <a:pt x="43" y="16"/>
                    </a:lnTo>
                    <a:lnTo>
                      <a:pt x="39" y="16"/>
                    </a:lnTo>
                    <a:lnTo>
                      <a:pt x="35" y="16"/>
                    </a:lnTo>
                    <a:lnTo>
                      <a:pt x="31" y="14"/>
                    </a:lnTo>
                    <a:lnTo>
                      <a:pt x="26" y="14"/>
                    </a:lnTo>
                    <a:lnTo>
                      <a:pt x="23" y="14"/>
                    </a:lnTo>
                    <a:lnTo>
                      <a:pt x="19" y="14"/>
                    </a:lnTo>
                    <a:lnTo>
                      <a:pt x="16" y="14"/>
                    </a:lnTo>
                    <a:lnTo>
                      <a:pt x="13" y="13"/>
                    </a:lnTo>
                    <a:lnTo>
                      <a:pt x="10" y="13"/>
                    </a:lnTo>
                    <a:lnTo>
                      <a:pt x="8" y="13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3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7" y="1"/>
                    </a:lnTo>
                    <a:lnTo>
                      <a:pt x="32" y="1"/>
                    </a:lnTo>
                    <a:lnTo>
                      <a:pt x="37" y="1"/>
                    </a:lnTo>
                    <a:lnTo>
                      <a:pt x="39" y="1"/>
                    </a:lnTo>
                    <a:lnTo>
                      <a:pt x="39" y="1"/>
                    </a:lnTo>
                    <a:lnTo>
                      <a:pt x="41" y="1"/>
                    </a:lnTo>
                    <a:lnTo>
                      <a:pt x="43" y="2"/>
                    </a:lnTo>
                    <a:lnTo>
                      <a:pt x="45" y="2"/>
                    </a:lnTo>
                    <a:lnTo>
                      <a:pt x="47" y="2"/>
                    </a:lnTo>
                    <a:lnTo>
                      <a:pt x="50" y="2"/>
                    </a:lnTo>
                    <a:lnTo>
                      <a:pt x="53" y="2"/>
                    </a:lnTo>
                    <a:lnTo>
                      <a:pt x="57" y="2"/>
                    </a:lnTo>
                    <a:lnTo>
                      <a:pt x="60" y="2"/>
                    </a:lnTo>
                    <a:lnTo>
                      <a:pt x="64" y="2"/>
                    </a:lnTo>
                    <a:lnTo>
                      <a:pt x="67" y="2"/>
                    </a:lnTo>
                    <a:lnTo>
                      <a:pt x="70" y="2"/>
                    </a:lnTo>
                    <a:lnTo>
                      <a:pt x="73" y="2"/>
                    </a:lnTo>
                    <a:lnTo>
                      <a:pt x="76" y="2"/>
                    </a:lnTo>
                    <a:lnTo>
                      <a:pt x="79" y="2"/>
                    </a:lnTo>
                    <a:lnTo>
                      <a:pt x="81" y="2"/>
                    </a:lnTo>
                    <a:lnTo>
                      <a:pt x="83" y="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53" name="Freeform 241">
                <a:extLst>
                  <a:ext uri="{FF2B5EF4-FFF2-40B4-BE49-F238E27FC236}">
                    <a16:creationId xmlns:a16="http://schemas.microsoft.com/office/drawing/2014/main" id="{A1DEF5F0-4F0F-2568-92ED-074DEF589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" y="1029"/>
                <a:ext cx="53" cy="20"/>
              </a:xfrm>
              <a:custGeom>
                <a:avLst/>
                <a:gdLst>
                  <a:gd name="T0" fmla="*/ 1 w 53"/>
                  <a:gd name="T1" fmla="*/ 0 h 20"/>
                  <a:gd name="T2" fmla="*/ 1 w 53"/>
                  <a:gd name="T3" fmla="*/ 0 h 20"/>
                  <a:gd name="T4" fmla="*/ 3 w 53"/>
                  <a:gd name="T5" fmla="*/ 0 h 20"/>
                  <a:gd name="T6" fmla="*/ 5 w 53"/>
                  <a:gd name="T7" fmla="*/ 1 h 20"/>
                  <a:gd name="T8" fmla="*/ 8 w 53"/>
                  <a:gd name="T9" fmla="*/ 2 h 20"/>
                  <a:gd name="T10" fmla="*/ 12 w 53"/>
                  <a:gd name="T11" fmla="*/ 2 h 20"/>
                  <a:gd name="T12" fmla="*/ 15 w 53"/>
                  <a:gd name="T13" fmla="*/ 2 h 20"/>
                  <a:gd name="T14" fmla="*/ 20 w 53"/>
                  <a:gd name="T15" fmla="*/ 3 h 20"/>
                  <a:gd name="T16" fmla="*/ 24 w 53"/>
                  <a:gd name="T17" fmla="*/ 3 h 20"/>
                  <a:gd name="T18" fmla="*/ 29 w 53"/>
                  <a:gd name="T19" fmla="*/ 4 h 20"/>
                  <a:gd name="T20" fmla="*/ 33 w 53"/>
                  <a:gd name="T21" fmla="*/ 5 h 20"/>
                  <a:gd name="T22" fmla="*/ 37 w 53"/>
                  <a:gd name="T23" fmla="*/ 5 h 20"/>
                  <a:gd name="T24" fmla="*/ 42 w 53"/>
                  <a:gd name="T25" fmla="*/ 6 h 20"/>
                  <a:gd name="T26" fmla="*/ 45 w 53"/>
                  <a:gd name="T27" fmla="*/ 6 h 20"/>
                  <a:gd name="T28" fmla="*/ 48 w 53"/>
                  <a:gd name="T29" fmla="*/ 6 h 20"/>
                  <a:gd name="T30" fmla="*/ 50 w 53"/>
                  <a:gd name="T31" fmla="*/ 6 h 20"/>
                  <a:gd name="T32" fmla="*/ 51 w 53"/>
                  <a:gd name="T33" fmla="*/ 6 h 20"/>
                  <a:gd name="T34" fmla="*/ 52 w 53"/>
                  <a:gd name="T35" fmla="*/ 7 h 20"/>
                  <a:gd name="T36" fmla="*/ 52 w 53"/>
                  <a:gd name="T37" fmla="*/ 7 h 20"/>
                  <a:gd name="T38" fmla="*/ 52 w 53"/>
                  <a:gd name="T39" fmla="*/ 8 h 20"/>
                  <a:gd name="T40" fmla="*/ 52 w 53"/>
                  <a:gd name="T41" fmla="*/ 9 h 20"/>
                  <a:gd name="T42" fmla="*/ 52 w 53"/>
                  <a:gd name="T43" fmla="*/ 10 h 20"/>
                  <a:gd name="T44" fmla="*/ 52 w 53"/>
                  <a:gd name="T45" fmla="*/ 11 h 20"/>
                  <a:gd name="T46" fmla="*/ 52 w 53"/>
                  <a:gd name="T47" fmla="*/ 12 h 20"/>
                  <a:gd name="T48" fmla="*/ 52 w 53"/>
                  <a:gd name="T49" fmla="*/ 13 h 20"/>
                  <a:gd name="T50" fmla="*/ 52 w 53"/>
                  <a:gd name="T51" fmla="*/ 14 h 20"/>
                  <a:gd name="T52" fmla="*/ 52 w 53"/>
                  <a:gd name="T53" fmla="*/ 16 h 20"/>
                  <a:gd name="T54" fmla="*/ 52 w 53"/>
                  <a:gd name="T55" fmla="*/ 17 h 20"/>
                  <a:gd name="T56" fmla="*/ 51 w 53"/>
                  <a:gd name="T57" fmla="*/ 19 h 20"/>
                  <a:gd name="T58" fmla="*/ 50 w 53"/>
                  <a:gd name="T59" fmla="*/ 19 h 20"/>
                  <a:gd name="T60" fmla="*/ 48 w 53"/>
                  <a:gd name="T61" fmla="*/ 18 h 20"/>
                  <a:gd name="T62" fmla="*/ 46 w 53"/>
                  <a:gd name="T63" fmla="*/ 18 h 20"/>
                  <a:gd name="T64" fmla="*/ 43 w 53"/>
                  <a:gd name="T65" fmla="*/ 18 h 20"/>
                  <a:gd name="T66" fmla="*/ 39 w 53"/>
                  <a:gd name="T67" fmla="*/ 18 h 20"/>
                  <a:gd name="T68" fmla="*/ 36 w 53"/>
                  <a:gd name="T69" fmla="*/ 17 h 20"/>
                  <a:gd name="T70" fmla="*/ 32 w 53"/>
                  <a:gd name="T71" fmla="*/ 17 h 20"/>
                  <a:gd name="T72" fmla="*/ 27 w 53"/>
                  <a:gd name="T73" fmla="*/ 16 h 20"/>
                  <a:gd name="T74" fmla="*/ 23 w 53"/>
                  <a:gd name="T75" fmla="*/ 16 h 20"/>
                  <a:gd name="T76" fmla="*/ 19 w 53"/>
                  <a:gd name="T77" fmla="*/ 15 h 20"/>
                  <a:gd name="T78" fmla="*/ 15 w 53"/>
                  <a:gd name="T79" fmla="*/ 14 h 20"/>
                  <a:gd name="T80" fmla="*/ 11 w 53"/>
                  <a:gd name="T81" fmla="*/ 14 h 20"/>
                  <a:gd name="T82" fmla="*/ 8 w 53"/>
                  <a:gd name="T83" fmla="*/ 13 h 20"/>
                  <a:gd name="T84" fmla="*/ 5 w 53"/>
                  <a:gd name="T85" fmla="*/ 12 h 20"/>
                  <a:gd name="T86" fmla="*/ 2 w 53"/>
                  <a:gd name="T87" fmla="*/ 11 h 20"/>
                  <a:gd name="T88" fmla="*/ 1 w 53"/>
                  <a:gd name="T89" fmla="*/ 9 h 20"/>
                  <a:gd name="T90" fmla="*/ 1 w 53"/>
                  <a:gd name="T91" fmla="*/ 9 h 20"/>
                  <a:gd name="T92" fmla="*/ 0 w 53"/>
                  <a:gd name="T93" fmla="*/ 9 h 20"/>
                  <a:gd name="T94" fmla="*/ 0 w 53"/>
                  <a:gd name="T95" fmla="*/ 7 h 20"/>
                  <a:gd name="T96" fmla="*/ 0 w 53"/>
                  <a:gd name="T97" fmla="*/ 6 h 20"/>
                  <a:gd name="T98" fmla="*/ 0 w 53"/>
                  <a:gd name="T99" fmla="*/ 4 h 20"/>
                  <a:gd name="T100" fmla="*/ 0 w 53"/>
                  <a:gd name="T101" fmla="*/ 3 h 20"/>
                  <a:gd name="T102" fmla="*/ 0 w 53"/>
                  <a:gd name="T103" fmla="*/ 1 h 20"/>
                  <a:gd name="T104" fmla="*/ 1 w 53"/>
                  <a:gd name="T10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" h="20">
                    <a:moveTo>
                      <a:pt x="1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5" y="2"/>
                    </a:lnTo>
                    <a:lnTo>
                      <a:pt x="20" y="3"/>
                    </a:lnTo>
                    <a:lnTo>
                      <a:pt x="24" y="3"/>
                    </a:lnTo>
                    <a:lnTo>
                      <a:pt x="29" y="4"/>
                    </a:lnTo>
                    <a:lnTo>
                      <a:pt x="33" y="5"/>
                    </a:lnTo>
                    <a:lnTo>
                      <a:pt x="37" y="5"/>
                    </a:lnTo>
                    <a:lnTo>
                      <a:pt x="42" y="6"/>
                    </a:lnTo>
                    <a:lnTo>
                      <a:pt x="45" y="6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1" y="6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8"/>
                    </a:lnTo>
                    <a:lnTo>
                      <a:pt x="52" y="9"/>
                    </a:lnTo>
                    <a:lnTo>
                      <a:pt x="52" y="10"/>
                    </a:lnTo>
                    <a:lnTo>
                      <a:pt x="52" y="11"/>
                    </a:lnTo>
                    <a:lnTo>
                      <a:pt x="52" y="12"/>
                    </a:lnTo>
                    <a:lnTo>
                      <a:pt x="52" y="13"/>
                    </a:lnTo>
                    <a:lnTo>
                      <a:pt x="52" y="14"/>
                    </a:lnTo>
                    <a:lnTo>
                      <a:pt x="52" y="16"/>
                    </a:lnTo>
                    <a:lnTo>
                      <a:pt x="52" y="17"/>
                    </a:lnTo>
                    <a:lnTo>
                      <a:pt x="51" y="19"/>
                    </a:lnTo>
                    <a:lnTo>
                      <a:pt x="50" y="19"/>
                    </a:lnTo>
                    <a:lnTo>
                      <a:pt x="48" y="18"/>
                    </a:lnTo>
                    <a:lnTo>
                      <a:pt x="46" y="18"/>
                    </a:lnTo>
                    <a:lnTo>
                      <a:pt x="43" y="18"/>
                    </a:lnTo>
                    <a:lnTo>
                      <a:pt x="39" y="18"/>
                    </a:lnTo>
                    <a:lnTo>
                      <a:pt x="36" y="17"/>
                    </a:lnTo>
                    <a:lnTo>
                      <a:pt x="32" y="17"/>
                    </a:lnTo>
                    <a:lnTo>
                      <a:pt x="27" y="16"/>
                    </a:lnTo>
                    <a:lnTo>
                      <a:pt x="23" y="16"/>
                    </a:lnTo>
                    <a:lnTo>
                      <a:pt x="19" y="15"/>
                    </a:lnTo>
                    <a:lnTo>
                      <a:pt x="15" y="14"/>
                    </a:lnTo>
                    <a:lnTo>
                      <a:pt x="11" y="14"/>
                    </a:lnTo>
                    <a:lnTo>
                      <a:pt x="8" y="13"/>
                    </a:lnTo>
                    <a:lnTo>
                      <a:pt x="5" y="12"/>
                    </a:lnTo>
                    <a:lnTo>
                      <a:pt x="2" y="11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0000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54" name="Freeform 242">
                <a:extLst>
                  <a:ext uri="{FF2B5EF4-FFF2-40B4-BE49-F238E27FC236}">
                    <a16:creationId xmlns:a16="http://schemas.microsoft.com/office/drawing/2014/main" id="{43E18782-32E0-5F4A-697A-9119DD5D1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" y="1029"/>
                <a:ext cx="53" cy="20"/>
              </a:xfrm>
              <a:custGeom>
                <a:avLst/>
                <a:gdLst>
                  <a:gd name="T0" fmla="*/ 1 w 53"/>
                  <a:gd name="T1" fmla="*/ 0 h 20"/>
                  <a:gd name="T2" fmla="*/ 1 w 53"/>
                  <a:gd name="T3" fmla="*/ 0 h 20"/>
                  <a:gd name="T4" fmla="*/ 1 w 53"/>
                  <a:gd name="T5" fmla="*/ 0 h 20"/>
                  <a:gd name="T6" fmla="*/ 3 w 53"/>
                  <a:gd name="T7" fmla="*/ 0 h 20"/>
                  <a:gd name="T8" fmla="*/ 5 w 53"/>
                  <a:gd name="T9" fmla="*/ 1 h 20"/>
                  <a:gd name="T10" fmla="*/ 8 w 53"/>
                  <a:gd name="T11" fmla="*/ 2 h 20"/>
                  <a:gd name="T12" fmla="*/ 12 w 53"/>
                  <a:gd name="T13" fmla="*/ 2 h 20"/>
                  <a:gd name="T14" fmla="*/ 15 w 53"/>
                  <a:gd name="T15" fmla="*/ 2 h 20"/>
                  <a:gd name="T16" fmla="*/ 20 w 53"/>
                  <a:gd name="T17" fmla="*/ 3 h 20"/>
                  <a:gd name="T18" fmla="*/ 24 w 53"/>
                  <a:gd name="T19" fmla="*/ 3 h 20"/>
                  <a:gd name="T20" fmla="*/ 29 w 53"/>
                  <a:gd name="T21" fmla="*/ 4 h 20"/>
                  <a:gd name="T22" fmla="*/ 33 w 53"/>
                  <a:gd name="T23" fmla="*/ 5 h 20"/>
                  <a:gd name="T24" fmla="*/ 37 w 53"/>
                  <a:gd name="T25" fmla="*/ 5 h 20"/>
                  <a:gd name="T26" fmla="*/ 42 w 53"/>
                  <a:gd name="T27" fmla="*/ 6 h 20"/>
                  <a:gd name="T28" fmla="*/ 45 w 53"/>
                  <a:gd name="T29" fmla="*/ 6 h 20"/>
                  <a:gd name="T30" fmla="*/ 48 w 53"/>
                  <a:gd name="T31" fmla="*/ 6 h 20"/>
                  <a:gd name="T32" fmla="*/ 50 w 53"/>
                  <a:gd name="T33" fmla="*/ 6 h 20"/>
                  <a:gd name="T34" fmla="*/ 51 w 53"/>
                  <a:gd name="T35" fmla="*/ 6 h 20"/>
                  <a:gd name="T36" fmla="*/ 51 w 53"/>
                  <a:gd name="T37" fmla="*/ 6 h 20"/>
                  <a:gd name="T38" fmla="*/ 52 w 53"/>
                  <a:gd name="T39" fmla="*/ 7 h 20"/>
                  <a:gd name="T40" fmla="*/ 52 w 53"/>
                  <a:gd name="T41" fmla="*/ 7 h 20"/>
                  <a:gd name="T42" fmla="*/ 52 w 53"/>
                  <a:gd name="T43" fmla="*/ 8 h 20"/>
                  <a:gd name="T44" fmla="*/ 52 w 53"/>
                  <a:gd name="T45" fmla="*/ 9 h 20"/>
                  <a:gd name="T46" fmla="*/ 52 w 53"/>
                  <a:gd name="T47" fmla="*/ 10 h 20"/>
                  <a:gd name="T48" fmla="*/ 52 w 53"/>
                  <a:gd name="T49" fmla="*/ 11 h 20"/>
                  <a:gd name="T50" fmla="*/ 52 w 53"/>
                  <a:gd name="T51" fmla="*/ 12 h 20"/>
                  <a:gd name="T52" fmla="*/ 52 w 53"/>
                  <a:gd name="T53" fmla="*/ 13 h 20"/>
                  <a:gd name="T54" fmla="*/ 52 w 53"/>
                  <a:gd name="T55" fmla="*/ 13 h 20"/>
                  <a:gd name="T56" fmla="*/ 52 w 53"/>
                  <a:gd name="T57" fmla="*/ 14 h 20"/>
                  <a:gd name="T58" fmla="*/ 52 w 53"/>
                  <a:gd name="T59" fmla="*/ 16 h 20"/>
                  <a:gd name="T60" fmla="*/ 52 w 53"/>
                  <a:gd name="T61" fmla="*/ 17 h 20"/>
                  <a:gd name="T62" fmla="*/ 51 w 53"/>
                  <a:gd name="T63" fmla="*/ 19 h 20"/>
                  <a:gd name="T64" fmla="*/ 51 w 53"/>
                  <a:gd name="T65" fmla="*/ 19 h 20"/>
                  <a:gd name="T66" fmla="*/ 50 w 53"/>
                  <a:gd name="T67" fmla="*/ 19 h 20"/>
                  <a:gd name="T68" fmla="*/ 48 w 53"/>
                  <a:gd name="T69" fmla="*/ 18 h 20"/>
                  <a:gd name="T70" fmla="*/ 46 w 53"/>
                  <a:gd name="T71" fmla="*/ 18 h 20"/>
                  <a:gd name="T72" fmla="*/ 43 w 53"/>
                  <a:gd name="T73" fmla="*/ 18 h 20"/>
                  <a:gd name="T74" fmla="*/ 39 w 53"/>
                  <a:gd name="T75" fmla="*/ 18 h 20"/>
                  <a:gd name="T76" fmla="*/ 36 w 53"/>
                  <a:gd name="T77" fmla="*/ 17 h 20"/>
                  <a:gd name="T78" fmla="*/ 32 w 53"/>
                  <a:gd name="T79" fmla="*/ 17 h 20"/>
                  <a:gd name="T80" fmla="*/ 27 w 53"/>
                  <a:gd name="T81" fmla="*/ 16 h 20"/>
                  <a:gd name="T82" fmla="*/ 23 w 53"/>
                  <a:gd name="T83" fmla="*/ 16 h 20"/>
                  <a:gd name="T84" fmla="*/ 19 w 53"/>
                  <a:gd name="T85" fmla="*/ 15 h 20"/>
                  <a:gd name="T86" fmla="*/ 15 w 53"/>
                  <a:gd name="T87" fmla="*/ 14 h 20"/>
                  <a:gd name="T88" fmla="*/ 11 w 53"/>
                  <a:gd name="T89" fmla="*/ 14 h 20"/>
                  <a:gd name="T90" fmla="*/ 8 w 53"/>
                  <a:gd name="T91" fmla="*/ 13 h 20"/>
                  <a:gd name="T92" fmla="*/ 5 w 53"/>
                  <a:gd name="T93" fmla="*/ 12 h 20"/>
                  <a:gd name="T94" fmla="*/ 2 w 53"/>
                  <a:gd name="T95" fmla="*/ 11 h 20"/>
                  <a:gd name="T96" fmla="*/ 1 w 53"/>
                  <a:gd name="T97" fmla="*/ 9 h 20"/>
                  <a:gd name="T98" fmla="*/ 1 w 53"/>
                  <a:gd name="T99" fmla="*/ 9 h 20"/>
                  <a:gd name="T100" fmla="*/ 1 w 53"/>
                  <a:gd name="T101" fmla="*/ 9 h 20"/>
                  <a:gd name="T102" fmla="*/ 0 w 53"/>
                  <a:gd name="T103" fmla="*/ 9 h 20"/>
                  <a:gd name="T104" fmla="*/ 0 w 53"/>
                  <a:gd name="T105" fmla="*/ 7 h 20"/>
                  <a:gd name="T106" fmla="*/ 0 w 53"/>
                  <a:gd name="T107" fmla="*/ 6 h 20"/>
                  <a:gd name="T108" fmla="*/ 0 w 53"/>
                  <a:gd name="T109" fmla="*/ 4 h 20"/>
                  <a:gd name="T110" fmla="*/ 0 w 53"/>
                  <a:gd name="T111" fmla="*/ 3 h 20"/>
                  <a:gd name="T112" fmla="*/ 0 w 53"/>
                  <a:gd name="T113" fmla="*/ 1 h 20"/>
                  <a:gd name="T114" fmla="*/ 1 w 53"/>
                  <a:gd name="T1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3" h="2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5" y="2"/>
                    </a:lnTo>
                    <a:lnTo>
                      <a:pt x="20" y="3"/>
                    </a:lnTo>
                    <a:lnTo>
                      <a:pt x="24" y="3"/>
                    </a:lnTo>
                    <a:lnTo>
                      <a:pt x="29" y="4"/>
                    </a:lnTo>
                    <a:lnTo>
                      <a:pt x="33" y="5"/>
                    </a:lnTo>
                    <a:lnTo>
                      <a:pt x="37" y="5"/>
                    </a:lnTo>
                    <a:lnTo>
                      <a:pt x="42" y="6"/>
                    </a:lnTo>
                    <a:lnTo>
                      <a:pt x="45" y="6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1" y="6"/>
                    </a:lnTo>
                    <a:lnTo>
                      <a:pt x="51" y="6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8"/>
                    </a:lnTo>
                    <a:lnTo>
                      <a:pt x="52" y="9"/>
                    </a:lnTo>
                    <a:lnTo>
                      <a:pt x="52" y="10"/>
                    </a:lnTo>
                    <a:lnTo>
                      <a:pt x="52" y="11"/>
                    </a:lnTo>
                    <a:lnTo>
                      <a:pt x="52" y="12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4"/>
                    </a:lnTo>
                    <a:lnTo>
                      <a:pt x="52" y="16"/>
                    </a:lnTo>
                    <a:lnTo>
                      <a:pt x="52" y="17"/>
                    </a:lnTo>
                    <a:lnTo>
                      <a:pt x="51" y="19"/>
                    </a:lnTo>
                    <a:lnTo>
                      <a:pt x="51" y="19"/>
                    </a:lnTo>
                    <a:lnTo>
                      <a:pt x="50" y="19"/>
                    </a:lnTo>
                    <a:lnTo>
                      <a:pt x="48" y="18"/>
                    </a:lnTo>
                    <a:lnTo>
                      <a:pt x="46" y="18"/>
                    </a:lnTo>
                    <a:lnTo>
                      <a:pt x="43" y="18"/>
                    </a:lnTo>
                    <a:lnTo>
                      <a:pt x="39" y="18"/>
                    </a:lnTo>
                    <a:lnTo>
                      <a:pt x="36" y="17"/>
                    </a:lnTo>
                    <a:lnTo>
                      <a:pt x="32" y="17"/>
                    </a:lnTo>
                    <a:lnTo>
                      <a:pt x="27" y="16"/>
                    </a:lnTo>
                    <a:lnTo>
                      <a:pt x="23" y="16"/>
                    </a:lnTo>
                    <a:lnTo>
                      <a:pt x="19" y="15"/>
                    </a:lnTo>
                    <a:lnTo>
                      <a:pt x="15" y="14"/>
                    </a:lnTo>
                    <a:lnTo>
                      <a:pt x="11" y="14"/>
                    </a:lnTo>
                    <a:lnTo>
                      <a:pt x="8" y="13"/>
                    </a:lnTo>
                    <a:lnTo>
                      <a:pt x="5" y="12"/>
                    </a:lnTo>
                    <a:lnTo>
                      <a:pt x="2" y="11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55" name="Freeform 243">
                <a:extLst>
                  <a:ext uri="{FF2B5EF4-FFF2-40B4-BE49-F238E27FC236}">
                    <a16:creationId xmlns:a16="http://schemas.microsoft.com/office/drawing/2014/main" id="{815E7E5F-07D1-12FB-F697-D7FECF9AD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" y="1034"/>
                <a:ext cx="27" cy="19"/>
              </a:xfrm>
              <a:custGeom>
                <a:avLst/>
                <a:gdLst>
                  <a:gd name="T0" fmla="*/ 1 w 27"/>
                  <a:gd name="T1" fmla="*/ 1 h 19"/>
                  <a:gd name="T2" fmla="*/ 3 w 27"/>
                  <a:gd name="T3" fmla="*/ 1 h 19"/>
                  <a:gd name="T4" fmla="*/ 5 w 27"/>
                  <a:gd name="T5" fmla="*/ 0 h 19"/>
                  <a:gd name="T6" fmla="*/ 9 w 27"/>
                  <a:gd name="T7" fmla="*/ 0 h 19"/>
                  <a:gd name="T8" fmla="*/ 12 w 27"/>
                  <a:gd name="T9" fmla="*/ 1 h 19"/>
                  <a:gd name="T10" fmla="*/ 16 w 27"/>
                  <a:gd name="T11" fmla="*/ 1 h 19"/>
                  <a:gd name="T12" fmla="*/ 19 w 27"/>
                  <a:gd name="T13" fmla="*/ 1 h 19"/>
                  <a:gd name="T14" fmla="*/ 23 w 27"/>
                  <a:gd name="T15" fmla="*/ 2 h 19"/>
                  <a:gd name="T16" fmla="*/ 26 w 27"/>
                  <a:gd name="T17" fmla="*/ 3 h 19"/>
                  <a:gd name="T18" fmla="*/ 26 w 27"/>
                  <a:gd name="T19" fmla="*/ 4 h 19"/>
                  <a:gd name="T20" fmla="*/ 26 w 27"/>
                  <a:gd name="T21" fmla="*/ 5 h 19"/>
                  <a:gd name="T22" fmla="*/ 25 w 27"/>
                  <a:gd name="T23" fmla="*/ 8 h 19"/>
                  <a:gd name="T24" fmla="*/ 25 w 27"/>
                  <a:gd name="T25" fmla="*/ 10 h 19"/>
                  <a:gd name="T26" fmla="*/ 25 w 27"/>
                  <a:gd name="T27" fmla="*/ 12 h 19"/>
                  <a:gd name="T28" fmla="*/ 25 w 27"/>
                  <a:gd name="T29" fmla="*/ 14 h 19"/>
                  <a:gd name="T30" fmla="*/ 25 w 27"/>
                  <a:gd name="T31" fmla="*/ 16 h 19"/>
                  <a:gd name="T32" fmla="*/ 25 w 27"/>
                  <a:gd name="T33" fmla="*/ 17 h 19"/>
                  <a:gd name="T34" fmla="*/ 24 w 27"/>
                  <a:gd name="T35" fmla="*/ 17 h 19"/>
                  <a:gd name="T36" fmla="*/ 22 w 27"/>
                  <a:gd name="T37" fmla="*/ 17 h 19"/>
                  <a:gd name="T38" fmla="*/ 19 w 27"/>
                  <a:gd name="T39" fmla="*/ 18 h 19"/>
                  <a:gd name="T40" fmla="*/ 16 w 27"/>
                  <a:gd name="T41" fmla="*/ 18 h 19"/>
                  <a:gd name="T42" fmla="*/ 12 w 27"/>
                  <a:gd name="T43" fmla="*/ 18 h 19"/>
                  <a:gd name="T44" fmla="*/ 8 w 27"/>
                  <a:gd name="T45" fmla="*/ 17 h 19"/>
                  <a:gd name="T46" fmla="*/ 4 w 27"/>
                  <a:gd name="T47" fmla="*/ 17 h 19"/>
                  <a:gd name="T48" fmla="*/ 0 w 27"/>
                  <a:gd name="T49" fmla="*/ 15 h 19"/>
                  <a:gd name="T50" fmla="*/ 1 w 27"/>
                  <a:gd name="T5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" h="19">
                    <a:moveTo>
                      <a:pt x="1" y="1"/>
                    </a:moveTo>
                    <a:lnTo>
                      <a:pt x="3" y="1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6" y="1"/>
                    </a:lnTo>
                    <a:lnTo>
                      <a:pt x="19" y="1"/>
                    </a:lnTo>
                    <a:lnTo>
                      <a:pt x="23" y="2"/>
                    </a:lnTo>
                    <a:lnTo>
                      <a:pt x="26" y="3"/>
                    </a:lnTo>
                    <a:lnTo>
                      <a:pt x="26" y="4"/>
                    </a:lnTo>
                    <a:lnTo>
                      <a:pt x="26" y="5"/>
                    </a:lnTo>
                    <a:lnTo>
                      <a:pt x="25" y="8"/>
                    </a:lnTo>
                    <a:lnTo>
                      <a:pt x="25" y="10"/>
                    </a:lnTo>
                    <a:lnTo>
                      <a:pt x="25" y="12"/>
                    </a:lnTo>
                    <a:lnTo>
                      <a:pt x="25" y="14"/>
                    </a:lnTo>
                    <a:lnTo>
                      <a:pt x="25" y="16"/>
                    </a:lnTo>
                    <a:lnTo>
                      <a:pt x="25" y="17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19" y="18"/>
                    </a:lnTo>
                    <a:lnTo>
                      <a:pt x="16" y="18"/>
                    </a:lnTo>
                    <a:lnTo>
                      <a:pt x="12" y="18"/>
                    </a:lnTo>
                    <a:lnTo>
                      <a:pt x="8" y="17"/>
                    </a:lnTo>
                    <a:lnTo>
                      <a:pt x="4" y="17"/>
                    </a:lnTo>
                    <a:lnTo>
                      <a:pt x="0" y="15"/>
                    </a:lnTo>
                    <a:lnTo>
                      <a:pt x="1" y="1"/>
                    </a:lnTo>
                  </a:path>
                </a:pathLst>
              </a:custGeom>
              <a:solidFill>
                <a:srgbClr val="FFCC1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56" name="Freeform 244">
                <a:extLst>
                  <a:ext uri="{FF2B5EF4-FFF2-40B4-BE49-F238E27FC236}">
                    <a16:creationId xmlns:a16="http://schemas.microsoft.com/office/drawing/2014/main" id="{4634822F-0C96-67F6-454A-F976C386F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" y="1034"/>
                <a:ext cx="27" cy="19"/>
              </a:xfrm>
              <a:custGeom>
                <a:avLst/>
                <a:gdLst>
                  <a:gd name="T0" fmla="*/ 1 w 27"/>
                  <a:gd name="T1" fmla="*/ 1 h 19"/>
                  <a:gd name="T2" fmla="*/ 1 w 27"/>
                  <a:gd name="T3" fmla="*/ 1 h 19"/>
                  <a:gd name="T4" fmla="*/ 3 w 27"/>
                  <a:gd name="T5" fmla="*/ 1 h 19"/>
                  <a:gd name="T6" fmla="*/ 5 w 27"/>
                  <a:gd name="T7" fmla="*/ 0 h 19"/>
                  <a:gd name="T8" fmla="*/ 9 w 27"/>
                  <a:gd name="T9" fmla="*/ 0 h 19"/>
                  <a:gd name="T10" fmla="*/ 12 w 27"/>
                  <a:gd name="T11" fmla="*/ 1 h 19"/>
                  <a:gd name="T12" fmla="*/ 16 w 27"/>
                  <a:gd name="T13" fmla="*/ 1 h 19"/>
                  <a:gd name="T14" fmla="*/ 19 w 27"/>
                  <a:gd name="T15" fmla="*/ 1 h 19"/>
                  <a:gd name="T16" fmla="*/ 23 w 27"/>
                  <a:gd name="T17" fmla="*/ 2 h 19"/>
                  <a:gd name="T18" fmla="*/ 26 w 27"/>
                  <a:gd name="T19" fmla="*/ 3 h 19"/>
                  <a:gd name="T20" fmla="*/ 26 w 27"/>
                  <a:gd name="T21" fmla="*/ 3 h 19"/>
                  <a:gd name="T22" fmla="*/ 26 w 27"/>
                  <a:gd name="T23" fmla="*/ 4 h 19"/>
                  <a:gd name="T24" fmla="*/ 26 w 27"/>
                  <a:gd name="T25" fmla="*/ 5 h 19"/>
                  <a:gd name="T26" fmla="*/ 25 w 27"/>
                  <a:gd name="T27" fmla="*/ 8 h 19"/>
                  <a:gd name="T28" fmla="*/ 25 w 27"/>
                  <a:gd name="T29" fmla="*/ 10 h 19"/>
                  <a:gd name="T30" fmla="*/ 25 w 27"/>
                  <a:gd name="T31" fmla="*/ 12 h 19"/>
                  <a:gd name="T32" fmla="*/ 25 w 27"/>
                  <a:gd name="T33" fmla="*/ 14 h 19"/>
                  <a:gd name="T34" fmla="*/ 25 w 27"/>
                  <a:gd name="T35" fmla="*/ 16 h 19"/>
                  <a:gd name="T36" fmla="*/ 25 w 27"/>
                  <a:gd name="T37" fmla="*/ 17 h 19"/>
                  <a:gd name="T38" fmla="*/ 25 w 27"/>
                  <a:gd name="T39" fmla="*/ 17 h 19"/>
                  <a:gd name="T40" fmla="*/ 24 w 27"/>
                  <a:gd name="T41" fmla="*/ 17 h 19"/>
                  <a:gd name="T42" fmla="*/ 22 w 27"/>
                  <a:gd name="T43" fmla="*/ 17 h 19"/>
                  <a:gd name="T44" fmla="*/ 19 w 27"/>
                  <a:gd name="T45" fmla="*/ 18 h 19"/>
                  <a:gd name="T46" fmla="*/ 16 w 27"/>
                  <a:gd name="T47" fmla="*/ 18 h 19"/>
                  <a:gd name="T48" fmla="*/ 12 w 27"/>
                  <a:gd name="T49" fmla="*/ 18 h 19"/>
                  <a:gd name="T50" fmla="*/ 8 w 27"/>
                  <a:gd name="T51" fmla="*/ 17 h 19"/>
                  <a:gd name="T52" fmla="*/ 4 w 27"/>
                  <a:gd name="T53" fmla="*/ 17 h 19"/>
                  <a:gd name="T54" fmla="*/ 0 w 27"/>
                  <a:gd name="T55" fmla="*/ 15 h 19"/>
                  <a:gd name="T56" fmla="*/ 1 w 27"/>
                  <a:gd name="T5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" h="19">
                    <a:moveTo>
                      <a:pt x="1" y="1"/>
                    </a:moveTo>
                    <a:lnTo>
                      <a:pt x="1" y="1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6" y="1"/>
                    </a:lnTo>
                    <a:lnTo>
                      <a:pt x="19" y="1"/>
                    </a:lnTo>
                    <a:lnTo>
                      <a:pt x="23" y="2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6" y="4"/>
                    </a:lnTo>
                    <a:lnTo>
                      <a:pt x="26" y="5"/>
                    </a:lnTo>
                    <a:lnTo>
                      <a:pt x="25" y="8"/>
                    </a:lnTo>
                    <a:lnTo>
                      <a:pt x="25" y="10"/>
                    </a:lnTo>
                    <a:lnTo>
                      <a:pt x="25" y="12"/>
                    </a:lnTo>
                    <a:lnTo>
                      <a:pt x="25" y="14"/>
                    </a:lnTo>
                    <a:lnTo>
                      <a:pt x="25" y="16"/>
                    </a:lnTo>
                    <a:lnTo>
                      <a:pt x="25" y="17"/>
                    </a:lnTo>
                    <a:lnTo>
                      <a:pt x="25" y="17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19" y="18"/>
                    </a:lnTo>
                    <a:lnTo>
                      <a:pt x="16" y="18"/>
                    </a:lnTo>
                    <a:lnTo>
                      <a:pt x="12" y="18"/>
                    </a:lnTo>
                    <a:lnTo>
                      <a:pt x="8" y="17"/>
                    </a:lnTo>
                    <a:lnTo>
                      <a:pt x="4" y="17"/>
                    </a:lnTo>
                    <a:lnTo>
                      <a:pt x="0" y="15"/>
                    </a:lnTo>
                    <a:lnTo>
                      <a:pt x="1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57" name="Freeform 245">
                <a:extLst>
                  <a:ext uri="{FF2B5EF4-FFF2-40B4-BE49-F238E27FC236}">
                    <a16:creationId xmlns:a16="http://schemas.microsoft.com/office/drawing/2014/main" id="{05B5561B-D630-5069-327C-529CA47AD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" y="1035"/>
                <a:ext cx="24" cy="17"/>
              </a:xfrm>
              <a:custGeom>
                <a:avLst/>
                <a:gdLst>
                  <a:gd name="T0" fmla="*/ 0 w 24"/>
                  <a:gd name="T1" fmla="*/ 1 h 17"/>
                  <a:gd name="T2" fmla="*/ 2 w 24"/>
                  <a:gd name="T3" fmla="*/ 0 h 17"/>
                  <a:gd name="T4" fmla="*/ 5 w 24"/>
                  <a:gd name="T5" fmla="*/ 0 h 17"/>
                  <a:gd name="T6" fmla="*/ 8 w 24"/>
                  <a:gd name="T7" fmla="*/ 0 h 17"/>
                  <a:gd name="T8" fmla="*/ 11 w 24"/>
                  <a:gd name="T9" fmla="*/ 0 h 17"/>
                  <a:gd name="T10" fmla="*/ 14 w 24"/>
                  <a:gd name="T11" fmla="*/ 0 h 17"/>
                  <a:gd name="T12" fmla="*/ 17 w 24"/>
                  <a:gd name="T13" fmla="*/ 0 h 17"/>
                  <a:gd name="T14" fmla="*/ 20 w 24"/>
                  <a:gd name="T15" fmla="*/ 2 h 17"/>
                  <a:gd name="T16" fmla="*/ 23 w 24"/>
                  <a:gd name="T17" fmla="*/ 2 h 17"/>
                  <a:gd name="T18" fmla="*/ 23 w 24"/>
                  <a:gd name="T19" fmla="*/ 3 h 17"/>
                  <a:gd name="T20" fmla="*/ 23 w 24"/>
                  <a:gd name="T21" fmla="*/ 4 h 17"/>
                  <a:gd name="T22" fmla="*/ 23 w 24"/>
                  <a:gd name="T23" fmla="*/ 6 h 17"/>
                  <a:gd name="T24" fmla="*/ 23 w 24"/>
                  <a:gd name="T25" fmla="*/ 8 h 17"/>
                  <a:gd name="T26" fmla="*/ 22 w 24"/>
                  <a:gd name="T27" fmla="*/ 11 h 17"/>
                  <a:gd name="T28" fmla="*/ 22 w 24"/>
                  <a:gd name="T29" fmla="*/ 13 h 17"/>
                  <a:gd name="T30" fmla="*/ 22 w 24"/>
                  <a:gd name="T31" fmla="*/ 14 h 17"/>
                  <a:gd name="T32" fmla="*/ 22 w 24"/>
                  <a:gd name="T33" fmla="*/ 15 h 17"/>
                  <a:gd name="T34" fmla="*/ 21 w 24"/>
                  <a:gd name="T35" fmla="*/ 15 h 17"/>
                  <a:gd name="T36" fmla="*/ 20 w 24"/>
                  <a:gd name="T37" fmla="*/ 16 h 17"/>
                  <a:gd name="T38" fmla="*/ 17 w 24"/>
                  <a:gd name="T39" fmla="*/ 16 h 17"/>
                  <a:gd name="T40" fmla="*/ 14 w 24"/>
                  <a:gd name="T41" fmla="*/ 16 h 17"/>
                  <a:gd name="T42" fmla="*/ 11 w 24"/>
                  <a:gd name="T43" fmla="*/ 16 h 17"/>
                  <a:gd name="T44" fmla="*/ 7 w 24"/>
                  <a:gd name="T45" fmla="*/ 16 h 17"/>
                  <a:gd name="T46" fmla="*/ 3 w 24"/>
                  <a:gd name="T47" fmla="*/ 15 h 17"/>
                  <a:gd name="T48" fmla="*/ 0 w 24"/>
                  <a:gd name="T49" fmla="*/ 13 h 17"/>
                  <a:gd name="T50" fmla="*/ 0 w 24"/>
                  <a:gd name="T5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7">
                    <a:moveTo>
                      <a:pt x="0" y="1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20" y="2"/>
                    </a:lnTo>
                    <a:lnTo>
                      <a:pt x="23" y="2"/>
                    </a:lnTo>
                    <a:lnTo>
                      <a:pt x="23" y="3"/>
                    </a:lnTo>
                    <a:lnTo>
                      <a:pt x="23" y="4"/>
                    </a:lnTo>
                    <a:lnTo>
                      <a:pt x="23" y="6"/>
                    </a:lnTo>
                    <a:lnTo>
                      <a:pt x="23" y="8"/>
                    </a:lnTo>
                    <a:lnTo>
                      <a:pt x="22" y="11"/>
                    </a:lnTo>
                    <a:lnTo>
                      <a:pt x="22" y="13"/>
                    </a:lnTo>
                    <a:lnTo>
                      <a:pt x="22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0" y="16"/>
                    </a:lnTo>
                    <a:lnTo>
                      <a:pt x="17" y="16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7" y="16"/>
                    </a:lnTo>
                    <a:lnTo>
                      <a:pt x="3" y="15"/>
                    </a:lnTo>
                    <a:lnTo>
                      <a:pt x="0" y="13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FFE5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58" name="Freeform 246">
                <a:extLst>
                  <a:ext uri="{FF2B5EF4-FFF2-40B4-BE49-F238E27FC236}">
                    <a16:creationId xmlns:a16="http://schemas.microsoft.com/office/drawing/2014/main" id="{F63F528E-270E-1292-8546-254E27323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" y="104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 h 17"/>
                  <a:gd name="T4" fmla="*/ 16 w 17"/>
                  <a:gd name="T5" fmla="*/ 2 h 17"/>
                  <a:gd name="T6" fmla="*/ 16 w 17"/>
                  <a:gd name="T7" fmla="*/ 3 h 17"/>
                  <a:gd name="T8" fmla="*/ 16 w 17"/>
                  <a:gd name="T9" fmla="*/ 5 h 17"/>
                  <a:gd name="T10" fmla="*/ 16 w 17"/>
                  <a:gd name="T11" fmla="*/ 7 h 17"/>
                  <a:gd name="T12" fmla="*/ 16 w 17"/>
                  <a:gd name="T13" fmla="*/ 9 h 17"/>
                  <a:gd name="T14" fmla="*/ 16 w 17"/>
                  <a:gd name="T15" fmla="*/ 12 h 17"/>
                  <a:gd name="T16" fmla="*/ 16 w 17"/>
                  <a:gd name="T17" fmla="*/ 16 h 17"/>
                  <a:gd name="T18" fmla="*/ 0 w 17"/>
                  <a:gd name="T19" fmla="*/ 16 h 17"/>
                  <a:gd name="T20" fmla="*/ 0 w 17"/>
                  <a:gd name="T21" fmla="*/ 14 h 17"/>
                  <a:gd name="T22" fmla="*/ 0 w 17"/>
                  <a:gd name="T23" fmla="*/ 13 h 17"/>
                  <a:gd name="T24" fmla="*/ 2 w 17"/>
                  <a:gd name="T25" fmla="*/ 11 h 17"/>
                  <a:gd name="T26" fmla="*/ 2 w 17"/>
                  <a:gd name="T27" fmla="*/ 8 h 17"/>
                  <a:gd name="T28" fmla="*/ 2 w 17"/>
                  <a:gd name="T29" fmla="*/ 5 h 17"/>
                  <a:gd name="T30" fmla="*/ 2 w 17"/>
                  <a:gd name="T31" fmla="*/ 3 h 17"/>
                  <a:gd name="T32" fmla="*/ 2 w 17"/>
                  <a:gd name="T33" fmla="*/ 1 h 17"/>
                  <a:gd name="T34" fmla="*/ 2 w 17"/>
                  <a:gd name="T35" fmla="*/ 0 h 17"/>
                  <a:gd name="T36" fmla="*/ 16 w 17"/>
                  <a:gd name="T3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1"/>
                    </a:lnTo>
                    <a:lnTo>
                      <a:pt x="16" y="2"/>
                    </a:lnTo>
                    <a:lnTo>
                      <a:pt x="16" y="3"/>
                    </a:lnTo>
                    <a:lnTo>
                      <a:pt x="16" y="5"/>
                    </a:lnTo>
                    <a:lnTo>
                      <a:pt x="16" y="7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A5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59" name="Freeform 247">
                <a:extLst>
                  <a:ext uri="{FF2B5EF4-FFF2-40B4-BE49-F238E27FC236}">
                    <a16:creationId xmlns:a16="http://schemas.microsoft.com/office/drawing/2014/main" id="{88BEC7CA-9A3E-2E46-8AFC-99EDC53B0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" y="104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1 h 17"/>
                  <a:gd name="T6" fmla="*/ 16 w 17"/>
                  <a:gd name="T7" fmla="*/ 2 h 17"/>
                  <a:gd name="T8" fmla="*/ 16 w 17"/>
                  <a:gd name="T9" fmla="*/ 3 h 17"/>
                  <a:gd name="T10" fmla="*/ 16 w 17"/>
                  <a:gd name="T11" fmla="*/ 5 h 17"/>
                  <a:gd name="T12" fmla="*/ 16 w 17"/>
                  <a:gd name="T13" fmla="*/ 7 h 17"/>
                  <a:gd name="T14" fmla="*/ 16 w 17"/>
                  <a:gd name="T15" fmla="*/ 9 h 17"/>
                  <a:gd name="T16" fmla="*/ 16 w 17"/>
                  <a:gd name="T17" fmla="*/ 12 h 17"/>
                  <a:gd name="T18" fmla="*/ 16 w 17"/>
                  <a:gd name="T19" fmla="*/ 16 h 17"/>
                  <a:gd name="T20" fmla="*/ 0 w 17"/>
                  <a:gd name="T21" fmla="*/ 16 h 17"/>
                  <a:gd name="T22" fmla="*/ 0 w 17"/>
                  <a:gd name="T23" fmla="*/ 16 h 17"/>
                  <a:gd name="T24" fmla="*/ 0 w 17"/>
                  <a:gd name="T25" fmla="*/ 14 h 17"/>
                  <a:gd name="T26" fmla="*/ 0 w 17"/>
                  <a:gd name="T27" fmla="*/ 13 h 17"/>
                  <a:gd name="T28" fmla="*/ 2 w 17"/>
                  <a:gd name="T29" fmla="*/ 11 h 17"/>
                  <a:gd name="T30" fmla="*/ 2 w 17"/>
                  <a:gd name="T31" fmla="*/ 8 h 17"/>
                  <a:gd name="T32" fmla="*/ 2 w 17"/>
                  <a:gd name="T33" fmla="*/ 5 h 17"/>
                  <a:gd name="T34" fmla="*/ 2 w 17"/>
                  <a:gd name="T35" fmla="*/ 3 h 17"/>
                  <a:gd name="T36" fmla="*/ 2 w 17"/>
                  <a:gd name="T37" fmla="*/ 1 h 17"/>
                  <a:gd name="T38" fmla="*/ 2 w 17"/>
                  <a:gd name="T39" fmla="*/ 0 h 17"/>
                  <a:gd name="T40" fmla="*/ 16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6" y="3"/>
                    </a:lnTo>
                    <a:lnTo>
                      <a:pt x="16" y="5"/>
                    </a:lnTo>
                    <a:lnTo>
                      <a:pt x="16" y="7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60" name="Freeform 248">
                <a:extLst>
                  <a:ext uri="{FF2B5EF4-FFF2-40B4-BE49-F238E27FC236}">
                    <a16:creationId xmlns:a16="http://schemas.microsoft.com/office/drawing/2014/main" id="{208F8688-C802-B64A-FA9D-B3ED65ED9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" y="1038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3 w 17"/>
                  <a:gd name="T3" fmla="*/ 16 h 17"/>
                  <a:gd name="T4" fmla="*/ 0 w 17"/>
                  <a:gd name="T5" fmla="*/ 16 h 17"/>
                  <a:gd name="T6" fmla="*/ 2 w 17"/>
                  <a:gd name="T7" fmla="*/ 0 h 17"/>
                  <a:gd name="T8" fmla="*/ 16 w 17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3" y="16"/>
                    </a:lnTo>
                    <a:lnTo>
                      <a:pt x="0" y="16"/>
                    </a:lnTo>
                    <a:lnTo>
                      <a:pt x="2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A5BFB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61" name="Freeform 249">
                <a:extLst>
                  <a:ext uri="{FF2B5EF4-FFF2-40B4-BE49-F238E27FC236}">
                    <a16:creationId xmlns:a16="http://schemas.microsoft.com/office/drawing/2014/main" id="{AA7F264B-38AA-7896-2F6D-9A9D1AB93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" y="1039"/>
                <a:ext cx="17" cy="17"/>
              </a:xfrm>
              <a:custGeom>
                <a:avLst/>
                <a:gdLst>
                  <a:gd name="T0" fmla="*/ 0 w 17"/>
                  <a:gd name="T1" fmla="*/ 1 h 17"/>
                  <a:gd name="T2" fmla="*/ 0 w 17"/>
                  <a:gd name="T3" fmla="*/ 1 h 17"/>
                  <a:gd name="T4" fmla="*/ 0 w 17"/>
                  <a:gd name="T5" fmla="*/ 3 h 17"/>
                  <a:gd name="T6" fmla="*/ 0 w 17"/>
                  <a:gd name="T7" fmla="*/ 4 h 17"/>
                  <a:gd name="T8" fmla="*/ 0 w 17"/>
                  <a:gd name="T9" fmla="*/ 7 h 17"/>
                  <a:gd name="T10" fmla="*/ 0 w 17"/>
                  <a:gd name="T11" fmla="*/ 11 h 17"/>
                  <a:gd name="T12" fmla="*/ 0 w 17"/>
                  <a:gd name="T13" fmla="*/ 12 h 17"/>
                  <a:gd name="T14" fmla="*/ 0 w 17"/>
                  <a:gd name="T15" fmla="*/ 14 h 17"/>
                  <a:gd name="T16" fmla="*/ 0 w 17"/>
                  <a:gd name="T17" fmla="*/ 16 h 17"/>
                  <a:gd name="T18" fmla="*/ 16 w 17"/>
                  <a:gd name="T19" fmla="*/ 16 h 17"/>
                  <a:gd name="T20" fmla="*/ 16 w 17"/>
                  <a:gd name="T21" fmla="*/ 14 h 17"/>
                  <a:gd name="T22" fmla="*/ 16 w 17"/>
                  <a:gd name="T23" fmla="*/ 13 h 17"/>
                  <a:gd name="T24" fmla="*/ 16 w 17"/>
                  <a:gd name="T25" fmla="*/ 11 h 17"/>
                  <a:gd name="T26" fmla="*/ 16 w 17"/>
                  <a:gd name="T27" fmla="*/ 8 h 17"/>
                  <a:gd name="T28" fmla="*/ 16 w 17"/>
                  <a:gd name="T29" fmla="*/ 6 h 17"/>
                  <a:gd name="T30" fmla="*/ 16 w 17"/>
                  <a:gd name="T31" fmla="*/ 3 h 17"/>
                  <a:gd name="T32" fmla="*/ 16 w 17"/>
                  <a:gd name="T33" fmla="*/ 2 h 17"/>
                  <a:gd name="T34" fmla="*/ 16 w 17"/>
                  <a:gd name="T35" fmla="*/ 0 h 17"/>
                  <a:gd name="T36" fmla="*/ 0 w 17"/>
                  <a:gd name="T3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7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6" y="13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6" y="3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A5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62" name="Freeform 250">
                <a:extLst>
                  <a:ext uri="{FF2B5EF4-FFF2-40B4-BE49-F238E27FC236}">
                    <a16:creationId xmlns:a16="http://schemas.microsoft.com/office/drawing/2014/main" id="{AC270D44-C228-5FD8-00CF-362B2F648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" y="1039"/>
                <a:ext cx="17" cy="17"/>
              </a:xfrm>
              <a:custGeom>
                <a:avLst/>
                <a:gdLst>
                  <a:gd name="T0" fmla="*/ 0 w 17"/>
                  <a:gd name="T1" fmla="*/ 1 h 17"/>
                  <a:gd name="T2" fmla="*/ 0 w 17"/>
                  <a:gd name="T3" fmla="*/ 1 h 17"/>
                  <a:gd name="T4" fmla="*/ 0 w 17"/>
                  <a:gd name="T5" fmla="*/ 1 h 17"/>
                  <a:gd name="T6" fmla="*/ 0 w 17"/>
                  <a:gd name="T7" fmla="*/ 3 h 17"/>
                  <a:gd name="T8" fmla="*/ 0 w 17"/>
                  <a:gd name="T9" fmla="*/ 4 h 17"/>
                  <a:gd name="T10" fmla="*/ 0 w 17"/>
                  <a:gd name="T11" fmla="*/ 7 h 17"/>
                  <a:gd name="T12" fmla="*/ 0 w 17"/>
                  <a:gd name="T13" fmla="*/ 11 h 17"/>
                  <a:gd name="T14" fmla="*/ 0 w 17"/>
                  <a:gd name="T15" fmla="*/ 12 h 17"/>
                  <a:gd name="T16" fmla="*/ 0 w 17"/>
                  <a:gd name="T17" fmla="*/ 14 h 17"/>
                  <a:gd name="T18" fmla="*/ 0 w 17"/>
                  <a:gd name="T19" fmla="*/ 16 h 17"/>
                  <a:gd name="T20" fmla="*/ 16 w 17"/>
                  <a:gd name="T21" fmla="*/ 16 h 17"/>
                  <a:gd name="T22" fmla="*/ 16 w 17"/>
                  <a:gd name="T23" fmla="*/ 16 h 17"/>
                  <a:gd name="T24" fmla="*/ 16 w 17"/>
                  <a:gd name="T25" fmla="*/ 14 h 17"/>
                  <a:gd name="T26" fmla="*/ 16 w 17"/>
                  <a:gd name="T27" fmla="*/ 13 h 17"/>
                  <a:gd name="T28" fmla="*/ 16 w 17"/>
                  <a:gd name="T29" fmla="*/ 11 h 17"/>
                  <a:gd name="T30" fmla="*/ 16 w 17"/>
                  <a:gd name="T31" fmla="*/ 8 h 17"/>
                  <a:gd name="T32" fmla="*/ 16 w 17"/>
                  <a:gd name="T33" fmla="*/ 6 h 17"/>
                  <a:gd name="T34" fmla="*/ 16 w 17"/>
                  <a:gd name="T35" fmla="*/ 3 h 17"/>
                  <a:gd name="T36" fmla="*/ 16 w 17"/>
                  <a:gd name="T37" fmla="*/ 2 h 17"/>
                  <a:gd name="T38" fmla="*/ 16 w 17"/>
                  <a:gd name="T39" fmla="*/ 0 h 17"/>
                  <a:gd name="T40" fmla="*/ 0 w 17"/>
                  <a:gd name="T4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6" y="13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6" y="3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0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63" name="Freeform 251">
                <a:extLst>
                  <a:ext uri="{FF2B5EF4-FFF2-40B4-BE49-F238E27FC236}">
                    <a16:creationId xmlns:a16="http://schemas.microsoft.com/office/drawing/2014/main" id="{4ED56AC0-C184-7B52-FB6C-A9158F552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" y="1033"/>
                <a:ext cx="17" cy="17"/>
              </a:xfrm>
              <a:custGeom>
                <a:avLst/>
                <a:gdLst>
                  <a:gd name="T0" fmla="*/ 16 w 17"/>
                  <a:gd name="T1" fmla="*/ 1 h 17"/>
                  <a:gd name="T2" fmla="*/ 16 w 17"/>
                  <a:gd name="T3" fmla="*/ 1 h 17"/>
                  <a:gd name="T4" fmla="*/ 16 w 17"/>
                  <a:gd name="T5" fmla="*/ 2 h 17"/>
                  <a:gd name="T6" fmla="*/ 16 w 17"/>
                  <a:gd name="T7" fmla="*/ 4 h 17"/>
                  <a:gd name="T8" fmla="*/ 13 w 17"/>
                  <a:gd name="T9" fmla="*/ 6 h 17"/>
                  <a:gd name="T10" fmla="*/ 13 w 17"/>
                  <a:gd name="T11" fmla="*/ 9 h 17"/>
                  <a:gd name="T12" fmla="*/ 13 w 17"/>
                  <a:gd name="T13" fmla="*/ 11 h 17"/>
                  <a:gd name="T14" fmla="*/ 13 w 17"/>
                  <a:gd name="T15" fmla="*/ 13 h 17"/>
                  <a:gd name="T16" fmla="*/ 16 w 17"/>
                  <a:gd name="T17" fmla="*/ 14 h 17"/>
                  <a:gd name="T18" fmla="*/ 16 w 17"/>
                  <a:gd name="T19" fmla="*/ 16 h 17"/>
                  <a:gd name="T20" fmla="*/ 2 w 17"/>
                  <a:gd name="T21" fmla="*/ 16 h 17"/>
                  <a:gd name="T22" fmla="*/ 2 w 17"/>
                  <a:gd name="T23" fmla="*/ 15 h 17"/>
                  <a:gd name="T24" fmla="*/ 2 w 17"/>
                  <a:gd name="T25" fmla="*/ 15 h 17"/>
                  <a:gd name="T26" fmla="*/ 2 w 17"/>
                  <a:gd name="T27" fmla="*/ 14 h 17"/>
                  <a:gd name="T28" fmla="*/ 2 w 17"/>
                  <a:gd name="T29" fmla="*/ 13 h 17"/>
                  <a:gd name="T30" fmla="*/ 0 w 17"/>
                  <a:gd name="T31" fmla="*/ 13 h 17"/>
                  <a:gd name="T32" fmla="*/ 0 w 17"/>
                  <a:gd name="T33" fmla="*/ 11 h 17"/>
                  <a:gd name="T34" fmla="*/ 0 w 17"/>
                  <a:gd name="T35" fmla="*/ 10 h 17"/>
                  <a:gd name="T36" fmla="*/ 0 w 17"/>
                  <a:gd name="T37" fmla="*/ 8 h 17"/>
                  <a:gd name="T38" fmla="*/ 0 w 17"/>
                  <a:gd name="T39" fmla="*/ 5 h 17"/>
                  <a:gd name="T40" fmla="*/ 0 w 17"/>
                  <a:gd name="T41" fmla="*/ 3 h 17"/>
                  <a:gd name="T42" fmla="*/ 0 w 17"/>
                  <a:gd name="T43" fmla="*/ 2 h 17"/>
                  <a:gd name="T44" fmla="*/ 2 w 17"/>
                  <a:gd name="T45" fmla="*/ 0 h 17"/>
                  <a:gd name="T46" fmla="*/ 16 w 17"/>
                  <a:gd name="T4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17">
                    <a:moveTo>
                      <a:pt x="16" y="1"/>
                    </a:moveTo>
                    <a:lnTo>
                      <a:pt x="16" y="1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3" y="6"/>
                    </a:lnTo>
                    <a:lnTo>
                      <a:pt x="13" y="9"/>
                    </a:lnTo>
                    <a:lnTo>
                      <a:pt x="13" y="11"/>
                    </a:lnTo>
                    <a:lnTo>
                      <a:pt x="13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2" y="16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6" y="1"/>
                    </a:lnTo>
                  </a:path>
                </a:pathLst>
              </a:custGeom>
              <a:solidFill>
                <a:srgbClr val="A5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64" name="Freeform 252">
                <a:extLst>
                  <a:ext uri="{FF2B5EF4-FFF2-40B4-BE49-F238E27FC236}">
                    <a16:creationId xmlns:a16="http://schemas.microsoft.com/office/drawing/2014/main" id="{0ABAA4F1-114E-2FB3-8CE2-7D25A75EF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" y="1033"/>
                <a:ext cx="17" cy="17"/>
              </a:xfrm>
              <a:custGeom>
                <a:avLst/>
                <a:gdLst>
                  <a:gd name="T0" fmla="*/ 16 w 17"/>
                  <a:gd name="T1" fmla="*/ 1 h 17"/>
                  <a:gd name="T2" fmla="*/ 16 w 17"/>
                  <a:gd name="T3" fmla="*/ 1 h 17"/>
                  <a:gd name="T4" fmla="*/ 16 w 17"/>
                  <a:gd name="T5" fmla="*/ 1 h 17"/>
                  <a:gd name="T6" fmla="*/ 16 w 17"/>
                  <a:gd name="T7" fmla="*/ 2 h 17"/>
                  <a:gd name="T8" fmla="*/ 16 w 17"/>
                  <a:gd name="T9" fmla="*/ 4 h 17"/>
                  <a:gd name="T10" fmla="*/ 13 w 17"/>
                  <a:gd name="T11" fmla="*/ 6 h 17"/>
                  <a:gd name="T12" fmla="*/ 13 w 17"/>
                  <a:gd name="T13" fmla="*/ 9 h 17"/>
                  <a:gd name="T14" fmla="*/ 13 w 17"/>
                  <a:gd name="T15" fmla="*/ 11 h 17"/>
                  <a:gd name="T16" fmla="*/ 13 w 17"/>
                  <a:gd name="T17" fmla="*/ 13 h 17"/>
                  <a:gd name="T18" fmla="*/ 16 w 17"/>
                  <a:gd name="T19" fmla="*/ 14 h 17"/>
                  <a:gd name="T20" fmla="*/ 16 w 17"/>
                  <a:gd name="T21" fmla="*/ 16 h 17"/>
                  <a:gd name="T22" fmla="*/ 2 w 17"/>
                  <a:gd name="T23" fmla="*/ 16 h 17"/>
                  <a:gd name="T24" fmla="*/ 2 w 17"/>
                  <a:gd name="T25" fmla="*/ 16 h 17"/>
                  <a:gd name="T26" fmla="*/ 2 w 17"/>
                  <a:gd name="T27" fmla="*/ 15 h 17"/>
                  <a:gd name="T28" fmla="*/ 2 w 17"/>
                  <a:gd name="T29" fmla="*/ 15 h 17"/>
                  <a:gd name="T30" fmla="*/ 2 w 17"/>
                  <a:gd name="T31" fmla="*/ 14 h 17"/>
                  <a:gd name="T32" fmla="*/ 2 w 17"/>
                  <a:gd name="T33" fmla="*/ 13 h 17"/>
                  <a:gd name="T34" fmla="*/ 2 w 17"/>
                  <a:gd name="T35" fmla="*/ 13 h 17"/>
                  <a:gd name="T36" fmla="*/ 0 w 17"/>
                  <a:gd name="T37" fmla="*/ 13 h 17"/>
                  <a:gd name="T38" fmla="*/ 0 w 17"/>
                  <a:gd name="T39" fmla="*/ 11 h 17"/>
                  <a:gd name="T40" fmla="*/ 0 w 17"/>
                  <a:gd name="T41" fmla="*/ 10 h 17"/>
                  <a:gd name="T42" fmla="*/ 0 w 17"/>
                  <a:gd name="T43" fmla="*/ 8 h 17"/>
                  <a:gd name="T44" fmla="*/ 0 w 17"/>
                  <a:gd name="T45" fmla="*/ 5 h 17"/>
                  <a:gd name="T46" fmla="*/ 0 w 17"/>
                  <a:gd name="T47" fmla="*/ 3 h 17"/>
                  <a:gd name="T48" fmla="*/ 0 w 17"/>
                  <a:gd name="T49" fmla="*/ 2 h 17"/>
                  <a:gd name="T50" fmla="*/ 2 w 17"/>
                  <a:gd name="T51" fmla="*/ 0 h 17"/>
                  <a:gd name="T52" fmla="*/ 16 w 17"/>
                  <a:gd name="T5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17">
                    <a:moveTo>
                      <a:pt x="16" y="1"/>
                    </a:moveTo>
                    <a:lnTo>
                      <a:pt x="16" y="1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3" y="6"/>
                    </a:lnTo>
                    <a:lnTo>
                      <a:pt x="13" y="9"/>
                    </a:lnTo>
                    <a:lnTo>
                      <a:pt x="13" y="11"/>
                    </a:lnTo>
                    <a:lnTo>
                      <a:pt x="13" y="13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6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65" name="Freeform 253">
                <a:extLst>
                  <a:ext uri="{FF2B5EF4-FFF2-40B4-BE49-F238E27FC236}">
                    <a16:creationId xmlns:a16="http://schemas.microsoft.com/office/drawing/2014/main" id="{6D12F72E-B8B6-6731-1AF6-812404A2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103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2 w 17"/>
                  <a:gd name="T5" fmla="*/ 1 h 17"/>
                  <a:gd name="T6" fmla="*/ 12 w 17"/>
                  <a:gd name="T7" fmla="*/ 3 h 17"/>
                  <a:gd name="T8" fmla="*/ 12 w 17"/>
                  <a:gd name="T9" fmla="*/ 5 h 17"/>
                  <a:gd name="T10" fmla="*/ 12 w 17"/>
                  <a:gd name="T11" fmla="*/ 7 h 17"/>
                  <a:gd name="T12" fmla="*/ 12 w 17"/>
                  <a:gd name="T13" fmla="*/ 9 h 17"/>
                  <a:gd name="T14" fmla="*/ 12 w 17"/>
                  <a:gd name="T15" fmla="*/ 11 h 17"/>
                  <a:gd name="T16" fmla="*/ 16 w 17"/>
                  <a:gd name="T17" fmla="*/ 13 h 17"/>
                  <a:gd name="T18" fmla="*/ 16 w 17"/>
                  <a:gd name="T19" fmla="*/ 16 h 17"/>
                  <a:gd name="T20" fmla="*/ 0 w 17"/>
                  <a:gd name="T21" fmla="*/ 13 h 17"/>
                  <a:gd name="T22" fmla="*/ 0 w 17"/>
                  <a:gd name="T23" fmla="*/ 12 h 17"/>
                  <a:gd name="T24" fmla="*/ 0 w 17"/>
                  <a:gd name="T25" fmla="*/ 12 h 17"/>
                  <a:gd name="T26" fmla="*/ 0 w 17"/>
                  <a:gd name="T27" fmla="*/ 10 h 17"/>
                  <a:gd name="T28" fmla="*/ 0 w 17"/>
                  <a:gd name="T29" fmla="*/ 9 h 17"/>
                  <a:gd name="T30" fmla="*/ 0 w 17"/>
                  <a:gd name="T31" fmla="*/ 7 h 17"/>
                  <a:gd name="T32" fmla="*/ 0 w 17"/>
                  <a:gd name="T33" fmla="*/ 4 h 17"/>
                  <a:gd name="T34" fmla="*/ 0 w 17"/>
                  <a:gd name="T35" fmla="*/ 3 h 17"/>
                  <a:gd name="T36" fmla="*/ 0 w 17"/>
                  <a:gd name="T37" fmla="*/ 1 h 17"/>
                  <a:gd name="T38" fmla="*/ 3 w 17"/>
                  <a:gd name="T39" fmla="*/ 0 h 17"/>
                  <a:gd name="T40" fmla="*/ 16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2" y="1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2" y="11"/>
                    </a:lnTo>
                    <a:lnTo>
                      <a:pt x="16" y="13"/>
                    </a:lnTo>
                    <a:lnTo>
                      <a:pt x="16" y="16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A5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66" name="Freeform 254">
                <a:extLst>
                  <a:ext uri="{FF2B5EF4-FFF2-40B4-BE49-F238E27FC236}">
                    <a16:creationId xmlns:a16="http://schemas.microsoft.com/office/drawing/2014/main" id="{D619DE52-D9AE-EB25-CBC4-C07758795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103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0 h 17"/>
                  <a:gd name="T6" fmla="*/ 12 w 17"/>
                  <a:gd name="T7" fmla="*/ 1 h 17"/>
                  <a:gd name="T8" fmla="*/ 12 w 17"/>
                  <a:gd name="T9" fmla="*/ 3 h 17"/>
                  <a:gd name="T10" fmla="*/ 12 w 17"/>
                  <a:gd name="T11" fmla="*/ 5 h 17"/>
                  <a:gd name="T12" fmla="*/ 12 w 17"/>
                  <a:gd name="T13" fmla="*/ 7 h 17"/>
                  <a:gd name="T14" fmla="*/ 12 w 17"/>
                  <a:gd name="T15" fmla="*/ 9 h 17"/>
                  <a:gd name="T16" fmla="*/ 12 w 17"/>
                  <a:gd name="T17" fmla="*/ 11 h 17"/>
                  <a:gd name="T18" fmla="*/ 16 w 17"/>
                  <a:gd name="T19" fmla="*/ 13 h 17"/>
                  <a:gd name="T20" fmla="*/ 16 w 17"/>
                  <a:gd name="T21" fmla="*/ 16 h 17"/>
                  <a:gd name="T22" fmla="*/ 0 w 17"/>
                  <a:gd name="T23" fmla="*/ 13 h 17"/>
                  <a:gd name="T24" fmla="*/ 0 w 17"/>
                  <a:gd name="T25" fmla="*/ 12 h 17"/>
                  <a:gd name="T26" fmla="*/ 0 w 17"/>
                  <a:gd name="T27" fmla="*/ 12 h 17"/>
                  <a:gd name="T28" fmla="*/ 0 w 17"/>
                  <a:gd name="T29" fmla="*/ 12 h 17"/>
                  <a:gd name="T30" fmla="*/ 0 w 17"/>
                  <a:gd name="T31" fmla="*/ 10 h 17"/>
                  <a:gd name="T32" fmla="*/ 0 w 17"/>
                  <a:gd name="T33" fmla="*/ 9 h 17"/>
                  <a:gd name="T34" fmla="*/ 0 w 17"/>
                  <a:gd name="T35" fmla="*/ 7 h 17"/>
                  <a:gd name="T36" fmla="*/ 0 w 17"/>
                  <a:gd name="T37" fmla="*/ 4 h 17"/>
                  <a:gd name="T38" fmla="*/ 0 w 17"/>
                  <a:gd name="T39" fmla="*/ 3 h 17"/>
                  <a:gd name="T40" fmla="*/ 0 w 17"/>
                  <a:gd name="T41" fmla="*/ 1 h 17"/>
                  <a:gd name="T42" fmla="*/ 3 w 17"/>
                  <a:gd name="T43" fmla="*/ 0 h 17"/>
                  <a:gd name="T44" fmla="*/ 16 w 17"/>
                  <a:gd name="T4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2" y="11"/>
                    </a:lnTo>
                    <a:lnTo>
                      <a:pt x="16" y="13"/>
                    </a:lnTo>
                    <a:lnTo>
                      <a:pt x="16" y="16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67" name="Freeform 255">
                <a:extLst>
                  <a:ext uri="{FF2B5EF4-FFF2-40B4-BE49-F238E27FC236}">
                    <a16:creationId xmlns:a16="http://schemas.microsoft.com/office/drawing/2014/main" id="{1ED83AD9-485C-A19A-CDC5-2DB867FFC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" y="1029"/>
                <a:ext cx="17" cy="17"/>
              </a:xfrm>
              <a:custGeom>
                <a:avLst/>
                <a:gdLst>
                  <a:gd name="T0" fmla="*/ 16 w 17"/>
                  <a:gd name="T1" fmla="*/ 1 h 17"/>
                  <a:gd name="T2" fmla="*/ 16 w 17"/>
                  <a:gd name="T3" fmla="*/ 1 h 17"/>
                  <a:gd name="T4" fmla="*/ 16 w 17"/>
                  <a:gd name="T5" fmla="*/ 2 h 17"/>
                  <a:gd name="T6" fmla="*/ 16 w 17"/>
                  <a:gd name="T7" fmla="*/ 4 h 17"/>
                  <a:gd name="T8" fmla="*/ 16 w 17"/>
                  <a:gd name="T9" fmla="*/ 6 h 17"/>
                  <a:gd name="T10" fmla="*/ 16 w 17"/>
                  <a:gd name="T11" fmla="*/ 8 h 17"/>
                  <a:gd name="T12" fmla="*/ 16 w 17"/>
                  <a:gd name="T13" fmla="*/ 10 h 17"/>
                  <a:gd name="T14" fmla="*/ 16 w 17"/>
                  <a:gd name="T15" fmla="*/ 12 h 17"/>
                  <a:gd name="T16" fmla="*/ 16 w 17"/>
                  <a:gd name="T17" fmla="*/ 14 h 17"/>
                  <a:gd name="T18" fmla="*/ 16 w 17"/>
                  <a:gd name="T19" fmla="*/ 16 h 17"/>
                  <a:gd name="T20" fmla="*/ 8 w 17"/>
                  <a:gd name="T21" fmla="*/ 14 h 17"/>
                  <a:gd name="T22" fmla="*/ 8 w 17"/>
                  <a:gd name="T23" fmla="*/ 14 h 17"/>
                  <a:gd name="T24" fmla="*/ 8 w 17"/>
                  <a:gd name="T25" fmla="*/ 12 h 17"/>
                  <a:gd name="T26" fmla="*/ 8 w 17"/>
                  <a:gd name="T27" fmla="*/ 10 h 17"/>
                  <a:gd name="T28" fmla="*/ 8 w 17"/>
                  <a:gd name="T29" fmla="*/ 8 h 17"/>
                  <a:gd name="T30" fmla="*/ 8 w 17"/>
                  <a:gd name="T31" fmla="*/ 6 h 17"/>
                  <a:gd name="T32" fmla="*/ 0 w 17"/>
                  <a:gd name="T33" fmla="*/ 4 h 17"/>
                  <a:gd name="T34" fmla="*/ 8 w 17"/>
                  <a:gd name="T35" fmla="*/ 2 h 17"/>
                  <a:gd name="T36" fmla="*/ 8 w 17"/>
                  <a:gd name="T37" fmla="*/ 0 h 17"/>
                  <a:gd name="T38" fmla="*/ 16 w 17"/>
                  <a:gd name="T3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17">
                    <a:moveTo>
                      <a:pt x="16" y="1"/>
                    </a:moveTo>
                    <a:lnTo>
                      <a:pt x="16" y="1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2"/>
                    </a:lnTo>
                    <a:lnTo>
                      <a:pt x="8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16" y="1"/>
                    </a:lnTo>
                  </a:path>
                </a:pathLst>
              </a:custGeom>
              <a:solidFill>
                <a:srgbClr val="A5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68" name="Freeform 256">
                <a:extLst>
                  <a:ext uri="{FF2B5EF4-FFF2-40B4-BE49-F238E27FC236}">
                    <a16:creationId xmlns:a16="http://schemas.microsoft.com/office/drawing/2014/main" id="{B15DFED1-5ABE-A488-9917-806292738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" y="1029"/>
                <a:ext cx="17" cy="17"/>
              </a:xfrm>
              <a:custGeom>
                <a:avLst/>
                <a:gdLst>
                  <a:gd name="T0" fmla="*/ 16 w 17"/>
                  <a:gd name="T1" fmla="*/ 1 h 17"/>
                  <a:gd name="T2" fmla="*/ 16 w 17"/>
                  <a:gd name="T3" fmla="*/ 1 h 17"/>
                  <a:gd name="T4" fmla="*/ 16 w 17"/>
                  <a:gd name="T5" fmla="*/ 1 h 17"/>
                  <a:gd name="T6" fmla="*/ 16 w 17"/>
                  <a:gd name="T7" fmla="*/ 2 h 17"/>
                  <a:gd name="T8" fmla="*/ 16 w 17"/>
                  <a:gd name="T9" fmla="*/ 4 h 17"/>
                  <a:gd name="T10" fmla="*/ 16 w 17"/>
                  <a:gd name="T11" fmla="*/ 6 h 17"/>
                  <a:gd name="T12" fmla="*/ 16 w 17"/>
                  <a:gd name="T13" fmla="*/ 8 h 17"/>
                  <a:gd name="T14" fmla="*/ 16 w 17"/>
                  <a:gd name="T15" fmla="*/ 10 h 17"/>
                  <a:gd name="T16" fmla="*/ 16 w 17"/>
                  <a:gd name="T17" fmla="*/ 12 h 17"/>
                  <a:gd name="T18" fmla="*/ 16 w 17"/>
                  <a:gd name="T19" fmla="*/ 14 h 17"/>
                  <a:gd name="T20" fmla="*/ 16 w 17"/>
                  <a:gd name="T21" fmla="*/ 16 h 17"/>
                  <a:gd name="T22" fmla="*/ 8 w 17"/>
                  <a:gd name="T23" fmla="*/ 14 h 17"/>
                  <a:gd name="T24" fmla="*/ 8 w 17"/>
                  <a:gd name="T25" fmla="*/ 14 h 17"/>
                  <a:gd name="T26" fmla="*/ 8 w 17"/>
                  <a:gd name="T27" fmla="*/ 14 h 17"/>
                  <a:gd name="T28" fmla="*/ 8 w 17"/>
                  <a:gd name="T29" fmla="*/ 12 h 17"/>
                  <a:gd name="T30" fmla="*/ 8 w 17"/>
                  <a:gd name="T31" fmla="*/ 10 h 17"/>
                  <a:gd name="T32" fmla="*/ 8 w 17"/>
                  <a:gd name="T33" fmla="*/ 8 h 17"/>
                  <a:gd name="T34" fmla="*/ 8 w 17"/>
                  <a:gd name="T35" fmla="*/ 6 h 17"/>
                  <a:gd name="T36" fmla="*/ 0 w 17"/>
                  <a:gd name="T37" fmla="*/ 4 h 17"/>
                  <a:gd name="T38" fmla="*/ 8 w 17"/>
                  <a:gd name="T39" fmla="*/ 2 h 17"/>
                  <a:gd name="T40" fmla="*/ 8 w 17"/>
                  <a:gd name="T41" fmla="*/ 0 h 17"/>
                  <a:gd name="T42" fmla="*/ 16 w 17"/>
                  <a:gd name="T4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7">
                    <a:moveTo>
                      <a:pt x="16" y="1"/>
                    </a:moveTo>
                    <a:lnTo>
                      <a:pt x="16" y="1"/>
                    </a:lnTo>
                    <a:lnTo>
                      <a:pt x="16" y="1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2"/>
                    </a:lnTo>
                    <a:lnTo>
                      <a:pt x="8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16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69" name="Freeform 257">
                <a:extLst>
                  <a:ext uri="{FF2B5EF4-FFF2-40B4-BE49-F238E27FC236}">
                    <a16:creationId xmlns:a16="http://schemas.microsoft.com/office/drawing/2014/main" id="{1A2BE83D-C96B-6A3D-AEDA-58B64A887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" y="1077"/>
                <a:ext cx="188" cy="201"/>
              </a:xfrm>
              <a:custGeom>
                <a:avLst/>
                <a:gdLst>
                  <a:gd name="T0" fmla="*/ 152 w 188"/>
                  <a:gd name="T1" fmla="*/ 5 h 201"/>
                  <a:gd name="T2" fmla="*/ 162 w 188"/>
                  <a:gd name="T3" fmla="*/ 1 h 201"/>
                  <a:gd name="T4" fmla="*/ 179 w 188"/>
                  <a:gd name="T5" fmla="*/ 1 h 201"/>
                  <a:gd name="T6" fmla="*/ 186 w 188"/>
                  <a:gd name="T7" fmla="*/ 4 h 201"/>
                  <a:gd name="T8" fmla="*/ 185 w 188"/>
                  <a:gd name="T9" fmla="*/ 7 h 201"/>
                  <a:gd name="T10" fmla="*/ 179 w 188"/>
                  <a:gd name="T11" fmla="*/ 7 h 201"/>
                  <a:gd name="T12" fmla="*/ 167 w 188"/>
                  <a:gd name="T13" fmla="*/ 7 h 201"/>
                  <a:gd name="T14" fmla="*/ 156 w 188"/>
                  <a:gd name="T15" fmla="*/ 10 h 201"/>
                  <a:gd name="T16" fmla="*/ 150 w 188"/>
                  <a:gd name="T17" fmla="*/ 14 h 201"/>
                  <a:gd name="T18" fmla="*/ 152 w 188"/>
                  <a:gd name="T19" fmla="*/ 17 h 201"/>
                  <a:gd name="T20" fmla="*/ 160 w 188"/>
                  <a:gd name="T21" fmla="*/ 18 h 201"/>
                  <a:gd name="T22" fmla="*/ 171 w 188"/>
                  <a:gd name="T23" fmla="*/ 19 h 201"/>
                  <a:gd name="T24" fmla="*/ 179 w 188"/>
                  <a:gd name="T25" fmla="*/ 23 h 201"/>
                  <a:gd name="T26" fmla="*/ 175 w 188"/>
                  <a:gd name="T27" fmla="*/ 25 h 201"/>
                  <a:gd name="T28" fmla="*/ 170 w 188"/>
                  <a:gd name="T29" fmla="*/ 25 h 201"/>
                  <a:gd name="T30" fmla="*/ 166 w 188"/>
                  <a:gd name="T31" fmla="*/ 27 h 201"/>
                  <a:gd name="T32" fmla="*/ 165 w 188"/>
                  <a:gd name="T33" fmla="*/ 30 h 201"/>
                  <a:gd name="T34" fmla="*/ 166 w 188"/>
                  <a:gd name="T35" fmla="*/ 39 h 201"/>
                  <a:gd name="T36" fmla="*/ 166 w 188"/>
                  <a:gd name="T37" fmla="*/ 48 h 201"/>
                  <a:gd name="T38" fmla="*/ 159 w 188"/>
                  <a:gd name="T39" fmla="*/ 61 h 201"/>
                  <a:gd name="T40" fmla="*/ 147 w 188"/>
                  <a:gd name="T41" fmla="*/ 78 h 201"/>
                  <a:gd name="T42" fmla="*/ 131 w 188"/>
                  <a:gd name="T43" fmla="*/ 97 h 201"/>
                  <a:gd name="T44" fmla="*/ 112 w 188"/>
                  <a:gd name="T45" fmla="*/ 116 h 201"/>
                  <a:gd name="T46" fmla="*/ 93 w 188"/>
                  <a:gd name="T47" fmla="*/ 133 h 201"/>
                  <a:gd name="T48" fmla="*/ 80 w 188"/>
                  <a:gd name="T49" fmla="*/ 144 h 201"/>
                  <a:gd name="T50" fmla="*/ 69 w 188"/>
                  <a:gd name="T51" fmla="*/ 154 h 201"/>
                  <a:gd name="T52" fmla="*/ 59 w 188"/>
                  <a:gd name="T53" fmla="*/ 165 h 201"/>
                  <a:gd name="T54" fmla="*/ 50 w 188"/>
                  <a:gd name="T55" fmla="*/ 175 h 201"/>
                  <a:gd name="T56" fmla="*/ 44 w 188"/>
                  <a:gd name="T57" fmla="*/ 183 h 201"/>
                  <a:gd name="T58" fmla="*/ 39 w 188"/>
                  <a:gd name="T59" fmla="*/ 188 h 201"/>
                  <a:gd name="T60" fmla="*/ 31 w 188"/>
                  <a:gd name="T61" fmla="*/ 194 h 201"/>
                  <a:gd name="T62" fmla="*/ 23 w 188"/>
                  <a:gd name="T63" fmla="*/ 198 h 201"/>
                  <a:gd name="T64" fmla="*/ 15 w 188"/>
                  <a:gd name="T65" fmla="*/ 200 h 201"/>
                  <a:gd name="T66" fmla="*/ 3 w 188"/>
                  <a:gd name="T67" fmla="*/ 200 h 201"/>
                  <a:gd name="T68" fmla="*/ 1 w 188"/>
                  <a:gd name="T69" fmla="*/ 193 h 201"/>
                  <a:gd name="T70" fmla="*/ 7 w 188"/>
                  <a:gd name="T71" fmla="*/ 182 h 201"/>
                  <a:gd name="T72" fmla="*/ 19 w 188"/>
                  <a:gd name="T73" fmla="*/ 166 h 201"/>
                  <a:gd name="T74" fmla="*/ 34 w 188"/>
                  <a:gd name="T75" fmla="*/ 145 h 201"/>
                  <a:gd name="T76" fmla="*/ 48 w 188"/>
                  <a:gd name="T77" fmla="*/ 126 h 201"/>
                  <a:gd name="T78" fmla="*/ 60 w 188"/>
                  <a:gd name="T79" fmla="*/ 110 h 201"/>
                  <a:gd name="T80" fmla="*/ 68 w 188"/>
                  <a:gd name="T81" fmla="*/ 100 h 201"/>
                  <a:gd name="T82" fmla="*/ 77 w 188"/>
                  <a:gd name="T83" fmla="*/ 88 h 201"/>
                  <a:gd name="T84" fmla="*/ 86 w 188"/>
                  <a:gd name="T85" fmla="*/ 75 h 201"/>
                  <a:gd name="T86" fmla="*/ 94 w 188"/>
                  <a:gd name="T87" fmla="*/ 65 h 201"/>
                  <a:gd name="T88" fmla="*/ 101 w 188"/>
                  <a:gd name="T89" fmla="*/ 57 h 201"/>
                  <a:gd name="T90" fmla="*/ 107 w 188"/>
                  <a:gd name="T91" fmla="*/ 53 h 201"/>
                  <a:gd name="T92" fmla="*/ 111 w 188"/>
                  <a:gd name="T93" fmla="*/ 47 h 201"/>
                  <a:gd name="T94" fmla="*/ 115 w 188"/>
                  <a:gd name="T95" fmla="*/ 42 h 201"/>
                  <a:gd name="T96" fmla="*/ 120 w 188"/>
                  <a:gd name="T97" fmla="*/ 38 h 201"/>
                  <a:gd name="T98" fmla="*/ 130 w 188"/>
                  <a:gd name="T99" fmla="*/ 31 h 201"/>
                  <a:gd name="T100" fmla="*/ 139 w 188"/>
                  <a:gd name="T101" fmla="*/ 28 h 201"/>
                  <a:gd name="T102" fmla="*/ 148 w 188"/>
                  <a:gd name="T103" fmla="*/ 27 h 201"/>
                  <a:gd name="T104" fmla="*/ 154 w 188"/>
                  <a:gd name="T105" fmla="*/ 24 h 201"/>
                  <a:gd name="T106" fmla="*/ 151 w 188"/>
                  <a:gd name="T107" fmla="*/ 21 h 201"/>
                  <a:gd name="T108" fmla="*/ 143 w 188"/>
                  <a:gd name="T109" fmla="*/ 19 h 201"/>
                  <a:gd name="T110" fmla="*/ 136 w 188"/>
                  <a:gd name="T111" fmla="*/ 20 h 201"/>
                  <a:gd name="T112" fmla="*/ 132 w 188"/>
                  <a:gd name="T113" fmla="*/ 21 h 201"/>
                  <a:gd name="T114" fmla="*/ 137 w 188"/>
                  <a:gd name="T115" fmla="*/ 14 h 201"/>
                  <a:gd name="T116" fmla="*/ 146 w 188"/>
                  <a:gd name="T117" fmla="*/ 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8" h="201">
                    <a:moveTo>
                      <a:pt x="146" y="8"/>
                    </a:moveTo>
                    <a:lnTo>
                      <a:pt x="149" y="7"/>
                    </a:lnTo>
                    <a:lnTo>
                      <a:pt x="152" y="5"/>
                    </a:lnTo>
                    <a:lnTo>
                      <a:pt x="155" y="4"/>
                    </a:lnTo>
                    <a:lnTo>
                      <a:pt x="158" y="3"/>
                    </a:lnTo>
                    <a:lnTo>
                      <a:pt x="162" y="1"/>
                    </a:lnTo>
                    <a:lnTo>
                      <a:pt x="167" y="1"/>
                    </a:lnTo>
                    <a:lnTo>
                      <a:pt x="172" y="0"/>
                    </a:lnTo>
                    <a:lnTo>
                      <a:pt x="179" y="1"/>
                    </a:lnTo>
                    <a:lnTo>
                      <a:pt x="183" y="2"/>
                    </a:lnTo>
                    <a:lnTo>
                      <a:pt x="185" y="3"/>
                    </a:lnTo>
                    <a:lnTo>
                      <a:pt x="186" y="4"/>
                    </a:lnTo>
                    <a:lnTo>
                      <a:pt x="187" y="5"/>
                    </a:lnTo>
                    <a:lnTo>
                      <a:pt x="186" y="6"/>
                    </a:lnTo>
                    <a:lnTo>
                      <a:pt x="185" y="7"/>
                    </a:lnTo>
                    <a:lnTo>
                      <a:pt x="183" y="7"/>
                    </a:lnTo>
                    <a:lnTo>
                      <a:pt x="181" y="7"/>
                    </a:lnTo>
                    <a:lnTo>
                      <a:pt x="179" y="7"/>
                    </a:lnTo>
                    <a:lnTo>
                      <a:pt x="176" y="7"/>
                    </a:lnTo>
                    <a:lnTo>
                      <a:pt x="172" y="7"/>
                    </a:lnTo>
                    <a:lnTo>
                      <a:pt x="167" y="7"/>
                    </a:lnTo>
                    <a:lnTo>
                      <a:pt x="163" y="8"/>
                    </a:lnTo>
                    <a:lnTo>
                      <a:pt x="159" y="9"/>
                    </a:lnTo>
                    <a:lnTo>
                      <a:pt x="156" y="10"/>
                    </a:lnTo>
                    <a:lnTo>
                      <a:pt x="153" y="12"/>
                    </a:lnTo>
                    <a:lnTo>
                      <a:pt x="151" y="13"/>
                    </a:lnTo>
                    <a:lnTo>
                      <a:pt x="150" y="14"/>
                    </a:lnTo>
                    <a:lnTo>
                      <a:pt x="150" y="15"/>
                    </a:lnTo>
                    <a:lnTo>
                      <a:pt x="151" y="16"/>
                    </a:lnTo>
                    <a:lnTo>
                      <a:pt x="152" y="17"/>
                    </a:lnTo>
                    <a:lnTo>
                      <a:pt x="154" y="18"/>
                    </a:lnTo>
                    <a:lnTo>
                      <a:pt x="157" y="18"/>
                    </a:lnTo>
                    <a:lnTo>
                      <a:pt x="160" y="18"/>
                    </a:lnTo>
                    <a:lnTo>
                      <a:pt x="163" y="18"/>
                    </a:lnTo>
                    <a:lnTo>
                      <a:pt x="167" y="19"/>
                    </a:lnTo>
                    <a:lnTo>
                      <a:pt x="171" y="19"/>
                    </a:lnTo>
                    <a:lnTo>
                      <a:pt x="175" y="21"/>
                    </a:lnTo>
                    <a:lnTo>
                      <a:pt x="177" y="22"/>
                    </a:lnTo>
                    <a:lnTo>
                      <a:pt x="179" y="23"/>
                    </a:lnTo>
                    <a:lnTo>
                      <a:pt x="179" y="24"/>
                    </a:lnTo>
                    <a:lnTo>
                      <a:pt x="178" y="25"/>
                    </a:lnTo>
                    <a:lnTo>
                      <a:pt x="175" y="25"/>
                    </a:lnTo>
                    <a:lnTo>
                      <a:pt x="173" y="25"/>
                    </a:lnTo>
                    <a:lnTo>
                      <a:pt x="171" y="25"/>
                    </a:lnTo>
                    <a:lnTo>
                      <a:pt x="170" y="25"/>
                    </a:lnTo>
                    <a:lnTo>
                      <a:pt x="168" y="26"/>
                    </a:lnTo>
                    <a:lnTo>
                      <a:pt x="167" y="26"/>
                    </a:lnTo>
                    <a:lnTo>
                      <a:pt x="166" y="27"/>
                    </a:lnTo>
                    <a:lnTo>
                      <a:pt x="165" y="27"/>
                    </a:lnTo>
                    <a:lnTo>
                      <a:pt x="165" y="28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6" y="36"/>
                    </a:lnTo>
                    <a:lnTo>
                      <a:pt x="166" y="39"/>
                    </a:lnTo>
                    <a:lnTo>
                      <a:pt x="166" y="42"/>
                    </a:lnTo>
                    <a:lnTo>
                      <a:pt x="166" y="45"/>
                    </a:lnTo>
                    <a:lnTo>
                      <a:pt x="166" y="48"/>
                    </a:lnTo>
                    <a:lnTo>
                      <a:pt x="164" y="52"/>
                    </a:lnTo>
                    <a:lnTo>
                      <a:pt x="162" y="56"/>
                    </a:lnTo>
                    <a:lnTo>
                      <a:pt x="159" y="61"/>
                    </a:lnTo>
                    <a:lnTo>
                      <a:pt x="156" y="66"/>
                    </a:lnTo>
                    <a:lnTo>
                      <a:pt x="152" y="72"/>
                    </a:lnTo>
                    <a:lnTo>
                      <a:pt x="147" y="78"/>
                    </a:lnTo>
                    <a:lnTo>
                      <a:pt x="142" y="84"/>
                    </a:lnTo>
                    <a:lnTo>
                      <a:pt x="137" y="91"/>
                    </a:lnTo>
                    <a:lnTo>
                      <a:pt x="131" y="97"/>
                    </a:lnTo>
                    <a:lnTo>
                      <a:pt x="125" y="103"/>
                    </a:lnTo>
                    <a:lnTo>
                      <a:pt x="118" y="110"/>
                    </a:lnTo>
                    <a:lnTo>
                      <a:pt x="112" y="116"/>
                    </a:lnTo>
                    <a:lnTo>
                      <a:pt x="106" y="122"/>
                    </a:lnTo>
                    <a:lnTo>
                      <a:pt x="99" y="128"/>
                    </a:lnTo>
                    <a:lnTo>
                      <a:pt x="93" y="133"/>
                    </a:lnTo>
                    <a:lnTo>
                      <a:pt x="86" y="138"/>
                    </a:lnTo>
                    <a:lnTo>
                      <a:pt x="83" y="141"/>
                    </a:lnTo>
                    <a:lnTo>
                      <a:pt x="80" y="144"/>
                    </a:lnTo>
                    <a:lnTo>
                      <a:pt x="76" y="147"/>
                    </a:lnTo>
                    <a:lnTo>
                      <a:pt x="72" y="151"/>
                    </a:lnTo>
                    <a:lnTo>
                      <a:pt x="69" y="154"/>
                    </a:lnTo>
                    <a:lnTo>
                      <a:pt x="66" y="158"/>
                    </a:lnTo>
                    <a:lnTo>
                      <a:pt x="62" y="161"/>
                    </a:lnTo>
                    <a:lnTo>
                      <a:pt x="59" y="165"/>
                    </a:lnTo>
                    <a:lnTo>
                      <a:pt x="56" y="168"/>
                    </a:lnTo>
                    <a:lnTo>
                      <a:pt x="53" y="172"/>
                    </a:lnTo>
                    <a:lnTo>
                      <a:pt x="50" y="175"/>
                    </a:lnTo>
                    <a:lnTo>
                      <a:pt x="48" y="178"/>
                    </a:lnTo>
                    <a:lnTo>
                      <a:pt x="46" y="180"/>
                    </a:lnTo>
                    <a:lnTo>
                      <a:pt x="44" y="183"/>
                    </a:lnTo>
                    <a:lnTo>
                      <a:pt x="42" y="185"/>
                    </a:lnTo>
                    <a:lnTo>
                      <a:pt x="41" y="186"/>
                    </a:lnTo>
                    <a:lnTo>
                      <a:pt x="39" y="188"/>
                    </a:lnTo>
                    <a:lnTo>
                      <a:pt x="37" y="190"/>
                    </a:lnTo>
                    <a:lnTo>
                      <a:pt x="34" y="192"/>
                    </a:lnTo>
                    <a:lnTo>
                      <a:pt x="31" y="194"/>
                    </a:lnTo>
                    <a:lnTo>
                      <a:pt x="28" y="195"/>
                    </a:lnTo>
                    <a:lnTo>
                      <a:pt x="26" y="197"/>
                    </a:lnTo>
                    <a:lnTo>
                      <a:pt x="23" y="198"/>
                    </a:lnTo>
                    <a:lnTo>
                      <a:pt x="21" y="199"/>
                    </a:lnTo>
                    <a:lnTo>
                      <a:pt x="18" y="200"/>
                    </a:lnTo>
                    <a:lnTo>
                      <a:pt x="15" y="200"/>
                    </a:lnTo>
                    <a:lnTo>
                      <a:pt x="11" y="200"/>
                    </a:lnTo>
                    <a:lnTo>
                      <a:pt x="7" y="200"/>
                    </a:lnTo>
                    <a:lnTo>
                      <a:pt x="3" y="200"/>
                    </a:lnTo>
                    <a:lnTo>
                      <a:pt x="1" y="198"/>
                    </a:lnTo>
                    <a:lnTo>
                      <a:pt x="0" y="196"/>
                    </a:lnTo>
                    <a:lnTo>
                      <a:pt x="1" y="193"/>
                    </a:lnTo>
                    <a:lnTo>
                      <a:pt x="2" y="190"/>
                    </a:lnTo>
                    <a:lnTo>
                      <a:pt x="4" y="187"/>
                    </a:lnTo>
                    <a:lnTo>
                      <a:pt x="7" y="182"/>
                    </a:lnTo>
                    <a:lnTo>
                      <a:pt x="11" y="177"/>
                    </a:lnTo>
                    <a:lnTo>
                      <a:pt x="15" y="172"/>
                    </a:lnTo>
                    <a:lnTo>
                      <a:pt x="19" y="166"/>
                    </a:lnTo>
                    <a:lnTo>
                      <a:pt x="24" y="159"/>
                    </a:lnTo>
                    <a:lnTo>
                      <a:pt x="29" y="152"/>
                    </a:lnTo>
                    <a:lnTo>
                      <a:pt x="34" y="145"/>
                    </a:lnTo>
                    <a:lnTo>
                      <a:pt x="39" y="139"/>
                    </a:lnTo>
                    <a:lnTo>
                      <a:pt x="44" y="132"/>
                    </a:lnTo>
                    <a:lnTo>
                      <a:pt x="48" y="126"/>
                    </a:lnTo>
                    <a:lnTo>
                      <a:pt x="53" y="120"/>
                    </a:lnTo>
                    <a:lnTo>
                      <a:pt x="57" y="115"/>
                    </a:lnTo>
                    <a:lnTo>
                      <a:pt x="60" y="110"/>
                    </a:lnTo>
                    <a:lnTo>
                      <a:pt x="63" y="107"/>
                    </a:lnTo>
                    <a:lnTo>
                      <a:pt x="65" y="103"/>
                    </a:lnTo>
                    <a:lnTo>
                      <a:pt x="68" y="100"/>
                    </a:lnTo>
                    <a:lnTo>
                      <a:pt x="71" y="96"/>
                    </a:lnTo>
                    <a:lnTo>
                      <a:pt x="74" y="92"/>
                    </a:lnTo>
                    <a:lnTo>
                      <a:pt x="77" y="88"/>
                    </a:lnTo>
                    <a:lnTo>
                      <a:pt x="80" y="84"/>
                    </a:lnTo>
                    <a:lnTo>
                      <a:pt x="83" y="80"/>
                    </a:lnTo>
                    <a:lnTo>
                      <a:pt x="86" y="75"/>
                    </a:lnTo>
                    <a:lnTo>
                      <a:pt x="89" y="72"/>
                    </a:lnTo>
                    <a:lnTo>
                      <a:pt x="92" y="68"/>
                    </a:lnTo>
                    <a:lnTo>
                      <a:pt x="94" y="65"/>
                    </a:lnTo>
                    <a:lnTo>
                      <a:pt x="96" y="62"/>
                    </a:lnTo>
                    <a:lnTo>
                      <a:pt x="99" y="59"/>
                    </a:lnTo>
                    <a:lnTo>
                      <a:pt x="101" y="57"/>
                    </a:lnTo>
                    <a:lnTo>
                      <a:pt x="102" y="55"/>
                    </a:lnTo>
                    <a:lnTo>
                      <a:pt x="104" y="54"/>
                    </a:lnTo>
                    <a:lnTo>
                      <a:pt x="107" y="53"/>
                    </a:lnTo>
                    <a:lnTo>
                      <a:pt x="108" y="51"/>
                    </a:lnTo>
                    <a:lnTo>
                      <a:pt x="110" y="48"/>
                    </a:lnTo>
                    <a:lnTo>
                      <a:pt x="111" y="47"/>
                    </a:lnTo>
                    <a:lnTo>
                      <a:pt x="113" y="45"/>
                    </a:lnTo>
                    <a:lnTo>
                      <a:pt x="114" y="44"/>
                    </a:lnTo>
                    <a:lnTo>
                      <a:pt x="115" y="42"/>
                    </a:lnTo>
                    <a:lnTo>
                      <a:pt x="116" y="41"/>
                    </a:lnTo>
                    <a:lnTo>
                      <a:pt x="117" y="40"/>
                    </a:lnTo>
                    <a:lnTo>
                      <a:pt x="120" y="38"/>
                    </a:lnTo>
                    <a:lnTo>
                      <a:pt x="123" y="36"/>
                    </a:lnTo>
                    <a:lnTo>
                      <a:pt x="126" y="34"/>
                    </a:lnTo>
                    <a:lnTo>
                      <a:pt x="130" y="31"/>
                    </a:lnTo>
                    <a:lnTo>
                      <a:pt x="133" y="30"/>
                    </a:lnTo>
                    <a:lnTo>
                      <a:pt x="136" y="28"/>
                    </a:lnTo>
                    <a:lnTo>
                      <a:pt x="139" y="28"/>
                    </a:lnTo>
                    <a:lnTo>
                      <a:pt x="142" y="28"/>
                    </a:lnTo>
                    <a:lnTo>
                      <a:pt x="145" y="27"/>
                    </a:lnTo>
                    <a:lnTo>
                      <a:pt x="148" y="27"/>
                    </a:lnTo>
                    <a:lnTo>
                      <a:pt x="151" y="25"/>
                    </a:lnTo>
                    <a:lnTo>
                      <a:pt x="153" y="25"/>
                    </a:lnTo>
                    <a:lnTo>
                      <a:pt x="154" y="24"/>
                    </a:lnTo>
                    <a:lnTo>
                      <a:pt x="154" y="22"/>
                    </a:lnTo>
                    <a:lnTo>
                      <a:pt x="153" y="21"/>
                    </a:lnTo>
                    <a:lnTo>
                      <a:pt x="151" y="21"/>
                    </a:lnTo>
                    <a:lnTo>
                      <a:pt x="148" y="20"/>
                    </a:lnTo>
                    <a:lnTo>
                      <a:pt x="146" y="19"/>
                    </a:lnTo>
                    <a:lnTo>
                      <a:pt x="143" y="19"/>
                    </a:lnTo>
                    <a:lnTo>
                      <a:pt x="141" y="19"/>
                    </a:lnTo>
                    <a:lnTo>
                      <a:pt x="138" y="19"/>
                    </a:lnTo>
                    <a:lnTo>
                      <a:pt x="136" y="20"/>
                    </a:lnTo>
                    <a:lnTo>
                      <a:pt x="134" y="21"/>
                    </a:lnTo>
                    <a:lnTo>
                      <a:pt x="132" y="21"/>
                    </a:lnTo>
                    <a:lnTo>
                      <a:pt x="132" y="21"/>
                    </a:lnTo>
                    <a:lnTo>
                      <a:pt x="133" y="19"/>
                    </a:lnTo>
                    <a:lnTo>
                      <a:pt x="135" y="16"/>
                    </a:lnTo>
                    <a:lnTo>
                      <a:pt x="137" y="14"/>
                    </a:lnTo>
                    <a:lnTo>
                      <a:pt x="140" y="11"/>
                    </a:lnTo>
                    <a:lnTo>
                      <a:pt x="143" y="9"/>
                    </a:lnTo>
                    <a:lnTo>
                      <a:pt x="146" y="8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70" name="Freeform 258">
                <a:extLst>
                  <a:ext uri="{FF2B5EF4-FFF2-40B4-BE49-F238E27FC236}">
                    <a16:creationId xmlns:a16="http://schemas.microsoft.com/office/drawing/2014/main" id="{2B4BCB56-BEF9-C325-3BF3-3A1EB262A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076"/>
                <a:ext cx="35" cy="17"/>
              </a:xfrm>
              <a:custGeom>
                <a:avLst/>
                <a:gdLst>
                  <a:gd name="T0" fmla="*/ 34 w 35"/>
                  <a:gd name="T1" fmla="*/ 0 h 17"/>
                  <a:gd name="T2" fmla="*/ 34 w 35"/>
                  <a:gd name="T3" fmla="*/ 0 h 17"/>
                  <a:gd name="T4" fmla="*/ 27 w 35"/>
                  <a:gd name="T5" fmla="*/ 0 h 17"/>
                  <a:gd name="T6" fmla="*/ 22 w 35"/>
                  <a:gd name="T7" fmla="*/ 0 h 17"/>
                  <a:gd name="T8" fmla="*/ 17 w 35"/>
                  <a:gd name="T9" fmla="*/ 0 h 17"/>
                  <a:gd name="T10" fmla="*/ 13 w 35"/>
                  <a:gd name="T11" fmla="*/ 3 h 17"/>
                  <a:gd name="T12" fmla="*/ 9 w 35"/>
                  <a:gd name="T13" fmla="*/ 4 h 17"/>
                  <a:gd name="T14" fmla="*/ 6 w 35"/>
                  <a:gd name="T15" fmla="*/ 8 h 17"/>
                  <a:gd name="T16" fmla="*/ 3 w 35"/>
                  <a:gd name="T17" fmla="*/ 9 h 17"/>
                  <a:gd name="T18" fmla="*/ 0 w 35"/>
                  <a:gd name="T19" fmla="*/ 11 h 17"/>
                  <a:gd name="T20" fmla="*/ 1 w 35"/>
                  <a:gd name="T21" fmla="*/ 16 h 17"/>
                  <a:gd name="T22" fmla="*/ 4 w 35"/>
                  <a:gd name="T23" fmla="*/ 14 h 17"/>
                  <a:gd name="T24" fmla="*/ 7 w 35"/>
                  <a:gd name="T25" fmla="*/ 12 h 17"/>
                  <a:gd name="T26" fmla="*/ 10 w 35"/>
                  <a:gd name="T27" fmla="*/ 9 h 17"/>
                  <a:gd name="T28" fmla="*/ 14 w 35"/>
                  <a:gd name="T29" fmla="*/ 8 h 17"/>
                  <a:gd name="T30" fmla="*/ 18 w 35"/>
                  <a:gd name="T31" fmla="*/ 6 h 17"/>
                  <a:gd name="T32" fmla="*/ 22 w 35"/>
                  <a:gd name="T33" fmla="*/ 4 h 17"/>
                  <a:gd name="T34" fmla="*/ 27 w 35"/>
                  <a:gd name="T35" fmla="*/ 4 h 17"/>
                  <a:gd name="T36" fmla="*/ 34 w 35"/>
                  <a:gd name="T37" fmla="*/ 6 h 17"/>
                  <a:gd name="T38" fmla="*/ 34 w 35"/>
                  <a:gd name="T39" fmla="*/ 6 h 17"/>
                  <a:gd name="T40" fmla="*/ 34 w 35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17">
                    <a:moveTo>
                      <a:pt x="34" y="0"/>
                    </a:moveTo>
                    <a:lnTo>
                      <a:pt x="34" y="0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17" y="0"/>
                    </a:lnTo>
                    <a:lnTo>
                      <a:pt x="13" y="3"/>
                    </a:lnTo>
                    <a:lnTo>
                      <a:pt x="9" y="4"/>
                    </a:lnTo>
                    <a:lnTo>
                      <a:pt x="6" y="8"/>
                    </a:lnTo>
                    <a:lnTo>
                      <a:pt x="3" y="9"/>
                    </a:lnTo>
                    <a:lnTo>
                      <a:pt x="0" y="11"/>
                    </a:lnTo>
                    <a:lnTo>
                      <a:pt x="1" y="16"/>
                    </a:lnTo>
                    <a:lnTo>
                      <a:pt x="4" y="14"/>
                    </a:lnTo>
                    <a:lnTo>
                      <a:pt x="7" y="12"/>
                    </a:lnTo>
                    <a:lnTo>
                      <a:pt x="10" y="9"/>
                    </a:lnTo>
                    <a:lnTo>
                      <a:pt x="14" y="8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7" y="4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71" name="Freeform 259">
                <a:extLst>
                  <a:ext uri="{FF2B5EF4-FFF2-40B4-BE49-F238E27FC236}">
                    <a16:creationId xmlns:a16="http://schemas.microsoft.com/office/drawing/2014/main" id="{9E4C1ECF-8D72-A3BC-AB73-4028F1375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" y="1076"/>
                <a:ext cx="17" cy="17"/>
              </a:xfrm>
              <a:custGeom>
                <a:avLst/>
                <a:gdLst>
                  <a:gd name="T0" fmla="*/ 3 w 17"/>
                  <a:gd name="T1" fmla="*/ 16 h 17"/>
                  <a:gd name="T2" fmla="*/ 3 w 17"/>
                  <a:gd name="T3" fmla="*/ 16 h 17"/>
                  <a:gd name="T4" fmla="*/ 7 w 17"/>
                  <a:gd name="T5" fmla="*/ 16 h 17"/>
                  <a:gd name="T6" fmla="*/ 10 w 17"/>
                  <a:gd name="T7" fmla="*/ 16 h 17"/>
                  <a:gd name="T8" fmla="*/ 14 w 17"/>
                  <a:gd name="T9" fmla="*/ 12 h 17"/>
                  <a:gd name="T10" fmla="*/ 16 w 17"/>
                  <a:gd name="T11" fmla="*/ 11 h 17"/>
                  <a:gd name="T12" fmla="*/ 14 w 17"/>
                  <a:gd name="T13" fmla="*/ 6 h 17"/>
                  <a:gd name="T14" fmla="*/ 12 w 17"/>
                  <a:gd name="T15" fmla="*/ 3 h 17"/>
                  <a:gd name="T16" fmla="*/ 7 w 17"/>
                  <a:gd name="T17" fmla="*/ 1 h 17"/>
                  <a:gd name="T18" fmla="*/ 0 w 17"/>
                  <a:gd name="T19" fmla="*/ 0 h 17"/>
                  <a:gd name="T20" fmla="*/ 0 w 17"/>
                  <a:gd name="T21" fmla="*/ 6 h 17"/>
                  <a:gd name="T22" fmla="*/ 5 w 17"/>
                  <a:gd name="T23" fmla="*/ 6 h 17"/>
                  <a:gd name="T24" fmla="*/ 8 w 17"/>
                  <a:gd name="T25" fmla="*/ 8 h 17"/>
                  <a:gd name="T26" fmla="*/ 10 w 17"/>
                  <a:gd name="T27" fmla="*/ 9 h 17"/>
                  <a:gd name="T28" fmla="*/ 10 w 17"/>
                  <a:gd name="T29" fmla="*/ 9 h 17"/>
                  <a:gd name="T30" fmla="*/ 10 w 17"/>
                  <a:gd name="T31" fmla="*/ 9 h 17"/>
                  <a:gd name="T32" fmla="*/ 8 w 17"/>
                  <a:gd name="T33" fmla="*/ 11 h 17"/>
                  <a:gd name="T34" fmla="*/ 7 w 17"/>
                  <a:gd name="T35" fmla="*/ 11 h 17"/>
                  <a:gd name="T36" fmla="*/ 5 w 17"/>
                  <a:gd name="T37" fmla="*/ 11 h 17"/>
                  <a:gd name="T38" fmla="*/ 5 w 17"/>
                  <a:gd name="T39" fmla="*/ 11 h 17"/>
                  <a:gd name="T40" fmla="*/ 3 w 17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3" y="16"/>
                    </a:moveTo>
                    <a:lnTo>
                      <a:pt x="3" y="16"/>
                    </a:lnTo>
                    <a:lnTo>
                      <a:pt x="7" y="16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4" y="6"/>
                    </a:lnTo>
                    <a:lnTo>
                      <a:pt x="12" y="3"/>
                    </a:lnTo>
                    <a:lnTo>
                      <a:pt x="7" y="1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8" y="8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1"/>
                    </a:lnTo>
                    <a:lnTo>
                      <a:pt x="7" y="11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3" y="16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72" name="Freeform 260">
                <a:extLst>
                  <a:ext uri="{FF2B5EF4-FFF2-40B4-BE49-F238E27FC236}">
                    <a16:creationId xmlns:a16="http://schemas.microsoft.com/office/drawing/2014/main" id="{23E5A72E-6170-D1C8-F5E6-B3BB5ABB6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" y="1082"/>
                <a:ext cx="31" cy="17"/>
              </a:xfrm>
              <a:custGeom>
                <a:avLst/>
                <a:gdLst>
                  <a:gd name="T0" fmla="*/ 2 w 31"/>
                  <a:gd name="T1" fmla="*/ 16 h 17"/>
                  <a:gd name="T2" fmla="*/ 2 w 31"/>
                  <a:gd name="T3" fmla="*/ 16 h 17"/>
                  <a:gd name="T4" fmla="*/ 4 w 31"/>
                  <a:gd name="T5" fmla="*/ 14 h 17"/>
                  <a:gd name="T6" fmla="*/ 8 w 31"/>
                  <a:gd name="T7" fmla="*/ 12 h 17"/>
                  <a:gd name="T8" fmla="*/ 11 w 31"/>
                  <a:gd name="T9" fmla="*/ 10 h 17"/>
                  <a:gd name="T10" fmla="*/ 15 w 31"/>
                  <a:gd name="T11" fmla="*/ 8 h 17"/>
                  <a:gd name="T12" fmla="*/ 20 w 31"/>
                  <a:gd name="T13" fmla="*/ 8 h 17"/>
                  <a:gd name="T14" fmla="*/ 24 w 31"/>
                  <a:gd name="T15" fmla="*/ 8 h 17"/>
                  <a:gd name="T16" fmla="*/ 27 w 31"/>
                  <a:gd name="T17" fmla="*/ 6 h 17"/>
                  <a:gd name="T18" fmla="*/ 29 w 31"/>
                  <a:gd name="T19" fmla="*/ 8 h 17"/>
                  <a:gd name="T20" fmla="*/ 30 w 31"/>
                  <a:gd name="T21" fmla="*/ 2 h 17"/>
                  <a:gd name="T22" fmla="*/ 27 w 31"/>
                  <a:gd name="T23" fmla="*/ 0 h 17"/>
                  <a:gd name="T24" fmla="*/ 24 w 31"/>
                  <a:gd name="T25" fmla="*/ 0 h 17"/>
                  <a:gd name="T26" fmla="*/ 20 w 31"/>
                  <a:gd name="T27" fmla="*/ 2 h 17"/>
                  <a:gd name="T28" fmla="*/ 15 w 31"/>
                  <a:gd name="T29" fmla="*/ 2 h 17"/>
                  <a:gd name="T30" fmla="*/ 11 w 31"/>
                  <a:gd name="T31" fmla="*/ 4 h 17"/>
                  <a:gd name="T32" fmla="*/ 7 w 31"/>
                  <a:gd name="T33" fmla="*/ 6 h 17"/>
                  <a:gd name="T34" fmla="*/ 3 w 31"/>
                  <a:gd name="T35" fmla="*/ 8 h 17"/>
                  <a:gd name="T36" fmla="*/ 0 w 31"/>
                  <a:gd name="T37" fmla="*/ 10 h 17"/>
                  <a:gd name="T38" fmla="*/ 0 w 31"/>
                  <a:gd name="T39" fmla="*/ 10 h 17"/>
                  <a:gd name="T40" fmla="*/ 2 w 31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17">
                    <a:moveTo>
                      <a:pt x="2" y="16"/>
                    </a:moveTo>
                    <a:lnTo>
                      <a:pt x="2" y="16"/>
                    </a:lnTo>
                    <a:lnTo>
                      <a:pt x="4" y="14"/>
                    </a:lnTo>
                    <a:lnTo>
                      <a:pt x="8" y="12"/>
                    </a:lnTo>
                    <a:lnTo>
                      <a:pt x="11" y="10"/>
                    </a:lnTo>
                    <a:lnTo>
                      <a:pt x="15" y="8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7" y="6"/>
                    </a:lnTo>
                    <a:lnTo>
                      <a:pt x="29" y="8"/>
                    </a:lnTo>
                    <a:lnTo>
                      <a:pt x="30" y="2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3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6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73" name="Freeform 261">
                <a:extLst>
                  <a:ext uri="{FF2B5EF4-FFF2-40B4-BE49-F238E27FC236}">
                    <a16:creationId xmlns:a16="http://schemas.microsoft.com/office/drawing/2014/main" id="{59A99AB6-594A-999A-A5CB-51E1506BF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" y="1087"/>
                <a:ext cx="17" cy="17"/>
              </a:xfrm>
              <a:custGeom>
                <a:avLst/>
                <a:gdLst>
                  <a:gd name="T0" fmla="*/ 16 w 17"/>
                  <a:gd name="T1" fmla="*/ 10 h 17"/>
                  <a:gd name="T2" fmla="*/ 16 w 17"/>
                  <a:gd name="T3" fmla="*/ 10 h 17"/>
                  <a:gd name="T4" fmla="*/ 11 w 17"/>
                  <a:gd name="T5" fmla="*/ 10 h 17"/>
                  <a:gd name="T6" fmla="*/ 7 w 17"/>
                  <a:gd name="T7" fmla="*/ 10 h 17"/>
                  <a:gd name="T8" fmla="*/ 4 w 17"/>
                  <a:gd name="T9" fmla="*/ 8 h 17"/>
                  <a:gd name="T10" fmla="*/ 4 w 17"/>
                  <a:gd name="T11" fmla="*/ 8 h 17"/>
                  <a:gd name="T12" fmla="*/ 4 w 17"/>
                  <a:gd name="T13" fmla="*/ 8 h 17"/>
                  <a:gd name="T14" fmla="*/ 4 w 17"/>
                  <a:gd name="T15" fmla="*/ 8 h 17"/>
                  <a:gd name="T16" fmla="*/ 4 w 17"/>
                  <a:gd name="T17" fmla="*/ 7 h 17"/>
                  <a:gd name="T18" fmla="*/ 7 w 17"/>
                  <a:gd name="T19" fmla="*/ 5 h 17"/>
                  <a:gd name="T20" fmla="*/ 4 w 17"/>
                  <a:gd name="T21" fmla="*/ 0 h 17"/>
                  <a:gd name="T22" fmla="*/ 1 w 17"/>
                  <a:gd name="T23" fmla="*/ 3 h 17"/>
                  <a:gd name="T24" fmla="*/ 0 w 17"/>
                  <a:gd name="T25" fmla="*/ 7 h 17"/>
                  <a:gd name="T26" fmla="*/ 0 w 17"/>
                  <a:gd name="T27" fmla="*/ 10 h 17"/>
                  <a:gd name="T28" fmla="*/ 0 w 17"/>
                  <a:gd name="T29" fmla="*/ 14 h 17"/>
                  <a:gd name="T30" fmla="*/ 2 w 17"/>
                  <a:gd name="T31" fmla="*/ 14 h 17"/>
                  <a:gd name="T32" fmla="*/ 7 w 17"/>
                  <a:gd name="T33" fmla="*/ 16 h 17"/>
                  <a:gd name="T34" fmla="*/ 10 w 17"/>
                  <a:gd name="T35" fmla="*/ 16 h 17"/>
                  <a:gd name="T36" fmla="*/ 16 w 17"/>
                  <a:gd name="T37" fmla="*/ 16 h 17"/>
                  <a:gd name="T38" fmla="*/ 16 w 17"/>
                  <a:gd name="T39" fmla="*/ 16 h 17"/>
                  <a:gd name="T40" fmla="*/ 16 w 17"/>
                  <a:gd name="T41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10"/>
                    </a:moveTo>
                    <a:lnTo>
                      <a:pt x="16" y="10"/>
                    </a:lnTo>
                    <a:lnTo>
                      <a:pt x="11" y="10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7" y="5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7" y="16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74" name="Freeform 262">
                <a:extLst>
                  <a:ext uri="{FF2B5EF4-FFF2-40B4-BE49-F238E27FC236}">
                    <a16:creationId xmlns:a16="http://schemas.microsoft.com/office/drawing/2014/main" id="{89D6E346-D9E7-6A0F-44C0-AD259EC7B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" y="1093"/>
                <a:ext cx="21" cy="17"/>
              </a:xfrm>
              <a:custGeom>
                <a:avLst/>
                <a:gdLst>
                  <a:gd name="T0" fmla="*/ 18 w 21"/>
                  <a:gd name="T1" fmla="*/ 16 h 17"/>
                  <a:gd name="T2" fmla="*/ 18 w 21"/>
                  <a:gd name="T3" fmla="*/ 16 h 17"/>
                  <a:gd name="T4" fmla="*/ 20 w 21"/>
                  <a:gd name="T5" fmla="*/ 14 h 17"/>
                  <a:gd name="T6" fmla="*/ 20 w 21"/>
                  <a:gd name="T7" fmla="*/ 9 h 17"/>
                  <a:gd name="T8" fmla="*/ 18 w 21"/>
                  <a:gd name="T9" fmla="*/ 8 h 17"/>
                  <a:gd name="T10" fmla="*/ 15 w 21"/>
                  <a:gd name="T11" fmla="*/ 4 h 17"/>
                  <a:gd name="T12" fmla="*/ 12 w 21"/>
                  <a:gd name="T13" fmla="*/ 3 h 17"/>
                  <a:gd name="T14" fmla="*/ 7 w 21"/>
                  <a:gd name="T15" fmla="*/ 1 h 17"/>
                  <a:gd name="T16" fmla="*/ 4 w 21"/>
                  <a:gd name="T17" fmla="*/ 0 h 17"/>
                  <a:gd name="T18" fmla="*/ 0 w 21"/>
                  <a:gd name="T19" fmla="*/ 0 h 17"/>
                  <a:gd name="T20" fmla="*/ 0 w 21"/>
                  <a:gd name="T21" fmla="*/ 4 h 17"/>
                  <a:gd name="T22" fmla="*/ 3 w 21"/>
                  <a:gd name="T23" fmla="*/ 4 h 17"/>
                  <a:gd name="T24" fmla="*/ 7 w 21"/>
                  <a:gd name="T25" fmla="*/ 6 h 17"/>
                  <a:gd name="T26" fmla="*/ 10 w 21"/>
                  <a:gd name="T27" fmla="*/ 8 h 17"/>
                  <a:gd name="T28" fmla="*/ 14 w 21"/>
                  <a:gd name="T29" fmla="*/ 9 h 17"/>
                  <a:gd name="T30" fmla="*/ 16 w 21"/>
                  <a:gd name="T31" fmla="*/ 11 h 17"/>
                  <a:gd name="T32" fmla="*/ 17 w 21"/>
                  <a:gd name="T33" fmla="*/ 12 h 17"/>
                  <a:gd name="T34" fmla="*/ 18 w 21"/>
                  <a:gd name="T35" fmla="*/ 11 h 17"/>
                  <a:gd name="T36" fmla="*/ 17 w 21"/>
                  <a:gd name="T37" fmla="*/ 11 h 17"/>
                  <a:gd name="T38" fmla="*/ 17 w 21"/>
                  <a:gd name="T39" fmla="*/ 11 h 17"/>
                  <a:gd name="T40" fmla="*/ 18 w 21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17">
                    <a:moveTo>
                      <a:pt x="18" y="16"/>
                    </a:moveTo>
                    <a:lnTo>
                      <a:pt x="18" y="16"/>
                    </a:lnTo>
                    <a:lnTo>
                      <a:pt x="20" y="14"/>
                    </a:lnTo>
                    <a:lnTo>
                      <a:pt x="20" y="9"/>
                    </a:lnTo>
                    <a:lnTo>
                      <a:pt x="18" y="8"/>
                    </a:lnTo>
                    <a:lnTo>
                      <a:pt x="15" y="4"/>
                    </a:lnTo>
                    <a:lnTo>
                      <a:pt x="12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7" y="6"/>
                    </a:lnTo>
                    <a:lnTo>
                      <a:pt x="10" y="8"/>
                    </a:lnTo>
                    <a:lnTo>
                      <a:pt x="14" y="9"/>
                    </a:lnTo>
                    <a:lnTo>
                      <a:pt x="16" y="11"/>
                    </a:lnTo>
                    <a:lnTo>
                      <a:pt x="17" y="12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8" y="16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75" name="Freeform 263">
                <a:extLst>
                  <a:ext uri="{FF2B5EF4-FFF2-40B4-BE49-F238E27FC236}">
                    <a16:creationId xmlns:a16="http://schemas.microsoft.com/office/drawing/2014/main" id="{E9014892-3141-548F-44C8-CF84A51F4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" y="1100"/>
                <a:ext cx="17" cy="17"/>
              </a:xfrm>
              <a:custGeom>
                <a:avLst/>
                <a:gdLst>
                  <a:gd name="T0" fmla="*/ 3 w 17"/>
                  <a:gd name="T1" fmla="*/ 16 h 17"/>
                  <a:gd name="T2" fmla="*/ 3 w 17"/>
                  <a:gd name="T3" fmla="*/ 16 h 17"/>
                  <a:gd name="T4" fmla="*/ 4 w 17"/>
                  <a:gd name="T5" fmla="*/ 16 h 17"/>
                  <a:gd name="T6" fmla="*/ 4 w 17"/>
                  <a:gd name="T7" fmla="*/ 16 h 17"/>
                  <a:gd name="T8" fmla="*/ 5 w 17"/>
                  <a:gd name="T9" fmla="*/ 12 h 17"/>
                  <a:gd name="T10" fmla="*/ 7 w 17"/>
                  <a:gd name="T11" fmla="*/ 12 h 17"/>
                  <a:gd name="T12" fmla="*/ 8 w 17"/>
                  <a:gd name="T13" fmla="*/ 12 h 17"/>
                  <a:gd name="T14" fmla="*/ 10 w 17"/>
                  <a:gd name="T15" fmla="*/ 12 h 17"/>
                  <a:gd name="T16" fmla="*/ 13 w 17"/>
                  <a:gd name="T17" fmla="*/ 12 h 17"/>
                  <a:gd name="T18" fmla="*/ 16 w 17"/>
                  <a:gd name="T19" fmla="*/ 9 h 17"/>
                  <a:gd name="T20" fmla="*/ 14 w 17"/>
                  <a:gd name="T21" fmla="*/ 0 h 17"/>
                  <a:gd name="T22" fmla="*/ 12 w 17"/>
                  <a:gd name="T23" fmla="*/ 3 h 17"/>
                  <a:gd name="T24" fmla="*/ 10 w 17"/>
                  <a:gd name="T25" fmla="*/ 3 h 17"/>
                  <a:gd name="T26" fmla="*/ 8 w 17"/>
                  <a:gd name="T27" fmla="*/ 3 h 17"/>
                  <a:gd name="T28" fmla="*/ 7 w 17"/>
                  <a:gd name="T29" fmla="*/ 3 h 17"/>
                  <a:gd name="T30" fmla="*/ 5 w 17"/>
                  <a:gd name="T31" fmla="*/ 3 h 17"/>
                  <a:gd name="T32" fmla="*/ 3 w 17"/>
                  <a:gd name="T33" fmla="*/ 6 h 17"/>
                  <a:gd name="T34" fmla="*/ 2 w 17"/>
                  <a:gd name="T35" fmla="*/ 6 h 17"/>
                  <a:gd name="T36" fmla="*/ 1 w 17"/>
                  <a:gd name="T37" fmla="*/ 9 h 17"/>
                  <a:gd name="T38" fmla="*/ 0 w 17"/>
                  <a:gd name="T39" fmla="*/ 9 h 17"/>
                  <a:gd name="T40" fmla="*/ 3 w 17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3" y="16"/>
                    </a:moveTo>
                    <a:lnTo>
                      <a:pt x="3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9"/>
                    </a:lnTo>
                    <a:lnTo>
                      <a:pt x="14" y="0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3" y="16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76" name="Freeform 264">
                <a:extLst>
                  <a:ext uri="{FF2B5EF4-FFF2-40B4-BE49-F238E27FC236}">
                    <a16:creationId xmlns:a16="http://schemas.microsoft.com/office/drawing/2014/main" id="{BA9759F2-695D-DE13-F5EE-E2A8F0A18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" y="1103"/>
                <a:ext cx="17" cy="24"/>
              </a:xfrm>
              <a:custGeom>
                <a:avLst/>
                <a:gdLst>
                  <a:gd name="T0" fmla="*/ 12 w 17"/>
                  <a:gd name="T1" fmla="*/ 23 h 24"/>
                  <a:gd name="T2" fmla="*/ 12 w 17"/>
                  <a:gd name="T3" fmla="*/ 23 h 24"/>
                  <a:gd name="T4" fmla="*/ 16 w 17"/>
                  <a:gd name="T5" fmla="*/ 19 h 24"/>
                  <a:gd name="T6" fmla="*/ 16 w 17"/>
                  <a:gd name="T7" fmla="*/ 16 h 24"/>
                  <a:gd name="T8" fmla="*/ 16 w 17"/>
                  <a:gd name="T9" fmla="*/ 12 h 24"/>
                  <a:gd name="T10" fmla="*/ 12 w 17"/>
                  <a:gd name="T11" fmla="*/ 9 h 24"/>
                  <a:gd name="T12" fmla="*/ 12 w 17"/>
                  <a:gd name="T13" fmla="*/ 7 h 24"/>
                  <a:gd name="T14" fmla="*/ 9 w 17"/>
                  <a:gd name="T15" fmla="*/ 4 h 24"/>
                  <a:gd name="T16" fmla="*/ 9 w 17"/>
                  <a:gd name="T17" fmla="*/ 2 h 24"/>
                  <a:gd name="T18" fmla="*/ 9 w 17"/>
                  <a:gd name="T19" fmla="*/ 2 h 24"/>
                  <a:gd name="T20" fmla="*/ 0 w 17"/>
                  <a:gd name="T21" fmla="*/ 0 h 24"/>
                  <a:gd name="T22" fmla="*/ 0 w 17"/>
                  <a:gd name="T23" fmla="*/ 2 h 24"/>
                  <a:gd name="T24" fmla="*/ 0 w 17"/>
                  <a:gd name="T25" fmla="*/ 5 h 24"/>
                  <a:gd name="T26" fmla="*/ 3 w 17"/>
                  <a:gd name="T27" fmla="*/ 7 h 24"/>
                  <a:gd name="T28" fmla="*/ 3 w 17"/>
                  <a:gd name="T29" fmla="*/ 10 h 24"/>
                  <a:gd name="T30" fmla="*/ 6 w 17"/>
                  <a:gd name="T31" fmla="*/ 13 h 24"/>
                  <a:gd name="T32" fmla="*/ 6 w 17"/>
                  <a:gd name="T33" fmla="*/ 16 h 24"/>
                  <a:gd name="T34" fmla="*/ 6 w 17"/>
                  <a:gd name="T35" fmla="*/ 19 h 24"/>
                  <a:gd name="T36" fmla="*/ 3 w 17"/>
                  <a:gd name="T37" fmla="*/ 22 h 24"/>
                  <a:gd name="T38" fmla="*/ 3 w 17"/>
                  <a:gd name="T39" fmla="*/ 22 h 24"/>
                  <a:gd name="T40" fmla="*/ 12 w 17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24">
                    <a:moveTo>
                      <a:pt x="12" y="23"/>
                    </a:moveTo>
                    <a:lnTo>
                      <a:pt x="12" y="23"/>
                    </a:lnTo>
                    <a:lnTo>
                      <a:pt x="16" y="19"/>
                    </a:lnTo>
                    <a:lnTo>
                      <a:pt x="16" y="16"/>
                    </a:lnTo>
                    <a:lnTo>
                      <a:pt x="16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6" y="19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12" y="23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77" name="Freeform 265">
                <a:extLst>
                  <a:ext uri="{FF2B5EF4-FFF2-40B4-BE49-F238E27FC236}">
                    <a16:creationId xmlns:a16="http://schemas.microsoft.com/office/drawing/2014/main" id="{C5E90938-EA05-360E-81F7-AD3EE4523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1125"/>
                <a:ext cx="83" cy="92"/>
              </a:xfrm>
              <a:custGeom>
                <a:avLst/>
                <a:gdLst>
                  <a:gd name="T0" fmla="*/ 2 w 83"/>
                  <a:gd name="T1" fmla="*/ 91 h 92"/>
                  <a:gd name="T2" fmla="*/ 2 w 83"/>
                  <a:gd name="T3" fmla="*/ 91 h 92"/>
                  <a:gd name="T4" fmla="*/ 9 w 83"/>
                  <a:gd name="T5" fmla="*/ 87 h 92"/>
                  <a:gd name="T6" fmla="*/ 15 w 83"/>
                  <a:gd name="T7" fmla="*/ 81 h 92"/>
                  <a:gd name="T8" fmla="*/ 22 w 83"/>
                  <a:gd name="T9" fmla="*/ 75 h 92"/>
                  <a:gd name="T10" fmla="*/ 28 w 83"/>
                  <a:gd name="T11" fmla="*/ 69 h 92"/>
                  <a:gd name="T12" fmla="*/ 34 w 83"/>
                  <a:gd name="T13" fmla="*/ 63 h 92"/>
                  <a:gd name="T14" fmla="*/ 41 w 83"/>
                  <a:gd name="T15" fmla="*/ 56 h 92"/>
                  <a:gd name="T16" fmla="*/ 47 w 83"/>
                  <a:gd name="T17" fmla="*/ 50 h 92"/>
                  <a:gd name="T18" fmla="*/ 53 w 83"/>
                  <a:gd name="T19" fmla="*/ 44 h 92"/>
                  <a:gd name="T20" fmla="*/ 58 w 83"/>
                  <a:gd name="T21" fmla="*/ 37 h 92"/>
                  <a:gd name="T22" fmla="*/ 63 w 83"/>
                  <a:gd name="T23" fmla="*/ 31 h 92"/>
                  <a:gd name="T24" fmla="*/ 68 w 83"/>
                  <a:gd name="T25" fmla="*/ 25 h 92"/>
                  <a:gd name="T26" fmla="*/ 72 w 83"/>
                  <a:gd name="T27" fmla="*/ 19 h 92"/>
                  <a:gd name="T28" fmla="*/ 76 w 83"/>
                  <a:gd name="T29" fmla="*/ 14 h 92"/>
                  <a:gd name="T30" fmla="*/ 79 w 83"/>
                  <a:gd name="T31" fmla="*/ 9 h 92"/>
                  <a:gd name="T32" fmla="*/ 81 w 83"/>
                  <a:gd name="T33" fmla="*/ 5 h 92"/>
                  <a:gd name="T34" fmla="*/ 82 w 83"/>
                  <a:gd name="T35" fmla="*/ 1 h 92"/>
                  <a:gd name="T36" fmla="*/ 79 w 83"/>
                  <a:gd name="T37" fmla="*/ 0 h 92"/>
                  <a:gd name="T38" fmla="*/ 78 w 83"/>
                  <a:gd name="T39" fmla="*/ 3 h 92"/>
                  <a:gd name="T40" fmla="*/ 76 w 83"/>
                  <a:gd name="T41" fmla="*/ 8 h 92"/>
                  <a:gd name="T42" fmla="*/ 73 w 83"/>
                  <a:gd name="T43" fmla="*/ 12 h 92"/>
                  <a:gd name="T44" fmla="*/ 70 w 83"/>
                  <a:gd name="T45" fmla="*/ 17 h 92"/>
                  <a:gd name="T46" fmla="*/ 66 w 83"/>
                  <a:gd name="T47" fmla="*/ 23 h 92"/>
                  <a:gd name="T48" fmla="*/ 61 w 83"/>
                  <a:gd name="T49" fmla="*/ 29 h 92"/>
                  <a:gd name="T50" fmla="*/ 56 w 83"/>
                  <a:gd name="T51" fmla="*/ 35 h 92"/>
                  <a:gd name="T52" fmla="*/ 50 w 83"/>
                  <a:gd name="T53" fmla="*/ 41 h 92"/>
                  <a:gd name="T54" fmla="*/ 45 w 83"/>
                  <a:gd name="T55" fmla="*/ 48 h 92"/>
                  <a:gd name="T56" fmla="*/ 39 w 83"/>
                  <a:gd name="T57" fmla="*/ 54 h 92"/>
                  <a:gd name="T58" fmla="*/ 32 w 83"/>
                  <a:gd name="T59" fmla="*/ 61 h 92"/>
                  <a:gd name="T60" fmla="*/ 26 w 83"/>
                  <a:gd name="T61" fmla="*/ 67 h 92"/>
                  <a:gd name="T62" fmla="*/ 20 w 83"/>
                  <a:gd name="T63" fmla="*/ 73 h 92"/>
                  <a:gd name="T64" fmla="*/ 13 w 83"/>
                  <a:gd name="T65" fmla="*/ 79 h 92"/>
                  <a:gd name="T66" fmla="*/ 7 w 83"/>
                  <a:gd name="T67" fmla="*/ 84 h 92"/>
                  <a:gd name="T68" fmla="*/ 0 w 83"/>
                  <a:gd name="T69" fmla="*/ 89 h 92"/>
                  <a:gd name="T70" fmla="*/ 0 w 83"/>
                  <a:gd name="T71" fmla="*/ 89 h 92"/>
                  <a:gd name="T72" fmla="*/ 2 w 83"/>
                  <a:gd name="T73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2" y="91"/>
                    </a:moveTo>
                    <a:lnTo>
                      <a:pt x="2" y="91"/>
                    </a:lnTo>
                    <a:lnTo>
                      <a:pt x="9" y="87"/>
                    </a:lnTo>
                    <a:lnTo>
                      <a:pt x="15" y="81"/>
                    </a:lnTo>
                    <a:lnTo>
                      <a:pt x="22" y="75"/>
                    </a:lnTo>
                    <a:lnTo>
                      <a:pt x="28" y="69"/>
                    </a:lnTo>
                    <a:lnTo>
                      <a:pt x="34" y="63"/>
                    </a:lnTo>
                    <a:lnTo>
                      <a:pt x="41" y="56"/>
                    </a:lnTo>
                    <a:lnTo>
                      <a:pt x="47" y="50"/>
                    </a:lnTo>
                    <a:lnTo>
                      <a:pt x="53" y="44"/>
                    </a:lnTo>
                    <a:lnTo>
                      <a:pt x="58" y="37"/>
                    </a:lnTo>
                    <a:lnTo>
                      <a:pt x="63" y="31"/>
                    </a:lnTo>
                    <a:lnTo>
                      <a:pt x="68" y="25"/>
                    </a:lnTo>
                    <a:lnTo>
                      <a:pt x="72" y="19"/>
                    </a:lnTo>
                    <a:lnTo>
                      <a:pt x="76" y="14"/>
                    </a:lnTo>
                    <a:lnTo>
                      <a:pt x="79" y="9"/>
                    </a:lnTo>
                    <a:lnTo>
                      <a:pt x="81" y="5"/>
                    </a:lnTo>
                    <a:lnTo>
                      <a:pt x="82" y="1"/>
                    </a:lnTo>
                    <a:lnTo>
                      <a:pt x="79" y="0"/>
                    </a:lnTo>
                    <a:lnTo>
                      <a:pt x="78" y="3"/>
                    </a:lnTo>
                    <a:lnTo>
                      <a:pt x="76" y="8"/>
                    </a:lnTo>
                    <a:lnTo>
                      <a:pt x="73" y="12"/>
                    </a:lnTo>
                    <a:lnTo>
                      <a:pt x="70" y="17"/>
                    </a:lnTo>
                    <a:lnTo>
                      <a:pt x="66" y="23"/>
                    </a:lnTo>
                    <a:lnTo>
                      <a:pt x="61" y="29"/>
                    </a:lnTo>
                    <a:lnTo>
                      <a:pt x="56" y="35"/>
                    </a:lnTo>
                    <a:lnTo>
                      <a:pt x="50" y="41"/>
                    </a:lnTo>
                    <a:lnTo>
                      <a:pt x="45" y="48"/>
                    </a:lnTo>
                    <a:lnTo>
                      <a:pt x="39" y="54"/>
                    </a:lnTo>
                    <a:lnTo>
                      <a:pt x="32" y="61"/>
                    </a:lnTo>
                    <a:lnTo>
                      <a:pt x="26" y="67"/>
                    </a:lnTo>
                    <a:lnTo>
                      <a:pt x="20" y="73"/>
                    </a:lnTo>
                    <a:lnTo>
                      <a:pt x="13" y="79"/>
                    </a:lnTo>
                    <a:lnTo>
                      <a:pt x="7" y="84"/>
                    </a:lnTo>
                    <a:lnTo>
                      <a:pt x="0" y="89"/>
                    </a:lnTo>
                    <a:lnTo>
                      <a:pt x="0" y="89"/>
                    </a:lnTo>
                    <a:lnTo>
                      <a:pt x="2" y="91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78" name="Freeform 266">
                <a:extLst>
                  <a:ext uri="{FF2B5EF4-FFF2-40B4-BE49-F238E27FC236}">
                    <a16:creationId xmlns:a16="http://schemas.microsoft.com/office/drawing/2014/main" id="{CA8E6979-7E3E-0C5A-7791-9B483D7B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" y="1214"/>
                <a:ext cx="48" cy="51"/>
              </a:xfrm>
              <a:custGeom>
                <a:avLst/>
                <a:gdLst>
                  <a:gd name="T0" fmla="*/ 2 w 48"/>
                  <a:gd name="T1" fmla="*/ 50 h 51"/>
                  <a:gd name="T2" fmla="*/ 2 w 48"/>
                  <a:gd name="T3" fmla="*/ 50 h 51"/>
                  <a:gd name="T4" fmla="*/ 4 w 48"/>
                  <a:gd name="T5" fmla="*/ 49 h 51"/>
                  <a:gd name="T6" fmla="*/ 5 w 48"/>
                  <a:gd name="T7" fmla="*/ 47 h 51"/>
                  <a:gd name="T8" fmla="*/ 7 w 48"/>
                  <a:gd name="T9" fmla="*/ 45 h 51"/>
                  <a:gd name="T10" fmla="*/ 9 w 48"/>
                  <a:gd name="T11" fmla="*/ 42 h 51"/>
                  <a:gd name="T12" fmla="*/ 12 w 48"/>
                  <a:gd name="T13" fmla="*/ 39 h 51"/>
                  <a:gd name="T14" fmla="*/ 14 w 48"/>
                  <a:gd name="T15" fmla="*/ 36 h 51"/>
                  <a:gd name="T16" fmla="*/ 17 w 48"/>
                  <a:gd name="T17" fmla="*/ 33 h 51"/>
                  <a:gd name="T18" fmla="*/ 20 w 48"/>
                  <a:gd name="T19" fmla="*/ 29 h 51"/>
                  <a:gd name="T20" fmla="*/ 23 w 48"/>
                  <a:gd name="T21" fmla="*/ 25 h 51"/>
                  <a:gd name="T22" fmla="*/ 27 w 48"/>
                  <a:gd name="T23" fmla="*/ 22 h 51"/>
                  <a:gd name="T24" fmla="*/ 30 w 48"/>
                  <a:gd name="T25" fmla="*/ 18 h 51"/>
                  <a:gd name="T26" fmla="*/ 34 w 48"/>
                  <a:gd name="T27" fmla="*/ 15 h 51"/>
                  <a:gd name="T28" fmla="*/ 37 w 48"/>
                  <a:gd name="T29" fmla="*/ 11 h 51"/>
                  <a:gd name="T30" fmla="*/ 41 w 48"/>
                  <a:gd name="T31" fmla="*/ 8 h 51"/>
                  <a:gd name="T32" fmla="*/ 44 w 48"/>
                  <a:gd name="T33" fmla="*/ 5 h 51"/>
                  <a:gd name="T34" fmla="*/ 47 w 48"/>
                  <a:gd name="T35" fmla="*/ 2 h 51"/>
                  <a:gd name="T36" fmla="*/ 45 w 48"/>
                  <a:gd name="T37" fmla="*/ 0 h 51"/>
                  <a:gd name="T38" fmla="*/ 42 w 48"/>
                  <a:gd name="T39" fmla="*/ 2 h 51"/>
                  <a:gd name="T40" fmla="*/ 39 w 48"/>
                  <a:gd name="T41" fmla="*/ 5 h 51"/>
                  <a:gd name="T42" fmla="*/ 35 w 48"/>
                  <a:gd name="T43" fmla="*/ 9 h 51"/>
                  <a:gd name="T44" fmla="*/ 32 w 48"/>
                  <a:gd name="T45" fmla="*/ 13 h 51"/>
                  <a:gd name="T46" fmla="*/ 28 w 48"/>
                  <a:gd name="T47" fmla="*/ 16 h 51"/>
                  <a:gd name="T48" fmla="*/ 25 w 48"/>
                  <a:gd name="T49" fmla="*/ 20 h 51"/>
                  <a:gd name="T50" fmla="*/ 21 w 48"/>
                  <a:gd name="T51" fmla="*/ 23 h 51"/>
                  <a:gd name="T52" fmla="*/ 18 w 48"/>
                  <a:gd name="T53" fmla="*/ 27 h 51"/>
                  <a:gd name="T54" fmla="*/ 15 w 48"/>
                  <a:gd name="T55" fmla="*/ 30 h 51"/>
                  <a:gd name="T56" fmla="*/ 12 w 48"/>
                  <a:gd name="T57" fmla="*/ 34 h 51"/>
                  <a:gd name="T58" fmla="*/ 9 w 48"/>
                  <a:gd name="T59" fmla="*/ 37 h 51"/>
                  <a:gd name="T60" fmla="*/ 7 w 48"/>
                  <a:gd name="T61" fmla="*/ 40 h 51"/>
                  <a:gd name="T62" fmla="*/ 5 w 48"/>
                  <a:gd name="T63" fmla="*/ 42 h 51"/>
                  <a:gd name="T64" fmla="*/ 2 w 48"/>
                  <a:gd name="T65" fmla="*/ 45 h 51"/>
                  <a:gd name="T66" fmla="*/ 1 w 48"/>
                  <a:gd name="T67" fmla="*/ 46 h 51"/>
                  <a:gd name="T68" fmla="*/ 0 w 48"/>
                  <a:gd name="T69" fmla="*/ 48 h 51"/>
                  <a:gd name="T70" fmla="*/ 0 w 48"/>
                  <a:gd name="T71" fmla="*/ 48 h 51"/>
                  <a:gd name="T72" fmla="*/ 2 w 48"/>
                  <a:gd name="T73" fmla="*/ 5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" h="51">
                    <a:moveTo>
                      <a:pt x="2" y="50"/>
                    </a:moveTo>
                    <a:lnTo>
                      <a:pt x="2" y="50"/>
                    </a:lnTo>
                    <a:lnTo>
                      <a:pt x="4" y="49"/>
                    </a:lnTo>
                    <a:lnTo>
                      <a:pt x="5" y="47"/>
                    </a:lnTo>
                    <a:lnTo>
                      <a:pt x="7" y="45"/>
                    </a:lnTo>
                    <a:lnTo>
                      <a:pt x="9" y="42"/>
                    </a:lnTo>
                    <a:lnTo>
                      <a:pt x="12" y="39"/>
                    </a:lnTo>
                    <a:lnTo>
                      <a:pt x="14" y="36"/>
                    </a:lnTo>
                    <a:lnTo>
                      <a:pt x="17" y="33"/>
                    </a:lnTo>
                    <a:lnTo>
                      <a:pt x="20" y="29"/>
                    </a:lnTo>
                    <a:lnTo>
                      <a:pt x="23" y="25"/>
                    </a:lnTo>
                    <a:lnTo>
                      <a:pt x="27" y="22"/>
                    </a:lnTo>
                    <a:lnTo>
                      <a:pt x="30" y="18"/>
                    </a:lnTo>
                    <a:lnTo>
                      <a:pt x="34" y="15"/>
                    </a:lnTo>
                    <a:lnTo>
                      <a:pt x="37" y="11"/>
                    </a:lnTo>
                    <a:lnTo>
                      <a:pt x="41" y="8"/>
                    </a:lnTo>
                    <a:lnTo>
                      <a:pt x="44" y="5"/>
                    </a:lnTo>
                    <a:lnTo>
                      <a:pt x="47" y="2"/>
                    </a:lnTo>
                    <a:lnTo>
                      <a:pt x="45" y="0"/>
                    </a:lnTo>
                    <a:lnTo>
                      <a:pt x="42" y="2"/>
                    </a:lnTo>
                    <a:lnTo>
                      <a:pt x="39" y="5"/>
                    </a:lnTo>
                    <a:lnTo>
                      <a:pt x="35" y="9"/>
                    </a:lnTo>
                    <a:lnTo>
                      <a:pt x="32" y="13"/>
                    </a:lnTo>
                    <a:lnTo>
                      <a:pt x="28" y="16"/>
                    </a:lnTo>
                    <a:lnTo>
                      <a:pt x="25" y="20"/>
                    </a:lnTo>
                    <a:lnTo>
                      <a:pt x="21" y="23"/>
                    </a:lnTo>
                    <a:lnTo>
                      <a:pt x="18" y="27"/>
                    </a:lnTo>
                    <a:lnTo>
                      <a:pt x="15" y="30"/>
                    </a:lnTo>
                    <a:lnTo>
                      <a:pt x="12" y="34"/>
                    </a:lnTo>
                    <a:lnTo>
                      <a:pt x="9" y="37"/>
                    </a:lnTo>
                    <a:lnTo>
                      <a:pt x="7" y="40"/>
                    </a:lnTo>
                    <a:lnTo>
                      <a:pt x="5" y="42"/>
                    </a:lnTo>
                    <a:lnTo>
                      <a:pt x="2" y="45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79" name="Freeform 267">
                <a:extLst>
                  <a:ext uri="{FF2B5EF4-FFF2-40B4-BE49-F238E27FC236}">
                    <a16:creationId xmlns:a16="http://schemas.microsoft.com/office/drawing/2014/main" id="{18AA2ACC-AB56-8F20-184D-710954B1D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" y="1262"/>
                <a:ext cx="22" cy="17"/>
              </a:xfrm>
              <a:custGeom>
                <a:avLst/>
                <a:gdLst>
                  <a:gd name="T0" fmla="*/ 1 w 22"/>
                  <a:gd name="T1" fmla="*/ 16 h 17"/>
                  <a:gd name="T2" fmla="*/ 1 w 22"/>
                  <a:gd name="T3" fmla="*/ 16 h 17"/>
                  <a:gd name="T4" fmla="*/ 3 w 22"/>
                  <a:gd name="T5" fmla="*/ 14 h 17"/>
                  <a:gd name="T6" fmla="*/ 6 w 22"/>
                  <a:gd name="T7" fmla="*/ 13 h 17"/>
                  <a:gd name="T8" fmla="*/ 9 w 22"/>
                  <a:gd name="T9" fmla="*/ 12 h 17"/>
                  <a:gd name="T10" fmla="*/ 11 w 22"/>
                  <a:gd name="T11" fmla="*/ 10 h 17"/>
                  <a:gd name="T12" fmla="*/ 14 w 22"/>
                  <a:gd name="T13" fmla="*/ 8 h 17"/>
                  <a:gd name="T14" fmla="*/ 17 w 22"/>
                  <a:gd name="T15" fmla="*/ 6 h 17"/>
                  <a:gd name="T16" fmla="*/ 19 w 22"/>
                  <a:gd name="T17" fmla="*/ 4 h 17"/>
                  <a:gd name="T18" fmla="*/ 21 w 22"/>
                  <a:gd name="T19" fmla="*/ 2 h 17"/>
                  <a:gd name="T20" fmla="*/ 19 w 22"/>
                  <a:gd name="T21" fmla="*/ 0 h 17"/>
                  <a:gd name="T22" fmla="*/ 17 w 22"/>
                  <a:gd name="T23" fmla="*/ 1 h 17"/>
                  <a:gd name="T24" fmla="*/ 15 w 22"/>
                  <a:gd name="T25" fmla="*/ 4 h 17"/>
                  <a:gd name="T26" fmla="*/ 12 w 22"/>
                  <a:gd name="T27" fmla="*/ 5 h 17"/>
                  <a:gd name="T28" fmla="*/ 10 w 22"/>
                  <a:gd name="T29" fmla="*/ 7 h 17"/>
                  <a:gd name="T30" fmla="*/ 7 w 22"/>
                  <a:gd name="T31" fmla="*/ 9 h 17"/>
                  <a:gd name="T32" fmla="*/ 4 w 22"/>
                  <a:gd name="T33" fmla="*/ 10 h 17"/>
                  <a:gd name="T34" fmla="*/ 1 w 22"/>
                  <a:gd name="T35" fmla="*/ 11 h 17"/>
                  <a:gd name="T36" fmla="*/ 0 w 22"/>
                  <a:gd name="T37" fmla="*/ 12 h 17"/>
                  <a:gd name="T38" fmla="*/ 0 w 22"/>
                  <a:gd name="T39" fmla="*/ 12 h 17"/>
                  <a:gd name="T40" fmla="*/ 1 w 22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" h="17">
                    <a:moveTo>
                      <a:pt x="1" y="16"/>
                    </a:moveTo>
                    <a:lnTo>
                      <a:pt x="1" y="16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9" y="12"/>
                    </a:lnTo>
                    <a:lnTo>
                      <a:pt x="11" y="10"/>
                    </a:lnTo>
                    <a:lnTo>
                      <a:pt x="14" y="8"/>
                    </a:lnTo>
                    <a:lnTo>
                      <a:pt x="17" y="6"/>
                    </a:lnTo>
                    <a:lnTo>
                      <a:pt x="19" y="4"/>
                    </a:lnTo>
                    <a:lnTo>
                      <a:pt x="21" y="2"/>
                    </a:lnTo>
                    <a:lnTo>
                      <a:pt x="19" y="0"/>
                    </a:lnTo>
                    <a:lnTo>
                      <a:pt x="17" y="1"/>
                    </a:lnTo>
                    <a:lnTo>
                      <a:pt x="15" y="4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7" y="9"/>
                    </a:lnTo>
                    <a:lnTo>
                      <a:pt x="4" y="10"/>
                    </a:lnTo>
                    <a:lnTo>
                      <a:pt x="1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6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80" name="Freeform 268">
                <a:extLst>
                  <a:ext uri="{FF2B5EF4-FFF2-40B4-BE49-F238E27FC236}">
                    <a16:creationId xmlns:a16="http://schemas.microsoft.com/office/drawing/2014/main" id="{F8A444B0-6957-9B78-7108-AADC2E76C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" y="1269"/>
                <a:ext cx="25" cy="17"/>
              </a:xfrm>
              <a:custGeom>
                <a:avLst/>
                <a:gdLst>
                  <a:gd name="T0" fmla="*/ 1 w 25"/>
                  <a:gd name="T1" fmla="*/ 0 h 17"/>
                  <a:gd name="T2" fmla="*/ 1 w 25"/>
                  <a:gd name="T3" fmla="*/ 0 h 17"/>
                  <a:gd name="T4" fmla="*/ 0 w 25"/>
                  <a:gd name="T5" fmla="*/ 6 h 17"/>
                  <a:gd name="T6" fmla="*/ 2 w 25"/>
                  <a:gd name="T7" fmla="*/ 11 h 17"/>
                  <a:gd name="T8" fmla="*/ 5 w 25"/>
                  <a:gd name="T9" fmla="*/ 14 h 17"/>
                  <a:gd name="T10" fmla="*/ 9 w 25"/>
                  <a:gd name="T11" fmla="*/ 16 h 17"/>
                  <a:gd name="T12" fmla="*/ 13 w 25"/>
                  <a:gd name="T13" fmla="*/ 16 h 17"/>
                  <a:gd name="T14" fmla="*/ 17 w 25"/>
                  <a:gd name="T15" fmla="*/ 16 h 17"/>
                  <a:gd name="T16" fmla="*/ 21 w 25"/>
                  <a:gd name="T17" fmla="*/ 14 h 17"/>
                  <a:gd name="T18" fmla="*/ 24 w 25"/>
                  <a:gd name="T19" fmla="*/ 12 h 17"/>
                  <a:gd name="T20" fmla="*/ 23 w 25"/>
                  <a:gd name="T21" fmla="*/ 8 h 17"/>
                  <a:gd name="T22" fmla="*/ 20 w 25"/>
                  <a:gd name="T23" fmla="*/ 9 h 17"/>
                  <a:gd name="T24" fmla="*/ 17 w 25"/>
                  <a:gd name="T25" fmla="*/ 11 h 17"/>
                  <a:gd name="T26" fmla="*/ 13 w 25"/>
                  <a:gd name="T27" fmla="*/ 11 h 17"/>
                  <a:gd name="T28" fmla="*/ 9 w 25"/>
                  <a:gd name="T29" fmla="*/ 11 h 17"/>
                  <a:gd name="T30" fmla="*/ 6 w 25"/>
                  <a:gd name="T31" fmla="*/ 9 h 17"/>
                  <a:gd name="T32" fmla="*/ 4 w 25"/>
                  <a:gd name="T33" fmla="*/ 8 h 17"/>
                  <a:gd name="T34" fmla="*/ 3 w 25"/>
                  <a:gd name="T35" fmla="*/ 6 h 17"/>
                  <a:gd name="T36" fmla="*/ 4 w 25"/>
                  <a:gd name="T37" fmla="*/ 1 h 17"/>
                  <a:gd name="T38" fmla="*/ 4 w 25"/>
                  <a:gd name="T39" fmla="*/ 3 h 17"/>
                  <a:gd name="T40" fmla="*/ 1 w 25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17">
                    <a:moveTo>
                      <a:pt x="1" y="0"/>
                    </a:moveTo>
                    <a:lnTo>
                      <a:pt x="1" y="0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5" y="14"/>
                    </a:lnTo>
                    <a:lnTo>
                      <a:pt x="9" y="16"/>
                    </a:lnTo>
                    <a:lnTo>
                      <a:pt x="13" y="16"/>
                    </a:lnTo>
                    <a:lnTo>
                      <a:pt x="17" y="16"/>
                    </a:lnTo>
                    <a:lnTo>
                      <a:pt x="21" y="14"/>
                    </a:lnTo>
                    <a:lnTo>
                      <a:pt x="24" y="12"/>
                    </a:lnTo>
                    <a:lnTo>
                      <a:pt x="23" y="8"/>
                    </a:lnTo>
                    <a:lnTo>
                      <a:pt x="20" y="9"/>
                    </a:lnTo>
                    <a:lnTo>
                      <a:pt x="17" y="11"/>
                    </a:lnTo>
                    <a:lnTo>
                      <a:pt x="13" y="11"/>
                    </a:lnTo>
                    <a:lnTo>
                      <a:pt x="9" y="11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81" name="Freeform 269">
                <a:extLst>
                  <a:ext uri="{FF2B5EF4-FFF2-40B4-BE49-F238E27FC236}">
                    <a16:creationId xmlns:a16="http://schemas.microsoft.com/office/drawing/2014/main" id="{27A24229-F97F-AD37-A1DE-857FDA41A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1183"/>
                <a:ext cx="66" cy="89"/>
              </a:xfrm>
              <a:custGeom>
                <a:avLst/>
                <a:gdLst>
                  <a:gd name="T0" fmla="*/ 63 w 66"/>
                  <a:gd name="T1" fmla="*/ 0 h 89"/>
                  <a:gd name="T2" fmla="*/ 63 w 66"/>
                  <a:gd name="T3" fmla="*/ 0 h 89"/>
                  <a:gd name="T4" fmla="*/ 60 w 66"/>
                  <a:gd name="T5" fmla="*/ 3 h 89"/>
                  <a:gd name="T6" fmla="*/ 56 w 66"/>
                  <a:gd name="T7" fmla="*/ 8 h 89"/>
                  <a:gd name="T8" fmla="*/ 52 w 66"/>
                  <a:gd name="T9" fmla="*/ 13 h 89"/>
                  <a:gd name="T10" fmla="*/ 48 w 66"/>
                  <a:gd name="T11" fmla="*/ 19 h 89"/>
                  <a:gd name="T12" fmla="*/ 43 w 66"/>
                  <a:gd name="T13" fmla="*/ 26 h 89"/>
                  <a:gd name="T14" fmla="*/ 38 w 66"/>
                  <a:gd name="T15" fmla="*/ 32 h 89"/>
                  <a:gd name="T16" fmla="*/ 34 w 66"/>
                  <a:gd name="T17" fmla="*/ 39 h 89"/>
                  <a:gd name="T18" fmla="*/ 29 w 66"/>
                  <a:gd name="T19" fmla="*/ 45 h 89"/>
                  <a:gd name="T20" fmla="*/ 23 w 66"/>
                  <a:gd name="T21" fmla="*/ 52 h 89"/>
                  <a:gd name="T22" fmla="*/ 19 w 66"/>
                  <a:gd name="T23" fmla="*/ 59 h 89"/>
                  <a:gd name="T24" fmla="*/ 14 w 66"/>
                  <a:gd name="T25" fmla="*/ 65 h 89"/>
                  <a:gd name="T26" fmla="*/ 10 w 66"/>
                  <a:gd name="T27" fmla="*/ 71 h 89"/>
                  <a:gd name="T28" fmla="*/ 7 w 66"/>
                  <a:gd name="T29" fmla="*/ 76 h 89"/>
                  <a:gd name="T30" fmla="*/ 4 w 66"/>
                  <a:gd name="T31" fmla="*/ 80 h 89"/>
                  <a:gd name="T32" fmla="*/ 2 w 66"/>
                  <a:gd name="T33" fmla="*/ 83 h 89"/>
                  <a:gd name="T34" fmla="*/ 0 w 66"/>
                  <a:gd name="T35" fmla="*/ 86 h 89"/>
                  <a:gd name="T36" fmla="*/ 3 w 66"/>
                  <a:gd name="T37" fmla="*/ 88 h 89"/>
                  <a:gd name="T38" fmla="*/ 4 w 66"/>
                  <a:gd name="T39" fmla="*/ 85 h 89"/>
                  <a:gd name="T40" fmla="*/ 7 w 66"/>
                  <a:gd name="T41" fmla="*/ 82 h 89"/>
                  <a:gd name="T42" fmla="*/ 10 w 66"/>
                  <a:gd name="T43" fmla="*/ 77 h 89"/>
                  <a:gd name="T44" fmla="*/ 13 w 66"/>
                  <a:gd name="T45" fmla="*/ 73 h 89"/>
                  <a:gd name="T46" fmla="*/ 17 w 66"/>
                  <a:gd name="T47" fmla="*/ 67 h 89"/>
                  <a:gd name="T48" fmla="*/ 22 w 66"/>
                  <a:gd name="T49" fmla="*/ 61 h 89"/>
                  <a:gd name="T50" fmla="*/ 26 w 66"/>
                  <a:gd name="T51" fmla="*/ 54 h 89"/>
                  <a:gd name="T52" fmla="*/ 31 w 66"/>
                  <a:gd name="T53" fmla="*/ 47 h 89"/>
                  <a:gd name="T54" fmla="*/ 36 w 66"/>
                  <a:gd name="T55" fmla="*/ 40 h 89"/>
                  <a:gd name="T56" fmla="*/ 41 w 66"/>
                  <a:gd name="T57" fmla="*/ 33 h 89"/>
                  <a:gd name="T58" fmla="*/ 46 w 66"/>
                  <a:gd name="T59" fmla="*/ 27 h 89"/>
                  <a:gd name="T60" fmla="*/ 51 w 66"/>
                  <a:gd name="T61" fmla="*/ 21 h 89"/>
                  <a:gd name="T62" fmla="*/ 55 w 66"/>
                  <a:gd name="T63" fmla="*/ 15 h 89"/>
                  <a:gd name="T64" fmla="*/ 59 w 66"/>
                  <a:gd name="T65" fmla="*/ 10 h 89"/>
                  <a:gd name="T66" fmla="*/ 62 w 66"/>
                  <a:gd name="T67" fmla="*/ 6 h 89"/>
                  <a:gd name="T68" fmla="*/ 65 w 66"/>
                  <a:gd name="T69" fmla="*/ 2 h 89"/>
                  <a:gd name="T70" fmla="*/ 65 w 66"/>
                  <a:gd name="T71" fmla="*/ 2 h 89"/>
                  <a:gd name="T72" fmla="*/ 63 w 66"/>
                  <a:gd name="T7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89">
                    <a:moveTo>
                      <a:pt x="63" y="0"/>
                    </a:moveTo>
                    <a:lnTo>
                      <a:pt x="63" y="0"/>
                    </a:lnTo>
                    <a:lnTo>
                      <a:pt x="60" y="3"/>
                    </a:lnTo>
                    <a:lnTo>
                      <a:pt x="56" y="8"/>
                    </a:lnTo>
                    <a:lnTo>
                      <a:pt x="52" y="13"/>
                    </a:lnTo>
                    <a:lnTo>
                      <a:pt x="48" y="19"/>
                    </a:lnTo>
                    <a:lnTo>
                      <a:pt x="43" y="26"/>
                    </a:lnTo>
                    <a:lnTo>
                      <a:pt x="38" y="32"/>
                    </a:lnTo>
                    <a:lnTo>
                      <a:pt x="34" y="39"/>
                    </a:lnTo>
                    <a:lnTo>
                      <a:pt x="29" y="45"/>
                    </a:lnTo>
                    <a:lnTo>
                      <a:pt x="23" y="52"/>
                    </a:lnTo>
                    <a:lnTo>
                      <a:pt x="19" y="59"/>
                    </a:lnTo>
                    <a:lnTo>
                      <a:pt x="14" y="65"/>
                    </a:lnTo>
                    <a:lnTo>
                      <a:pt x="10" y="71"/>
                    </a:lnTo>
                    <a:lnTo>
                      <a:pt x="7" y="76"/>
                    </a:lnTo>
                    <a:lnTo>
                      <a:pt x="4" y="80"/>
                    </a:lnTo>
                    <a:lnTo>
                      <a:pt x="2" y="83"/>
                    </a:lnTo>
                    <a:lnTo>
                      <a:pt x="0" y="86"/>
                    </a:lnTo>
                    <a:lnTo>
                      <a:pt x="3" y="88"/>
                    </a:lnTo>
                    <a:lnTo>
                      <a:pt x="4" y="85"/>
                    </a:lnTo>
                    <a:lnTo>
                      <a:pt x="7" y="82"/>
                    </a:lnTo>
                    <a:lnTo>
                      <a:pt x="10" y="77"/>
                    </a:lnTo>
                    <a:lnTo>
                      <a:pt x="13" y="73"/>
                    </a:lnTo>
                    <a:lnTo>
                      <a:pt x="17" y="67"/>
                    </a:lnTo>
                    <a:lnTo>
                      <a:pt x="22" y="61"/>
                    </a:lnTo>
                    <a:lnTo>
                      <a:pt x="26" y="54"/>
                    </a:lnTo>
                    <a:lnTo>
                      <a:pt x="31" y="47"/>
                    </a:lnTo>
                    <a:lnTo>
                      <a:pt x="36" y="40"/>
                    </a:lnTo>
                    <a:lnTo>
                      <a:pt x="41" y="33"/>
                    </a:lnTo>
                    <a:lnTo>
                      <a:pt x="46" y="27"/>
                    </a:lnTo>
                    <a:lnTo>
                      <a:pt x="51" y="21"/>
                    </a:lnTo>
                    <a:lnTo>
                      <a:pt x="55" y="15"/>
                    </a:lnTo>
                    <a:lnTo>
                      <a:pt x="59" y="10"/>
                    </a:lnTo>
                    <a:lnTo>
                      <a:pt x="62" y="6"/>
                    </a:lnTo>
                    <a:lnTo>
                      <a:pt x="65" y="2"/>
                    </a:lnTo>
                    <a:lnTo>
                      <a:pt x="65" y="2"/>
                    </a:lnTo>
                    <a:lnTo>
                      <a:pt x="63" y="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82" name="Freeform 270">
                <a:extLst>
                  <a:ext uri="{FF2B5EF4-FFF2-40B4-BE49-F238E27FC236}">
                    <a16:creationId xmlns:a16="http://schemas.microsoft.com/office/drawing/2014/main" id="{7D30EBC4-E057-D131-220B-C94BE9888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130"/>
                <a:ext cx="44" cy="56"/>
              </a:xfrm>
              <a:custGeom>
                <a:avLst/>
                <a:gdLst>
                  <a:gd name="T0" fmla="*/ 41 w 44"/>
                  <a:gd name="T1" fmla="*/ 0 h 56"/>
                  <a:gd name="T2" fmla="*/ 41 w 44"/>
                  <a:gd name="T3" fmla="*/ 0 h 56"/>
                  <a:gd name="T4" fmla="*/ 40 w 44"/>
                  <a:gd name="T5" fmla="*/ 1 h 56"/>
                  <a:gd name="T6" fmla="*/ 38 w 44"/>
                  <a:gd name="T7" fmla="*/ 3 h 56"/>
                  <a:gd name="T8" fmla="*/ 36 w 44"/>
                  <a:gd name="T9" fmla="*/ 5 h 56"/>
                  <a:gd name="T10" fmla="*/ 33 w 44"/>
                  <a:gd name="T11" fmla="*/ 8 h 56"/>
                  <a:gd name="T12" fmla="*/ 31 w 44"/>
                  <a:gd name="T13" fmla="*/ 11 h 56"/>
                  <a:gd name="T14" fmla="*/ 28 w 44"/>
                  <a:gd name="T15" fmla="*/ 14 h 56"/>
                  <a:gd name="T16" fmla="*/ 25 w 44"/>
                  <a:gd name="T17" fmla="*/ 18 h 56"/>
                  <a:gd name="T18" fmla="*/ 22 w 44"/>
                  <a:gd name="T19" fmla="*/ 22 h 56"/>
                  <a:gd name="T20" fmla="*/ 19 w 44"/>
                  <a:gd name="T21" fmla="*/ 26 h 56"/>
                  <a:gd name="T22" fmla="*/ 16 w 44"/>
                  <a:gd name="T23" fmla="*/ 30 h 56"/>
                  <a:gd name="T24" fmla="*/ 13 w 44"/>
                  <a:gd name="T25" fmla="*/ 34 h 56"/>
                  <a:gd name="T26" fmla="*/ 10 w 44"/>
                  <a:gd name="T27" fmla="*/ 38 h 56"/>
                  <a:gd name="T28" fmla="*/ 7 w 44"/>
                  <a:gd name="T29" fmla="*/ 42 h 56"/>
                  <a:gd name="T30" fmla="*/ 5 w 44"/>
                  <a:gd name="T31" fmla="*/ 46 h 56"/>
                  <a:gd name="T32" fmla="*/ 2 w 44"/>
                  <a:gd name="T33" fmla="*/ 49 h 56"/>
                  <a:gd name="T34" fmla="*/ 0 w 44"/>
                  <a:gd name="T35" fmla="*/ 53 h 56"/>
                  <a:gd name="T36" fmla="*/ 2 w 44"/>
                  <a:gd name="T37" fmla="*/ 55 h 56"/>
                  <a:gd name="T38" fmla="*/ 5 w 44"/>
                  <a:gd name="T39" fmla="*/ 51 h 56"/>
                  <a:gd name="T40" fmla="*/ 7 w 44"/>
                  <a:gd name="T41" fmla="*/ 48 h 56"/>
                  <a:gd name="T42" fmla="*/ 10 w 44"/>
                  <a:gd name="T43" fmla="*/ 44 h 56"/>
                  <a:gd name="T44" fmla="*/ 13 w 44"/>
                  <a:gd name="T45" fmla="*/ 40 h 56"/>
                  <a:gd name="T46" fmla="*/ 16 w 44"/>
                  <a:gd name="T47" fmla="*/ 36 h 56"/>
                  <a:gd name="T48" fmla="*/ 19 w 44"/>
                  <a:gd name="T49" fmla="*/ 32 h 56"/>
                  <a:gd name="T50" fmla="*/ 22 w 44"/>
                  <a:gd name="T51" fmla="*/ 28 h 56"/>
                  <a:gd name="T52" fmla="*/ 25 w 44"/>
                  <a:gd name="T53" fmla="*/ 24 h 56"/>
                  <a:gd name="T54" fmla="*/ 28 w 44"/>
                  <a:gd name="T55" fmla="*/ 20 h 56"/>
                  <a:gd name="T56" fmla="*/ 31 w 44"/>
                  <a:gd name="T57" fmla="*/ 16 h 56"/>
                  <a:gd name="T58" fmla="*/ 33 w 44"/>
                  <a:gd name="T59" fmla="*/ 13 h 56"/>
                  <a:gd name="T60" fmla="*/ 36 w 44"/>
                  <a:gd name="T61" fmla="*/ 10 h 56"/>
                  <a:gd name="T62" fmla="*/ 38 w 44"/>
                  <a:gd name="T63" fmla="*/ 7 h 56"/>
                  <a:gd name="T64" fmla="*/ 40 w 44"/>
                  <a:gd name="T65" fmla="*/ 5 h 56"/>
                  <a:gd name="T66" fmla="*/ 42 w 44"/>
                  <a:gd name="T67" fmla="*/ 4 h 56"/>
                  <a:gd name="T68" fmla="*/ 43 w 44"/>
                  <a:gd name="T69" fmla="*/ 3 h 56"/>
                  <a:gd name="T70" fmla="*/ 43 w 44"/>
                  <a:gd name="T71" fmla="*/ 3 h 56"/>
                  <a:gd name="T72" fmla="*/ 41 w 44"/>
                  <a:gd name="T7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56">
                    <a:moveTo>
                      <a:pt x="41" y="0"/>
                    </a:moveTo>
                    <a:lnTo>
                      <a:pt x="41" y="0"/>
                    </a:lnTo>
                    <a:lnTo>
                      <a:pt x="40" y="1"/>
                    </a:lnTo>
                    <a:lnTo>
                      <a:pt x="38" y="3"/>
                    </a:lnTo>
                    <a:lnTo>
                      <a:pt x="36" y="5"/>
                    </a:lnTo>
                    <a:lnTo>
                      <a:pt x="33" y="8"/>
                    </a:lnTo>
                    <a:lnTo>
                      <a:pt x="31" y="11"/>
                    </a:lnTo>
                    <a:lnTo>
                      <a:pt x="28" y="14"/>
                    </a:lnTo>
                    <a:lnTo>
                      <a:pt x="25" y="18"/>
                    </a:lnTo>
                    <a:lnTo>
                      <a:pt x="22" y="22"/>
                    </a:lnTo>
                    <a:lnTo>
                      <a:pt x="19" y="26"/>
                    </a:lnTo>
                    <a:lnTo>
                      <a:pt x="16" y="30"/>
                    </a:lnTo>
                    <a:lnTo>
                      <a:pt x="13" y="34"/>
                    </a:lnTo>
                    <a:lnTo>
                      <a:pt x="10" y="38"/>
                    </a:lnTo>
                    <a:lnTo>
                      <a:pt x="7" y="42"/>
                    </a:lnTo>
                    <a:lnTo>
                      <a:pt x="5" y="46"/>
                    </a:lnTo>
                    <a:lnTo>
                      <a:pt x="2" y="49"/>
                    </a:lnTo>
                    <a:lnTo>
                      <a:pt x="0" y="53"/>
                    </a:lnTo>
                    <a:lnTo>
                      <a:pt x="2" y="55"/>
                    </a:lnTo>
                    <a:lnTo>
                      <a:pt x="5" y="51"/>
                    </a:lnTo>
                    <a:lnTo>
                      <a:pt x="7" y="48"/>
                    </a:lnTo>
                    <a:lnTo>
                      <a:pt x="10" y="44"/>
                    </a:lnTo>
                    <a:lnTo>
                      <a:pt x="13" y="40"/>
                    </a:lnTo>
                    <a:lnTo>
                      <a:pt x="16" y="36"/>
                    </a:lnTo>
                    <a:lnTo>
                      <a:pt x="19" y="32"/>
                    </a:lnTo>
                    <a:lnTo>
                      <a:pt x="22" y="28"/>
                    </a:lnTo>
                    <a:lnTo>
                      <a:pt x="25" y="24"/>
                    </a:lnTo>
                    <a:lnTo>
                      <a:pt x="28" y="20"/>
                    </a:lnTo>
                    <a:lnTo>
                      <a:pt x="31" y="16"/>
                    </a:lnTo>
                    <a:lnTo>
                      <a:pt x="33" y="13"/>
                    </a:lnTo>
                    <a:lnTo>
                      <a:pt x="36" y="10"/>
                    </a:lnTo>
                    <a:lnTo>
                      <a:pt x="38" y="7"/>
                    </a:lnTo>
                    <a:lnTo>
                      <a:pt x="40" y="5"/>
                    </a:lnTo>
                    <a:lnTo>
                      <a:pt x="42" y="4"/>
                    </a:lnTo>
                    <a:lnTo>
                      <a:pt x="43" y="3"/>
                    </a:lnTo>
                    <a:lnTo>
                      <a:pt x="43" y="3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83" name="Freeform 271">
                <a:extLst>
                  <a:ext uri="{FF2B5EF4-FFF2-40B4-BE49-F238E27FC236}">
                    <a16:creationId xmlns:a16="http://schemas.microsoft.com/office/drawing/2014/main" id="{90CE17F3-1A7C-CE7A-2510-C00CF2D4F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" y="1117"/>
                <a:ext cx="17" cy="17"/>
              </a:xfrm>
              <a:custGeom>
                <a:avLst/>
                <a:gdLst>
                  <a:gd name="T0" fmla="*/ 13 w 17"/>
                  <a:gd name="T1" fmla="*/ 0 h 17"/>
                  <a:gd name="T2" fmla="*/ 13 w 17"/>
                  <a:gd name="T3" fmla="*/ 0 h 17"/>
                  <a:gd name="T4" fmla="*/ 11 w 17"/>
                  <a:gd name="T5" fmla="*/ 1 h 17"/>
                  <a:gd name="T6" fmla="*/ 10 w 17"/>
                  <a:gd name="T7" fmla="*/ 2 h 17"/>
                  <a:gd name="T8" fmla="*/ 9 w 17"/>
                  <a:gd name="T9" fmla="*/ 4 h 17"/>
                  <a:gd name="T10" fmla="*/ 8 w 17"/>
                  <a:gd name="T11" fmla="*/ 6 h 17"/>
                  <a:gd name="T12" fmla="*/ 6 w 17"/>
                  <a:gd name="T13" fmla="*/ 8 h 17"/>
                  <a:gd name="T14" fmla="*/ 4 w 17"/>
                  <a:gd name="T15" fmla="*/ 10 h 17"/>
                  <a:gd name="T16" fmla="*/ 2 w 17"/>
                  <a:gd name="T17" fmla="*/ 11 h 17"/>
                  <a:gd name="T18" fmla="*/ 0 w 17"/>
                  <a:gd name="T19" fmla="*/ 13 h 17"/>
                  <a:gd name="T20" fmla="*/ 2 w 17"/>
                  <a:gd name="T21" fmla="*/ 16 h 17"/>
                  <a:gd name="T22" fmla="*/ 5 w 17"/>
                  <a:gd name="T23" fmla="*/ 14 h 17"/>
                  <a:gd name="T24" fmla="*/ 8 w 17"/>
                  <a:gd name="T25" fmla="*/ 12 h 17"/>
                  <a:gd name="T26" fmla="*/ 9 w 17"/>
                  <a:gd name="T27" fmla="*/ 10 h 17"/>
                  <a:gd name="T28" fmla="*/ 11 w 17"/>
                  <a:gd name="T29" fmla="*/ 8 h 17"/>
                  <a:gd name="T30" fmla="*/ 12 w 17"/>
                  <a:gd name="T31" fmla="*/ 6 h 17"/>
                  <a:gd name="T32" fmla="*/ 13 w 17"/>
                  <a:gd name="T33" fmla="*/ 5 h 17"/>
                  <a:gd name="T34" fmla="*/ 14 w 17"/>
                  <a:gd name="T35" fmla="*/ 3 h 17"/>
                  <a:gd name="T36" fmla="*/ 16 w 17"/>
                  <a:gd name="T37" fmla="*/ 2 h 17"/>
                  <a:gd name="T38" fmla="*/ 16 w 17"/>
                  <a:gd name="T39" fmla="*/ 2 h 17"/>
                  <a:gd name="T40" fmla="*/ 13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3" y="0"/>
                    </a:moveTo>
                    <a:lnTo>
                      <a:pt x="13" y="0"/>
                    </a:lnTo>
                    <a:lnTo>
                      <a:pt x="11" y="1"/>
                    </a:lnTo>
                    <a:lnTo>
                      <a:pt x="10" y="2"/>
                    </a:lnTo>
                    <a:lnTo>
                      <a:pt x="9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5" y="14"/>
                    </a:lnTo>
                    <a:lnTo>
                      <a:pt x="8" y="12"/>
                    </a:lnTo>
                    <a:lnTo>
                      <a:pt x="9" y="10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13" y="5"/>
                    </a:lnTo>
                    <a:lnTo>
                      <a:pt x="14" y="3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84" name="Freeform 272">
                <a:extLst>
                  <a:ext uri="{FF2B5EF4-FFF2-40B4-BE49-F238E27FC236}">
                    <a16:creationId xmlns:a16="http://schemas.microsoft.com/office/drawing/2014/main" id="{8424AEF1-6617-CD16-AC49-5BF338BCC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" y="1104"/>
                <a:ext cx="25" cy="17"/>
              </a:xfrm>
              <a:custGeom>
                <a:avLst/>
                <a:gdLst>
                  <a:gd name="T0" fmla="*/ 24 w 25"/>
                  <a:gd name="T1" fmla="*/ 0 h 17"/>
                  <a:gd name="T2" fmla="*/ 24 w 25"/>
                  <a:gd name="T3" fmla="*/ 0 h 17"/>
                  <a:gd name="T4" fmla="*/ 21 w 25"/>
                  <a:gd name="T5" fmla="*/ 0 h 17"/>
                  <a:gd name="T6" fmla="*/ 18 w 25"/>
                  <a:gd name="T7" fmla="*/ 1 h 17"/>
                  <a:gd name="T8" fmla="*/ 14 w 25"/>
                  <a:gd name="T9" fmla="*/ 3 h 17"/>
                  <a:gd name="T10" fmla="*/ 10 w 25"/>
                  <a:gd name="T11" fmla="*/ 5 h 17"/>
                  <a:gd name="T12" fmla="*/ 7 w 25"/>
                  <a:gd name="T13" fmla="*/ 7 h 17"/>
                  <a:gd name="T14" fmla="*/ 4 w 25"/>
                  <a:gd name="T15" fmla="*/ 10 h 17"/>
                  <a:gd name="T16" fmla="*/ 1 w 25"/>
                  <a:gd name="T17" fmla="*/ 11 h 17"/>
                  <a:gd name="T18" fmla="*/ 0 w 25"/>
                  <a:gd name="T19" fmla="*/ 13 h 17"/>
                  <a:gd name="T20" fmla="*/ 2 w 25"/>
                  <a:gd name="T21" fmla="*/ 16 h 17"/>
                  <a:gd name="T22" fmla="*/ 3 w 25"/>
                  <a:gd name="T23" fmla="*/ 14 h 17"/>
                  <a:gd name="T24" fmla="*/ 6 w 25"/>
                  <a:gd name="T25" fmla="*/ 12 h 17"/>
                  <a:gd name="T26" fmla="*/ 9 w 25"/>
                  <a:gd name="T27" fmla="*/ 10 h 17"/>
                  <a:gd name="T28" fmla="*/ 12 w 25"/>
                  <a:gd name="T29" fmla="*/ 8 h 17"/>
                  <a:gd name="T30" fmla="*/ 16 w 25"/>
                  <a:gd name="T31" fmla="*/ 6 h 17"/>
                  <a:gd name="T32" fmla="*/ 19 w 25"/>
                  <a:gd name="T33" fmla="*/ 4 h 17"/>
                  <a:gd name="T34" fmla="*/ 22 w 25"/>
                  <a:gd name="T35" fmla="*/ 3 h 17"/>
                  <a:gd name="T36" fmla="*/ 24 w 25"/>
                  <a:gd name="T37" fmla="*/ 3 h 17"/>
                  <a:gd name="T38" fmla="*/ 24 w 25"/>
                  <a:gd name="T39" fmla="*/ 3 h 17"/>
                  <a:gd name="T40" fmla="*/ 24 w 25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17">
                    <a:moveTo>
                      <a:pt x="24" y="0"/>
                    </a:moveTo>
                    <a:lnTo>
                      <a:pt x="24" y="0"/>
                    </a:lnTo>
                    <a:lnTo>
                      <a:pt x="21" y="0"/>
                    </a:lnTo>
                    <a:lnTo>
                      <a:pt x="18" y="1"/>
                    </a:lnTo>
                    <a:lnTo>
                      <a:pt x="14" y="3"/>
                    </a:lnTo>
                    <a:lnTo>
                      <a:pt x="10" y="5"/>
                    </a:lnTo>
                    <a:lnTo>
                      <a:pt x="7" y="7"/>
                    </a:lnTo>
                    <a:lnTo>
                      <a:pt x="4" y="10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4"/>
                    </a:lnTo>
                    <a:lnTo>
                      <a:pt x="6" y="12"/>
                    </a:lnTo>
                    <a:lnTo>
                      <a:pt x="9" y="10"/>
                    </a:lnTo>
                    <a:lnTo>
                      <a:pt x="12" y="8"/>
                    </a:lnTo>
                    <a:lnTo>
                      <a:pt x="16" y="6"/>
                    </a:lnTo>
                    <a:lnTo>
                      <a:pt x="19" y="4"/>
                    </a:lnTo>
                    <a:lnTo>
                      <a:pt x="22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85" name="Freeform 273">
                <a:extLst>
                  <a:ext uri="{FF2B5EF4-FFF2-40B4-BE49-F238E27FC236}">
                    <a16:creationId xmlns:a16="http://schemas.microsoft.com/office/drawing/2014/main" id="{B82F743A-F002-45C1-CCEB-0E3D369FB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" y="1097"/>
                <a:ext cx="17" cy="17"/>
              </a:xfrm>
              <a:custGeom>
                <a:avLst/>
                <a:gdLst>
                  <a:gd name="T0" fmla="*/ 13 w 17"/>
                  <a:gd name="T1" fmla="*/ 4 h 17"/>
                  <a:gd name="T2" fmla="*/ 13 w 17"/>
                  <a:gd name="T3" fmla="*/ 4 h 17"/>
                  <a:gd name="T4" fmla="*/ 14 w 17"/>
                  <a:gd name="T5" fmla="*/ 6 h 17"/>
                  <a:gd name="T6" fmla="*/ 14 w 17"/>
                  <a:gd name="T7" fmla="*/ 4 h 17"/>
                  <a:gd name="T8" fmla="*/ 13 w 17"/>
                  <a:gd name="T9" fmla="*/ 4 h 17"/>
                  <a:gd name="T10" fmla="*/ 11 w 17"/>
                  <a:gd name="T11" fmla="*/ 6 h 17"/>
                  <a:gd name="T12" fmla="*/ 8 w 17"/>
                  <a:gd name="T13" fmla="*/ 8 h 17"/>
                  <a:gd name="T14" fmla="*/ 6 w 17"/>
                  <a:gd name="T15" fmla="*/ 9 h 17"/>
                  <a:gd name="T16" fmla="*/ 3 w 17"/>
                  <a:gd name="T17" fmla="*/ 9 h 17"/>
                  <a:gd name="T18" fmla="*/ 0 w 17"/>
                  <a:gd name="T19" fmla="*/ 11 h 17"/>
                  <a:gd name="T20" fmla="*/ 0 w 17"/>
                  <a:gd name="T21" fmla="*/ 16 h 17"/>
                  <a:gd name="T22" fmla="*/ 3 w 17"/>
                  <a:gd name="T23" fmla="*/ 14 h 17"/>
                  <a:gd name="T24" fmla="*/ 6 w 17"/>
                  <a:gd name="T25" fmla="*/ 14 h 17"/>
                  <a:gd name="T26" fmla="*/ 9 w 17"/>
                  <a:gd name="T27" fmla="*/ 12 h 17"/>
                  <a:gd name="T28" fmla="*/ 12 w 17"/>
                  <a:gd name="T29" fmla="*/ 11 h 17"/>
                  <a:gd name="T30" fmla="*/ 15 w 17"/>
                  <a:gd name="T31" fmla="*/ 9 h 17"/>
                  <a:gd name="T32" fmla="*/ 16 w 17"/>
                  <a:gd name="T33" fmla="*/ 8 h 17"/>
                  <a:gd name="T34" fmla="*/ 16 w 17"/>
                  <a:gd name="T35" fmla="*/ 3 h 17"/>
                  <a:gd name="T36" fmla="*/ 15 w 17"/>
                  <a:gd name="T37" fmla="*/ 0 h 17"/>
                  <a:gd name="T38" fmla="*/ 15 w 17"/>
                  <a:gd name="T39" fmla="*/ 0 h 17"/>
                  <a:gd name="T40" fmla="*/ 13 w 17"/>
                  <a:gd name="T4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3" y="4"/>
                    </a:moveTo>
                    <a:lnTo>
                      <a:pt x="13" y="4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3" y="4"/>
                    </a:lnTo>
                    <a:lnTo>
                      <a:pt x="11" y="6"/>
                    </a:lnTo>
                    <a:lnTo>
                      <a:pt x="8" y="8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3" y="14"/>
                    </a:lnTo>
                    <a:lnTo>
                      <a:pt x="6" y="14"/>
                    </a:lnTo>
                    <a:lnTo>
                      <a:pt x="9" y="12"/>
                    </a:lnTo>
                    <a:lnTo>
                      <a:pt x="12" y="11"/>
                    </a:lnTo>
                    <a:lnTo>
                      <a:pt x="15" y="9"/>
                    </a:lnTo>
                    <a:lnTo>
                      <a:pt x="16" y="8"/>
                    </a:lnTo>
                    <a:lnTo>
                      <a:pt x="16" y="3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3" y="4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86" name="Freeform 274">
                <a:extLst>
                  <a:ext uri="{FF2B5EF4-FFF2-40B4-BE49-F238E27FC236}">
                    <a16:creationId xmlns:a16="http://schemas.microsoft.com/office/drawing/2014/main" id="{F51B4F64-60D2-0FA1-7E06-D047A23BF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" y="1095"/>
                <a:ext cx="22" cy="17"/>
              </a:xfrm>
              <a:custGeom>
                <a:avLst/>
                <a:gdLst>
                  <a:gd name="T0" fmla="*/ 1 w 22"/>
                  <a:gd name="T1" fmla="*/ 12 h 17"/>
                  <a:gd name="T2" fmla="*/ 1 w 22"/>
                  <a:gd name="T3" fmla="*/ 12 h 17"/>
                  <a:gd name="T4" fmla="*/ 3 w 22"/>
                  <a:gd name="T5" fmla="*/ 9 h 17"/>
                  <a:gd name="T6" fmla="*/ 6 w 22"/>
                  <a:gd name="T7" fmla="*/ 9 h 17"/>
                  <a:gd name="T8" fmla="*/ 8 w 22"/>
                  <a:gd name="T9" fmla="*/ 9 h 17"/>
                  <a:gd name="T10" fmla="*/ 10 w 22"/>
                  <a:gd name="T11" fmla="*/ 9 h 17"/>
                  <a:gd name="T12" fmla="*/ 12 w 22"/>
                  <a:gd name="T13" fmla="*/ 9 h 17"/>
                  <a:gd name="T14" fmla="*/ 15 w 22"/>
                  <a:gd name="T15" fmla="*/ 9 h 17"/>
                  <a:gd name="T16" fmla="*/ 17 w 22"/>
                  <a:gd name="T17" fmla="*/ 12 h 17"/>
                  <a:gd name="T18" fmla="*/ 19 w 22"/>
                  <a:gd name="T19" fmla="*/ 16 h 17"/>
                  <a:gd name="T20" fmla="*/ 21 w 22"/>
                  <a:gd name="T21" fmla="*/ 6 h 17"/>
                  <a:gd name="T22" fmla="*/ 18 w 22"/>
                  <a:gd name="T23" fmla="*/ 3 h 17"/>
                  <a:gd name="T24" fmla="*/ 16 w 22"/>
                  <a:gd name="T25" fmla="*/ 0 h 17"/>
                  <a:gd name="T26" fmla="*/ 13 w 22"/>
                  <a:gd name="T27" fmla="*/ 0 h 17"/>
                  <a:gd name="T28" fmla="*/ 10 w 22"/>
                  <a:gd name="T29" fmla="*/ 0 h 17"/>
                  <a:gd name="T30" fmla="*/ 8 w 22"/>
                  <a:gd name="T31" fmla="*/ 0 h 17"/>
                  <a:gd name="T32" fmla="*/ 5 w 22"/>
                  <a:gd name="T33" fmla="*/ 0 h 17"/>
                  <a:gd name="T34" fmla="*/ 3 w 22"/>
                  <a:gd name="T35" fmla="*/ 0 h 17"/>
                  <a:gd name="T36" fmla="*/ 0 w 22"/>
                  <a:gd name="T37" fmla="*/ 3 h 17"/>
                  <a:gd name="T38" fmla="*/ 0 w 22"/>
                  <a:gd name="T39" fmla="*/ 3 h 17"/>
                  <a:gd name="T40" fmla="*/ 1 w 22"/>
                  <a:gd name="T41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" h="17">
                    <a:moveTo>
                      <a:pt x="1" y="12"/>
                    </a:moveTo>
                    <a:lnTo>
                      <a:pt x="1" y="12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2" y="9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19" y="16"/>
                    </a:lnTo>
                    <a:lnTo>
                      <a:pt x="21" y="6"/>
                    </a:lnTo>
                    <a:lnTo>
                      <a:pt x="18" y="3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12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87" name="Freeform 275">
                <a:extLst>
                  <a:ext uri="{FF2B5EF4-FFF2-40B4-BE49-F238E27FC236}">
                    <a16:creationId xmlns:a16="http://schemas.microsoft.com/office/drawing/2014/main" id="{B8E5D57A-34C4-1779-70AC-3D2F279D0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" y="1083"/>
                <a:ext cx="17" cy="18"/>
              </a:xfrm>
              <a:custGeom>
                <a:avLst/>
                <a:gdLst>
                  <a:gd name="T0" fmla="*/ 15 w 17"/>
                  <a:gd name="T1" fmla="*/ 0 h 18"/>
                  <a:gd name="T2" fmla="*/ 15 w 17"/>
                  <a:gd name="T3" fmla="*/ 0 h 18"/>
                  <a:gd name="T4" fmla="*/ 12 w 17"/>
                  <a:gd name="T5" fmla="*/ 2 h 18"/>
                  <a:gd name="T6" fmla="*/ 9 w 17"/>
                  <a:gd name="T7" fmla="*/ 4 h 18"/>
                  <a:gd name="T8" fmla="*/ 6 w 17"/>
                  <a:gd name="T9" fmla="*/ 6 h 18"/>
                  <a:gd name="T10" fmla="*/ 3 w 17"/>
                  <a:gd name="T11" fmla="*/ 9 h 18"/>
                  <a:gd name="T12" fmla="*/ 2 w 17"/>
                  <a:gd name="T13" fmla="*/ 12 h 18"/>
                  <a:gd name="T14" fmla="*/ 0 w 17"/>
                  <a:gd name="T15" fmla="*/ 14 h 18"/>
                  <a:gd name="T16" fmla="*/ 2 w 17"/>
                  <a:gd name="T17" fmla="*/ 17 h 18"/>
                  <a:gd name="T18" fmla="*/ 4 w 17"/>
                  <a:gd name="T19" fmla="*/ 16 h 18"/>
                  <a:gd name="T20" fmla="*/ 3 w 17"/>
                  <a:gd name="T21" fmla="*/ 13 h 18"/>
                  <a:gd name="T22" fmla="*/ 3 w 17"/>
                  <a:gd name="T23" fmla="*/ 14 h 18"/>
                  <a:gd name="T24" fmla="*/ 3 w 17"/>
                  <a:gd name="T25" fmla="*/ 15 h 18"/>
                  <a:gd name="T26" fmla="*/ 4 w 17"/>
                  <a:gd name="T27" fmla="*/ 13 h 18"/>
                  <a:gd name="T28" fmla="*/ 6 w 17"/>
                  <a:gd name="T29" fmla="*/ 12 h 18"/>
                  <a:gd name="T30" fmla="*/ 8 w 17"/>
                  <a:gd name="T31" fmla="*/ 9 h 18"/>
                  <a:gd name="T32" fmla="*/ 11 w 17"/>
                  <a:gd name="T33" fmla="*/ 7 h 18"/>
                  <a:gd name="T34" fmla="*/ 14 w 17"/>
                  <a:gd name="T35" fmla="*/ 4 h 18"/>
                  <a:gd name="T36" fmla="*/ 16 w 17"/>
                  <a:gd name="T37" fmla="*/ 3 h 18"/>
                  <a:gd name="T38" fmla="*/ 16 w 17"/>
                  <a:gd name="T39" fmla="*/ 3 h 18"/>
                  <a:gd name="T40" fmla="*/ 15 w 17"/>
                  <a:gd name="T4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lnTo>
                      <a:pt x="15" y="0"/>
                    </a:lnTo>
                    <a:lnTo>
                      <a:pt x="12" y="2"/>
                    </a:lnTo>
                    <a:lnTo>
                      <a:pt x="9" y="4"/>
                    </a:lnTo>
                    <a:lnTo>
                      <a:pt x="6" y="6"/>
                    </a:lnTo>
                    <a:lnTo>
                      <a:pt x="3" y="9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2" y="17"/>
                    </a:lnTo>
                    <a:lnTo>
                      <a:pt x="4" y="16"/>
                    </a:lnTo>
                    <a:lnTo>
                      <a:pt x="3" y="13"/>
                    </a:lnTo>
                    <a:lnTo>
                      <a:pt x="3" y="14"/>
                    </a:lnTo>
                    <a:lnTo>
                      <a:pt x="3" y="15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9"/>
                    </a:lnTo>
                    <a:lnTo>
                      <a:pt x="11" y="7"/>
                    </a:lnTo>
                    <a:lnTo>
                      <a:pt x="14" y="4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88" name="Freeform 276">
                <a:extLst>
                  <a:ext uri="{FF2B5EF4-FFF2-40B4-BE49-F238E27FC236}">
                    <a16:creationId xmlns:a16="http://schemas.microsoft.com/office/drawing/2014/main" id="{A5292717-E592-FCCA-9F7F-DB38FDD35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" y="756"/>
                <a:ext cx="91" cy="64"/>
              </a:xfrm>
              <a:custGeom>
                <a:avLst/>
                <a:gdLst>
                  <a:gd name="T0" fmla="*/ 2 w 91"/>
                  <a:gd name="T1" fmla="*/ 1 h 64"/>
                  <a:gd name="T2" fmla="*/ 7 w 91"/>
                  <a:gd name="T3" fmla="*/ 4 h 64"/>
                  <a:gd name="T4" fmla="*/ 14 w 91"/>
                  <a:gd name="T5" fmla="*/ 8 h 64"/>
                  <a:gd name="T6" fmla="*/ 21 w 91"/>
                  <a:gd name="T7" fmla="*/ 11 h 64"/>
                  <a:gd name="T8" fmla="*/ 28 w 91"/>
                  <a:gd name="T9" fmla="*/ 15 h 64"/>
                  <a:gd name="T10" fmla="*/ 35 w 91"/>
                  <a:gd name="T11" fmla="*/ 18 h 64"/>
                  <a:gd name="T12" fmla="*/ 41 w 91"/>
                  <a:gd name="T13" fmla="*/ 21 h 64"/>
                  <a:gd name="T14" fmla="*/ 44 w 91"/>
                  <a:gd name="T15" fmla="*/ 23 h 64"/>
                  <a:gd name="T16" fmla="*/ 47 w 91"/>
                  <a:gd name="T17" fmla="*/ 24 h 64"/>
                  <a:gd name="T18" fmla="*/ 55 w 91"/>
                  <a:gd name="T19" fmla="*/ 29 h 64"/>
                  <a:gd name="T20" fmla="*/ 65 w 91"/>
                  <a:gd name="T21" fmla="*/ 34 h 64"/>
                  <a:gd name="T22" fmla="*/ 74 w 91"/>
                  <a:gd name="T23" fmla="*/ 40 h 64"/>
                  <a:gd name="T24" fmla="*/ 79 w 91"/>
                  <a:gd name="T25" fmla="*/ 44 h 64"/>
                  <a:gd name="T26" fmla="*/ 84 w 91"/>
                  <a:gd name="T27" fmla="*/ 51 h 64"/>
                  <a:gd name="T28" fmla="*/ 88 w 91"/>
                  <a:gd name="T29" fmla="*/ 59 h 64"/>
                  <a:gd name="T30" fmla="*/ 90 w 91"/>
                  <a:gd name="T31" fmla="*/ 63 h 64"/>
                  <a:gd name="T32" fmla="*/ 88 w 91"/>
                  <a:gd name="T33" fmla="*/ 61 h 64"/>
                  <a:gd name="T34" fmla="*/ 82 w 91"/>
                  <a:gd name="T35" fmla="*/ 55 h 64"/>
                  <a:gd name="T36" fmla="*/ 75 w 91"/>
                  <a:gd name="T37" fmla="*/ 49 h 64"/>
                  <a:gd name="T38" fmla="*/ 69 w 91"/>
                  <a:gd name="T39" fmla="*/ 44 h 64"/>
                  <a:gd name="T40" fmla="*/ 65 w 91"/>
                  <a:gd name="T41" fmla="*/ 43 h 64"/>
                  <a:gd name="T42" fmla="*/ 61 w 91"/>
                  <a:gd name="T43" fmla="*/ 42 h 64"/>
                  <a:gd name="T44" fmla="*/ 58 w 91"/>
                  <a:gd name="T45" fmla="*/ 41 h 64"/>
                  <a:gd name="T46" fmla="*/ 57 w 91"/>
                  <a:gd name="T47" fmla="*/ 41 h 64"/>
                  <a:gd name="T48" fmla="*/ 56 w 91"/>
                  <a:gd name="T49" fmla="*/ 40 h 64"/>
                  <a:gd name="T50" fmla="*/ 51 w 91"/>
                  <a:gd name="T51" fmla="*/ 36 h 64"/>
                  <a:gd name="T52" fmla="*/ 43 w 91"/>
                  <a:gd name="T53" fmla="*/ 29 h 64"/>
                  <a:gd name="T54" fmla="*/ 36 w 91"/>
                  <a:gd name="T55" fmla="*/ 24 h 64"/>
                  <a:gd name="T56" fmla="*/ 29 w 91"/>
                  <a:gd name="T57" fmla="*/ 20 h 64"/>
                  <a:gd name="T58" fmla="*/ 20 w 91"/>
                  <a:gd name="T59" fmla="*/ 13 h 64"/>
                  <a:gd name="T60" fmla="*/ 9 w 91"/>
                  <a:gd name="T61" fmla="*/ 6 h 64"/>
                  <a:gd name="T62" fmla="*/ 2 w 91"/>
                  <a:gd name="T63" fmla="*/ 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1" h="64">
                    <a:moveTo>
                      <a:pt x="0" y="0"/>
                    </a:moveTo>
                    <a:lnTo>
                      <a:pt x="2" y="1"/>
                    </a:lnTo>
                    <a:lnTo>
                      <a:pt x="5" y="3"/>
                    </a:lnTo>
                    <a:lnTo>
                      <a:pt x="7" y="4"/>
                    </a:lnTo>
                    <a:lnTo>
                      <a:pt x="11" y="6"/>
                    </a:lnTo>
                    <a:lnTo>
                      <a:pt x="14" y="8"/>
                    </a:lnTo>
                    <a:lnTo>
                      <a:pt x="18" y="10"/>
                    </a:lnTo>
                    <a:lnTo>
                      <a:pt x="21" y="11"/>
                    </a:lnTo>
                    <a:lnTo>
                      <a:pt x="25" y="13"/>
                    </a:lnTo>
                    <a:lnTo>
                      <a:pt x="28" y="15"/>
                    </a:lnTo>
                    <a:lnTo>
                      <a:pt x="32" y="17"/>
                    </a:lnTo>
                    <a:lnTo>
                      <a:pt x="35" y="18"/>
                    </a:lnTo>
                    <a:lnTo>
                      <a:pt x="38" y="20"/>
                    </a:lnTo>
                    <a:lnTo>
                      <a:pt x="41" y="21"/>
                    </a:lnTo>
                    <a:lnTo>
                      <a:pt x="42" y="22"/>
                    </a:lnTo>
                    <a:lnTo>
                      <a:pt x="44" y="23"/>
                    </a:lnTo>
                    <a:lnTo>
                      <a:pt x="45" y="23"/>
                    </a:lnTo>
                    <a:lnTo>
                      <a:pt x="47" y="24"/>
                    </a:lnTo>
                    <a:lnTo>
                      <a:pt x="51" y="26"/>
                    </a:lnTo>
                    <a:lnTo>
                      <a:pt x="55" y="29"/>
                    </a:lnTo>
                    <a:lnTo>
                      <a:pt x="60" y="31"/>
                    </a:lnTo>
                    <a:lnTo>
                      <a:pt x="65" y="34"/>
                    </a:lnTo>
                    <a:lnTo>
                      <a:pt x="70" y="37"/>
                    </a:lnTo>
                    <a:lnTo>
                      <a:pt x="74" y="40"/>
                    </a:lnTo>
                    <a:lnTo>
                      <a:pt x="77" y="42"/>
                    </a:lnTo>
                    <a:lnTo>
                      <a:pt x="79" y="44"/>
                    </a:lnTo>
                    <a:lnTo>
                      <a:pt x="81" y="48"/>
                    </a:lnTo>
                    <a:lnTo>
                      <a:pt x="84" y="51"/>
                    </a:lnTo>
                    <a:lnTo>
                      <a:pt x="86" y="55"/>
                    </a:lnTo>
                    <a:lnTo>
                      <a:pt x="88" y="59"/>
                    </a:lnTo>
                    <a:lnTo>
                      <a:pt x="89" y="61"/>
                    </a:lnTo>
                    <a:lnTo>
                      <a:pt x="90" y="63"/>
                    </a:lnTo>
                    <a:lnTo>
                      <a:pt x="89" y="63"/>
                    </a:lnTo>
                    <a:lnTo>
                      <a:pt x="88" y="61"/>
                    </a:lnTo>
                    <a:lnTo>
                      <a:pt x="85" y="58"/>
                    </a:lnTo>
                    <a:lnTo>
                      <a:pt x="82" y="55"/>
                    </a:lnTo>
                    <a:lnTo>
                      <a:pt x="79" y="52"/>
                    </a:lnTo>
                    <a:lnTo>
                      <a:pt x="75" y="49"/>
                    </a:lnTo>
                    <a:lnTo>
                      <a:pt x="72" y="46"/>
                    </a:lnTo>
                    <a:lnTo>
                      <a:pt x="69" y="44"/>
                    </a:lnTo>
                    <a:lnTo>
                      <a:pt x="67" y="43"/>
                    </a:lnTo>
                    <a:lnTo>
                      <a:pt x="65" y="43"/>
                    </a:lnTo>
                    <a:lnTo>
                      <a:pt x="63" y="42"/>
                    </a:lnTo>
                    <a:lnTo>
                      <a:pt x="61" y="42"/>
                    </a:lnTo>
                    <a:lnTo>
                      <a:pt x="60" y="42"/>
                    </a:lnTo>
                    <a:lnTo>
                      <a:pt x="58" y="41"/>
                    </a:lnTo>
                    <a:lnTo>
                      <a:pt x="57" y="41"/>
                    </a:lnTo>
                    <a:lnTo>
                      <a:pt x="57" y="41"/>
                    </a:lnTo>
                    <a:lnTo>
                      <a:pt x="57" y="41"/>
                    </a:lnTo>
                    <a:lnTo>
                      <a:pt x="56" y="40"/>
                    </a:lnTo>
                    <a:lnTo>
                      <a:pt x="54" y="38"/>
                    </a:lnTo>
                    <a:lnTo>
                      <a:pt x="51" y="36"/>
                    </a:lnTo>
                    <a:lnTo>
                      <a:pt x="47" y="33"/>
                    </a:lnTo>
                    <a:lnTo>
                      <a:pt x="43" y="29"/>
                    </a:lnTo>
                    <a:lnTo>
                      <a:pt x="39" y="26"/>
                    </a:lnTo>
                    <a:lnTo>
                      <a:pt x="36" y="24"/>
                    </a:lnTo>
                    <a:lnTo>
                      <a:pt x="33" y="22"/>
                    </a:lnTo>
                    <a:lnTo>
                      <a:pt x="29" y="20"/>
                    </a:lnTo>
                    <a:lnTo>
                      <a:pt x="25" y="17"/>
                    </a:lnTo>
                    <a:lnTo>
                      <a:pt x="20" y="13"/>
                    </a:lnTo>
                    <a:lnTo>
                      <a:pt x="14" y="9"/>
                    </a:lnTo>
                    <a:lnTo>
                      <a:pt x="9" y="6"/>
                    </a:lnTo>
                    <a:lnTo>
                      <a:pt x="5" y="3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9F9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89" name="Freeform 277">
                <a:extLst>
                  <a:ext uri="{FF2B5EF4-FFF2-40B4-BE49-F238E27FC236}">
                    <a16:creationId xmlns:a16="http://schemas.microsoft.com/office/drawing/2014/main" id="{9A477DD6-8A08-F798-0AD1-74AA0EF98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" y="901"/>
                <a:ext cx="55" cy="17"/>
              </a:xfrm>
              <a:custGeom>
                <a:avLst/>
                <a:gdLst>
                  <a:gd name="T0" fmla="*/ 53 w 55"/>
                  <a:gd name="T1" fmla="*/ 0 h 17"/>
                  <a:gd name="T2" fmla="*/ 52 w 55"/>
                  <a:gd name="T3" fmla="*/ 0 h 17"/>
                  <a:gd name="T4" fmla="*/ 50 w 55"/>
                  <a:gd name="T5" fmla="*/ 1 h 17"/>
                  <a:gd name="T6" fmla="*/ 47 w 55"/>
                  <a:gd name="T7" fmla="*/ 2 h 17"/>
                  <a:gd name="T8" fmla="*/ 44 w 55"/>
                  <a:gd name="T9" fmla="*/ 2 h 17"/>
                  <a:gd name="T10" fmla="*/ 40 w 55"/>
                  <a:gd name="T11" fmla="*/ 3 h 17"/>
                  <a:gd name="T12" fmla="*/ 36 w 55"/>
                  <a:gd name="T13" fmla="*/ 4 h 17"/>
                  <a:gd name="T14" fmla="*/ 32 w 55"/>
                  <a:gd name="T15" fmla="*/ 6 h 17"/>
                  <a:gd name="T16" fmla="*/ 29 w 55"/>
                  <a:gd name="T17" fmla="*/ 6 h 17"/>
                  <a:gd name="T18" fmla="*/ 26 w 55"/>
                  <a:gd name="T19" fmla="*/ 6 h 17"/>
                  <a:gd name="T20" fmla="*/ 23 w 55"/>
                  <a:gd name="T21" fmla="*/ 6 h 17"/>
                  <a:gd name="T22" fmla="*/ 21 w 55"/>
                  <a:gd name="T23" fmla="*/ 6 h 17"/>
                  <a:gd name="T24" fmla="*/ 19 w 55"/>
                  <a:gd name="T25" fmla="*/ 6 h 17"/>
                  <a:gd name="T26" fmla="*/ 18 w 55"/>
                  <a:gd name="T27" fmla="*/ 6 h 17"/>
                  <a:gd name="T28" fmla="*/ 16 w 55"/>
                  <a:gd name="T29" fmla="*/ 6 h 17"/>
                  <a:gd name="T30" fmla="*/ 15 w 55"/>
                  <a:gd name="T31" fmla="*/ 6 h 17"/>
                  <a:gd name="T32" fmla="*/ 13 w 55"/>
                  <a:gd name="T33" fmla="*/ 6 h 17"/>
                  <a:gd name="T34" fmla="*/ 11 w 55"/>
                  <a:gd name="T35" fmla="*/ 7 h 17"/>
                  <a:gd name="T36" fmla="*/ 9 w 55"/>
                  <a:gd name="T37" fmla="*/ 7 h 17"/>
                  <a:gd name="T38" fmla="*/ 8 w 55"/>
                  <a:gd name="T39" fmla="*/ 7 h 17"/>
                  <a:gd name="T40" fmla="*/ 7 w 55"/>
                  <a:gd name="T41" fmla="*/ 7 h 17"/>
                  <a:gd name="T42" fmla="*/ 6 w 55"/>
                  <a:gd name="T43" fmla="*/ 7 h 17"/>
                  <a:gd name="T44" fmla="*/ 5 w 55"/>
                  <a:gd name="T45" fmla="*/ 8 h 17"/>
                  <a:gd name="T46" fmla="*/ 4 w 55"/>
                  <a:gd name="T47" fmla="*/ 8 h 17"/>
                  <a:gd name="T48" fmla="*/ 2 w 55"/>
                  <a:gd name="T49" fmla="*/ 9 h 17"/>
                  <a:gd name="T50" fmla="*/ 1 w 55"/>
                  <a:gd name="T51" fmla="*/ 12 h 17"/>
                  <a:gd name="T52" fmla="*/ 0 w 55"/>
                  <a:gd name="T53" fmla="*/ 13 h 17"/>
                  <a:gd name="T54" fmla="*/ 1 w 55"/>
                  <a:gd name="T55" fmla="*/ 16 h 17"/>
                  <a:gd name="T56" fmla="*/ 3 w 55"/>
                  <a:gd name="T57" fmla="*/ 14 h 17"/>
                  <a:gd name="T58" fmla="*/ 5 w 55"/>
                  <a:gd name="T59" fmla="*/ 13 h 17"/>
                  <a:gd name="T60" fmla="*/ 7 w 55"/>
                  <a:gd name="T61" fmla="*/ 13 h 17"/>
                  <a:gd name="T62" fmla="*/ 9 w 55"/>
                  <a:gd name="T63" fmla="*/ 12 h 17"/>
                  <a:gd name="T64" fmla="*/ 12 w 55"/>
                  <a:gd name="T65" fmla="*/ 12 h 17"/>
                  <a:gd name="T66" fmla="*/ 14 w 55"/>
                  <a:gd name="T67" fmla="*/ 11 h 17"/>
                  <a:gd name="T68" fmla="*/ 16 w 55"/>
                  <a:gd name="T69" fmla="*/ 9 h 17"/>
                  <a:gd name="T70" fmla="*/ 18 w 55"/>
                  <a:gd name="T71" fmla="*/ 9 h 17"/>
                  <a:gd name="T72" fmla="*/ 19 w 55"/>
                  <a:gd name="T73" fmla="*/ 9 h 17"/>
                  <a:gd name="T74" fmla="*/ 21 w 55"/>
                  <a:gd name="T75" fmla="*/ 9 h 17"/>
                  <a:gd name="T76" fmla="*/ 23 w 55"/>
                  <a:gd name="T77" fmla="*/ 9 h 17"/>
                  <a:gd name="T78" fmla="*/ 26 w 55"/>
                  <a:gd name="T79" fmla="*/ 8 h 17"/>
                  <a:gd name="T80" fmla="*/ 29 w 55"/>
                  <a:gd name="T81" fmla="*/ 8 h 17"/>
                  <a:gd name="T82" fmla="*/ 32 w 55"/>
                  <a:gd name="T83" fmla="*/ 8 h 17"/>
                  <a:gd name="T84" fmla="*/ 34 w 55"/>
                  <a:gd name="T85" fmla="*/ 8 h 17"/>
                  <a:gd name="T86" fmla="*/ 36 w 55"/>
                  <a:gd name="T87" fmla="*/ 7 h 17"/>
                  <a:gd name="T88" fmla="*/ 38 w 55"/>
                  <a:gd name="T89" fmla="*/ 7 h 17"/>
                  <a:gd name="T90" fmla="*/ 40 w 55"/>
                  <a:gd name="T91" fmla="*/ 6 h 17"/>
                  <a:gd name="T92" fmla="*/ 43 w 55"/>
                  <a:gd name="T93" fmla="*/ 4 h 17"/>
                  <a:gd name="T94" fmla="*/ 46 w 55"/>
                  <a:gd name="T95" fmla="*/ 3 h 17"/>
                  <a:gd name="T96" fmla="*/ 50 w 55"/>
                  <a:gd name="T97" fmla="*/ 2 h 17"/>
                  <a:gd name="T98" fmla="*/ 53 w 55"/>
                  <a:gd name="T99" fmla="*/ 1 h 17"/>
                  <a:gd name="T100" fmla="*/ 54 w 55"/>
                  <a:gd name="T101" fmla="*/ 1 h 17"/>
                  <a:gd name="T102" fmla="*/ 54 w 55"/>
                  <a:gd name="T103" fmla="*/ 0 h 17"/>
                  <a:gd name="T104" fmla="*/ 53 w 55"/>
                  <a:gd name="T10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5" h="17">
                    <a:moveTo>
                      <a:pt x="53" y="0"/>
                    </a:moveTo>
                    <a:lnTo>
                      <a:pt x="52" y="0"/>
                    </a:lnTo>
                    <a:lnTo>
                      <a:pt x="50" y="1"/>
                    </a:lnTo>
                    <a:lnTo>
                      <a:pt x="47" y="2"/>
                    </a:lnTo>
                    <a:lnTo>
                      <a:pt x="44" y="2"/>
                    </a:lnTo>
                    <a:lnTo>
                      <a:pt x="40" y="3"/>
                    </a:lnTo>
                    <a:lnTo>
                      <a:pt x="36" y="4"/>
                    </a:lnTo>
                    <a:lnTo>
                      <a:pt x="32" y="6"/>
                    </a:lnTo>
                    <a:lnTo>
                      <a:pt x="29" y="6"/>
                    </a:lnTo>
                    <a:lnTo>
                      <a:pt x="26" y="6"/>
                    </a:lnTo>
                    <a:lnTo>
                      <a:pt x="23" y="6"/>
                    </a:lnTo>
                    <a:lnTo>
                      <a:pt x="21" y="6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5" y="6"/>
                    </a:lnTo>
                    <a:lnTo>
                      <a:pt x="13" y="6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2" y="9"/>
                    </a:lnTo>
                    <a:lnTo>
                      <a:pt x="1" y="12"/>
                    </a:lnTo>
                    <a:lnTo>
                      <a:pt x="0" y="13"/>
                    </a:lnTo>
                    <a:lnTo>
                      <a:pt x="1" y="16"/>
                    </a:lnTo>
                    <a:lnTo>
                      <a:pt x="3" y="14"/>
                    </a:lnTo>
                    <a:lnTo>
                      <a:pt x="5" y="13"/>
                    </a:lnTo>
                    <a:lnTo>
                      <a:pt x="7" y="13"/>
                    </a:lnTo>
                    <a:lnTo>
                      <a:pt x="9" y="12"/>
                    </a:lnTo>
                    <a:lnTo>
                      <a:pt x="12" y="12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8" y="9"/>
                    </a:lnTo>
                    <a:lnTo>
                      <a:pt x="19" y="9"/>
                    </a:lnTo>
                    <a:lnTo>
                      <a:pt x="21" y="9"/>
                    </a:lnTo>
                    <a:lnTo>
                      <a:pt x="23" y="9"/>
                    </a:lnTo>
                    <a:lnTo>
                      <a:pt x="26" y="8"/>
                    </a:lnTo>
                    <a:lnTo>
                      <a:pt x="29" y="8"/>
                    </a:lnTo>
                    <a:lnTo>
                      <a:pt x="32" y="8"/>
                    </a:lnTo>
                    <a:lnTo>
                      <a:pt x="34" y="8"/>
                    </a:lnTo>
                    <a:lnTo>
                      <a:pt x="36" y="7"/>
                    </a:lnTo>
                    <a:lnTo>
                      <a:pt x="38" y="7"/>
                    </a:lnTo>
                    <a:lnTo>
                      <a:pt x="40" y="6"/>
                    </a:lnTo>
                    <a:lnTo>
                      <a:pt x="43" y="4"/>
                    </a:lnTo>
                    <a:lnTo>
                      <a:pt x="46" y="3"/>
                    </a:lnTo>
                    <a:lnTo>
                      <a:pt x="50" y="2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0"/>
                    </a:lnTo>
                    <a:lnTo>
                      <a:pt x="53" y="0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90" name="Freeform 278">
                <a:extLst>
                  <a:ext uri="{FF2B5EF4-FFF2-40B4-BE49-F238E27FC236}">
                    <a16:creationId xmlns:a16="http://schemas.microsoft.com/office/drawing/2014/main" id="{4C977FF5-4558-B220-D974-04A9F1783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" y="662"/>
                <a:ext cx="17" cy="24"/>
              </a:xfrm>
              <a:custGeom>
                <a:avLst/>
                <a:gdLst>
                  <a:gd name="T0" fmla="*/ 16 w 17"/>
                  <a:gd name="T1" fmla="*/ 2 h 24"/>
                  <a:gd name="T2" fmla="*/ 16 w 17"/>
                  <a:gd name="T3" fmla="*/ 2 h 24"/>
                  <a:gd name="T4" fmla="*/ 16 w 17"/>
                  <a:gd name="T5" fmla="*/ 1 h 24"/>
                  <a:gd name="T6" fmla="*/ 16 w 17"/>
                  <a:gd name="T7" fmla="*/ 1 h 24"/>
                  <a:gd name="T8" fmla="*/ 16 w 17"/>
                  <a:gd name="T9" fmla="*/ 0 h 24"/>
                  <a:gd name="T10" fmla="*/ 14 w 17"/>
                  <a:gd name="T11" fmla="*/ 0 h 24"/>
                  <a:gd name="T12" fmla="*/ 14 w 17"/>
                  <a:gd name="T13" fmla="*/ 0 h 24"/>
                  <a:gd name="T14" fmla="*/ 13 w 17"/>
                  <a:gd name="T15" fmla="*/ 1 h 24"/>
                  <a:gd name="T16" fmla="*/ 11 w 17"/>
                  <a:gd name="T17" fmla="*/ 3 h 24"/>
                  <a:gd name="T18" fmla="*/ 10 w 17"/>
                  <a:gd name="T19" fmla="*/ 5 h 24"/>
                  <a:gd name="T20" fmla="*/ 9 w 17"/>
                  <a:gd name="T21" fmla="*/ 6 h 24"/>
                  <a:gd name="T22" fmla="*/ 9 w 17"/>
                  <a:gd name="T23" fmla="*/ 6 h 24"/>
                  <a:gd name="T24" fmla="*/ 9 w 17"/>
                  <a:gd name="T25" fmla="*/ 7 h 24"/>
                  <a:gd name="T26" fmla="*/ 9 w 17"/>
                  <a:gd name="T27" fmla="*/ 8 h 24"/>
                  <a:gd name="T28" fmla="*/ 9 w 17"/>
                  <a:gd name="T29" fmla="*/ 9 h 24"/>
                  <a:gd name="T30" fmla="*/ 9 w 17"/>
                  <a:gd name="T31" fmla="*/ 10 h 24"/>
                  <a:gd name="T32" fmla="*/ 9 w 17"/>
                  <a:gd name="T33" fmla="*/ 11 h 24"/>
                  <a:gd name="T34" fmla="*/ 9 w 17"/>
                  <a:gd name="T35" fmla="*/ 12 h 24"/>
                  <a:gd name="T36" fmla="*/ 9 w 17"/>
                  <a:gd name="T37" fmla="*/ 12 h 24"/>
                  <a:gd name="T38" fmla="*/ 9 w 17"/>
                  <a:gd name="T39" fmla="*/ 13 h 24"/>
                  <a:gd name="T40" fmla="*/ 9 w 17"/>
                  <a:gd name="T41" fmla="*/ 13 h 24"/>
                  <a:gd name="T42" fmla="*/ 6 w 17"/>
                  <a:gd name="T43" fmla="*/ 14 h 24"/>
                  <a:gd name="T44" fmla="*/ 5 w 17"/>
                  <a:gd name="T45" fmla="*/ 15 h 24"/>
                  <a:gd name="T46" fmla="*/ 4 w 17"/>
                  <a:gd name="T47" fmla="*/ 15 h 24"/>
                  <a:gd name="T48" fmla="*/ 3 w 17"/>
                  <a:gd name="T49" fmla="*/ 16 h 24"/>
                  <a:gd name="T50" fmla="*/ 3 w 17"/>
                  <a:gd name="T51" fmla="*/ 16 h 24"/>
                  <a:gd name="T52" fmla="*/ 2 w 17"/>
                  <a:gd name="T53" fmla="*/ 16 h 24"/>
                  <a:gd name="T54" fmla="*/ 2 w 17"/>
                  <a:gd name="T55" fmla="*/ 17 h 24"/>
                  <a:gd name="T56" fmla="*/ 1 w 17"/>
                  <a:gd name="T57" fmla="*/ 18 h 24"/>
                  <a:gd name="T58" fmla="*/ 1 w 17"/>
                  <a:gd name="T59" fmla="*/ 19 h 24"/>
                  <a:gd name="T60" fmla="*/ 0 w 17"/>
                  <a:gd name="T61" fmla="*/ 20 h 24"/>
                  <a:gd name="T62" fmla="*/ 0 w 17"/>
                  <a:gd name="T63" fmla="*/ 21 h 24"/>
                  <a:gd name="T64" fmla="*/ 0 w 17"/>
                  <a:gd name="T65" fmla="*/ 22 h 24"/>
                  <a:gd name="T66" fmla="*/ 0 w 17"/>
                  <a:gd name="T67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24">
                    <a:moveTo>
                      <a:pt x="16" y="2"/>
                    </a:moveTo>
                    <a:lnTo>
                      <a:pt x="16" y="2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3" y="1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9" y="10"/>
                    </a:lnTo>
                    <a:lnTo>
                      <a:pt x="9" y="11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9" y="13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5"/>
                    </a:lnTo>
                    <a:lnTo>
                      <a:pt x="4" y="15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0" y="20"/>
                    </a:lnTo>
                    <a:lnTo>
                      <a:pt x="0" y="21"/>
                    </a:lnTo>
                    <a:lnTo>
                      <a:pt x="0" y="22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91" name="Freeform 279">
                <a:extLst>
                  <a:ext uri="{FF2B5EF4-FFF2-40B4-BE49-F238E27FC236}">
                    <a16:creationId xmlns:a16="http://schemas.microsoft.com/office/drawing/2014/main" id="{D76F7522-0A45-A3B0-EEB8-520C05D02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" y="66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0 h 17"/>
                  <a:gd name="T6" fmla="*/ 16 w 17"/>
                  <a:gd name="T7" fmla="*/ 5 h 17"/>
                  <a:gd name="T8" fmla="*/ 8 w 17"/>
                  <a:gd name="T9" fmla="*/ 0 h 17"/>
                  <a:gd name="T10" fmla="*/ 0 w 17"/>
                  <a:gd name="T1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0"/>
                    </a:lnTo>
                    <a:lnTo>
                      <a:pt x="16" y="5"/>
                    </a:lnTo>
                    <a:lnTo>
                      <a:pt x="8" y="0"/>
                    </a:lnTo>
                    <a:lnTo>
                      <a:pt x="0" y="5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92" name="Freeform 280">
                <a:extLst>
                  <a:ext uri="{FF2B5EF4-FFF2-40B4-BE49-F238E27FC236}">
                    <a16:creationId xmlns:a16="http://schemas.microsoft.com/office/drawing/2014/main" id="{927BDC38-B683-BE7A-8748-109C2FA24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" y="661"/>
                <a:ext cx="17" cy="25"/>
              </a:xfrm>
              <a:custGeom>
                <a:avLst/>
                <a:gdLst>
                  <a:gd name="T0" fmla="*/ 0 w 17"/>
                  <a:gd name="T1" fmla="*/ 2 h 25"/>
                  <a:gd name="T2" fmla="*/ 0 w 17"/>
                  <a:gd name="T3" fmla="*/ 2 h 25"/>
                  <a:gd name="T4" fmla="*/ 0 w 17"/>
                  <a:gd name="T5" fmla="*/ 2 h 25"/>
                  <a:gd name="T6" fmla="*/ 0 w 17"/>
                  <a:gd name="T7" fmla="*/ 1 h 25"/>
                  <a:gd name="T8" fmla="*/ 0 w 17"/>
                  <a:gd name="T9" fmla="*/ 0 h 25"/>
                  <a:gd name="T10" fmla="*/ 1 w 17"/>
                  <a:gd name="T11" fmla="*/ 0 h 25"/>
                  <a:gd name="T12" fmla="*/ 1 w 17"/>
                  <a:gd name="T13" fmla="*/ 0 h 25"/>
                  <a:gd name="T14" fmla="*/ 1 w 17"/>
                  <a:gd name="T15" fmla="*/ 0 h 25"/>
                  <a:gd name="T16" fmla="*/ 2 w 17"/>
                  <a:gd name="T17" fmla="*/ 1 h 25"/>
                  <a:gd name="T18" fmla="*/ 4 w 17"/>
                  <a:gd name="T19" fmla="*/ 2 h 25"/>
                  <a:gd name="T20" fmla="*/ 5 w 17"/>
                  <a:gd name="T21" fmla="*/ 2 h 25"/>
                  <a:gd name="T22" fmla="*/ 6 w 17"/>
                  <a:gd name="T23" fmla="*/ 4 h 25"/>
                  <a:gd name="T24" fmla="*/ 6 w 17"/>
                  <a:gd name="T25" fmla="*/ 5 h 25"/>
                  <a:gd name="T26" fmla="*/ 8 w 17"/>
                  <a:gd name="T27" fmla="*/ 5 h 25"/>
                  <a:gd name="T28" fmla="*/ 8 w 17"/>
                  <a:gd name="T29" fmla="*/ 6 h 25"/>
                  <a:gd name="T30" fmla="*/ 8 w 17"/>
                  <a:gd name="T31" fmla="*/ 6 h 25"/>
                  <a:gd name="T32" fmla="*/ 8 w 17"/>
                  <a:gd name="T33" fmla="*/ 8 h 25"/>
                  <a:gd name="T34" fmla="*/ 8 w 17"/>
                  <a:gd name="T35" fmla="*/ 9 h 25"/>
                  <a:gd name="T36" fmla="*/ 8 w 17"/>
                  <a:gd name="T37" fmla="*/ 11 h 25"/>
                  <a:gd name="T38" fmla="*/ 8 w 17"/>
                  <a:gd name="T39" fmla="*/ 13 h 25"/>
                  <a:gd name="T40" fmla="*/ 8 w 17"/>
                  <a:gd name="T41" fmla="*/ 13 h 25"/>
                  <a:gd name="T42" fmla="*/ 10 w 17"/>
                  <a:gd name="T43" fmla="*/ 14 h 25"/>
                  <a:gd name="T44" fmla="*/ 10 w 17"/>
                  <a:gd name="T45" fmla="*/ 14 h 25"/>
                  <a:gd name="T46" fmla="*/ 12 w 17"/>
                  <a:gd name="T47" fmla="*/ 15 h 25"/>
                  <a:gd name="T48" fmla="*/ 12 w 17"/>
                  <a:gd name="T49" fmla="*/ 15 h 25"/>
                  <a:gd name="T50" fmla="*/ 12 w 17"/>
                  <a:gd name="T51" fmla="*/ 15 h 25"/>
                  <a:gd name="T52" fmla="*/ 13 w 17"/>
                  <a:gd name="T53" fmla="*/ 16 h 25"/>
                  <a:gd name="T54" fmla="*/ 13 w 17"/>
                  <a:gd name="T55" fmla="*/ 16 h 25"/>
                  <a:gd name="T56" fmla="*/ 14 w 17"/>
                  <a:gd name="T57" fmla="*/ 16 h 25"/>
                  <a:gd name="T58" fmla="*/ 14 w 17"/>
                  <a:gd name="T59" fmla="*/ 17 h 25"/>
                  <a:gd name="T60" fmla="*/ 16 w 17"/>
                  <a:gd name="T61" fmla="*/ 18 h 25"/>
                  <a:gd name="T62" fmla="*/ 16 w 17"/>
                  <a:gd name="T63" fmla="*/ 19 h 25"/>
                  <a:gd name="T64" fmla="*/ 16 w 17"/>
                  <a:gd name="T65" fmla="*/ 21 h 25"/>
                  <a:gd name="T66" fmla="*/ 16 w 17"/>
                  <a:gd name="T67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25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4" y="17"/>
                    </a:lnTo>
                    <a:lnTo>
                      <a:pt x="16" y="18"/>
                    </a:lnTo>
                    <a:lnTo>
                      <a:pt x="16" y="19"/>
                    </a:lnTo>
                    <a:lnTo>
                      <a:pt x="16" y="21"/>
                    </a:lnTo>
                    <a:lnTo>
                      <a:pt x="16" y="24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93" name="Freeform 281">
                <a:extLst>
                  <a:ext uri="{FF2B5EF4-FFF2-40B4-BE49-F238E27FC236}">
                    <a16:creationId xmlns:a16="http://schemas.microsoft.com/office/drawing/2014/main" id="{3C38FA89-F04C-91A6-12B2-E384B4F0D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" y="666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0 w 17"/>
                  <a:gd name="T5" fmla="*/ 0 h 17"/>
                  <a:gd name="T6" fmla="*/ 10 w 17"/>
                  <a:gd name="T7" fmla="*/ 0 h 17"/>
                  <a:gd name="T8" fmla="*/ 5 w 17"/>
                  <a:gd name="T9" fmla="*/ 0 h 17"/>
                  <a:gd name="T10" fmla="*/ 0 w 1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94" name="Freeform 282">
                <a:extLst>
                  <a:ext uri="{FF2B5EF4-FFF2-40B4-BE49-F238E27FC236}">
                    <a16:creationId xmlns:a16="http://schemas.microsoft.com/office/drawing/2014/main" id="{D690204A-A28E-7FAA-C21C-443D72E82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" y="716"/>
                <a:ext cx="22" cy="17"/>
              </a:xfrm>
              <a:custGeom>
                <a:avLst/>
                <a:gdLst>
                  <a:gd name="T0" fmla="*/ 21 w 22"/>
                  <a:gd name="T1" fmla="*/ 0 h 17"/>
                  <a:gd name="T2" fmla="*/ 21 w 22"/>
                  <a:gd name="T3" fmla="*/ 0 h 17"/>
                  <a:gd name="T4" fmla="*/ 20 w 22"/>
                  <a:gd name="T5" fmla="*/ 0 h 17"/>
                  <a:gd name="T6" fmla="*/ 20 w 22"/>
                  <a:gd name="T7" fmla="*/ 0 h 17"/>
                  <a:gd name="T8" fmla="*/ 19 w 22"/>
                  <a:gd name="T9" fmla="*/ 5 h 17"/>
                  <a:gd name="T10" fmla="*/ 19 w 22"/>
                  <a:gd name="T11" fmla="*/ 5 h 17"/>
                  <a:gd name="T12" fmla="*/ 17 w 22"/>
                  <a:gd name="T13" fmla="*/ 10 h 17"/>
                  <a:gd name="T14" fmla="*/ 16 w 22"/>
                  <a:gd name="T15" fmla="*/ 10 h 17"/>
                  <a:gd name="T16" fmla="*/ 15 w 22"/>
                  <a:gd name="T17" fmla="*/ 16 h 17"/>
                  <a:gd name="T18" fmla="*/ 14 w 22"/>
                  <a:gd name="T19" fmla="*/ 16 h 17"/>
                  <a:gd name="T20" fmla="*/ 14 w 22"/>
                  <a:gd name="T21" fmla="*/ 16 h 17"/>
                  <a:gd name="T22" fmla="*/ 13 w 22"/>
                  <a:gd name="T23" fmla="*/ 16 h 17"/>
                  <a:gd name="T24" fmla="*/ 12 w 22"/>
                  <a:gd name="T25" fmla="*/ 16 h 17"/>
                  <a:gd name="T26" fmla="*/ 11 w 22"/>
                  <a:gd name="T27" fmla="*/ 16 h 17"/>
                  <a:gd name="T28" fmla="*/ 10 w 22"/>
                  <a:gd name="T29" fmla="*/ 16 h 17"/>
                  <a:gd name="T30" fmla="*/ 9 w 22"/>
                  <a:gd name="T31" fmla="*/ 16 h 17"/>
                  <a:gd name="T32" fmla="*/ 8 w 22"/>
                  <a:gd name="T33" fmla="*/ 16 h 17"/>
                  <a:gd name="T34" fmla="*/ 7 w 22"/>
                  <a:gd name="T35" fmla="*/ 16 h 17"/>
                  <a:gd name="T36" fmla="*/ 6 w 22"/>
                  <a:gd name="T37" fmla="*/ 16 h 17"/>
                  <a:gd name="T38" fmla="*/ 6 w 22"/>
                  <a:gd name="T39" fmla="*/ 16 h 17"/>
                  <a:gd name="T40" fmla="*/ 5 w 22"/>
                  <a:gd name="T41" fmla="*/ 16 h 17"/>
                  <a:gd name="T42" fmla="*/ 3 w 22"/>
                  <a:gd name="T43" fmla="*/ 16 h 17"/>
                  <a:gd name="T44" fmla="*/ 2 w 22"/>
                  <a:gd name="T45" fmla="*/ 10 h 17"/>
                  <a:gd name="T46" fmla="*/ 0 w 22"/>
                  <a:gd name="T47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7">
                    <a:moveTo>
                      <a:pt x="21" y="0"/>
                    </a:moveTo>
                    <a:lnTo>
                      <a:pt x="21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5" y="16"/>
                    </a:lnTo>
                    <a:lnTo>
                      <a:pt x="3" y="16"/>
                    </a:lnTo>
                    <a:lnTo>
                      <a:pt x="2" y="10"/>
                    </a:lnTo>
                    <a:lnTo>
                      <a:pt x="0" y="5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95" name="Freeform 283">
                <a:extLst>
                  <a:ext uri="{FF2B5EF4-FFF2-40B4-BE49-F238E27FC236}">
                    <a16:creationId xmlns:a16="http://schemas.microsoft.com/office/drawing/2014/main" id="{08C2EE3F-5501-E875-FE39-9151A2DD6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" y="700"/>
                <a:ext cx="68" cy="40"/>
              </a:xfrm>
              <a:custGeom>
                <a:avLst/>
                <a:gdLst>
                  <a:gd name="T0" fmla="*/ 67 w 68"/>
                  <a:gd name="T1" fmla="*/ 0 h 40"/>
                  <a:gd name="T2" fmla="*/ 67 w 68"/>
                  <a:gd name="T3" fmla="*/ 0 h 40"/>
                  <a:gd name="T4" fmla="*/ 67 w 68"/>
                  <a:gd name="T5" fmla="*/ 1 h 40"/>
                  <a:gd name="T6" fmla="*/ 66 w 68"/>
                  <a:gd name="T7" fmla="*/ 3 h 40"/>
                  <a:gd name="T8" fmla="*/ 65 w 68"/>
                  <a:gd name="T9" fmla="*/ 4 h 40"/>
                  <a:gd name="T10" fmla="*/ 64 w 68"/>
                  <a:gd name="T11" fmla="*/ 7 h 40"/>
                  <a:gd name="T12" fmla="*/ 63 w 68"/>
                  <a:gd name="T13" fmla="*/ 10 h 40"/>
                  <a:gd name="T14" fmla="*/ 61 w 68"/>
                  <a:gd name="T15" fmla="*/ 13 h 40"/>
                  <a:gd name="T16" fmla="*/ 60 w 68"/>
                  <a:gd name="T17" fmla="*/ 16 h 40"/>
                  <a:gd name="T18" fmla="*/ 58 w 68"/>
                  <a:gd name="T19" fmla="*/ 18 h 40"/>
                  <a:gd name="T20" fmla="*/ 58 w 68"/>
                  <a:gd name="T21" fmla="*/ 18 h 40"/>
                  <a:gd name="T22" fmla="*/ 55 w 68"/>
                  <a:gd name="T23" fmla="*/ 20 h 40"/>
                  <a:gd name="T24" fmla="*/ 54 w 68"/>
                  <a:gd name="T25" fmla="*/ 22 h 40"/>
                  <a:gd name="T26" fmla="*/ 51 w 68"/>
                  <a:gd name="T27" fmla="*/ 25 h 40"/>
                  <a:gd name="T28" fmla="*/ 49 w 68"/>
                  <a:gd name="T29" fmla="*/ 27 h 40"/>
                  <a:gd name="T30" fmla="*/ 48 w 68"/>
                  <a:gd name="T31" fmla="*/ 28 h 40"/>
                  <a:gd name="T32" fmla="*/ 46 w 68"/>
                  <a:gd name="T33" fmla="*/ 30 h 40"/>
                  <a:gd name="T34" fmla="*/ 45 w 68"/>
                  <a:gd name="T35" fmla="*/ 31 h 40"/>
                  <a:gd name="T36" fmla="*/ 44 w 68"/>
                  <a:gd name="T37" fmla="*/ 32 h 40"/>
                  <a:gd name="T38" fmla="*/ 44 w 68"/>
                  <a:gd name="T39" fmla="*/ 32 h 40"/>
                  <a:gd name="T40" fmla="*/ 43 w 68"/>
                  <a:gd name="T41" fmla="*/ 33 h 40"/>
                  <a:gd name="T42" fmla="*/ 42 w 68"/>
                  <a:gd name="T43" fmla="*/ 34 h 40"/>
                  <a:gd name="T44" fmla="*/ 41 w 68"/>
                  <a:gd name="T45" fmla="*/ 35 h 40"/>
                  <a:gd name="T46" fmla="*/ 39 w 68"/>
                  <a:gd name="T47" fmla="*/ 36 h 40"/>
                  <a:gd name="T48" fmla="*/ 37 w 68"/>
                  <a:gd name="T49" fmla="*/ 38 h 40"/>
                  <a:gd name="T50" fmla="*/ 35 w 68"/>
                  <a:gd name="T51" fmla="*/ 39 h 40"/>
                  <a:gd name="T52" fmla="*/ 33 w 68"/>
                  <a:gd name="T53" fmla="*/ 39 h 40"/>
                  <a:gd name="T54" fmla="*/ 30 w 68"/>
                  <a:gd name="T55" fmla="*/ 39 h 40"/>
                  <a:gd name="T56" fmla="*/ 30 w 68"/>
                  <a:gd name="T57" fmla="*/ 39 h 40"/>
                  <a:gd name="T58" fmla="*/ 27 w 68"/>
                  <a:gd name="T59" fmla="*/ 39 h 40"/>
                  <a:gd name="T60" fmla="*/ 25 w 68"/>
                  <a:gd name="T61" fmla="*/ 39 h 40"/>
                  <a:gd name="T62" fmla="*/ 23 w 68"/>
                  <a:gd name="T63" fmla="*/ 38 h 40"/>
                  <a:gd name="T64" fmla="*/ 21 w 68"/>
                  <a:gd name="T65" fmla="*/ 36 h 40"/>
                  <a:gd name="T66" fmla="*/ 19 w 68"/>
                  <a:gd name="T67" fmla="*/ 35 h 40"/>
                  <a:gd name="T68" fmla="*/ 18 w 68"/>
                  <a:gd name="T69" fmla="*/ 33 h 40"/>
                  <a:gd name="T70" fmla="*/ 16 w 68"/>
                  <a:gd name="T71" fmla="*/ 31 h 40"/>
                  <a:gd name="T72" fmla="*/ 15 w 68"/>
                  <a:gd name="T73" fmla="*/ 30 h 40"/>
                  <a:gd name="T74" fmla="*/ 15 w 68"/>
                  <a:gd name="T75" fmla="*/ 30 h 40"/>
                  <a:gd name="T76" fmla="*/ 13 w 68"/>
                  <a:gd name="T77" fmla="*/ 28 h 40"/>
                  <a:gd name="T78" fmla="*/ 12 w 68"/>
                  <a:gd name="T79" fmla="*/ 27 h 40"/>
                  <a:gd name="T80" fmla="*/ 11 w 68"/>
                  <a:gd name="T81" fmla="*/ 25 h 40"/>
                  <a:gd name="T82" fmla="*/ 10 w 68"/>
                  <a:gd name="T83" fmla="*/ 24 h 40"/>
                  <a:gd name="T84" fmla="*/ 9 w 68"/>
                  <a:gd name="T85" fmla="*/ 23 h 40"/>
                  <a:gd name="T86" fmla="*/ 7 w 68"/>
                  <a:gd name="T87" fmla="*/ 22 h 40"/>
                  <a:gd name="T88" fmla="*/ 6 w 68"/>
                  <a:gd name="T89" fmla="*/ 21 h 40"/>
                  <a:gd name="T90" fmla="*/ 6 w 68"/>
                  <a:gd name="T91" fmla="*/ 20 h 40"/>
                  <a:gd name="T92" fmla="*/ 6 w 68"/>
                  <a:gd name="T93" fmla="*/ 20 h 40"/>
                  <a:gd name="T94" fmla="*/ 5 w 68"/>
                  <a:gd name="T95" fmla="*/ 19 h 40"/>
                  <a:gd name="T96" fmla="*/ 4 w 68"/>
                  <a:gd name="T97" fmla="*/ 18 h 40"/>
                  <a:gd name="T98" fmla="*/ 3 w 68"/>
                  <a:gd name="T99" fmla="*/ 17 h 40"/>
                  <a:gd name="T100" fmla="*/ 2 w 68"/>
                  <a:gd name="T101" fmla="*/ 16 h 40"/>
                  <a:gd name="T102" fmla="*/ 1 w 68"/>
                  <a:gd name="T103" fmla="*/ 15 h 40"/>
                  <a:gd name="T104" fmla="*/ 1 w 68"/>
                  <a:gd name="T105" fmla="*/ 14 h 40"/>
                  <a:gd name="T106" fmla="*/ 0 w 68"/>
                  <a:gd name="T107" fmla="*/ 13 h 40"/>
                  <a:gd name="T108" fmla="*/ 0 w 68"/>
                  <a:gd name="T109" fmla="*/ 1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" h="40">
                    <a:moveTo>
                      <a:pt x="67" y="0"/>
                    </a:moveTo>
                    <a:lnTo>
                      <a:pt x="67" y="0"/>
                    </a:lnTo>
                    <a:lnTo>
                      <a:pt x="67" y="1"/>
                    </a:lnTo>
                    <a:lnTo>
                      <a:pt x="66" y="3"/>
                    </a:lnTo>
                    <a:lnTo>
                      <a:pt x="65" y="4"/>
                    </a:lnTo>
                    <a:lnTo>
                      <a:pt x="64" y="7"/>
                    </a:lnTo>
                    <a:lnTo>
                      <a:pt x="63" y="10"/>
                    </a:lnTo>
                    <a:lnTo>
                      <a:pt x="61" y="13"/>
                    </a:lnTo>
                    <a:lnTo>
                      <a:pt x="60" y="16"/>
                    </a:lnTo>
                    <a:lnTo>
                      <a:pt x="58" y="18"/>
                    </a:lnTo>
                    <a:lnTo>
                      <a:pt x="58" y="18"/>
                    </a:lnTo>
                    <a:lnTo>
                      <a:pt x="55" y="20"/>
                    </a:lnTo>
                    <a:lnTo>
                      <a:pt x="54" y="22"/>
                    </a:lnTo>
                    <a:lnTo>
                      <a:pt x="51" y="25"/>
                    </a:lnTo>
                    <a:lnTo>
                      <a:pt x="49" y="27"/>
                    </a:lnTo>
                    <a:lnTo>
                      <a:pt x="48" y="28"/>
                    </a:lnTo>
                    <a:lnTo>
                      <a:pt x="46" y="30"/>
                    </a:lnTo>
                    <a:lnTo>
                      <a:pt x="45" y="31"/>
                    </a:lnTo>
                    <a:lnTo>
                      <a:pt x="44" y="32"/>
                    </a:lnTo>
                    <a:lnTo>
                      <a:pt x="44" y="32"/>
                    </a:lnTo>
                    <a:lnTo>
                      <a:pt x="43" y="33"/>
                    </a:lnTo>
                    <a:lnTo>
                      <a:pt x="42" y="34"/>
                    </a:lnTo>
                    <a:lnTo>
                      <a:pt x="41" y="35"/>
                    </a:lnTo>
                    <a:lnTo>
                      <a:pt x="39" y="36"/>
                    </a:lnTo>
                    <a:lnTo>
                      <a:pt x="37" y="38"/>
                    </a:lnTo>
                    <a:lnTo>
                      <a:pt x="35" y="39"/>
                    </a:lnTo>
                    <a:lnTo>
                      <a:pt x="33" y="39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27" y="39"/>
                    </a:lnTo>
                    <a:lnTo>
                      <a:pt x="25" y="39"/>
                    </a:lnTo>
                    <a:lnTo>
                      <a:pt x="23" y="38"/>
                    </a:lnTo>
                    <a:lnTo>
                      <a:pt x="21" y="36"/>
                    </a:lnTo>
                    <a:lnTo>
                      <a:pt x="19" y="35"/>
                    </a:lnTo>
                    <a:lnTo>
                      <a:pt x="18" y="33"/>
                    </a:lnTo>
                    <a:lnTo>
                      <a:pt x="16" y="31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3" y="28"/>
                    </a:lnTo>
                    <a:lnTo>
                      <a:pt x="12" y="27"/>
                    </a:lnTo>
                    <a:lnTo>
                      <a:pt x="11" y="25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7" y="22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5" y="19"/>
                    </a:lnTo>
                    <a:lnTo>
                      <a:pt x="4" y="18"/>
                    </a:lnTo>
                    <a:lnTo>
                      <a:pt x="3" y="17"/>
                    </a:lnTo>
                    <a:lnTo>
                      <a:pt x="2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0" y="13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96" name="Freeform 284">
                <a:extLst>
                  <a:ext uri="{FF2B5EF4-FFF2-40B4-BE49-F238E27FC236}">
                    <a16:creationId xmlns:a16="http://schemas.microsoft.com/office/drawing/2014/main" id="{971CA7C4-D021-CD70-37E5-7C87DA8A0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" y="671"/>
                <a:ext cx="28" cy="17"/>
              </a:xfrm>
              <a:custGeom>
                <a:avLst/>
                <a:gdLst>
                  <a:gd name="T0" fmla="*/ 0 w 28"/>
                  <a:gd name="T1" fmla="*/ 3 h 17"/>
                  <a:gd name="T2" fmla="*/ 1 w 28"/>
                  <a:gd name="T3" fmla="*/ 3 h 17"/>
                  <a:gd name="T4" fmla="*/ 1 w 28"/>
                  <a:gd name="T5" fmla="*/ 4 h 17"/>
                  <a:gd name="T6" fmla="*/ 2 w 28"/>
                  <a:gd name="T7" fmla="*/ 5 h 17"/>
                  <a:gd name="T8" fmla="*/ 3 w 28"/>
                  <a:gd name="T9" fmla="*/ 6 h 17"/>
                  <a:gd name="T10" fmla="*/ 4 w 28"/>
                  <a:gd name="T11" fmla="*/ 7 h 17"/>
                  <a:gd name="T12" fmla="*/ 5 w 28"/>
                  <a:gd name="T13" fmla="*/ 8 h 17"/>
                  <a:gd name="T14" fmla="*/ 6 w 28"/>
                  <a:gd name="T15" fmla="*/ 9 h 17"/>
                  <a:gd name="T16" fmla="*/ 7 w 28"/>
                  <a:gd name="T17" fmla="*/ 10 h 17"/>
                  <a:gd name="T18" fmla="*/ 7 w 28"/>
                  <a:gd name="T19" fmla="*/ 12 h 17"/>
                  <a:gd name="T20" fmla="*/ 9 w 28"/>
                  <a:gd name="T21" fmla="*/ 12 h 17"/>
                  <a:gd name="T22" fmla="*/ 10 w 28"/>
                  <a:gd name="T23" fmla="*/ 13 h 17"/>
                  <a:gd name="T24" fmla="*/ 11 w 28"/>
                  <a:gd name="T25" fmla="*/ 14 h 17"/>
                  <a:gd name="T26" fmla="*/ 13 w 28"/>
                  <a:gd name="T27" fmla="*/ 14 h 17"/>
                  <a:gd name="T28" fmla="*/ 15 w 28"/>
                  <a:gd name="T29" fmla="*/ 16 h 17"/>
                  <a:gd name="T30" fmla="*/ 17 w 28"/>
                  <a:gd name="T31" fmla="*/ 16 h 17"/>
                  <a:gd name="T32" fmla="*/ 19 w 28"/>
                  <a:gd name="T33" fmla="*/ 14 h 17"/>
                  <a:gd name="T34" fmla="*/ 21 w 28"/>
                  <a:gd name="T35" fmla="*/ 13 h 17"/>
                  <a:gd name="T36" fmla="*/ 23 w 28"/>
                  <a:gd name="T37" fmla="*/ 12 h 17"/>
                  <a:gd name="T38" fmla="*/ 25 w 28"/>
                  <a:gd name="T39" fmla="*/ 10 h 17"/>
                  <a:gd name="T40" fmla="*/ 26 w 28"/>
                  <a:gd name="T41" fmla="*/ 9 h 17"/>
                  <a:gd name="T42" fmla="*/ 27 w 28"/>
                  <a:gd name="T43" fmla="*/ 7 h 17"/>
                  <a:gd name="T44" fmla="*/ 27 w 28"/>
                  <a:gd name="T45" fmla="*/ 5 h 17"/>
                  <a:gd name="T46" fmla="*/ 27 w 28"/>
                  <a:gd name="T47" fmla="*/ 4 h 17"/>
                  <a:gd name="T48" fmla="*/ 27 w 28"/>
                  <a:gd name="T49" fmla="*/ 3 h 17"/>
                  <a:gd name="T50" fmla="*/ 26 w 28"/>
                  <a:gd name="T51" fmla="*/ 1 h 17"/>
                  <a:gd name="T52" fmla="*/ 25 w 28"/>
                  <a:gd name="T53" fmla="*/ 1 h 17"/>
                  <a:gd name="T54" fmla="*/ 24 w 28"/>
                  <a:gd name="T55" fmla="*/ 1 h 17"/>
                  <a:gd name="T56" fmla="*/ 22 w 28"/>
                  <a:gd name="T57" fmla="*/ 1 h 17"/>
                  <a:gd name="T58" fmla="*/ 21 w 28"/>
                  <a:gd name="T59" fmla="*/ 2 h 17"/>
                  <a:gd name="T60" fmla="*/ 19 w 28"/>
                  <a:gd name="T61" fmla="*/ 3 h 17"/>
                  <a:gd name="T62" fmla="*/ 17 w 28"/>
                  <a:gd name="T63" fmla="*/ 3 h 17"/>
                  <a:gd name="T64" fmla="*/ 14 w 28"/>
                  <a:gd name="T65" fmla="*/ 4 h 17"/>
                  <a:gd name="T66" fmla="*/ 10 w 28"/>
                  <a:gd name="T67" fmla="*/ 3 h 17"/>
                  <a:gd name="T68" fmla="*/ 7 w 28"/>
                  <a:gd name="T69" fmla="*/ 3 h 17"/>
                  <a:gd name="T70" fmla="*/ 5 w 28"/>
                  <a:gd name="T71" fmla="*/ 2 h 17"/>
                  <a:gd name="T72" fmla="*/ 3 w 28"/>
                  <a:gd name="T73" fmla="*/ 1 h 17"/>
                  <a:gd name="T74" fmla="*/ 1 w 28"/>
                  <a:gd name="T75" fmla="*/ 0 h 17"/>
                  <a:gd name="T76" fmla="*/ 0 w 28"/>
                  <a:gd name="T77" fmla="*/ 0 h 17"/>
                  <a:gd name="T78" fmla="*/ 0 w 28"/>
                  <a:gd name="T79" fmla="*/ 1 h 17"/>
                  <a:gd name="T80" fmla="*/ 0 w 28"/>
                  <a:gd name="T81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" h="17">
                    <a:moveTo>
                      <a:pt x="0" y="3"/>
                    </a:moveTo>
                    <a:lnTo>
                      <a:pt x="1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3" y="6"/>
                    </a:lnTo>
                    <a:lnTo>
                      <a:pt x="4" y="7"/>
                    </a:lnTo>
                    <a:lnTo>
                      <a:pt x="5" y="8"/>
                    </a:lnTo>
                    <a:lnTo>
                      <a:pt x="6" y="9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10" y="13"/>
                    </a:lnTo>
                    <a:lnTo>
                      <a:pt x="11" y="14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3" y="12"/>
                    </a:lnTo>
                    <a:lnTo>
                      <a:pt x="25" y="10"/>
                    </a:lnTo>
                    <a:lnTo>
                      <a:pt x="26" y="9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7" y="4"/>
                    </a:lnTo>
                    <a:lnTo>
                      <a:pt x="27" y="3"/>
                    </a:lnTo>
                    <a:lnTo>
                      <a:pt x="26" y="1"/>
                    </a:lnTo>
                    <a:lnTo>
                      <a:pt x="25" y="1"/>
                    </a:lnTo>
                    <a:lnTo>
                      <a:pt x="24" y="1"/>
                    </a:lnTo>
                    <a:lnTo>
                      <a:pt x="22" y="1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17" y="3"/>
                    </a:lnTo>
                    <a:lnTo>
                      <a:pt x="14" y="4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97" name="Freeform 285">
                <a:extLst>
                  <a:ext uri="{FF2B5EF4-FFF2-40B4-BE49-F238E27FC236}">
                    <a16:creationId xmlns:a16="http://schemas.microsoft.com/office/drawing/2014/main" id="{F8D37554-E2FF-C765-0743-EB3A67C84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" y="673"/>
                <a:ext cx="17" cy="17"/>
              </a:xfrm>
              <a:custGeom>
                <a:avLst/>
                <a:gdLst>
                  <a:gd name="T0" fmla="*/ 16 w 17"/>
                  <a:gd name="T1" fmla="*/ 12 h 17"/>
                  <a:gd name="T2" fmla="*/ 16 w 17"/>
                  <a:gd name="T3" fmla="*/ 12 h 17"/>
                  <a:gd name="T4" fmla="*/ 14 w 17"/>
                  <a:gd name="T5" fmla="*/ 10 h 17"/>
                  <a:gd name="T6" fmla="*/ 12 w 17"/>
                  <a:gd name="T7" fmla="*/ 8 h 17"/>
                  <a:gd name="T8" fmla="*/ 10 w 17"/>
                  <a:gd name="T9" fmla="*/ 7 h 17"/>
                  <a:gd name="T10" fmla="*/ 8 w 17"/>
                  <a:gd name="T11" fmla="*/ 5 h 17"/>
                  <a:gd name="T12" fmla="*/ 7 w 17"/>
                  <a:gd name="T13" fmla="*/ 3 h 17"/>
                  <a:gd name="T14" fmla="*/ 7 w 17"/>
                  <a:gd name="T15" fmla="*/ 1 h 17"/>
                  <a:gd name="T16" fmla="*/ 5 w 17"/>
                  <a:gd name="T17" fmla="*/ 1 h 17"/>
                  <a:gd name="T18" fmla="*/ 5 w 17"/>
                  <a:gd name="T19" fmla="*/ 0 h 17"/>
                  <a:gd name="T20" fmla="*/ 0 w 17"/>
                  <a:gd name="T21" fmla="*/ 1 h 17"/>
                  <a:gd name="T22" fmla="*/ 0 w 17"/>
                  <a:gd name="T23" fmla="*/ 3 h 17"/>
                  <a:gd name="T24" fmla="*/ 1 w 17"/>
                  <a:gd name="T25" fmla="*/ 5 h 17"/>
                  <a:gd name="T26" fmla="*/ 3 w 17"/>
                  <a:gd name="T27" fmla="*/ 7 h 17"/>
                  <a:gd name="T28" fmla="*/ 5 w 17"/>
                  <a:gd name="T29" fmla="*/ 8 h 17"/>
                  <a:gd name="T30" fmla="*/ 7 w 17"/>
                  <a:gd name="T31" fmla="*/ 10 h 17"/>
                  <a:gd name="T32" fmla="*/ 7 w 17"/>
                  <a:gd name="T33" fmla="*/ 12 h 17"/>
                  <a:gd name="T34" fmla="*/ 8 w 17"/>
                  <a:gd name="T35" fmla="*/ 14 h 17"/>
                  <a:gd name="T36" fmla="*/ 10 w 17"/>
                  <a:gd name="T37" fmla="*/ 16 h 17"/>
                  <a:gd name="T38" fmla="*/ 10 w 17"/>
                  <a:gd name="T39" fmla="*/ 16 h 17"/>
                  <a:gd name="T40" fmla="*/ 16 w 17"/>
                  <a:gd name="T41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12"/>
                    </a:moveTo>
                    <a:lnTo>
                      <a:pt x="16" y="12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7"/>
                    </a:lnTo>
                    <a:lnTo>
                      <a:pt x="8" y="5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6" y="12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98" name="Freeform 286">
                <a:extLst>
                  <a:ext uri="{FF2B5EF4-FFF2-40B4-BE49-F238E27FC236}">
                    <a16:creationId xmlns:a16="http://schemas.microsoft.com/office/drawing/2014/main" id="{47158719-FD1B-38F3-DBCC-7D98AD4C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" y="680"/>
                <a:ext cx="17" cy="17"/>
              </a:xfrm>
              <a:custGeom>
                <a:avLst/>
                <a:gdLst>
                  <a:gd name="T0" fmla="*/ 14 w 17"/>
                  <a:gd name="T1" fmla="*/ 9 h 17"/>
                  <a:gd name="T2" fmla="*/ 14 w 17"/>
                  <a:gd name="T3" fmla="*/ 9 h 17"/>
                  <a:gd name="T4" fmla="*/ 13 w 17"/>
                  <a:gd name="T5" fmla="*/ 9 h 17"/>
                  <a:gd name="T6" fmla="*/ 11 w 17"/>
                  <a:gd name="T7" fmla="*/ 9 h 17"/>
                  <a:gd name="T8" fmla="*/ 9 w 17"/>
                  <a:gd name="T9" fmla="*/ 9 h 17"/>
                  <a:gd name="T10" fmla="*/ 8 w 17"/>
                  <a:gd name="T11" fmla="*/ 6 h 17"/>
                  <a:gd name="T12" fmla="*/ 5 w 17"/>
                  <a:gd name="T13" fmla="*/ 6 h 17"/>
                  <a:gd name="T14" fmla="*/ 4 w 17"/>
                  <a:gd name="T15" fmla="*/ 4 h 17"/>
                  <a:gd name="T16" fmla="*/ 4 w 17"/>
                  <a:gd name="T17" fmla="*/ 2 h 17"/>
                  <a:gd name="T18" fmla="*/ 3 w 17"/>
                  <a:gd name="T19" fmla="*/ 0 h 17"/>
                  <a:gd name="T20" fmla="*/ 0 w 17"/>
                  <a:gd name="T21" fmla="*/ 4 h 17"/>
                  <a:gd name="T22" fmla="*/ 1 w 17"/>
                  <a:gd name="T23" fmla="*/ 6 h 17"/>
                  <a:gd name="T24" fmla="*/ 2 w 17"/>
                  <a:gd name="T25" fmla="*/ 9 h 17"/>
                  <a:gd name="T26" fmla="*/ 4 w 17"/>
                  <a:gd name="T27" fmla="*/ 13 h 17"/>
                  <a:gd name="T28" fmla="*/ 6 w 17"/>
                  <a:gd name="T29" fmla="*/ 13 h 17"/>
                  <a:gd name="T30" fmla="*/ 9 w 17"/>
                  <a:gd name="T31" fmla="*/ 16 h 17"/>
                  <a:gd name="T32" fmla="*/ 11 w 17"/>
                  <a:gd name="T33" fmla="*/ 16 h 17"/>
                  <a:gd name="T34" fmla="*/ 13 w 17"/>
                  <a:gd name="T35" fmla="*/ 16 h 17"/>
                  <a:gd name="T36" fmla="*/ 16 w 17"/>
                  <a:gd name="T37" fmla="*/ 16 h 17"/>
                  <a:gd name="T38" fmla="*/ 16 w 17"/>
                  <a:gd name="T39" fmla="*/ 16 h 17"/>
                  <a:gd name="T40" fmla="*/ 14 w 17"/>
                  <a:gd name="T41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4" y="9"/>
                    </a:moveTo>
                    <a:lnTo>
                      <a:pt x="14" y="9"/>
                    </a:lnTo>
                    <a:lnTo>
                      <a:pt x="13" y="9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8" y="6"/>
                    </a:lnTo>
                    <a:lnTo>
                      <a:pt x="5" y="6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2" y="9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9" y="16"/>
                    </a:lnTo>
                    <a:lnTo>
                      <a:pt x="11" y="16"/>
                    </a:lnTo>
                    <a:lnTo>
                      <a:pt x="13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9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399" name="Freeform 287">
                <a:extLst>
                  <a:ext uri="{FF2B5EF4-FFF2-40B4-BE49-F238E27FC236}">
                    <a16:creationId xmlns:a16="http://schemas.microsoft.com/office/drawing/2014/main" id="{B4ABFA2E-7F73-5752-BD05-3B9DDC134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673"/>
                <a:ext cx="17" cy="17"/>
              </a:xfrm>
              <a:custGeom>
                <a:avLst/>
                <a:gdLst>
                  <a:gd name="T0" fmla="*/ 11 w 17"/>
                  <a:gd name="T1" fmla="*/ 1 h 17"/>
                  <a:gd name="T2" fmla="*/ 11 w 17"/>
                  <a:gd name="T3" fmla="*/ 1 h 17"/>
                  <a:gd name="T4" fmla="*/ 11 w 17"/>
                  <a:gd name="T5" fmla="*/ 2 h 17"/>
                  <a:gd name="T6" fmla="*/ 11 w 17"/>
                  <a:gd name="T7" fmla="*/ 3 h 17"/>
                  <a:gd name="T8" fmla="*/ 11 w 17"/>
                  <a:gd name="T9" fmla="*/ 5 h 17"/>
                  <a:gd name="T10" fmla="*/ 9 w 17"/>
                  <a:gd name="T11" fmla="*/ 6 h 17"/>
                  <a:gd name="T12" fmla="*/ 9 w 17"/>
                  <a:gd name="T13" fmla="*/ 8 h 17"/>
                  <a:gd name="T14" fmla="*/ 6 w 17"/>
                  <a:gd name="T15" fmla="*/ 10 h 17"/>
                  <a:gd name="T16" fmla="*/ 4 w 17"/>
                  <a:gd name="T17" fmla="*/ 11 h 17"/>
                  <a:gd name="T18" fmla="*/ 0 w 17"/>
                  <a:gd name="T19" fmla="*/ 12 h 17"/>
                  <a:gd name="T20" fmla="*/ 1 w 17"/>
                  <a:gd name="T21" fmla="*/ 16 h 17"/>
                  <a:gd name="T22" fmla="*/ 6 w 17"/>
                  <a:gd name="T23" fmla="*/ 14 h 17"/>
                  <a:gd name="T24" fmla="*/ 9 w 17"/>
                  <a:gd name="T25" fmla="*/ 12 h 17"/>
                  <a:gd name="T26" fmla="*/ 12 w 17"/>
                  <a:gd name="T27" fmla="*/ 11 h 17"/>
                  <a:gd name="T28" fmla="*/ 14 w 17"/>
                  <a:gd name="T29" fmla="*/ 8 h 17"/>
                  <a:gd name="T30" fmla="*/ 16 w 17"/>
                  <a:gd name="T31" fmla="*/ 5 h 17"/>
                  <a:gd name="T32" fmla="*/ 16 w 17"/>
                  <a:gd name="T33" fmla="*/ 4 h 17"/>
                  <a:gd name="T34" fmla="*/ 16 w 17"/>
                  <a:gd name="T35" fmla="*/ 2 h 17"/>
                  <a:gd name="T36" fmla="*/ 16 w 17"/>
                  <a:gd name="T37" fmla="*/ 0 h 17"/>
                  <a:gd name="T38" fmla="*/ 16 w 17"/>
                  <a:gd name="T39" fmla="*/ 0 h 17"/>
                  <a:gd name="T40" fmla="*/ 11 w 17"/>
                  <a:gd name="T4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1" y="1"/>
                    </a:moveTo>
                    <a:lnTo>
                      <a:pt x="11" y="1"/>
                    </a:lnTo>
                    <a:lnTo>
                      <a:pt x="11" y="2"/>
                    </a:lnTo>
                    <a:lnTo>
                      <a:pt x="11" y="3"/>
                    </a:lnTo>
                    <a:lnTo>
                      <a:pt x="11" y="5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6" y="10"/>
                    </a:lnTo>
                    <a:lnTo>
                      <a:pt x="4" y="11"/>
                    </a:lnTo>
                    <a:lnTo>
                      <a:pt x="0" y="12"/>
                    </a:lnTo>
                    <a:lnTo>
                      <a:pt x="1" y="16"/>
                    </a:lnTo>
                    <a:lnTo>
                      <a:pt x="6" y="14"/>
                    </a:lnTo>
                    <a:lnTo>
                      <a:pt x="9" y="12"/>
                    </a:lnTo>
                    <a:lnTo>
                      <a:pt x="12" y="11"/>
                    </a:lnTo>
                    <a:lnTo>
                      <a:pt x="14" y="8"/>
                    </a:lnTo>
                    <a:lnTo>
                      <a:pt x="16" y="5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1" y="1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00" name="Freeform 288">
                <a:extLst>
                  <a:ext uri="{FF2B5EF4-FFF2-40B4-BE49-F238E27FC236}">
                    <a16:creationId xmlns:a16="http://schemas.microsoft.com/office/drawing/2014/main" id="{533C3FEC-A602-F468-FDA1-4040A403F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" y="67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3 w 17"/>
                  <a:gd name="T5" fmla="*/ 16 h 17"/>
                  <a:gd name="T6" fmla="*/ 5 w 17"/>
                  <a:gd name="T7" fmla="*/ 13 h 17"/>
                  <a:gd name="T8" fmla="*/ 8 w 17"/>
                  <a:gd name="T9" fmla="*/ 10 h 17"/>
                  <a:gd name="T10" fmla="*/ 10 w 17"/>
                  <a:gd name="T11" fmla="*/ 10 h 17"/>
                  <a:gd name="T12" fmla="*/ 11 w 17"/>
                  <a:gd name="T13" fmla="*/ 8 h 17"/>
                  <a:gd name="T14" fmla="*/ 11 w 17"/>
                  <a:gd name="T15" fmla="*/ 8 h 17"/>
                  <a:gd name="T16" fmla="*/ 11 w 17"/>
                  <a:gd name="T17" fmla="*/ 8 h 17"/>
                  <a:gd name="T18" fmla="*/ 12 w 17"/>
                  <a:gd name="T19" fmla="*/ 10 h 17"/>
                  <a:gd name="T20" fmla="*/ 16 w 17"/>
                  <a:gd name="T21" fmla="*/ 8 h 17"/>
                  <a:gd name="T22" fmla="*/ 14 w 17"/>
                  <a:gd name="T23" fmla="*/ 2 h 17"/>
                  <a:gd name="T24" fmla="*/ 12 w 17"/>
                  <a:gd name="T25" fmla="*/ 0 h 17"/>
                  <a:gd name="T26" fmla="*/ 10 w 17"/>
                  <a:gd name="T27" fmla="*/ 0 h 17"/>
                  <a:gd name="T28" fmla="*/ 9 w 17"/>
                  <a:gd name="T29" fmla="*/ 2 h 17"/>
                  <a:gd name="T30" fmla="*/ 6 w 17"/>
                  <a:gd name="T31" fmla="*/ 2 h 17"/>
                  <a:gd name="T32" fmla="*/ 4 w 17"/>
                  <a:gd name="T33" fmla="*/ 5 h 17"/>
                  <a:gd name="T34" fmla="*/ 2 w 17"/>
                  <a:gd name="T35" fmla="*/ 8 h 17"/>
                  <a:gd name="T36" fmla="*/ 0 w 17"/>
                  <a:gd name="T37" fmla="*/ 8 h 17"/>
                  <a:gd name="T38" fmla="*/ 0 w 17"/>
                  <a:gd name="T39" fmla="*/ 8 h 17"/>
                  <a:gd name="T40" fmla="*/ 0 w 17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3" y="16"/>
                    </a:lnTo>
                    <a:lnTo>
                      <a:pt x="5" y="13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1" y="8"/>
                    </a:lnTo>
                    <a:lnTo>
                      <a:pt x="11" y="8"/>
                    </a:lnTo>
                    <a:lnTo>
                      <a:pt x="11" y="8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2"/>
                    </a:lnTo>
                    <a:lnTo>
                      <a:pt x="6" y="2"/>
                    </a:lnTo>
                    <a:lnTo>
                      <a:pt x="4" y="5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01" name="Freeform 289">
                <a:extLst>
                  <a:ext uri="{FF2B5EF4-FFF2-40B4-BE49-F238E27FC236}">
                    <a16:creationId xmlns:a16="http://schemas.microsoft.com/office/drawing/2014/main" id="{F5663F8E-8DBA-7FD3-87DA-FBCB97663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" y="670"/>
                <a:ext cx="17" cy="17"/>
              </a:xfrm>
              <a:custGeom>
                <a:avLst/>
                <a:gdLst>
                  <a:gd name="T0" fmla="*/ 4 w 17"/>
                  <a:gd name="T1" fmla="*/ 8 h 17"/>
                  <a:gd name="T2" fmla="*/ 4 w 17"/>
                  <a:gd name="T3" fmla="*/ 8 h 17"/>
                  <a:gd name="T4" fmla="*/ 3 w 17"/>
                  <a:gd name="T5" fmla="*/ 5 h 17"/>
                  <a:gd name="T6" fmla="*/ 3 w 17"/>
                  <a:gd name="T7" fmla="*/ 5 h 17"/>
                  <a:gd name="T8" fmla="*/ 3 w 17"/>
                  <a:gd name="T9" fmla="*/ 8 h 17"/>
                  <a:gd name="T10" fmla="*/ 4 w 17"/>
                  <a:gd name="T11" fmla="*/ 8 h 17"/>
                  <a:gd name="T12" fmla="*/ 6 w 17"/>
                  <a:gd name="T13" fmla="*/ 10 h 17"/>
                  <a:gd name="T14" fmla="*/ 9 w 17"/>
                  <a:gd name="T15" fmla="*/ 13 h 17"/>
                  <a:gd name="T16" fmla="*/ 12 w 17"/>
                  <a:gd name="T17" fmla="*/ 16 h 17"/>
                  <a:gd name="T18" fmla="*/ 16 w 17"/>
                  <a:gd name="T19" fmla="*/ 16 h 17"/>
                  <a:gd name="T20" fmla="*/ 16 w 17"/>
                  <a:gd name="T21" fmla="*/ 8 h 17"/>
                  <a:gd name="T22" fmla="*/ 13 w 17"/>
                  <a:gd name="T23" fmla="*/ 8 h 17"/>
                  <a:gd name="T24" fmla="*/ 10 w 17"/>
                  <a:gd name="T25" fmla="*/ 5 h 17"/>
                  <a:gd name="T26" fmla="*/ 8 w 17"/>
                  <a:gd name="T27" fmla="*/ 2 h 17"/>
                  <a:gd name="T28" fmla="*/ 5 w 17"/>
                  <a:gd name="T29" fmla="*/ 0 h 17"/>
                  <a:gd name="T30" fmla="*/ 3 w 17"/>
                  <a:gd name="T31" fmla="*/ 0 h 17"/>
                  <a:gd name="T32" fmla="*/ 2 w 17"/>
                  <a:gd name="T33" fmla="*/ 0 h 17"/>
                  <a:gd name="T34" fmla="*/ 0 w 17"/>
                  <a:gd name="T35" fmla="*/ 5 h 17"/>
                  <a:gd name="T36" fmla="*/ 1 w 17"/>
                  <a:gd name="T37" fmla="*/ 10 h 17"/>
                  <a:gd name="T38" fmla="*/ 1 w 17"/>
                  <a:gd name="T39" fmla="*/ 10 h 17"/>
                  <a:gd name="T40" fmla="*/ 4 w 17"/>
                  <a:gd name="T4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4" y="8"/>
                    </a:moveTo>
                    <a:lnTo>
                      <a:pt x="4" y="8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9" y="13"/>
                    </a:lnTo>
                    <a:lnTo>
                      <a:pt x="12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4" y="8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02" name="Freeform 290">
                <a:extLst>
                  <a:ext uri="{FF2B5EF4-FFF2-40B4-BE49-F238E27FC236}">
                    <a16:creationId xmlns:a16="http://schemas.microsoft.com/office/drawing/2014/main" id="{12441F1D-1AD0-15C8-9824-FF8127A0F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" y="671"/>
                <a:ext cx="28" cy="17"/>
              </a:xfrm>
              <a:custGeom>
                <a:avLst/>
                <a:gdLst>
                  <a:gd name="T0" fmla="*/ 27 w 28"/>
                  <a:gd name="T1" fmla="*/ 1 h 17"/>
                  <a:gd name="T2" fmla="*/ 26 w 28"/>
                  <a:gd name="T3" fmla="*/ 2 h 17"/>
                  <a:gd name="T4" fmla="*/ 26 w 28"/>
                  <a:gd name="T5" fmla="*/ 3 h 17"/>
                  <a:gd name="T6" fmla="*/ 25 w 28"/>
                  <a:gd name="T7" fmla="*/ 4 h 17"/>
                  <a:gd name="T8" fmla="*/ 24 w 28"/>
                  <a:gd name="T9" fmla="*/ 6 h 17"/>
                  <a:gd name="T10" fmla="*/ 23 w 28"/>
                  <a:gd name="T11" fmla="*/ 8 h 17"/>
                  <a:gd name="T12" fmla="*/ 22 w 28"/>
                  <a:gd name="T13" fmla="*/ 9 h 17"/>
                  <a:gd name="T14" fmla="*/ 21 w 28"/>
                  <a:gd name="T15" fmla="*/ 10 h 17"/>
                  <a:gd name="T16" fmla="*/ 20 w 28"/>
                  <a:gd name="T17" fmla="*/ 11 h 17"/>
                  <a:gd name="T18" fmla="*/ 19 w 28"/>
                  <a:gd name="T19" fmla="*/ 12 h 17"/>
                  <a:gd name="T20" fmla="*/ 18 w 28"/>
                  <a:gd name="T21" fmla="*/ 13 h 17"/>
                  <a:gd name="T22" fmla="*/ 16 w 28"/>
                  <a:gd name="T23" fmla="*/ 13 h 17"/>
                  <a:gd name="T24" fmla="*/ 14 w 28"/>
                  <a:gd name="T25" fmla="*/ 14 h 17"/>
                  <a:gd name="T26" fmla="*/ 12 w 28"/>
                  <a:gd name="T27" fmla="*/ 14 h 17"/>
                  <a:gd name="T28" fmla="*/ 10 w 28"/>
                  <a:gd name="T29" fmla="*/ 16 h 17"/>
                  <a:gd name="T30" fmla="*/ 8 w 28"/>
                  <a:gd name="T31" fmla="*/ 16 h 17"/>
                  <a:gd name="T32" fmla="*/ 5 w 28"/>
                  <a:gd name="T33" fmla="*/ 14 h 17"/>
                  <a:gd name="T34" fmla="*/ 3 w 28"/>
                  <a:gd name="T35" fmla="*/ 13 h 17"/>
                  <a:gd name="T36" fmla="*/ 2 w 28"/>
                  <a:gd name="T37" fmla="*/ 12 h 17"/>
                  <a:gd name="T38" fmla="*/ 1 w 28"/>
                  <a:gd name="T39" fmla="*/ 10 h 17"/>
                  <a:gd name="T40" fmla="*/ 0 w 28"/>
                  <a:gd name="T41" fmla="*/ 9 h 17"/>
                  <a:gd name="T42" fmla="*/ 0 w 28"/>
                  <a:gd name="T43" fmla="*/ 6 h 17"/>
                  <a:gd name="T44" fmla="*/ 1 w 28"/>
                  <a:gd name="T45" fmla="*/ 5 h 17"/>
                  <a:gd name="T46" fmla="*/ 2 w 28"/>
                  <a:gd name="T47" fmla="*/ 4 h 17"/>
                  <a:gd name="T48" fmla="*/ 2 w 28"/>
                  <a:gd name="T49" fmla="*/ 3 h 17"/>
                  <a:gd name="T50" fmla="*/ 3 w 28"/>
                  <a:gd name="T51" fmla="*/ 2 h 17"/>
                  <a:gd name="T52" fmla="*/ 4 w 28"/>
                  <a:gd name="T53" fmla="*/ 2 h 17"/>
                  <a:gd name="T54" fmla="*/ 5 w 28"/>
                  <a:gd name="T55" fmla="*/ 2 h 17"/>
                  <a:gd name="T56" fmla="*/ 6 w 28"/>
                  <a:gd name="T57" fmla="*/ 2 h 17"/>
                  <a:gd name="T58" fmla="*/ 6 w 28"/>
                  <a:gd name="T59" fmla="*/ 2 h 17"/>
                  <a:gd name="T60" fmla="*/ 7 w 28"/>
                  <a:gd name="T61" fmla="*/ 2 h 17"/>
                  <a:gd name="T62" fmla="*/ 8 w 28"/>
                  <a:gd name="T63" fmla="*/ 2 h 17"/>
                  <a:gd name="T64" fmla="*/ 9 w 28"/>
                  <a:gd name="T65" fmla="*/ 2 h 17"/>
                  <a:gd name="T66" fmla="*/ 11 w 28"/>
                  <a:gd name="T67" fmla="*/ 2 h 17"/>
                  <a:gd name="T68" fmla="*/ 12 w 28"/>
                  <a:gd name="T69" fmla="*/ 2 h 17"/>
                  <a:gd name="T70" fmla="*/ 13 w 28"/>
                  <a:gd name="T71" fmla="*/ 3 h 17"/>
                  <a:gd name="T72" fmla="*/ 14 w 28"/>
                  <a:gd name="T73" fmla="*/ 3 h 17"/>
                  <a:gd name="T74" fmla="*/ 15 w 28"/>
                  <a:gd name="T75" fmla="*/ 3 h 17"/>
                  <a:gd name="T76" fmla="*/ 17 w 28"/>
                  <a:gd name="T77" fmla="*/ 3 h 17"/>
                  <a:gd name="T78" fmla="*/ 17 w 28"/>
                  <a:gd name="T79" fmla="*/ 3 h 17"/>
                  <a:gd name="T80" fmla="*/ 18 w 28"/>
                  <a:gd name="T81" fmla="*/ 3 h 17"/>
                  <a:gd name="T82" fmla="*/ 20 w 28"/>
                  <a:gd name="T83" fmla="*/ 2 h 17"/>
                  <a:gd name="T84" fmla="*/ 21 w 28"/>
                  <a:gd name="T85" fmla="*/ 2 h 17"/>
                  <a:gd name="T86" fmla="*/ 22 w 28"/>
                  <a:gd name="T87" fmla="*/ 1 h 17"/>
                  <a:gd name="T88" fmla="*/ 24 w 28"/>
                  <a:gd name="T89" fmla="*/ 1 h 17"/>
                  <a:gd name="T90" fmla="*/ 24 w 28"/>
                  <a:gd name="T91" fmla="*/ 1 h 17"/>
                  <a:gd name="T92" fmla="*/ 26 w 28"/>
                  <a:gd name="T93" fmla="*/ 0 h 17"/>
                  <a:gd name="T94" fmla="*/ 26 w 28"/>
                  <a:gd name="T95" fmla="*/ 1 h 17"/>
                  <a:gd name="T96" fmla="*/ 27 w 28"/>
                  <a:gd name="T9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" h="17">
                    <a:moveTo>
                      <a:pt x="27" y="1"/>
                    </a:moveTo>
                    <a:lnTo>
                      <a:pt x="26" y="2"/>
                    </a:lnTo>
                    <a:lnTo>
                      <a:pt x="26" y="3"/>
                    </a:lnTo>
                    <a:lnTo>
                      <a:pt x="25" y="4"/>
                    </a:lnTo>
                    <a:lnTo>
                      <a:pt x="24" y="6"/>
                    </a:lnTo>
                    <a:lnTo>
                      <a:pt x="23" y="8"/>
                    </a:lnTo>
                    <a:lnTo>
                      <a:pt x="22" y="9"/>
                    </a:lnTo>
                    <a:lnTo>
                      <a:pt x="21" y="10"/>
                    </a:lnTo>
                    <a:lnTo>
                      <a:pt x="20" y="11"/>
                    </a:lnTo>
                    <a:lnTo>
                      <a:pt x="19" y="12"/>
                    </a:lnTo>
                    <a:lnTo>
                      <a:pt x="18" y="13"/>
                    </a:lnTo>
                    <a:lnTo>
                      <a:pt x="16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5" y="14"/>
                    </a:lnTo>
                    <a:lnTo>
                      <a:pt x="3" y="13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3" y="3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20" y="2"/>
                    </a:lnTo>
                    <a:lnTo>
                      <a:pt x="21" y="2"/>
                    </a:lnTo>
                    <a:lnTo>
                      <a:pt x="22" y="1"/>
                    </a:lnTo>
                    <a:lnTo>
                      <a:pt x="24" y="1"/>
                    </a:lnTo>
                    <a:lnTo>
                      <a:pt x="24" y="1"/>
                    </a:lnTo>
                    <a:lnTo>
                      <a:pt x="26" y="0"/>
                    </a:lnTo>
                    <a:lnTo>
                      <a:pt x="26" y="1"/>
                    </a:lnTo>
                    <a:lnTo>
                      <a:pt x="27" y="1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03" name="Freeform 291">
                <a:extLst>
                  <a:ext uri="{FF2B5EF4-FFF2-40B4-BE49-F238E27FC236}">
                    <a16:creationId xmlns:a16="http://schemas.microsoft.com/office/drawing/2014/main" id="{0E8E0D5B-6B4C-8621-6915-14EA47408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" y="672"/>
                <a:ext cx="17" cy="17"/>
              </a:xfrm>
              <a:custGeom>
                <a:avLst/>
                <a:gdLst>
                  <a:gd name="T0" fmla="*/ 3 w 17"/>
                  <a:gd name="T1" fmla="*/ 16 h 17"/>
                  <a:gd name="T2" fmla="*/ 3 w 17"/>
                  <a:gd name="T3" fmla="*/ 16 h 17"/>
                  <a:gd name="T4" fmla="*/ 5 w 17"/>
                  <a:gd name="T5" fmla="*/ 14 h 17"/>
                  <a:gd name="T6" fmla="*/ 7 w 17"/>
                  <a:gd name="T7" fmla="*/ 11 h 17"/>
                  <a:gd name="T8" fmla="*/ 8 w 17"/>
                  <a:gd name="T9" fmla="*/ 10 h 17"/>
                  <a:gd name="T10" fmla="*/ 10 w 17"/>
                  <a:gd name="T11" fmla="*/ 8 h 17"/>
                  <a:gd name="T12" fmla="*/ 12 w 17"/>
                  <a:gd name="T13" fmla="*/ 5 h 17"/>
                  <a:gd name="T14" fmla="*/ 14 w 17"/>
                  <a:gd name="T15" fmla="*/ 4 h 17"/>
                  <a:gd name="T16" fmla="*/ 16 w 17"/>
                  <a:gd name="T17" fmla="*/ 2 h 17"/>
                  <a:gd name="T18" fmla="*/ 16 w 17"/>
                  <a:gd name="T19" fmla="*/ 0 h 17"/>
                  <a:gd name="T20" fmla="*/ 10 w 17"/>
                  <a:gd name="T21" fmla="*/ 0 h 17"/>
                  <a:gd name="T22" fmla="*/ 10 w 17"/>
                  <a:gd name="T23" fmla="*/ 0 h 17"/>
                  <a:gd name="T24" fmla="*/ 8 w 17"/>
                  <a:gd name="T25" fmla="*/ 1 h 17"/>
                  <a:gd name="T26" fmla="*/ 8 w 17"/>
                  <a:gd name="T27" fmla="*/ 2 h 17"/>
                  <a:gd name="T28" fmla="*/ 7 w 17"/>
                  <a:gd name="T29" fmla="*/ 5 h 17"/>
                  <a:gd name="T30" fmla="*/ 3 w 17"/>
                  <a:gd name="T31" fmla="*/ 7 h 17"/>
                  <a:gd name="T32" fmla="*/ 3 w 17"/>
                  <a:gd name="T33" fmla="*/ 8 h 17"/>
                  <a:gd name="T34" fmla="*/ 1 w 17"/>
                  <a:gd name="T35" fmla="*/ 10 h 17"/>
                  <a:gd name="T36" fmla="*/ 0 w 17"/>
                  <a:gd name="T37" fmla="*/ 11 h 17"/>
                  <a:gd name="T38" fmla="*/ 0 w 17"/>
                  <a:gd name="T39" fmla="*/ 11 h 17"/>
                  <a:gd name="T40" fmla="*/ 3 w 17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3" y="16"/>
                    </a:moveTo>
                    <a:lnTo>
                      <a:pt x="3" y="16"/>
                    </a:lnTo>
                    <a:lnTo>
                      <a:pt x="5" y="14"/>
                    </a:lnTo>
                    <a:lnTo>
                      <a:pt x="7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5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8" y="2"/>
                    </a:lnTo>
                    <a:lnTo>
                      <a:pt x="7" y="5"/>
                    </a:lnTo>
                    <a:lnTo>
                      <a:pt x="3" y="7"/>
                    </a:lnTo>
                    <a:lnTo>
                      <a:pt x="3" y="8"/>
                    </a:lnTo>
                    <a:lnTo>
                      <a:pt x="1" y="1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3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04" name="Freeform 292">
                <a:extLst>
                  <a:ext uri="{FF2B5EF4-FFF2-40B4-BE49-F238E27FC236}">
                    <a16:creationId xmlns:a16="http://schemas.microsoft.com/office/drawing/2014/main" id="{158EA5C6-0DF6-641A-DDAD-E852CD97A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" y="680"/>
                <a:ext cx="17" cy="17"/>
              </a:xfrm>
              <a:custGeom>
                <a:avLst/>
                <a:gdLst>
                  <a:gd name="T0" fmla="*/ 0 w 17"/>
                  <a:gd name="T1" fmla="*/ 13 h 17"/>
                  <a:gd name="T2" fmla="*/ 0 w 17"/>
                  <a:gd name="T3" fmla="*/ 13 h 17"/>
                  <a:gd name="T4" fmla="*/ 3 w 17"/>
                  <a:gd name="T5" fmla="*/ 13 h 17"/>
                  <a:gd name="T6" fmla="*/ 5 w 17"/>
                  <a:gd name="T7" fmla="*/ 16 h 17"/>
                  <a:gd name="T8" fmla="*/ 8 w 17"/>
                  <a:gd name="T9" fmla="*/ 13 h 17"/>
                  <a:gd name="T10" fmla="*/ 10 w 17"/>
                  <a:gd name="T11" fmla="*/ 13 h 17"/>
                  <a:gd name="T12" fmla="*/ 12 w 17"/>
                  <a:gd name="T13" fmla="*/ 11 h 17"/>
                  <a:gd name="T14" fmla="*/ 13 w 17"/>
                  <a:gd name="T15" fmla="*/ 9 h 17"/>
                  <a:gd name="T16" fmla="*/ 15 w 17"/>
                  <a:gd name="T17" fmla="*/ 6 h 17"/>
                  <a:gd name="T18" fmla="*/ 16 w 17"/>
                  <a:gd name="T19" fmla="*/ 6 h 17"/>
                  <a:gd name="T20" fmla="*/ 14 w 17"/>
                  <a:gd name="T21" fmla="*/ 0 h 17"/>
                  <a:gd name="T22" fmla="*/ 13 w 17"/>
                  <a:gd name="T23" fmla="*/ 0 h 17"/>
                  <a:gd name="T24" fmla="*/ 12 w 17"/>
                  <a:gd name="T25" fmla="*/ 2 h 17"/>
                  <a:gd name="T26" fmla="*/ 10 w 17"/>
                  <a:gd name="T27" fmla="*/ 4 h 17"/>
                  <a:gd name="T28" fmla="*/ 9 w 17"/>
                  <a:gd name="T29" fmla="*/ 6 h 17"/>
                  <a:gd name="T30" fmla="*/ 7 w 17"/>
                  <a:gd name="T31" fmla="*/ 6 h 17"/>
                  <a:gd name="T32" fmla="*/ 5 w 17"/>
                  <a:gd name="T33" fmla="*/ 6 h 17"/>
                  <a:gd name="T34" fmla="*/ 3 w 17"/>
                  <a:gd name="T35" fmla="*/ 6 h 17"/>
                  <a:gd name="T36" fmla="*/ 1 w 17"/>
                  <a:gd name="T37" fmla="*/ 6 h 17"/>
                  <a:gd name="T38" fmla="*/ 1 w 17"/>
                  <a:gd name="T39" fmla="*/ 6 h 17"/>
                  <a:gd name="T40" fmla="*/ 0 w 17"/>
                  <a:gd name="T41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0" y="13"/>
                    </a:moveTo>
                    <a:lnTo>
                      <a:pt x="0" y="13"/>
                    </a:lnTo>
                    <a:lnTo>
                      <a:pt x="3" y="13"/>
                    </a:lnTo>
                    <a:lnTo>
                      <a:pt x="5" y="16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2" y="11"/>
                    </a:lnTo>
                    <a:lnTo>
                      <a:pt x="13" y="9"/>
                    </a:lnTo>
                    <a:lnTo>
                      <a:pt x="15" y="6"/>
                    </a:lnTo>
                    <a:lnTo>
                      <a:pt x="16" y="6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9" y="6"/>
                    </a:lnTo>
                    <a:lnTo>
                      <a:pt x="7" y="6"/>
                    </a:lnTo>
                    <a:lnTo>
                      <a:pt x="5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05" name="Freeform 293">
                <a:extLst>
                  <a:ext uri="{FF2B5EF4-FFF2-40B4-BE49-F238E27FC236}">
                    <a16:creationId xmlns:a16="http://schemas.microsoft.com/office/drawing/2014/main" id="{2277CF8F-14D4-B7BD-424C-645CC96D9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" y="672"/>
                <a:ext cx="17" cy="17"/>
              </a:xfrm>
              <a:custGeom>
                <a:avLst/>
                <a:gdLst>
                  <a:gd name="T0" fmla="*/ 6 w 17"/>
                  <a:gd name="T1" fmla="*/ 0 h 17"/>
                  <a:gd name="T2" fmla="*/ 6 w 17"/>
                  <a:gd name="T3" fmla="*/ 0 h 17"/>
                  <a:gd name="T4" fmla="*/ 2 w 17"/>
                  <a:gd name="T5" fmla="*/ 2 h 17"/>
                  <a:gd name="T6" fmla="*/ 0 w 17"/>
                  <a:gd name="T7" fmla="*/ 3 h 17"/>
                  <a:gd name="T8" fmla="*/ 0 w 17"/>
                  <a:gd name="T9" fmla="*/ 5 h 17"/>
                  <a:gd name="T10" fmla="*/ 0 w 17"/>
                  <a:gd name="T11" fmla="*/ 8 h 17"/>
                  <a:gd name="T12" fmla="*/ 0 w 17"/>
                  <a:gd name="T13" fmla="*/ 10 h 17"/>
                  <a:gd name="T14" fmla="*/ 2 w 17"/>
                  <a:gd name="T15" fmla="*/ 12 h 17"/>
                  <a:gd name="T16" fmla="*/ 6 w 17"/>
                  <a:gd name="T17" fmla="*/ 13 h 17"/>
                  <a:gd name="T18" fmla="*/ 13 w 17"/>
                  <a:gd name="T19" fmla="*/ 16 h 17"/>
                  <a:gd name="T20" fmla="*/ 16 w 17"/>
                  <a:gd name="T21" fmla="*/ 12 h 17"/>
                  <a:gd name="T22" fmla="*/ 11 w 17"/>
                  <a:gd name="T23" fmla="*/ 11 h 17"/>
                  <a:gd name="T24" fmla="*/ 9 w 17"/>
                  <a:gd name="T25" fmla="*/ 10 h 17"/>
                  <a:gd name="T26" fmla="*/ 6 w 17"/>
                  <a:gd name="T27" fmla="*/ 9 h 17"/>
                  <a:gd name="T28" fmla="*/ 6 w 17"/>
                  <a:gd name="T29" fmla="*/ 6 h 17"/>
                  <a:gd name="T30" fmla="*/ 6 w 17"/>
                  <a:gd name="T31" fmla="*/ 5 h 17"/>
                  <a:gd name="T32" fmla="*/ 6 w 17"/>
                  <a:gd name="T33" fmla="*/ 4 h 17"/>
                  <a:gd name="T34" fmla="*/ 9 w 17"/>
                  <a:gd name="T35" fmla="*/ 4 h 17"/>
                  <a:gd name="T36" fmla="*/ 9 w 17"/>
                  <a:gd name="T37" fmla="*/ 3 h 17"/>
                  <a:gd name="T38" fmla="*/ 9 w 17"/>
                  <a:gd name="T39" fmla="*/ 3 h 17"/>
                  <a:gd name="T40" fmla="*/ 6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6" y="13"/>
                    </a:lnTo>
                    <a:lnTo>
                      <a:pt x="13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10"/>
                    </a:lnTo>
                    <a:lnTo>
                      <a:pt x="6" y="9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06" name="Freeform 294">
                <a:extLst>
                  <a:ext uri="{FF2B5EF4-FFF2-40B4-BE49-F238E27FC236}">
                    <a16:creationId xmlns:a16="http://schemas.microsoft.com/office/drawing/2014/main" id="{60B171E4-B40D-9F3C-1966-33141B3B5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" y="67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3 w 17"/>
                  <a:gd name="T5" fmla="*/ 0 h 17"/>
                  <a:gd name="T6" fmla="*/ 11 w 17"/>
                  <a:gd name="T7" fmla="*/ 0 h 17"/>
                  <a:gd name="T8" fmla="*/ 9 w 17"/>
                  <a:gd name="T9" fmla="*/ 0 h 17"/>
                  <a:gd name="T10" fmla="*/ 9 w 17"/>
                  <a:gd name="T11" fmla="*/ 0 h 17"/>
                  <a:gd name="T12" fmla="*/ 6 w 17"/>
                  <a:gd name="T13" fmla="*/ 0 h 17"/>
                  <a:gd name="T14" fmla="*/ 4 w 17"/>
                  <a:gd name="T15" fmla="*/ 4 h 17"/>
                  <a:gd name="T16" fmla="*/ 2 w 17"/>
                  <a:gd name="T17" fmla="*/ 4 h 17"/>
                  <a:gd name="T18" fmla="*/ 0 w 17"/>
                  <a:gd name="T19" fmla="*/ 4 h 17"/>
                  <a:gd name="T20" fmla="*/ 2 w 17"/>
                  <a:gd name="T21" fmla="*/ 16 h 17"/>
                  <a:gd name="T22" fmla="*/ 4 w 17"/>
                  <a:gd name="T23" fmla="*/ 16 h 17"/>
                  <a:gd name="T24" fmla="*/ 6 w 17"/>
                  <a:gd name="T25" fmla="*/ 16 h 17"/>
                  <a:gd name="T26" fmla="*/ 6 w 17"/>
                  <a:gd name="T27" fmla="*/ 12 h 17"/>
                  <a:gd name="T28" fmla="*/ 9 w 17"/>
                  <a:gd name="T29" fmla="*/ 12 h 17"/>
                  <a:gd name="T30" fmla="*/ 9 w 17"/>
                  <a:gd name="T31" fmla="*/ 12 h 17"/>
                  <a:gd name="T32" fmla="*/ 11 w 17"/>
                  <a:gd name="T33" fmla="*/ 12 h 17"/>
                  <a:gd name="T34" fmla="*/ 13 w 17"/>
                  <a:gd name="T35" fmla="*/ 12 h 17"/>
                  <a:gd name="T36" fmla="*/ 16 w 17"/>
                  <a:gd name="T37" fmla="*/ 12 h 17"/>
                  <a:gd name="T38" fmla="*/ 16 w 17"/>
                  <a:gd name="T39" fmla="*/ 12 h 17"/>
                  <a:gd name="T40" fmla="*/ 16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6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07" name="Freeform 295">
                <a:extLst>
                  <a:ext uri="{FF2B5EF4-FFF2-40B4-BE49-F238E27FC236}">
                    <a16:creationId xmlns:a16="http://schemas.microsoft.com/office/drawing/2014/main" id="{F7ADE89E-CA1F-1F3E-A1FF-461625496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" y="671"/>
                <a:ext cx="17" cy="17"/>
              </a:xfrm>
              <a:custGeom>
                <a:avLst/>
                <a:gdLst>
                  <a:gd name="T0" fmla="*/ 14 w 17"/>
                  <a:gd name="T1" fmla="*/ 4 h 17"/>
                  <a:gd name="T2" fmla="*/ 14 w 17"/>
                  <a:gd name="T3" fmla="*/ 4 h 17"/>
                  <a:gd name="T4" fmla="*/ 12 w 17"/>
                  <a:gd name="T5" fmla="*/ 4 h 17"/>
                  <a:gd name="T6" fmla="*/ 12 w 17"/>
                  <a:gd name="T7" fmla="*/ 4 h 17"/>
                  <a:gd name="T8" fmla="*/ 9 w 17"/>
                  <a:gd name="T9" fmla="*/ 4 h 17"/>
                  <a:gd name="T10" fmla="*/ 8 w 17"/>
                  <a:gd name="T11" fmla="*/ 4 h 17"/>
                  <a:gd name="T12" fmla="*/ 6 w 17"/>
                  <a:gd name="T13" fmla="*/ 4 h 17"/>
                  <a:gd name="T14" fmla="*/ 4 w 17"/>
                  <a:gd name="T15" fmla="*/ 4 h 17"/>
                  <a:gd name="T16" fmla="*/ 3 w 17"/>
                  <a:gd name="T17" fmla="*/ 0 h 17"/>
                  <a:gd name="T18" fmla="*/ 0 w 17"/>
                  <a:gd name="T19" fmla="*/ 0 h 17"/>
                  <a:gd name="T20" fmla="*/ 0 w 17"/>
                  <a:gd name="T21" fmla="*/ 12 h 17"/>
                  <a:gd name="T22" fmla="*/ 1 w 17"/>
                  <a:gd name="T23" fmla="*/ 12 h 17"/>
                  <a:gd name="T24" fmla="*/ 3 w 17"/>
                  <a:gd name="T25" fmla="*/ 16 h 17"/>
                  <a:gd name="T26" fmla="*/ 4 w 17"/>
                  <a:gd name="T27" fmla="*/ 16 h 17"/>
                  <a:gd name="T28" fmla="*/ 8 w 17"/>
                  <a:gd name="T29" fmla="*/ 16 h 17"/>
                  <a:gd name="T30" fmla="*/ 9 w 17"/>
                  <a:gd name="T31" fmla="*/ 16 h 17"/>
                  <a:gd name="T32" fmla="*/ 12 w 17"/>
                  <a:gd name="T33" fmla="*/ 16 h 17"/>
                  <a:gd name="T34" fmla="*/ 14 w 17"/>
                  <a:gd name="T35" fmla="*/ 16 h 17"/>
                  <a:gd name="T36" fmla="*/ 16 w 17"/>
                  <a:gd name="T37" fmla="*/ 16 h 17"/>
                  <a:gd name="T38" fmla="*/ 16 w 17"/>
                  <a:gd name="T39" fmla="*/ 16 h 17"/>
                  <a:gd name="T40" fmla="*/ 14 w 17"/>
                  <a:gd name="T4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4" y="4"/>
                    </a:moveTo>
                    <a:lnTo>
                      <a:pt x="14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3" y="16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9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4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08" name="Freeform 296">
                <a:extLst>
                  <a:ext uri="{FF2B5EF4-FFF2-40B4-BE49-F238E27FC236}">
                    <a16:creationId xmlns:a16="http://schemas.microsoft.com/office/drawing/2014/main" id="{CD0FA12F-C143-4884-9EF5-E24CB85CC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" y="670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16 w 17"/>
                  <a:gd name="T3" fmla="*/ 6 h 17"/>
                  <a:gd name="T4" fmla="*/ 14 w 17"/>
                  <a:gd name="T5" fmla="*/ 0 h 17"/>
                  <a:gd name="T6" fmla="*/ 12 w 17"/>
                  <a:gd name="T7" fmla="*/ 0 h 17"/>
                  <a:gd name="T8" fmla="*/ 9 w 17"/>
                  <a:gd name="T9" fmla="*/ 0 h 17"/>
                  <a:gd name="T10" fmla="*/ 8 w 17"/>
                  <a:gd name="T11" fmla="*/ 0 h 17"/>
                  <a:gd name="T12" fmla="*/ 4 w 17"/>
                  <a:gd name="T13" fmla="*/ 3 h 17"/>
                  <a:gd name="T14" fmla="*/ 3 w 17"/>
                  <a:gd name="T15" fmla="*/ 3 h 17"/>
                  <a:gd name="T16" fmla="*/ 1 w 17"/>
                  <a:gd name="T17" fmla="*/ 6 h 17"/>
                  <a:gd name="T18" fmla="*/ 0 w 17"/>
                  <a:gd name="T19" fmla="*/ 6 h 17"/>
                  <a:gd name="T20" fmla="*/ 1 w 17"/>
                  <a:gd name="T21" fmla="*/ 16 h 17"/>
                  <a:gd name="T22" fmla="*/ 3 w 17"/>
                  <a:gd name="T23" fmla="*/ 16 h 17"/>
                  <a:gd name="T24" fmla="*/ 4 w 17"/>
                  <a:gd name="T25" fmla="*/ 12 h 17"/>
                  <a:gd name="T26" fmla="*/ 8 w 17"/>
                  <a:gd name="T27" fmla="*/ 12 h 17"/>
                  <a:gd name="T28" fmla="*/ 9 w 17"/>
                  <a:gd name="T29" fmla="*/ 9 h 17"/>
                  <a:gd name="T30" fmla="*/ 11 w 17"/>
                  <a:gd name="T31" fmla="*/ 9 h 17"/>
                  <a:gd name="T32" fmla="*/ 12 w 17"/>
                  <a:gd name="T33" fmla="*/ 9 h 17"/>
                  <a:gd name="T34" fmla="*/ 12 w 17"/>
                  <a:gd name="T35" fmla="*/ 9 h 17"/>
                  <a:gd name="T36" fmla="*/ 11 w 17"/>
                  <a:gd name="T37" fmla="*/ 6 h 17"/>
                  <a:gd name="T38" fmla="*/ 11 w 17"/>
                  <a:gd name="T39" fmla="*/ 6 h 17"/>
                  <a:gd name="T40" fmla="*/ 16 w 17"/>
                  <a:gd name="T41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lnTo>
                      <a:pt x="16" y="6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1" y="16"/>
                    </a:lnTo>
                    <a:lnTo>
                      <a:pt x="3" y="16"/>
                    </a:lnTo>
                    <a:lnTo>
                      <a:pt x="4" y="12"/>
                    </a:lnTo>
                    <a:lnTo>
                      <a:pt x="8" y="12"/>
                    </a:lnTo>
                    <a:lnTo>
                      <a:pt x="9" y="9"/>
                    </a:lnTo>
                    <a:lnTo>
                      <a:pt x="11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09" name="Freeform 297">
                <a:extLst>
                  <a:ext uri="{FF2B5EF4-FFF2-40B4-BE49-F238E27FC236}">
                    <a16:creationId xmlns:a16="http://schemas.microsoft.com/office/drawing/2014/main" id="{95E6162B-8864-CF78-D500-0FA683E6F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81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13 w 17"/>
                  <a:gd name="T3" fmla="*/ 3 h 17"/>
                  <a:gd name="T4" fmla="*/ 13 w 17"/>
                  <a:gd name="T5" fmla="*/ 0 h 17"/>
                  <a:gd name="T6" fmla="*/ 10 w 17"/>
                  <a:gd name="T7" fmla="*/ 0 h 17"/>
                  <a:gd name="T8" fmla="*/ 8 w 17"/>
                  <a:gd name="T9" fmla="*/ 0 h 17"/>
                  <a:gd name="T10" fmla="*/ 5 w 17"/>
                  <a:gd name="T11" fmla="*/ 0 h 17"/>
                  <a:gd name="T12" fmla="*/ 2 w 17"/>
                  <a:gd name="T13" fmla="*/ 3 h 17"/>
                  <a:gd name="T14" fmla="*/ 2 w 17"/>
                  <a:gd name="T15" fmla="*/ 6 h 17"/>
                  <a:gd name="T16" fmla="*/ 0 w 17"/>
                  <a:gd name="T17" fmla="*/ 6 h 17"/>
                  <a:gd name="T18" fmla="*/ 0 w 17"/>
                  <a:gd name="T19" fmla="*/ 9 h 17"/>
                  <a:gd name="T20" fmla="*/ 0 w 17"/>
                  <a:gd name="T21" fmla="*/ 12 h 17"/>
                  <a:gd name="T22" fmla="*/ 2 w 17"/>
                  <a:gd name="T23" fmla="*/ 16 h 17"/>
                  <a:gd name="T24" fmla="*/ 5 w 17"/>
                  <a:gd name="T25" fmla="*/ 16 h 17"/>
                  <a:gd name="T26" fmla="*/ 10 w 17"/>
                  <a:gd name="T27" fmla="*/ 12 h 17"/>
                  <a:gd name="T28" fmla="*/ 13 w 17"/>
                  <a:gd name="T29" fmla="*/ 9 h 17"/>
                  <a:gd name="T30" fmla="*/ 16 w 17"/>
                  <a:gd name="T31" fmla="*/ 9 h 17"/>
                  <a:gd name="T32" fmla="*/ 16 w 17"/>
                  <a:gd name="T33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lnTo>
                      <a:pt x="13" y="3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5" y="16"/>
                    </a:lnTo>
                    <a:lnTo>
                      <a:pt x="10" y="12"/>
                    </a:lnTo>
                    <a:lnTo>
                      <a:pt x="13" y="9"/>
                    </a:lnTo>
                    <a:lnTo>
                      <a:pt x="16" y="9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10" name="Freeform 298">
                <a:extLst>
                  <a:ext uri="{FF2B5EF4-FFF2-40B4-BE49-F238E27FC236}">
                    <a16:creationId xmlns:a16="http://schemas.microsoft.com/office/drawing/2014/main" id="{66C8F61C-B412-C962-954D-93FE7EF40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" y="680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3 w 17"/>
                  <a:gd name="T3" fmla="*/ 12 h 17"/>
                  <a:gd name="T4" fmla="*/ 6 w 17"/>
                  <a:gd name="T5" fmla="*/ 12 h 17"/>
                  <a:gd name="T6" fmla="*/ 6 w 17"/>
                  <a:gd name="T7" fmla="*/ 12 h 17"/>
                  <a:gd name="T8" fmla="*/ 6 w 17"/>
                  <a:gd name="T9" fmla="*/ 12 h 17"/>
                  <a:gd name="T10" fmla="*/ 9 w 17"/>
                  <a:gd name="T11" fmla="*/ 16 h 17"/>
                  <a:gd name="T12" fmla="*/ 16 w 17"/>
                  <a:gd name="T13" fmla="*/ 8 h 17"/>
                  <a:gd name="T14" fmla="*/ 16 w 17"/>
                  <a:gd name="T15" fmla="*/ 4 h 17"/>
                  <a:gd name="T16" fmla="*/ 9 w 17"/>
                  <a:gd name="T17" fmla="*/ 0 h 17"/>
                  <a:gd name="T18" fmla="*/ 6 w 17"/>
                  <a:gd name="T19" fmla="*/ 0 h 17"/>
                  <a:gd name="T20" fmla="*/ 6 w 17"/>
                  <a:gd name="T21" fmla="*/ 0 h 17"/>
                  <a:gd name="T22" fmla="*/ 6 w 17"/>
                  <a:gd name="T23" fmla="*/ 0 h 17"/>
                  <a:gd name="T24" fmla="*/ 0 w 17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12"/>
                    </a:moveTo>
                    <a:lnTo>
                      <a:pt x="3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9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11" name="Freeform 299">
                <a:extLst>
                  <a:ext uri="{FF2B5EF4-FFF2-40B4-BE49-F238E27FC236}">
                    <a16:creationId xmlns:a16="http://schemas.microsoft.com/office/drawing/2014/main" id="{4AE6343F-30CA-F1F8-AF6A-EEA43B688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" y="680"/>
                <a:ext cx="17" cy="17"/>
              </a:xfrm>
              <a:custGeom>
                <a:avLst/>
                <a:gdLst>
                  <a:gd name="T0" fmla="*/ 8 w 17"/>
                  <a:gd name="T1" fmla="*/ 12 h 17"/>
                  <a:gd name="T2" fmla="*/ 8 w 17"/>
                  <a:gd name="T3" fmla="*/ 16 h 17"/>
                  <a:gd name="T4" fmla="*/ 10 w 17"/>
                  <a:gd name="T5" fmla="*/ 16 h 17"/>
                  <a:gd name="T6" fmla="*/ 10 w 17"/>
                  <a:gd name="T7" fmla="*/ 12 h 17"/>
                  <a:gd name="T8" fmla="*/ 13 w 17"/>
                  <a:gd name="T9" fmla="*/ 12 h 17"/>
                  <a:gd name="T10" fmla="*/ 10 w 17"/>
                  <a:gd name="T11" fmla="*/ 12 h 17"/>
                  <a:gd name="T12" fmla="*/ 16 w 17"/>
                  <a:gd name="T13" fmla="*/ 0 h 17"/>
                  <a:gd name="T14" fmla="*/ 10 w 17"/>
                  <a:gd name="T15" fmla="*/ 0 h 17"/>
                  <a:gd name="T16" fmla="*/ 8 w 17"/>
                  <a:gd name="T17" fmla="*/ 0 h 17"/>
                  <a:gd name="T18" fmla="*/ 2 w 17"/>
                  <a:gd name="T19" fmla="*/ 4 h 17"/>
                  <a:gd name="T20" fmla="*/ 2 w 17"/>
                  <a:gd name="T21" fmla="*/ 8 h 17"/>
                  <a:gd name="T22" fmla="*/ 0 w 17"/>
                  <a:gd name="T23" fmla="*/ 12 h 17"/>
                  <a:gd name="T24" fmla="*/ 8 w 17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8" y="12"/>
                    </a:moveTo>
                    <a:lnTo>
                      <a:pt x="8" y="16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0" y="1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8" y="12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12" name="Freeform 300">
                <a:extLst>
                  <a:ext uri="{FF2B5EF4-FFF2-40B4-BE49-F238E27FC236}">
                    <a16:creationId xmlns:a16="http://schemas.microsoft.com/office/drawing/2014/main" id="{57977339-9E65-F903-3058-0515053EC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" y="683"/>
                <a:ext cx="17" cy="17"/>
              </a:xfrm>
              <a:custGeom>
                <a:avLst/>
                <a:gdLst>
                  <a:gd name="T0" fmla="*/ 9 w 17"/>
                  <a:gd name="T1" fmla="*/ 4 h 17"/>
                  <a:gd name="T2" fmla="*/ 12 w 17"/>
                  <a:gd name="T3" fmla="*/ 4 h 17"/>
                  <a:gd name="T4" fmla="*/ 9 w 17"/>
                  <a:gd name="T5" fmla="*/ 4 h 17"/>
                  <a:gd name="T6" fmla="*/ 12 w 17"/>
                  <a:gd name="T7" fmla="*/ 4 h 17"/>
                  <a:gd name="T8" fmla="*/ 9 w 17"/>
                  <a:gd name="T9" fmla="*/ 4 h 17"/>
                  <a:gd name="T10" fmla="*/ 9 w 17"/>
                  <a:gd name="T11" fmla="*/ 0 h 17"/>
                  <a:gd name="T12" fmla="*/ 0 w 17"/>
                  <a:gd name="T13" fmla="*/ 0 h 17"/>
                  <a:gd name="T14" fmla="*/ 0 w 17"/>
                  <a:gd name="T15" fmla="*/ 4 h 17"/>
                  <a:gd name="T16" fmla="*/ 3 w 17"/>
                  <a:gd name="T17" fmla="*/ 12 h 17"/>
                  <a:gd name="T18" fmla="*/ 6 w 17"/>
                  <a:gd name="T19" fmla="*/ 16 h 17"/>
                  <a:gd name="T20" fmla="*/ 12 w 17"/>
                  <a:gd name="T21" fmla="*/ 16 h 17"/>
                  <a:gd name="T22" fmla="*/ 16 w 17"/>
                  <a:gd name="T23" fmla="*/ 16 h 17"/>
                  <a:gd name="T24" fmla="*/ 9 w 17"/>
                  <a:gd name="T2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9" y="4"/>
                    </a:moveTo>
                    <a:lnTo>
                      <a:pt x="12" y="4"/>
                    </a:lnTo>
                    <a:lnTo>
                      <a:pt x="9" y="4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3" y="12"/>
                    </a:lnTo>
                    <a:lnTo>
                      <a:pt x="6" y="16"/>
                    </a:lnTo>
                    <a:lnTo>
                      <a:pt x="12" y="16"/>
                    </a:lnTo>
                    <a:lnTo>
                      <a:pt x="16" y="16"/>
                    </a:lnTo>
                    <a:lnTo>
                      <a:pt x="9" y="4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13" name="Freeform 301">
                <a:extLst>
                  <a:ext uri="{FF2B5EF4-FFF2-40B4-BE49-F238E27FC236}">
                    <a16:creationId xmlns:a16="http://schemas.microsoft.com/office/drawing/2014/main" id="{88EEC922-BD80-8FD9-10AA-532BBFC1A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" y="682"/>
                <a:ext cx="17" cy="17"/>
              </a:xfrm>
              <a:custGeom>
                <a:avLst/>
                <a:gdLst>
                  <a:gd name="T0" fmla="*/ 10 w 17"/>
                  <a:gd name="T1" fmla="*/ 6 h 17"/>
                  <a:gd name="T2" fmla="*/ 10 w 17"/>
                  <a:gd name="T3" fmla="*/ 6 h 17"/>
                  <a:gd name="T4" fmla="*/ 8 w 17"/>
                  <a:gd name="T5" fmla="*/ 3 h 17"/>
                  <a:gd name="T6" fmla="*/ 8 w 17"/>
                  <a:gd name="T7" fmla="*/ 3 h 17"/>
                  <a:gd name="T8" fmla="*/ 5 w 17"/>
                  <a:gd name="T9" fmla="*/ 3 h 17"/>
                  <a:gd name="T10" fmla="*/ 0 w 17"/>
                  <a:gd name="T11" fmla="*/ 6 h 17"/>
                  <a:gd name="T12" fmla="*/ 5 w 17"/>
                  <a:gd name="T13" fmla="*/ 16 h 17"/>
                  <a:gd name="T14" fmla="*/ 8 w 17"/>
                  <a:gd name="T15" fmla="*/ 12 h 17"/>
                  <a:gd name="T16" fmla="*/ 13 w 17"/>
                  <a:gd name="T17" fmla="*/ 12 h 17"/>
                  <a:gd name="T18" fmla="*/ 16 w 17"/>
                  <a:gd name="T19" fmla="*/ 9 h 17"/>
                  <a:gd name="T20" fmla="*/ 16 w 17"/>
                  <a:gd name="T21" fmla="*/ 0 h 17"/>
                  <a:gd name="T22" fmla="*/ 16 w 17"/>
                  <a:gd name="T23" fmla="*/ 0 h 17"/>
                  <a:gd name="T24" fmla="*/ 10 w 17"/>
                  <a:gd name="T2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0" y="6"/>
                    </a:moveTo>
                    <a:lnTo>
                      <a:pt x="10" y="6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5" y="16"/>
                    </a:lnTo>
                    <a:lnTo>
                      <a:pt x="8" y="12"/>
                    </a:lnTo>
                    <a:lnTo>
                      <a:pt x="13" y="12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14" name="Freeform 302">
                <a:extLst>
                  <a:ext uri="{FF2B5EF4-FFF2-40B4-BE49-F238E27FC236}">
                    <a16:creationId xmlns:a16="http://schemas.microsoft.com/office/drawing/2014/main" id="{3ED67766-C90F-6EA9-69F6-C8C0E0AA3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" y="663"/>
                <a:ext cx="17" cy="24"/>
              </a:xfrm>
              <a:custGeom>
                <a:avLst/>
                <a:gdLst>
                  <a:gd name="T0" fmla="*/ 11 w 17"/>
                  <a:gd name="T1" fmla="*/ 3 h 24"/>
                  <a:gd name="T2" fmla="*/ 11 w 17"/>
                  <a:gd name="T3" fmla="*/ 7 h 24"/>
                  <a:gd name="T4" fmla="*/ 11 w 17"/>
                  <a:gd name="T5" fmla="*/ 11 h 24"/>
                  <a:gd name="T6" fmla="*/ 13 w 17"/>
                  <a:gd name="T7" fmla="*/ 13 h 24"/>
                  <a:gd name="T8" fmla="*/ 13 w 17"/>
                  <a:gd name="T9" fmla="*/ 16 h 24"/>
                  <a:gd name="T10" fmla="*/ 16 w 17"/>
                  <a:gd name="T11" fmla="*/ 18 h 24"/>
                  <a:gd name="T12" fmla="*/ 16 w 17"/>
                  <a:gd name="T13" fmla="*/ 19 h 24"/>
                  <a:gd name="T14" fmla="*/ 16 w 17"/>
                  <a:gd name="T15" fmla="*/ 20 h 24"/>
                  <a:gd name="T16" fmla="*/ 16 w 17"/>
                  <a:gd name="T17" fmla="*/ 21 h 24"/>
                  <a:gd name="T18" fmla="*/ 13 w 17"/>
                  <a:gd name="T19" fmla="*/ 22 h 24"/>
                  <a:gd name="T20" fmla="*/ 11 w 17"/>
                  <a:gd name="T21" fmla="*/ 23 h 24"/>
                  <a:gd name="T22" fmla="*/ 9 w 17"/>
                  <a:gd name="T23" fmla="*/ 23 h 24"/>
                  <a:gd name="T24" fmla="*/ 9 w 17"/>
                  <a:gd name="T25" fmla="*/ 23 h 24"/>
                  <a:gd name="T26" fmla="*/ 9 w 17"/>
                  <a:gd name="T27" fmla="*/ 23 h 24"/>
                  <a:gd name="T28" fmla="*/ 6 w 17"/>
                  <a:gd name="T29" fmla="*/ 23 h 24"/>
                  <a:gd name="T30" fmla="*/ 4 w 17"/>
                  <a:gd name="T31" fmla="*/ 22 h 24"/>
                  <a:gd name="T32" fmla="*/ 2 w 17"/>
                  <a:gd name="T33" fmla="*/ 21 h 24"/>
                  <a:gd name="T34" fmla="*/ 0 w 17"/>
                  <a:gd name="T35" fmla="*/ 20 h 24"/>
                  <a:gd name="T36" fmla="*/ 2 w 17"/>
                  <a:gd name="T37" fmla="*/ 20 h 24"/>
                  <a:gd name="T38" fmla="*/ 2 w 17"/>
                  <a:gd name="T39" fmla="*/ 18 h 24"/>
                  <a:gd name="T40" fmla="*/ 2 w 17"/>
                  <a:gd name="T41" fmla="*/ 16 h 24"/>
                  <a:gd name="T42" fmla="*/ 4 w 17"/>
                  <a:gd name="T43" fmla="*/ 14 h 24"/>
                  <a:gd name="T44" fmla="*/ 4 w 17"/>
                  <a:gd name="T45" fmla="*/ 11 h 24"/>
                  <a:gd name="T46" fmla="*/ 6 w 17"/>
                  <a:gd name="T47" fmla="*/ 7 h 24"/>
                  <a:gd name="T48" fmla="*/ 6 w 17"/>
                  <a:gd name="T49" fmla="*/ 2 h 24"/>
                  <a:gd name="T50" fmla="*/ 6 w 17"/>
                  <a:gd name="T51" fmla="*/ 1 h 24"/>
                  <a:gd name="T52" fmla="*/ 9 w 17"/>
                  <a:gd name="T53" fmla="*/ 0 h 24"/>
                  <a:gd name="T54" fmla="*/ 11 w 17"/>
                  <a:gd name="T55" fmla="*/ 1 h 24"/>
                  <a:gd name="T56" fmla="*/ 11 w 17"/>
                  <a:gd name="T5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" h="24">
                    <a:moveTo>
                      <a:pt x="11" y="3"/>
                    </a:moveTo>
                    <a:lnTo>
                      <a:pt x="11" y="7"/>
                    </a:lnTo>
                    <a:lnTo>
                      <a:pt x="11" y="11"/>
                    </a:lnTo>
                    <a:lnTo>
                      <a:pt x="13" y="13"/>
                    </a:lnTo>
                    <a:lnTo>
                      <a:pt x="13" y="16"/>
                    </a:lnTo>
                    <a:lnTo>
                      <a:pt x="16" y="18"/>
                    </a:lnTo>
                    <a:lnTo>
                      <a:pt x="16" y="19"/>
                    </a:lnTo>
                    <a:lnTo>
                      <a:pt x="16" y="20"/>
                    </a:lnTo>
                    <a:lnTo>
                      <a:pt x="16" y="21"/>
                    </a:lnTo>
                    <a:lnTo>
                      <a:pt x="13" y="22"/>
                    </a:lnTo>
                    <a:lnTo>
                      <a:pt x="11" y="23"/>
                    </a:lnTo>
                    <a:lnTo>
                      <a:pt x="9" y="23"/>
                    </a:lnTo>
                    <a:lnTo>
                      <a:pt x="9" y="23"/>
                    </a:lnTo>
                    <a:lnTo>
                      <a:pt x="9" y="23"/>
                    </a:lnTo>
                    <a:lnTo>
                      <a:pt x="6" y="23"/>
                    </a:lnTo>
                    <a:lnTo>
                      <a:pt x="4" y="22"/>
                    </a:lnTo>
                    <a:lnTo>
                      <a:pt x="2" y="21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4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1" y="3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15" name="Freeform 303">
                <a:extLst>
                  <a:ext uri="{FF2B5EF4-FFF2-40B4-BE49-F238E27FC236}">
                    <a16:creationId xmlns:a16="http://schemas.microsoft.com/office/drawing/2014/main" id="{6AC3D280-EC71-1D07-7C44-D5EB8C1D7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" y="666"/>
                <a:ext cx="17" cy="20"/>
              </a:xfrm>
              <a:custGeom>
                <a:avLst/>
                <a:gdLst>
                  <a:gd name="T0" fmla="*/ 12 w 17"/>
                  <a:gd name="T1" fmla="*/ 19 h 20"/>
                  <a:gd name="T2" fmla="*/ 12 w 17"/>
                  <a:gd name="T3" fmla="*/ 19 h 20"/>
                  <a:gd name="T4" fmla="*/ 16 w 17"/>
                  <a:gd name="T5" fmla="*/ 17 h 20"/>
                  <a:gd name="T6" fmla="*/ 16 w 17"/>
                  <a:gd name="T7" fmla="*/ 16 h 20"/>
                  <a:gd name="T8" fmla="*/ 12 w 17"/>
                  <a:gd name="T9" fmla="*/ 14 h 20"/>
                  <a:gd name="T10" fmla="*/ 12 w 17"/>
                  <a:gd name="T11" fmla="*/ 12 h 20"/>
                  <a:gd name="T12" fmla="*/ 9 w 17"/>
                  <a:gd name="T13" fmla="*/ 10 h 20"/>
                  <a:gd name="T14" fmla="*/ 9 w 17"/>
                  <a:gd name="T15" fmla="*/ 7 h 20"/>
                  <a:gd name="T16" fmla="*/ 9 w 17"/>
                  <a:gd name="T17" fmla="*/ 4 h 20"/>
                  <a:gd name="T18" fmla="*/ 9 w 17"/>
                  <a:gd name="T19" fmla="*/ 0 h 20"/>
                  <a:gd name="T20" fmla="*/ 0 w 17"/>
                  <a:gd name="T21" fmla="*/ 0 h 20"/>
                  <a:gd name="T22" fmla="*/ 0 w 17"/>
                  <a:gd name="T23" fmla="*/ 4 h 20"/>
                  <a:gd name="T24" fmla="*/ 0 w 17"/>
                  <a:gd name="T25" fmla="*/ 8 h 20"/>
                  <a:gd name="T26" fmla="*/ 0 w 17"/>
                  <a:gd name="T27" fmla="*/ 11 h 20"/>
                  <a:gd name="T28" fmla="*/ 3 w 17"/>
                  <a:gd name="T29" fmla="*/ 13 h 20"/>
                  <a:gd name="T30" fmla="*/ 3 w 17"/>
                  <a:gd name="T31" fmla="*/ 15 h 20"/>
                  <a:gd name="T32" fmla="*/ 6 w 17"/>
                  <a:gd name="T33" fmla="*/ 16 h 20"/>
                  <a:gd name="T34" fmla="*/ 6 w 17"/>
                  <a:gd name="T35" fmla="*/ 17 h 20"/>
                  <a:gd name="T36" fmla="*/ 6 w 17"/>
                  <a:gd name="T37" fmla="*/ 17 h 20"/>
                  <a:gd name="T38" fmla="*/ 6 w 17"/>
                  <a:gd name="T39" fmla="*/ 17 h 20"/>
                  <a:gd name="T40" fmla="*/ 12 w 17"/>
                  <a:gd name="T41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20">
                    <a:moveTo>
                      <a:pt x="12" y="19"/>
                    </a:moveTo>
                    <a:lnTo>
                      <a:pt x="12" y="19"/>
                    </a:lnTo>
                    <a:lnTo>
                      <a:pt x="16" y="17"/>
                    </a:lnTo>
                    <a:lnTo>
                      <a:pt x="16" y="16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9" y="10"/>
                    </a:lnTo>
                    <a:lnTo>
                      <a:pt x="9" y="7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3" y="13"/>
                    </a:lnTo>
                    <a:lnTo>
                      <a:pt x="3" y="15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12" y="19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16" name="Freeform 304">
                <a:extLst>
                  <a:ext uri="{FF2B5EF4-FFF2-40B4-BE49-F238E27FC236}">
                    <a16:creationId xmlns:a16="http://schemas.microsoft.com/office/drawing/2014/main" id="{1FF1CA0F-C7D1-E44F-4938-963FD9235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" y="68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0 w 17"/>
                  <a:gd name="T5" fmla="*/ 16 h 17"/>
                  <a:gd name="T6" fmla="*/ 4 w 17"/>
                  <a:gd name="T7" fmla="*/ 16 h 17"/>
                  <a:gd name="T8" fmla="*/ 12 w 17"/>
                  <a:gd name="T9" fmla="*/ 12 h 17"/>
                  <a:gd name="T10" fmla="*/ 16 w 17"/>
                  <a:gd name="T11" fmla="*/ 8 h 17"/>
                  <a:gd name="T12" fmla="*/ 8 w 17"/>
                  <a:gd name="T13" fmla="*/ 0 h 17"/>
                  <a:gd name="T14" fmla="*/ 4 w 17"/>
                  <a:gd name="T15" fmla="*/ 4 h 17"/>
                  <a:gd name="T16" fmla="*/ 0 w 17"/>
                  <a:gd name="T17" fmla="*/ 4 h 17"/>
                  <a:gd name="T18" fmla="*/ 0 w 17"/>
                  <a:gd name="T19" fmla="*/ 4 h 17"/>
                  <a:gd name="T20" fmla="*/ 0 w 17"/>
                  <a:gd name="T21" fmla="*/ 4 h 17"/>
                  <a:gd name="T22" fmla="*/ 0 w 17"/>
                  <a:gd name="T23" fmla="*/ 4 h 17"/>
                  <a:gd name="T24" fmla="*/ 0 w 17"/>
                  <a:gd name="T2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2" y="12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17" name="Freeform 305">
                <a:extLst>
                  <a:ext uri="{FF2B5EF4-FFF2-40B4-BE49-F238E27FC236}">
                    <a16:creationId xmlns:a16="http://schemas.microsoft.com/office/drawing/2014/main" id="{C69EFE69-2264-5335-2840-F38900046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" y="683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0 w 17"/>
                  <a:gd name="T3" fmla="*/ 8 h 17"/>
                  <a:gd name="T4" fmla="*/ 6 w 17"/>
                  <a:gd name="T5" fmla="*/ 12 h 17"/>
                  <a:gd name="T6" fmla="*/ 9 w 17"/>
                  <a:gd name="T7" fmla="*/ 16 h 17"/>
                  <a:gd name="T8" fmla="*/ 12 w 17"/>
                  <a:gd name="T9" fmla="*/ 16 h 17"/>
                  <a:gd name="T10" fmla="*/ 16 w 17"/>
                  <a:gd name="T11" fmla="*/ 16 h 17"/>
                  <a:gd name="T12" fmla="*/ 16 w 17"/>
                  <a:gd name="T13" fmla="*/ 4 h 17"/>
                  <a:gd name="T14" fmla="*/ 16 w 17"/>
                  <a:gd name="T15" fmla="*/ 4 h 17"/>
                  <a:gd name="T16" fmla="*/ 12 w 17"/>
                  <a:gd name="T17" fmla="*/ 4 h 17"/>
                  <a:gd name="T18" fmla="*/ 9 w 17"/>
                  <a:gd name="T19" fmla="*/ 4 h 17"/>
                  <a:gd name="T20" fmla="*/ 9 w 17"/>
                  <a:gd name="T21" fmla="*/ 0 h 17"/>
                  <a:gd name="T22" fmla="*/ 9 w 17"/>
                  <a:gd name="T23" fmla="*/ 0 h 17"/>
                  <a:gd name="T24" fmla="*/ 0 w 17"/>
                  <a:gd name="T2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9" y="16"/>
                    </a:lnTo>
                    <a:lnTo>
                      <a:pt x="12" y="16"/>
                    </a:lnTo>
                    <a:lnTo>
                      <a:pt x="16" y="1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18" name="Freeform 306">
                <a:extLst>
                  <a:ext uri="{FF2B5EF4-FFF2-40B4-BE49-F238E27FC236}">
                    <a16:creationId xmlns:a16="http://schemas.microsoft.com/office/drawing/2014/main" id="{D1FCFC82-AC2F-92F7-E5CA-178A0A51B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" y="665"/>
                <a:ext cx="17" cy="21"/>
              </a:xfrm>
              <a:custGeom>
                <a:avLst/>
                <a:gdLst>
                  <a:gd name="T0" fmla="*/ 5 w 17"/>
                  <a:gd name="T1" fmla="*/ 0 h 21"/>
                  <a:gd name="T2" fmla="*/ 5 w 17"/>
                  <a:gd name="T3" fmla="*/ 0 h 21"/>
                  <a:gd name="T4" fmla="*/ 5 w 17"/>
                  <a:gd name="T5" fmla="*/ 5 h 21"/>
                  <a:gd name="T6" fmla="*/ 5 w 17"/>
                  <a:gd name="T7" fmla="*/ 8 h 21"/>
                  <a:gd name="T8" fmla="*/ 2 w 17"/>
                  <a:gd name="T9" fmla="*/ 11 h 21"/>
                  <a:gd name="T10" fmla="*/ 2 w 17"/>
                  <a:gd name="T11" fmla="*/ 13 h 21"/>
                  <a:gd name="T12" fmla="*/ 0 w 17"/>
                  <a:gd name="T13" fmla="*/ 15 h 21"/>
                  <a:gd name="T14" fmla="*/ 0 w 17"/>
                  <a:gd name="T15" fmla="*/ 17 h 21"/>
                  <a:gd name="T16" fmla="*/ 0 w 17"/>
                  <a:gd name="T17" fmla="*/ 18 h 21"/>
                  <a:gd name="T18" fmla="*/ 0 w 17"/>
                  <a:gd name="T19" fmla="*/ 20 h 21"/>
                  <a:gd name="T20" fmla="*/ 8 w 17"/>
                  <a:gd name="T21" fmla="*/ 18 h 21"/>
                  <a:gd name="T22" fmla="*/ 8 w 17"/>
                  <a:gd name="T23" fmla="*/ 18 h 21"/>
                  <a:gd name="T24" fmla="*/ 8 w 17"/>
                  <a:gd name="T25" fmla="*/ 18 h 21"/>
                  <a:gd name="T26" fmla="*/ 8 w 17"/>
                  <a:gd name="T27" fmla="*/ 16 h 21"/>
                  <a:gd name="T28" fmla="*/ 10 w 17"/>
                  <a:gd name="T29" fmla="*/ 14 h 21"/>
                  <a:gd name="T30" fmla="*/ 10 w 17"/>
                  <a:gd name="T31" fmla="*/ 12 h 21"/>
                  <a:gd name="T32" fmla="*/ 13 w 17"/>
                  <a:gd name="T33" fmla="*/ 9 h 21"/>
                  <a:gd name="T34" fmla="*/ 13 w 17"/>
                  <a:gd name="T35" fmla="*/ 5 h 21"/>
                  <a:gd name="T36" fmla="*/ 16 w 17"/>
                  <a:gd name="T37" fmla="*/ 0 h 21"/>
                  <a:gd name="T38" fmla="*/ 16 w 17"/>
                  <a:gd name="T39" fmla="*/ 0 h 21"/>
                  <a:gd name="T40" fmla="*/ 5 w 17"/>
                  <a:gd name="T4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21">
                    <a:moveTo>
                      <a:pt x="5" y="0"/>
                    </a:moveTo>
                    <a:lnTo>
                      <a:pt x="5" y="0"/>
                    </a:lnTo>
                    <a:lnTo>
                      <a:pt x="5" y="5"/>
                    </a:lnTo>
                    <a:lnTo>
                      <a:pt x="5" y="8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3" y="9"/>
                    </a:lnTo>
                    <a:lnTo>
                      <a:pt x="13" y="5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19" name="Freeform 307">
                <a:extLst>
                  <a:ext uri="{FF2B5EF4-FFF2-40B4-BE49-F238E27FC236}">
                    <a16:creationId xmlns:a16="http://schemas.microsoft.com/office/drawing/2014/main" id="{FE410344-1023-A321-C1EC-4A46F8241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" y="662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3 w 17"/>
                  <a:gd name="T5" fmla="*/ 4 h 17"/>
                  <a:gd name="T6" fmla="*/ 8 w 17"/>
                  <a:gd name="T7" fmla="*/ 0 h 17"/>
                  <a:gd name="T8" fmla="*/ 2 w 17"/>
                  <a:gd name="T9" fmla="*/ 4 h 17"/>
                  <a:gd name="T10" fmla="*/ 0 w 17"/>
                  <a:gd name="T11" fmla="*/ 12 h 17"/>
                  <a:gd name="T12" fmla="*/ 10 w 17"/>
                  <a:gd name="T13" fmla="*/ 12 h 17"/>
                  <a:gd name="T14" fmla="*/ 10 w 17"/>
                  <a:gd name="T15" fmla="*/ 12 h 17"/>
                  <a:gd name="T16" fmla="*/ 8 w 17"/>
                  <a:gd name="T17" fmla="*/ 12 h 17"/>
                  <a:gd name="T18" fmla="*/ 5 w 17"/>
                  <a:gd name="T19" fmla="*/ 12 h 17"/>
                  <a:gd name="T20" fmla="*/ 8 w 17"/>
                  <a:gd name="T21" fmla="*/ 16 h 17"/>
                  <a:gd name="T22" fmla="*/ 8 w 17"/>
                  <a:gd name="T23" fmla="*/ 16 h 17"/>
                  <a:gd name="T24" fmla="*/ 16 w 17"/>
                  <a:gd name="T2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8" y="12"/>
                    </a:lnTo>
                    <a:lnTo>
                      <a:pt x="5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20" name="Freeform 308">
                <a:extLst>
                  <a:ext uri="{FF2B5EF4-FFF2-40B4-BE49-F238E27FC236}">
                    <a16:creationId xmlns:a16="http://schemas.microsoft.com/office/drawing/2014/main" id="{ADCA89F7-7890-8378-EA8C-BC5069A86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" y="681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0 w 17"/>
                  <a:gd name="T3" fmla="*/ 3 h 17"/>
                  <a:gd name="T4" fmla="*/ 2 w 17"/>
                  <a:gd name="T5" fmla="*/ 3 h 17"/>
                  <a:gd name="T6" fmla="*/ 5 w 17"/>
                  <a:gd name="T7" fmla="*/ 0 h 17"/>
                  <a:gd name="T8" fmla="*/ 5 w 17"/>
                  <a:gd name="T9" fmla="*/ 0 h 17"/>
                  <a:gd name="T10" fmla="*/ 8 w 17"/>
                  <a:gd name="T11" fmla="*/ 0 h 17"/>
                  <a:gd name="T12" fmla="*/ 10 w 17"/>
                  <a:gd name="T13" fmla="*/ 3 h 17"/>
                  <a:gd name="T14" fmla="*/ 13 w 17"/>
                  <a:gd name="T15" fmla="*/ 6 h 17"/>
                  <a:gd name="T16" fmla="*/ 16 w 17"/>
                  <a:gd name="T17" fmla="*/ 6 h 17"/>
                  <a:gd name="T18" fmla="*/ 16 w 17"/>
                  <a:gd name="T19" fmla="*/ 9 h 17"/>
                  <a:gd name="T20" fmla="*/ 16 w 17"/>
                  <a:gd name="T21" fmla="*/ 12 h 17"/>
                  <a:gd name="T22" fmla="*/ 13 w 17"/>
                  <a:gd name="T23" fmla="*/ 16 h 17"/>
                  <a:gd name="T24" fmla="*/ 10 w 17"/>
                  <a:gd name="T25" fmla="*/ 16 h 17"/>
                  <a:gd name="T26" fmla="*/ 5 w 17"/>
                  <a:gd name="T27" fmla="*/ 12 h 17"/>
                  <a:gd name="T28" fmla="*/ 2 w 17"/>
                  <a:gd name="T29" fmla="*/ 12 h 17"/>
                  <a:gd name="T30" fmla="*/ 0 w 17"/>
                  <a:gd name="T31" fmla="*/ 9 h 17"/>
                  <a:gd name="T32" fmla="*/ 0 w 17"/>
                  <a:gd name="T33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0" y="6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10" y="3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3" y="16"/>
                    </a:lnTo>
                    <a:lnTo>
                      <a:pt x="10" y="16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21" name="Freeform 309">
                <a:extLst>
                  <a:ext uri="{FF2B5EF4-FFF2-40B4-BE49-F238E27FC236}">
                    <a16:creationId xmlns:a16="http://schemas.microsoft.com/office/drawing/2014/main" id="{D8353C10-3F80-D1EA-D5E4-41C565189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" y="680"/>
                <a:ext cx="17" cy="17"/>
              </a:xfrm>
              <a:custGeom>
                <a:avLst/>
                <a:gdLst>
                  <a:gd name="T0" fmla="*/ 12 w 17"/>
                  <a:gd name="T1" fmla="*/ 0 h 17"/>
                  <a:gd name="T2" fmla="*/ 12 w 17"/>
                  <a:gd name="T3" fmla="*/ 0 h 17"/>
                  <a:gd name="T4" fmla="*/ 8 w 17"/>
                  <a:gd name="T5" fmla="*/ 0 h 17"/>
                  <a:gd name="T6" fmla="*/ 4 w 17"/>
                  <a:gd name="T7" fmla="*/ 0 h 17"/>
                  <a:gd name="T8" fmla="*/ 0 w 17"/>
                  <a:gd name="T9" fmla="*/ 4 h 17"/>
                  <a:gd name="T10" fmla="*/ 0 w 17"/>
                  <a:gd name="T11" fmla="*/ 8 h 17"/>
                  <a:gd name="T12" fmla="*/ 8 w 17"/>
                  <a:gd name="T13" fmla="*/ 16 h 17"/>
                  <a:gd name="T14" fmla="*/ 12 w 17"/>
                  <a:gd name="T15" fmla="*/ 12 h 17"/>
                  <a:gd name="T16" fmla="*/ 12 w 17"/>
                  <a:gd name="T17" fmla="*/ 12 h 17"/>
                  <a:gd name="T18" fmla="*/ 12 w 17"/>
                  <a:gd name="T19" fmla="*/ 12 h 17"/>
                  <a:gd name="T20" fmla="*/ 16 w 17"/>
                  <a:gd name="T21" fmla="*/ 12 h 17"/>
                  <a:gd name="T22" fmla="*/ 16 w 17"/>
                  <a:gd name="T23" fmla="*/ 12 h 17"/>
                  <a:gd name="T24" fmla="*/ 12 w 17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2" y="0"/>
                    </a:move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22" name="Freeform 310">
                <a:extLst>
                  <a:ext uri="{FF2B5EF4-FFF2-40B4-BE49-F238E27FC236}">
                    <a16:creationId xmlns:a16="http://schemas.microsoft.com/office/drawing/2014/main" id="{993A4EFD-4376-A582-12E7-AD700BE24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680"/>
                <a:ext cx="17" cy="17"/>
              </a:xfrm>
              <a:custGeom>
                <a:avLst/>
                <a:gdLst>
                  <a:gd name="T0" fmla="*/ 16 w 17"/>
                  <a:gd name="T1" fmla="*/ 12 h 17"/>
                  <a:gd name="T2" fmla="*/ 16 w 17"/>
                  <a:gd name="T3" fmla="*/ 8 h 17"/>
                  <a:gd name="T4" fmla="*/ 12 w 17"/>
                  <a:gd name="T5" fmla="*/ 4 h 17"/>
                  <a:gd name="T6" fmla="*/ 9 w 17"/>
                  <a:gd name="T7" fmla="*/ 0 h 17"/>
                  <a:gd name="T8" fmla="*/ 6 w 17"/>
                  <a:gd name="T9" fmla="*/ 0 h 17"/>
                  <a:gd name="T10" fmla="*/ 0 w 17"/>
                  <a:gd name="T11" fmla="*/ 0 h 17"/>
                  <a:gd name="T12" fmla="*/ 3 w 17"/>
                  <a:gd name="T13" fmla="*/ 12 h 17"/>
                  <a:gd name="T14" fmla="*/ 3 w 17"/>
                  <a:gd name="T15" fmla="*/ 12 h 17"/>
                  <a:gd name="T16" fmla="*/ 3 w 17"/>
                  <a:gd name="T17" fmla="*/ 12 h 17"/>
                  <a:gd name="T18" fmla="*/ 6 w 17"/>
                  <a:gd name="T19" fmla="*/ 12 h 17"/>
                  <a:gd name="T20" fmla="*/ 6 w 17"/>
                  <a:gd name="T21" fmla="*/ 16 h 17"/>
                  <a:gd name="T22" fmla="*/ 6 w 17"/>
                  <a:gd name="T23" fmla="*/ 16 h 17"/>
                  <a:gd name="T24" fmla="*/ 16 w 17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6" y="12"/>
                    </a:moveTo>
                    <a:lnTo>
                      <a:pt x="16" y="8"/>
                    </a:lnTo>
                    <a:lnTo>
                      <a:pt x="12" y="4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6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16" y="12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23" name="Freeform 311">
                <a:extLst>
                  <a:ext uri="{FF2B5EF4-FFF2-40B4-BE49-F238E27FC236}">
                    <a16:creationId xmlns:a16="http://schemas.microsoft.com/office/drawing/2014/main" id="{3F3521EC-DE64-005D-89E7-AA4A0137B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" y="68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2 w 17"/>
                  <a:gd name="T5" fmla="*/ 16 h 17"/>
                  <a:gd name="T6" fmla="*/ 16 w 17"/>
                  <a:gd name="T7" fmla="*/ 12 h 17"/>
                  <a:gd name="T8" fmla="*/ 16 w 17"/>
                  <a:gd name="T9" fmla="*/ 4 h 17"/>
                  <a:gd name="T10" fmla="*/ 16 w 17"/>
                  <a:gd name="T11" fmla="*/ 0 h 17"/>
                  <a:gd name="T12" fmla="*/ 4 w 17"/>
                  <a:gd name="T13" fmla="*/ 4 h 17"/>
                  <a:gd name="T14" fmla="*/ 4 w 17"/>
                  <a:gd name="T15" fmla="*/ 4 h 17"/>
                  <a:gd name="T16" fmla="*/ 4 w 17"/>
                  <a:gd name="T17" fmla="*/ 4 h 17"/>
                  <a:gd name="T18" fmla="*/ 8 w 17"/>
                  <a:gd name="T19" fmla="*/ 4 h 17"/>
                  <a:gd name="T20" fmla="*/ 4 w 17"/>
                  <a:gd name="T21" fmla="*/ 4 h 17"/>
                  <a:gd name="T22" fmla="*/ 8 w 17"/>
                  <a:gd name="T23" fmla="*/ 4 h 17"/>
                  <a:gd name="T24" fmla="*/ 0 w 17"/>
                  <a:gd name="T2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2" y="16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6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24" name="Freeform 312">
                <a:extLst>
                  <a:ext uri="{FF2B5EF4-FFF2-40B4-BE49-F238E27FC236}">
                    <a16:creationId xmlns:a16="http://schemas.microsoft.com/office/drawing/2014/main" id="{973027AA-78FA-FC81-F004-01CB19550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" y="682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9 h 17"/>
                  <a:gd name="T6" fmla="*/ 2 w 17"/>
                  <a:gd name="T7" fmla="*/ 12 h 17"/>
                  <a:gd name="T8" fmla="*/ 8 w 17"/>
                  <a:gd name="T9" fmla="*/ 16 h 17"/>
                  <a:gd name="T10" fmla="*/ 10 w 17"/>
                  <a:gd name="T11" fmla="*/ 16 h 17"/>
                  <a:gd name="T12" fmla="*/ 16 w 17"/>
                  <a:gd name="T13" fmla="*/ 6 h 17"/>
                  <a:gd name="T14" fmla="*/ 10 w 17"/>
                  <a:gd name="T15" fmla="*/ 6 h 17"/>
                  <a:gd name="T16" fmla="*/ 8 w 17"/>
                  <a:gd name="T17" fmla="*/ 3 h 17"/>
                  <a:gd name="T18" fmla="*/ 5 w 17"/>
                  <a:gd name="T19" fmla="*/ 3 h 17"/>
                  <a:gd name="T20" fmla="*/ 5 w 17"/>
                  <a:gd name="T21" fmla="*/ 6 h 17"/>
                  <a:gd name="T22" fmla="*/ 5 w 17"/>
                  <a:gd name="T23" fmla="*/ 6 h 17"/>
                  <a:gd name="T24" fmla="*/ 0 w 17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2" y="12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25" name="Freeform 313">
                <a:extLst>
                  <a:ext uri="{FF2B5EF4-FFF2-40B4-BE49-F238E27FC236}">
                    <a16:creationId xmlns:a16="http://schemas.microsoft.com/office/drawing/2014/main" id="{C06FE8D7-0A94-94CA-386A-78F65E03B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" y="847"/>
                <a:ext cx="26" cy="17"/>
              </a:xfrm>
              <a:custGeom>
                <a:avLst/>
                <a:gdLst>
                  <a:gd name="T0" fmla="*/ 25 w 26"/>
                  <a:gd name="T1" fmla="*/ 3 h 17"/>
                  <a:gd name="T2" fmla="*/ 25 w 26"/>
                  <a:gd name="T3" fmla="*/ 3 h 17"/>
                  <a:gd name="T4" fmla="*/ 25 w 26"/>
                  <a:gd name="T5" fmla="*/ 0 h 17"/>
                  <a:gd name="T6" fmla="*/ 23 w 26"/>
                  <a:gd name="T7" fmla="*/ 0 h 17"/>
                  <a:gd name="T8" fmla="*/ 22 w 26"/>
                  <a:gd name="T9" fmla="*/ 0 h 17"/>
                  <a:gd name="T10" fmla="*/ 20 w 26"/>
                  <a:gd name="T11" fmla="*/ 3 h 17"/>
                  <a:gd name="T12" fmla="*/ 18 w 26"/>
                  <a:gd name="T13" fmla="*/ 3 h 17"/>
                  <a:gd name="T14" fmla="*/ 16 w 26"/>
                  <a:gd name="T15" fmla="*/ 6 h 17"/>
                  <a:gd name="T16" fmla="*/ 13 w 26"/>
                  <a:gd name="T17" fmla="*/ 6 h 17"/>
                  <a:gd name="T18" fmla="*/ 10 w 26"/>
                  <a:gd name="T19" fmla="*/ 9 h 17"/>
                  <a:gd name="T20" fmla="*/ 7 w 26"/>
                  <a:gd name="T21" fmla="*/ 9 h 17"/>
                  <a:gd name="T22" fmla="*/ 5 w 26"/>
                  <a:gd name="T23" fmla="*/ 9 h 17"/>
                  <a:gd name="T24" fmla="*/ 4 w 26"/>
                  <a:gd name="T25" fmla="*/ 9 h 17"/>
                  <a:gd name="T26" fmla="*/ 0 w 26"/>
                  <a:gd name="T27" fmla="*/ 12 h 17"/>
                  <a:gd name="T28" fmla="*/ 0 w 26"/>
                  <a:gd name="T29" fmla="*/ 16 h 17"/>
                  <a:gd name="T30" fmla="*/ 0 w 26"/>
                  <a:gd name="T31" fmla="*/ 16 h 17"/>
                  <a:gd name="T32" fmla="*/ 3 w 26"/>
                  <a:gd name="T33" fmla="*/ 16 h 17"/>
                  <a:gd name="T34" fmla="*/ 4 w 26"/>
                  <a:gd name="T35" fmla="*/ 16 h 17"/>
                  <a:gd name="T36" fmla="*/ 5 w 26"/>
                  <a:gd name="T37" fmla="*/ 16 h 17"/>
                  <a:gd name="T38" fmla="*/ 7 w 26"/>
                  <a:gd name="T39" fmla="*/ 16 h 17"/>
                  <a:gd name="T40" fmla="*/ 8 w 26"/>
                  <a:gd name="T41" fmla="*/ 12 h 17"/>
                  <a:gd name="T42" fmla="*/ 9 w 26"/>
                  <a:gd name="T43" fmla="*/ 12 h 17"/>
                  <a:gd name="T44" fmla="*/ 10 w 26"/>
                  <a:gd name="T45" fmla="*/ 12 h 17"/>
                  <a:gd name="T46" fmla="*/ 10 w 26"/>
                  <a:gd name="T47" fmla="*/ 12 h 17"/>
                  <a:gd name="T48" fmla="*/ 11 w 26"/>
                  <a:gd name="T49" fmla="*/ 12 h 17"/>
                  <a:gd name="T50" fmla="*/ 12 w 26"/>
                  <a:gd name="T51" fmla="*/ 9 h 17"/>
                  <a:gd name="T52" fmla="*/ 14 w 26"/>
                  <a:gd name="T53" fmla="*/ 9 h 17"/>
                  <a:gd name="T54" fmla="*/ 17 w 26"/>
                  <a:gd name="T55" fmla="*/ 9 h 17"/>
                  <a:gd name="T56" fmla="*/ 19 w 26"/>
                  <a:gd name="T57" fmla="*/ 9 h 17"/>
                  <a:gd name="T58" fmla="*/ 22 w 26"/>
                  <a:gd name="T59" fmla="*/ 6 h 17"/>
                  <a:gd name="T60" fmla="*/ 24 w 26"/>
                  <a:gd name="T61" fmla="*/ 6 h 17"/>
                  <a:gd name="T62" fmla="*/ 25 w 26"/>
                  <a:gd name="T63" fmla="*/ 6 h 17"/>
                  <a:gd name="T64" fmla="*/ 25 w 26"/>
                  <a:gd name="T65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" h="17">
                    <a:moveTo>
                      <a:pt x="25" y="3"/>
                    </a:moveTo>
                    <a:lnTo>
                      <a:pt x="25" y="3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3"/>
                    </a:lnTo>
                    <a:lnTo>
                      <a:pt x="18" y="3"/>
                    </a:lnTo>
                    <a:lnTo>
                      <a:pt x="16" y="6"/>
                    </a:lnTo>
                    <a:lnTo>
                      <a:pt x="13" y="6"/>
                    </a:lnTo>
                    <a:lnTo>
                      <a:pt x="10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4" y="16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9" y="9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5" y="6"/>
                    </a:lnTo>
                    <a:lnTo>
                      <a:pt x="25" y="3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26" name="Freeform 314">
                <a:extLst>
                  <a:ext uri="{FF2B5EF4-FFF2-40B4-BE49-F238E27FC236}">
                    <a16:creationId xmlns:a16="http://schemas.microsoft.com/office/drawing/2014/main" id="{23A50C8A-A12A-3CE5-7E5D-927A0EA74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845"/>
                <a:ext cx="17" cy="17"/>
              </a:xfrm>
              <a:custGeom>
                <a:avLst/>
                <a:gdLst>
                  <a:gd name="T0" fmla="*/ 2 w 17"/>
                  <a:gd name="T1" fmla="*/ 16 h 17"/>
                  <a:gd name="T2" fmla="*/ 2 w 17"/>
                  <a:gd name="T3" fmla="*/ 16 h 17"/>
                  <a:gd name="T4" fmla="*/ 5 w 17"/>
                  <a:gd name="T5" fmla="*/ 16 h 17"/>
                  <a:gd name="T6" fmla="*/ 8 w 17"/>
                  <a:gd name="T7" fmla="*/ 16 h 17"/>
                  <a:gd name="T8" fmla="*/ 8 w 17"/>
                  <a:gd name="T9" fmla="*/ 16 h 17"/>
                  <a:gd name="T10" fmla="*/ 8 w 17"/>
                  <a:gd name="T11" fmla="*/ 16 h 17"/>
                  <a:gd name="T12" fmla="*/ 16 w 17"/>
                  <a:gd name="T13" fmla="*/ 8 h 17"/>
                  <a:gd name="T14" fmla="*/ 13 w 17"/>
                  <a:gd name="T15" fmla="*/ 8 h 17"/>
                  <a:gd name="T16" fmla="*/ 10 w 17"/>
                  <a:gd name="T17" fmla="*/ 4 h 17"/>
                  <a:gd name="T18" fmla="*/ 5 w 17"/>
                  <a:gd name="T19" fmla="*/ 0 h 17"/>
                  <a:gd name="T20" fmla="*/ 0 w 17"/>
                  <a:gd name="T21" fmla="*/ 4 h 17"/>
                  <a:gd name="T22" fmla="*/ 0 w 17"/>
                  <a:gd name="T23" fmla="*/ 4 h 17"/>
                  <a:gd name="T24" fmla="*/ 2 w 17"/>
                  <a:gd name="T2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2" y="16"/>
                    </a:moveTo>
                    <a:lnTo>
                      <a:pt x="2" y="16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0" y="4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27" name="Freeform 315">
                <a:extLst>
                  <a:ext uri="{FF2B5EF4-FFF2-40B4-BE49-F238E27FC236}">
                    <a16:creationId xmlns:a16="http://schemas.microsoft.com/office/drawing/2014/main" id="{3D2F1CDA-7A6E-26B8-E938-FE6E21CF1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" y="846"/>
                <a:ext cx="20" cy="17"/>
              </a:xfrm>
              <a:custGeom>
                <a:avLst/>
                <a:gdLst>
                  <a:gd name="T0" fmla="*/ 1 w 20"/>
                  <a:gd name="T1" fmla="*/ 16 h 17"/>
                  <a:gd name="T2" fmla="*/ 1 w 20"/>
                  <a:gd name="T3" fmla="*/ 16 h 17"/>
                  <a:gd name="T4" fmla="*/ 2 w 20"/>
                  <a:gd name="T5" fmla="*/ 16 h 17"/>
                  <a:gd name="T6" fmla="*/ 5 w 20"/>
                  <a:gd name="T7" fmla="*/ 16 h 17"/>
                  <a:gd name="T8" fmla="*/ 7 w 20"/>
                  <a:gd name="T9" fmla="*/ 13 h 17"/>
                  <a:gd name="T10" fmla="*/ 10 w 20"/>
                  <a:gd name="T11" fmla="*/ 10 h 17"/>
                  <a:gd name="T12" fmla="*/ 13 w 20"/>
                  <a:gd name="T13" fmla="*/ 10 h 17"/>
                  <a:gd name="T14" fmla="*/ 16 w 20"/>
                  <a:gd name="T15" fmla="*/ 10 h 17"/>
                  <a:gd name="T16" fmla="*/ 17 w 20"/>
                  <a:gd name="T17" fmla="*/ 10 h 17"/>
                  <a:gd name="T18" fmla="*/ 19 w 20"/>
                  <a:gd name="T19" fmla="*/ 8 h 17"/>
                  <a:gd name="T20" fmla="*/ 18 w 20"/>
                  <a:gd name="T21" fmla="*/ 0 h 17"/>
                  <a:gd name="T22" fmla="*/ 17 w 20"/>
                  <a:gd name="T23" fmla="*/ 2 h 17"/>
                  <a:gd name="T24" fmla="*/ 15 w 20"/>
                  <a:gd name="T25" fmla="*/ 2 h 17"/>
                  <a:gd name="T26" fmla="*/ 12 w 20"/>
                  <a:gd name="T27" fmla="*/ 2 h 17"/>
                  <a:gd name="T28" fmla="*/ 10 w 20"/>
                  <a:gd name="T29" fmla="*/ 2 h 17"/>
                  <a:gd name="T30" fmla="*/ 7 w 20"/>
                  <a:gd name="T31" fmla="*/ 5 h 17"/>
                  <a:gd name="T32" fmla="*/ 4 w 20"/>
                  <a:gd name="T33" fmla="*/ 8 h 17"/>
                  <a:gd name="T34" fmla="*/ 2 w 20"/>
                  <a:gd name="T35" fmla="*/ 8 h 17"/>
                  <a:gd name="T36" fmla="*/ 0 w 20"/>
                  <a:gd name="T37" fmla="*/ 8 h 17"/>
                  <a:gd name="T38" fmla="*/ 1 w 20"/>
                  <a:gd name="T39" fmla="*/ 8 h 17"/>
                  <a:gd name="T40" fmla="*/ 1 w 20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" h="17">
                    <a:moveTo>
                      <a:pt x="1" y="16"/>
                    </a:moveTo>
                    <a:lnTo>
                      <a:pt x="1" y="16"/>
                    </a:lnTo>
                    <a:lnTo>
                      <a:pt x="2" y="16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10" y="10"/>
                    </a:lnTo>
                    <a:lnTo>
                      <a:pt x="13" y="10"/>
                    </a:lnTo>
                    <a:lnTo>
                      <a:pt x="16" y="10"/>
                    </a:lnTo>
                    <a:lnTo>
                      <a:pt x="17" y="10"/>
                    </a:lnTo>
                    <a:lnTo>
                      <a:pt x="19" y="8"/>
                    </a:lnTo>
                    <a:lnTo>
                      <a:pt x="18" y="0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7" y="5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1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28" name="Freeform 316">
                <a:extLst>
                  <a:ext uri="{FF2B5EF4-FFF2-40B4-BE49-F238E27FC236}">
                    <a16:creationId xmlns:a16="http://schemas.microsoft.com/office/drawing/2014/main" id="{C282E12F-B526-B6A9-614F-3E9A8E6B9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" y="849"/>
                <a:ext cx="17" cy="17"/>
              </a:xfrm>
              <a:custGeom>
                <a:avLst/>
                <a:gdLst>
                  <a:gd name="T0" fmla="*/ 13 w 17"/>
                  <a:gd name="T1" fmla="*/ 4 h 17"/>
                  <a:gd name="T2" fmla="*/ 10 w 17"/>
                  <a:gd name="T3" fmla="*/ 4 h 17"/>
                  <a:gd name="T4" fmla="*/ 5 w 17"/>
                  <a:gd name="T5" fmla="*/ 4 h 17"/>
                  <a:gd name="T6" fmla="*/ 8 w 17"/>
                  <a:gd name="T7" fmla="*/ 12 h 17"/>
                  <a:gd name="T8" fmla="*/ 8 w 17"/>
                  <a:gd name="T9" fmla="*/ 16 h 17"/>
                  <a:gd name="T10" fmla="*/ 16 w 17"/>
                  <a:gd name="T11" fmla="*/ 12 h 17"/>
                  <a:gd name="T12" fmla="*/ 16 w 17"/>
                  <a:gd name="T13" fmla="*/ 0 h 17"/>
                  <a:gd name="T14" fmla="*/ 5 w 17"/>
                  <a:gd name="T15" fmla="*/ 4 h 17"/>
                  <a:gd name="T16" fmla="*/ 0 w 17"/>
                  <a:gd name="T17" fmla="*/ 12 h 17"/>
                  <a:gd name="T18" fmla="*/ 5 w 17"/>
                  <a:gd name="T19" fmla="*/ 16 h 17"/>
                  <a:gd name="T20" fmla="*/ 13 w 17"/>
                  <a:gd name="T21" fmla="*/ 16 h 17"/>
                  <a:gd name="T22" fmla="*/ 13 w 17"/>
                  <a:gd name="T23" fmla="*/ 16 h 17"/>
                  <a:gd name="T24" fmla="*/ 13 w 17"/>
                  <a:gd name="T2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3" y="4"/>
                    </a:moveTo>
                    <a:lnTo>
                      <a:pt x="10" y="4"/>
                    </a:lnTo>
                    <a:lnTo>
                      <a:pt x="5" y="4"/>
                    </a:lnTo>
                    <a:lnTo>
                      <a:pt x="8" y="12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16" y="0"/>
                    </a:lnTo>
                    <a:lnTo>
                      <a:pt x="5" y="4"/>
                    </a:lnTo>
                    <a:lnTo>
                      <a:pt x="0" y="12"/>
                    </a:lnTo>
                    <a:lnTo>
                      <a:pt x="5" y="16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3" y="4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29" name="Freeform 317">
                <a:extLst>
                  <a:ext uri="{FF2B5EF4-FFF2-40B4-BE49-F238E27FC236}">
                    <a16:creationId xmlns:a16="http://schemas.microsoft.com/office/drawing/2014/main" id="{4C3359DF-E133-20CD-17B1-74AFDAF57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" y="849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4 w 17"/>
                  <a:gd name="T5" fmla="*/ 0 h 17"/>
                  <a:gd name="T6" fmla="*/ 12 w 17"/>
                  <a:gd name="T7" fmla="*/ 4 h 17"/>
                  <a:gd name="T8" fmla="*/ 10 w 17"/>
                  <a:gd name="T9" fmla="*/ 4 h 17"/>
                  <a:gd name="T10" fmla="*/ 8 w 17"/>
                  <a:gd name="T11" fmla="*/ 4 h 17"/>
                  <a:gd name="T12" fmla="*/ 6 w 17"/>
                  <a:gd name="T13" fmla="*/ 4 h 17"/>
                  <a:gd name="T14" fmla="*/ 4 w 17"/>
                  <a:gd name="T15" fmla="*/ 4 h 17"/>
                  <a:gd name="T16" fmla="*/ 2 w 17"/>
                  <a:gd name="T17" fmla="*/ 4 h 17"/>
                  <a:gd name="T18" fmla="*/ 0 w 17"/>
                  <a:gd name="T19" fmla="*/ 4 h 17"/>
                  <a:gd name="T20" fmla="*/ 0 w 17"/>
                  <a:gd name="T21" fmla="*/ 16 h 17"/>
                  <a:gd name="T22" fmla="*/ 2 w 17"/>
                  <a:gd name="T23" fmla="*/ 16 h 17"/>
                  <a:gd name="T24" fmla="*/ 4 w 17"/>
                  <a:gd name="T25" fmla="*/ 16 h 17"/>
                  <a:gd name="T26" fmla="*/ 8 w 17"/>
                  <a:gd name="T27" fmla="*/ 16 h 17"/>
                  <a:gd name="T28" fmla="*/ 10 w 17"/>
                  <a:gd name="T29" fmla="*/ 16 h 17"/>
                  <a:gd name="T30" fmla="*/ 12 w 17"/>
                  <a:gd name="T31" fmla="*/ 16 h 17"/>
                  <a:gd name="T32" fmla="*/ 14 w 17"/>
                  <a:gd name="T33" fmla="*/ 16 h 17"/>
                  <a:gd name="T34" fmla="*/ 14 w 17"/>
                  <a:gd name="T35" fmla="*/ 12 h 17"/>
                  <a:gd name="T36" fmla="*/ 16 w 17"/>
                  <a:gd name="T37" fmla="*/ 12 h 17"/>
                  <a:gd name="T38" fmla="*/ 16 w 17"/>
                  <a:gd name="T39" fmla="*/ 12 h 17"/>
                  <a:gd name="T40" fmla="*/ 16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4" y="0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30" name="Freeform 318">
                <a:extLst>
                  <a:ext uri="{FF2B5EF4-FFF2-40B4-BE49-F238E27FC236}">
                    <a16:creationId xmlns:a16="http://schemas.microsoft.com/office/drawing/2014/main" id="{9D915A73-78BB-6A11-D0FE-C87BC6BDE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" y="847"/>
                <a:ext cx="17" cy="17"/>
              </a:xfrm>
              <a:custGeom>
                <a:avLst/>
                <a:gdLst>
                  <a:gd name="T0" fmla="*/ 13 w 17"/>
                  <a:gd name="T1" fmla="*/ 6 h 17"/>
                  <a:gd name="T2" fmla="*/ 14 w 17"/>
                  <a:gd name="T3" fmla="*/ 6 h 17"/>
                  <a:gd name="T4" fmla="*/ 14 w 17"/>
                  <a:gd name="T5" fmla="*/ 0 h 17"/>
                  <a:gd name="T6" fmla="*/ 12 w 17"/>
                  <a:gd name="T7" fmla="*/ 0 h 17"/>
                  <a:gd name="T8" fmla="*/ 11 w 17"/>
                  <a:gd name="T9" fmla="*/ 3 h 17"/>
                  <a:gd name="T10" fmla="*/ 8 w 17"/>
                  <a:gd name="T11" fmla="*/ 3 h 17"/>
                  <a:gd name="T12" fmla="*/ 5 w 17"/>
                  <a:gd name="T13" fmla="*/ 6 h 17"/>
                  <a:gd name="T14" fmla="*/ 3 w 17"/>
                  <a:gd name="T15" fmla="*/ 6 h 17"/>
                  <a:gd name="T16" fmla="*/ 1 w 17"/>
                  <a:gd name="T17" fmla="*/ 6 h 17"/>
                  <a:gd name="T18" fmla="*/ 0 w 17"/>
                  <a:gd name="T19" fmla="*/ 6 h 17"/>
                  <a:gd name="T20" fmla="*/ 0 w 17"/>
                  <a:gd name="T21" fmla="*/ 16 h 17"/>
                  <a:gd name="T22" fmla="*/ 1 w 17"/>
                  <a:gd name="T23" fmla="*/ 16 h 17"/>
                  <a:gd name="T24" fmla="*/ 3 w 17"/>
                  <a:gd name="T25" fmla="*/ 16 h 17"/>
                  <a:gd name="T26" fmla="*/ 6 w 17"/>
                  <a:gd name="T27" fmla="*/ 16 h 17"/>
                  <a:gd name="T28" fmla="*/ 9 w 17"/>
                  <a:gd name="T29" fmla="*/ 12 h 17"/>
                  <a:gd name="T30" fmla="*/ 11 w 17"/>
                  <a:gd name="T31" fmla="*/ 12 h 17"/>
                  <a:gd name="T32" fmla="*/ 14 w 17"/>
                  <a:gd name="T33" fmla="*/ 9 h 17"/>
                  <a:gd name="T34" fmla="*/ 15 w 17"/>
                  <a:gd name="T35" fmla="*/ 9 h 17"/>
                  <a:gd name="T36" fmla="*/ 15 w 17"/>
                  <a:gd name="T37" fmla="*/ 0 h 17"/>
                  <a:gd name="T38" fmla="*/ 16 w 17"/>
                  <a:gd name="T39" fmla="*/ 0 h 17"/>
                  <a:gd name="T40" fmla="*/ 13 w 17"/>
                  <a:gd name="T41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3" y="6"/>
                    </a:moveTo>
                    <a:lnTo>
                      <a:pt x="14" y="6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3"/>
                    </a:lnTo>
                    <a:lnTo>
                      <a:pt x="8" y="3"/>
                    </a:lnTo>
                    <a:lnTo>
                      <a:pt x="5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3" y="16"/>
                    </a:lnTo>
                    <a:lnTo>
                      <a:pt x="6" y="16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4" y="9"/>
                    </a:lnTo>
                    <a:lnTo>
                      <a:pt x="15" y="9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3" y="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31" name="Freeform 319">
                <a:extLst>
                  <a:ext uri="{FF2B5EF4-FFF2-40B4-BE49-F238E27FC236}">
                    <a16:creationId xmlns:a16="http://schemas.microsoft.com/office/drawing/2014/main" id="{C28BF96C-8832-AC56-4EFE-F04333414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" y="846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2 w 17"/>
                  <a:gd name="T5" fmla="*/ 0 h 17"/>
                  <a:gd name="T6" fmla="*/ 10 w 17"/>
                  <a:gd name="T7" fmla="*/ 0 h 17"/>
                  <a:gd name="T8" fmla="*/ 8 w 17"/>
                  <a:gd name="T9" fmla="*/ 0 h 17"/>
                  <a:gd name="T10" fmla="*/ 4 w 17"/>
                  <a:gd name="T11" fmla="*/ 0 h 17"/>
                  <a:gd name="T12" fmla="*/ 2 w 17"/>
                  <a:gd name="T13" fmla="*/ 0 h 17"/>
                  <a:gd name="T14" fmla="*/ 0 w 17"/>
                  <a:gd name="T15" fmla="*/ 16 h 17"/>
                  <a:gd name="T16" fmla="*/ 0 w 17"/>
                  <a:gd name="T17" fmla="*/ 16 h 17"/>
                  <a:gd name="T18" fmla="*/ 2 w 17"/>
                  <a:gd name="T19" fmla="*/ 16 h 17"/>
                  <a:gd name="T20" fmla="*/ 4 w 17"/>
                  <a:gd name="T21" fmla="*/ 16 h 17"/>
                  <a:gd name="T22" fmla="*/ 6 w 17"/>
                  <a:gd name="T23" fmla="*/ 16 h 17"/>
                  <a:gd name="T24" fmla="*/ 8 w 17"/>
                  <a:gd name="T25" fmla="*/ 16 h 17"/>
                  <a:gd name="T26" fmla="*/ 12 w 17"/>
                  <a:gd name="T27" fmla="*/ 16 h 17"/>
                  <a:gd name="T28" fmla="*/ 16 w 17"/>
                  <a:gd name="T29" fmla="*/ 0 h 17"/>
                  <a:gd name="T30" fmla="*/ 16 w 17"/>
                  <a:gd name="T31" fmla="*/ 0 h 17"/>
                  <a:gd name="T32" fmla="*/ 16 w 17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2" y="1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32" name="Freeform 320">
                <a:extLst>
                  <a:ext uri="{FF2B5EF4-FFF2-40B4-BE49-F238E27FC236}">
                    <a16:creationId xmlns:a16="http://schemas.microsoft.com/office/drawing/2014/main" id="{FE2CFB93-5B73-AC03-39BF-C0A295AF0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" y="84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4 w 17"/>
                  <a:gd name="T5" fmla="*/ 16 h 17"/>
                  <a:gd name="T6" fmla="*/ 8 w 17"/>
                  <a:gd name="T7" fmla="*/ 16 h 17"/>
                  <a:gd name="T8" fmla="*/ 16 w 17"/>
                  <a:gd name="T9" fmla="*/ 16 h 17"/>
                  <a:gd name="T10" fmla="*/ 16 w 17"/>
                  <a:gd name="T11" fmla="*/ 16 h 17"/>
                  <a:gd name="T12" fmla="*/ 16 w 17"/>
                  <a:gd name="T13" fmla="*/ 0 h 17"/>
                  <a:gd name="T14" fmla="*/ 16 w 17"/>
                  <a:gd name="T15" fmla="*/ 0 h 17"/>
                  <a:gd name="T16" fmla="*/ 8 w 17"/>
                  <a:gd name="T17" fmla="*/ 0 h 17"/>
                  <a:gd name="T18" fmla="*/ 4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33" name="Freeform 321">
                <a:extLst>
                  <a:ext uri="{FF2B5EF4-FFF2-40B4-BE49-F238E27FC236}">
                    <a16:creationId xmlns:a16="http://schemas.microsoft.com/office/drawing/2014/main" id="{3FFFC6D8-6D24-1297-7E96-DC057B9D2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" y="844"/>
                <a:ext cx="17" cy="17"/>
              </a:xfrm>
              <a:custGeom>
                <a:avLst/>
                <a:gdLst>
                  <a:gd name="T0" fmla="*/ 6 w 17"/>
                  <a:gd name="T1" fmla="*/ 3 h 17"/>
                  <a:gd name="T2" fmla="*/ 3 w 17"/>
                  <a:gd name="T3" fmla="*/ 3 h 17"/>
                  <a:gd name="T4" fmla="*/ 6 w 17"/>
                  <a:gd name="T5" fmla="*/ 12 h 17"/>
                  <a:gd name="T6" fmla="*/ 9 w 17"/>
                  <a:gd name="T7" fmla="*/ 12 h 17"/>
                  <a:gd name="T8" fmla="*/ 9 w 17"/>
                  <a:gd name="T9" fmla="*/ 9 h 17"/>
                  <a:gd name="T10" fmla="*/ 16 w 17"/>
                  <a:gd name="T11" fmla="*/ 9 h 17"/>
                  <a:gd name="T12" fmla="*/ 16 w 17"/>
                  <a:gd name="T13" fmla="*/ 0 h 17"/>
                  <a:gd name="T14" fmla="*/ 9 w 17"/>
                  <a:gd name="T15" fmla="*/ 0 h 17"/>
                  <a:gd name="T16" fmla="*/ 3 w 17"/>
                  <a:gd name="T17" fmla="*/ 3 h 17"/>
                  <a:gd name="T18" fmla="*/ 0 w 17"/>
                  <a:gd name="T19" fmla="*/ 3 h 17"/>
                  <a:gd name="T20" fmla="*/ 3 w 17"/>
                  <a:gd name="T21" fmla="*/ 16 h 17"/>
                  <a:gd name="T22" fmla="*/ 3 w 17"/>
                  <a:gd name="T23" fmla="*/ 16 h 17"/>
                  <a:gd name="T24" fmla="*/ 6 w 17"/>
                  <a:gd name="T25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6" y="3"/>
                    </a:moveTo>
                    <a:lnTo>
                      <a:pt x="3" y="3"/>
                    </a:lnTo>
                    <a:lnTo>
                      <a:pt x="6" y="12"/>
                    </a:lnTo>
                    <a:lnTo>
                      <a:pt x="9" y="12"/>
                    </a:lnTo>
                    <a:lnTo>
                      <a:pt x="9" y="9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6" y="3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34" name="Freeform 322">
                <a:extLst>
                  <a:ext uri="{FF2B5EF4-FFF2-40B4-BE49-F238E27FC236}">
                    <a16:creationId xmlns:a16="http://schemas.microsoft.com/office/drawing/2014/main" id="{C55E1B15-15DE-F924-6313-BBE349EF5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" y="845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2 w 17"/>
                  <a:gd name="T5" fmla="*/ 0 h 17"/>
                  <a:gd name="T6" fmla="*/ 8 w 17"/>
                  <a:gd name="T7" fmla="*/ 0 h 17"/>
                  <a:gd name="T8" fmla="*/ 8 w 17"/>
                  <a:gd name="T9" fmla="*/ 0 h 17"/>
                  <a:gd name="T10" fmla="*/ 4 w 17"/>
                  <a:gd name="T11" fmla="*/ 0 h 17"/>
                  <a:gd name="T12" fmla="*/ 0 w 17"/>
                  <a:gd name="T13" fmla="*/ 16 h 17"/>
                  <a:gd name="T14" fmla="*/ 4 w 17"/>
                  <a:gd name="T15" fmla="*/ 16 h 17"/>
                  <a:gd name="T16" fmla="*/ 8 w 17"/>
                  <a:gd name="T17" fmla="*/ 16 h 17"/>
                  <a:gd name="T18" fmla="*/ 12 w 17"/>
                  <a:gd name="T19" fmla="*/ 16 h 17"/>
                  <a:gd name="T20" fmla="*/ 16 w 17"/>
                  <a:gd name="T21" fmla="*/ 16 h 17"/>
                  <a:gd name="T22" fmla="*/ 16 w 17"/>
                  <a:gd name="T23" fmla="*/ 16 h 17"/>
                  <a:gd name="T24" fmla="*/ 16 w 17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12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35" name="Freeform 323">
                <a:extLst>
                  <a:ext uri="{FF2B5EF4-FFF2-40B4-BE49-F238E27FC236}">
                    <a16:creationId xmlns:a16="http://schemas.microsoft.com/office/drawing/2014/main" id="{79E613A1-2A0B-B597-1F7B-8138B0039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" y="844"/>
                <a:ext cx="17" cy="17"/>
              </a:xfrm>
              <a:custGeom>
                <a:avLst/>
                <a:gdLst>
                  <a:gd name="T0" fmla="*/ 10 w 17"/>
                  <a:gd name="T1" fmla="*/ 9 h 17"/>
                  <a:gd name="T2" fmla="*/ 10 w 17"/>
                  <a:gd name="T3" fmla="*/ 9 h 17"/>
                  <a:gd name="T4" fmla="*/ 8 w 17"/>
                  <a:gd name="T5" fmla="*/ 3 h 17"/>
                  <a:gd name="T6" fmla="*/ 8 w 17"/>
                  <a:gd name="T7" fmla="*/ 3 h 17"/>
                  <a:gd name="T8" fmla="*/ 5 w 17"/>
                  <a:gd name="T9" fmla="*/ 3 h 17"/>
                  <a:gd name="T10" fmla="*/ 0 w 17"/>
                  <a:gd name="T11" fmla="*/ 3 h 17"/>
                  <a:gd name="T12" fmla="*/ 0 w 17"/>
                  <a:gd name="T13" fmla="*/ 16 h 17"/>
                  <a:gd name="T14" fmla="*/ 5 w 17"/>
                  <a:gd name="T15" fmla="*/ 12 h 17"/>
                  <a:gd name="T16" fmla="*/ 10 w 17"/>
                  <a:gd name="T17" fmla="*/ 12 h 17"/>
                  <a:gd name="T18" fmla="*/ 16 w 17"/>
                  <a:gd name="T19" fmla="*/ 9 h 17"/>
                  <a:gd name="T20" fmla="*/ 10 w 17"/>
                  <a:gd name="T21" fmla="*/ 0 h 17"/>
                  <a:gd name="T22" fmla="*/ 10 w 17"/>
                  <a:gd name="T23" fmla="*/ 0 h 17"/>
                  <a:gd name="T24" fmla="*/ 10 w 17"/>
                  <a:gd name="T2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0" y="9"/>
                    </a:moveTo>
                    <a:lnTo>
                      <a:pt x="10" y="9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16"/>
                    </a:lnTo>
                    <a:lnTo>
                      <a:pt x="5" y="12"/>
                    </a:lnTo>
                    <a:lnTo>
                      <a:pt x="10" y="12"/>
                    </a:lnTo>
                    <a:lnTo>
                      <a:pt x="16" y="9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9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36" name="Freeform 324">
                <a:extLst>
                  <a:ext uri="{FF2B5EF4-FFF2-40B4-BE49-F238E27FC236}">
                    <a16:creationId xmlns:a16="http://schemas.microsoft.com/office/drawing/2014/main" id="{22B0CC27-C73A-0A54-AAA7-040DE2428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" y="838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4 w 17"/>
                  <a:gd name="T5" fmla="*/ 2 h 17"/>
                  <a:gd name="T6" fmla="*/ 14 w 17"/>
                  <a:gd name="T7" fmla="*/ 5 h 17"/>
                  <a:gd name="T8" fmla="*/ 12 w 17"/>
                  <a:gd name="T9" fmla="*/ 8 h 17"/>
                  <a:gd name="T10" fmla="*/ 12 w 17"/>
                  <a:gd name="T11" fmla="*/ 10 h 17"/>
                  <a:gd name="T12" fmla="*/ 10 w 17"/>
                  <a:gd name="T13" fmla="*/ 13 h 17"/>
                  <a:gd name="T14" fmla="*/ 8 w 17"/>
                  <a:gd name="T15" fmla="*/ 16 h 17"/>
                  <a:gd name="T16" fmla="*/ 6 w 17"/>
                  <a:gd name="T17" fmla="*/ 16 h 17"/>
                  <a:gd name="T18" fmla="*/ 2 w 17"/>
                  <a:gd name="T19" fmla="*/ 16 h 17"/>
                  <a:gd name="T20" fmla="*/ 0 w 17"/>
                  <a:gd name="T21" fmla="*/ 16 h 17"/>
                  <a:gd name="T22" fmla="*/ 0 w 17"/>
                  <a:gd name="T23" fmla="*/ 16 h 17"/>
                  <a:gd name="T24" fmla="*/ 0 w 17"/>
                  <a:gd name="T25" fmla="*/ 13 h 17"/>
                  <a:gd name="T26" fmla="*/ 2 w 17"/>
                  <a:gd name="T27" fmla="*/ 10 h 17"/>
                  <a:gd name="T28" fmla="*/ 6 w 17"/>
                  <a:gd name="T29" fmla="*/ 8 h 17"/>
                  <a:gd name="T30" fmla="*/ 8 w 17"/>
                  <a:gd name="T31" fmla="*/ 5 h 17"/>
                  <a:gd name="T32" fmla="*/ 10 w 17"/>
                  <a:gd name="T33" fmla="*/ 2 h 17"/>
                  <a:gd name="T34" fmla="*/ 12 w 17"/>
                  <a:gd name="T35" fmla="*/ 2 h 17"/>
                  <a:gd name="T36" fmla="*/ 14 w 17"/>
                  <a:gd name="T37" fmla="*/ 0 h 17"/>
                  <a:gd name="T38" fmla="*/ 14 w 17"/>
                  <a:gd name="T39" fmla="*/ 0 h 17"/>
                  <a:gd name="T40" fmla="*/ 16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4" y="2"/>
                    </a:lnTo>
                    <a:lnTo>
                      <a:pt x="14" y="5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3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8" y="5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37" name="Freeform 325">
                <a:extLst>
                  <a:ext uri="{FF2B5EF4-FFF2-40B4-BE49-F238E27FC236}">
                    <a16:creationId xmlns:a16="http://schemas.microsoft.com/office/drawing/2014/main" id="{F4153CDD-929E-D563-D604-48EA6CF63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838"/>
                <a:ext cx="17" cy="17"/>
              </a:xfrm>
              <a:custGeom>
                <a:avLst/>
                <a:gdLst>
                  <a:gd name="T0" fmla="*/ 2 w 17"/>
                  <a:gd name="T1" fmla="*/ 16 h 17"/>
                  <a:gd name="T2" fmla="*/ 2 w 17"/>
                  <a:gd name="T3" fmla="*/ 16 h 17"/>
                  <a:gd name="T4" fmla="*/ 4 w 17"/>
                  <a:gd name="T5" fmla="*/ 14 h 17"/>
                  <a:gd name="T6" fmla="*/ 9 w 17"/>
                  <a:gd name="T7" fmla="*/ 12 h 17"/>
                  <a:gd name="T8" fmla="*/ 11 w 17"/>
                  <a:gd name="T9" fmla="*/ 10 h 17"/>
                  <a:gd name="T10" fmla="*/ 13 w 17"/>
                  <a:gd name="T11" fmla="*/ 8 h 17"/>
                  <a:gd name="T12" fmla="*/ 16 w 17"/>
                  <a:gd name="T13" fmla="*/ 6 h 17"/>
                  <a:gd name="T14" fmla="*/ 16 w 17"/>
                  <a:gd name="T15" fmla="*/ 4 h 17"/>
                  <a:gd name="T16" fmla="*/ 16 w 17"/>
                  <a:gd name="T17" fmla="*/ 2 h 17"/>
                  <a:gd name="T18" fmla="*/ 16 w 17"/>
                  <a:gd name="T19" fmla="*/ 0 h 17"/>
                  <a:gd name="T20" fmla="*/ 9 w 17"/>
                  <a:gd name="T21" fmla="*/ 0 h 17"/>
                  <a:gd name="T22" fmla="*/ 9 w 17"/>
                  <a:gd name="T23" fmla="*/ 0 h 17"/>
                  <a:gd name="T24" fmla="*/ 9 w 17"/>
                  <a:gd name="T25" fmla="*/ 0 h 17"/>
                  <a:gd name="T26" fmla="*/ 9 w 17"/>
                  <a:gd name="T27" fmla="*/ 2 h 17"/>
                  <a:gd name="T28" fmla="*/ 6 w 17"/>
                  <a:gd name="T29" fmla="*/ 4 h 17"/>
                  <a:gd name="T30" fmla="*/ 4 w 17"/>
                  <a:gd name="T31" fmla="*/ 6 h 17"/>
                  <a:gd name="T32" fmla="*/ 4 w 17"/>
                  <a:gd name="T33" fmla="*/ 8 h 17"/>
                  <a:gd name="T34" fmla="*/ 2 w 17"/>
                  <a:gd name="T35" fmla="*/ 8 h 17"/>
                  <a:gd name="T36" fmla="*/ 2 w 17"/>
                  <a:gd name="T37" fmla="*/ 10 h 17"/>
                  <a:gd name="T38" fmla="*/ 0 w 17"/>
                  <a:gd name="T39" fmla="*/ 10 h 17"/>
                  <a:gd name="T40" fmla="*/ 2 w 17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2" y="16"/>
                    </a:moveTo>
                    <a:lnTo>
                      <a:pt x="2" y="16"/>
                    </a:lnTo>
                    <a:lnTo>
                      <a:pt x="4" y="14"/>
                    </a:lnTo>
                    <a:lnTo>
                      <a:pt x="9" y="12"/>
                    </a:lnTo>
                    <a:lnTo>
                      <a:pt x="11" y="10"/>
                    </a:lnTo>
                    <a:lnTo>
                      <a:pt x="13" y="8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38" name="Freeform 326">
                <a:extLst>
                  <a:ext uri="{FF2B5EF4-FFF2-40B4-BE49-F238E27FC236}">
                    <a16:creationId xmlns:a16="http://schemas.microsoft.com/office/drawing/2014/main" id="{FF8A03B4-F475-12AD-81AD-38CE5B031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" y="842"/>
                <a:ext cx="17" cy="17"/>
              </a:xfrm>
              <a:custGeom>
                <a:avLst/>
                <a:gdLst>
                  <a:gd name="T0" fmla="*/ 3 w 17"/>
                  <a:gd name="T1" fmla="*/ 0 h 17"/>
                  <a:gd name="T2" fmla="*/ 3 w 17"/>
                  <a:gd name="T3" fmla="*/ 0 h 17"/>
                  <a:gd name="T4" fmla="*/ 0 w 17"/>
                  <a:gd name="T5" fmla="*/ 4 h 17"/>
                  <a:gd name="T6" fmla="*/ 3 w 17"/>
                  <a:gd name="T7" fmla="*/ 12 h 17"/>
                  <a:gd name="T8" fmla="*/ 9 w 17"/>
                  <a:gd name="T9" fmla="*/ 16 h 17"/>
                  <a:gd name="T10" fmla="*/ 16 w 17"/>
                  <a:gd name="T11" fmla="*/ 16 h 17"/>
                  <a:gd name="T12" fmla="*/ 12 w 17"/>
                  <a:gd name="T13" fmla="*/ 4 h 17"/>
                  <a:gd name="T14" fmla="*/ 9 w 17"/>
                  <a:gd name="T15" fmla="*/ 4 h 17"/>
                  <a:gd name="T16" fmla="*/ 9 w 17"/>
                  <a:gd name="T17" fmla="*/ 4 h 17"/>
                  <a:gd name="T18" fmla="*/ 9 w 17"/>
                  <a:gd name="T19" fmla="*/ 8 h 17"/>
                  <a:gd name="T20" fmla="*/ 9 w 17"/>
                  <a:gd name="T21" fmla="*/ 8 h 17"/>
                  <a:gd name="T22" fmla="*/ 9 w 17"/>
                  <a:gd name="T23" fmla="*/ 8 h 17"/>
                  <a:gd name="T24" fmla="*/ 3 w 17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3" y="0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3" y="12"/>
                    </a:lnTo>
                    <a:lnTo>
                      <a:pt x="9" y="16"/>
                    </a:lnTo>
                    <a:lnTo>
                      <a:pt x="16" y="16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3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39" name="Freeform 327">
                <a:extLst>
                  <a:ext uri="{FF2B5EF4-FFF2-40B4-BE49-F238E27FC236}">
                    <a16:creationId xmlns:a16="http://schemas.microsoft.com/office/drawing/2014/main" id="{49A94D00-61F0-2F4B-BF82-72D15CED1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" y="838"/>
                <a:ext cx="17" cy="17"/>
              </a:xfrm>
              <a:custGeom>
                <a:avLst/>
                <a:gdLst>
                  <a:gd name="T0" fmla="*/ 11 w 17"/>
                  <a:gd name="T1" fmla="*/ 0 h 17"/>
                  <a:gd name="T2" fmla="*/ 11 w 17"/>
                  <a:gd name="T3" fmla="*/ 0 h 17"/>
                  <a:gd name="T4" fmla="*/ 9 w 17"/>
                  <a:gd name="T5" fmla="*/ 2 h 17"/>
                  <a:gd name="T6" fmla="*/ 6 w 17"/>
                  <a:gd name="T7" fmla="*/ 5 h 17"/>
                  <a:gd name="T8" fmla="*/ 2 w 17"/>
                  <a:gd name="T9" fmla="*/ 8 h 17"/>
                  <a:gd name="T10" fmla="*/ 0 w 17"/>
                  <a:gd name="T11" fmla="*/ 10 h 17"/>
                  <a:gd name="T12" fmla="*/ 4 w 17"/>
                  <a:gd name="T13" fmla="*/ 16 h 17"/>
                  <a:gd name="T14" fmla="*/ 9 w 17"/>
                  <a:gd name="T15" fmla="*/ 16 h 17"/>
                  <a:gd name="T16" fmla="*/ 11 w 17"/>
                  <a:gd name="T17" fmla="*/ 10 h 17"/>
                  <a:gd name="T18" fmla="*/ 13 w 17"/>
                  <a:gd name="T19" fmla="*/ 10 h 17"/>
                  <a:gd name="T20" fmla="*/ 16 w 17"/>
                  <a:gd name="T21" fmla="*/ 8 h 17"/>
                  <a:gd name="T22" fmla="*/ 16 w 17"/>
                  <a:gd name="T23" fmla="*/ 8 h 17"/>
                  <a:gd name="T24" fmla="*/ 11 w 17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1" y="0"/>
                    </a:moveTo>
                    <a:lnTo>
                      <a:pt x="11" y="0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9" y="16"/>
                    </a:lnTo>
                    <a:lnTo>
                      <a:pt x="11" y="10"/>
                    </a:lnTo>
                    <a:lnTo>
                      <a:pt x="13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40" name="Freeform 328">
                <a:extLst>
                  <a:ext uri="{FF2B5EF4-FFF2-40B4-BE49-F238E27FC236}">
                    <a16:creationId xmlns:a16="http://schemas.microsoft.com/office/drawing/2014/main" id="{C6C9DB9D-408C-B973-A206-41C53E2D0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" y="836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16 w 17"/>
                  <a:gd name="T3" fmla="*/ 3 h 17"/>
                  <a:gd name="T4" fmla="*/ 9 w 17"/>
                  <a:gd name="T5" fmla="*/ 0 h 17"/>
                  <a:gd name="T6" fmla="*/ 6 w 17"/>
                  <a:gd name="T7" fmla="*/ 3 h 17"/>
                  <a:gd name="T8" fmla="*/ 3 w 17"/>
                  <a:gd name="T9" fmla="*/ 6 h 17"/>
                  <a:gd name="T10" fmla="*/ 0 w 17"/>
                  <a:gd name="T11" fmla="*/ 6 h 17"/>
                  <a:gd name="T12" fmla="*/ 6 w 17"/>
                  <a:gd name="T13" fmla="*/ 16 h 17"/>
                  <a:gd name="T14" fmla="*/ 9 w 17"/>
                  <a:gd name="T15" fmla="*/ 12 h 17"/>
                  <a:gd name="T16" fmla="*/ 12 w 17"/>
                  <a:gd name="T17" fmla="*/ 9 h 17"/>
                  <a:gd name="T18" fmla="*/ 12 w 17"/>
                  <a:gd name="T19" fmla="*/ 9 h 17"/>
                  <a:gd name="T20" fmla="*/ 6 w 17"/>
                  <a:gd name="T21" fmla="*/ 6 h 17"/>
                  <a:gd name="T22" fmla="*/ 6 w 17"/>
                  <a:gd name="T23" fmla="*/ 6 h 17"/>
                  <a:gd name="T24" fmla="*/ 16 w 17"/>
                  <a:gd name="T2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6" y="6"/>
                    </a:moveTo>
                    <a:lnTo>
                      <a:pt x="16" y="3"/>
                    </a:lnTo>
                    <a:lnTo>
                      <a:pt x="9" y="0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6" y="16"/>
                    </a:lnTo>
                    <a:lnTo>
                      <a:pt x="9" y="12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41" name="Freeform 329">
                <a:extLst>
                  <a:ext uri="{FF2B5EF4-FFF2-40B4-BE49-F238E27FC236}">
                    <a16:creationId xmlns:a16="http://schemas.microsoft.com/office/drawing/2014/main" id="{45B2B0A0-415C-C116-1712-72B91B280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86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4 w 17"/>
                  <a:gd name="T5" fmla="*/ 10 h 17"/>
                  <a:gd name="T6" fmla="*/ 8 w 17"/>
                  <a:gd name="T7" fmla="*/ 10 h 17"/>
                  <a:gd name="T8" fmla="*/ 12 w 17"/>
                  <a:gd name="T9" fmla="*/ 5 h 17"/>
                  <a:gd name="T10" fmla="*/ 16 w 17"/>
                  <a:gd name="T11" fmla="*/ 5 h 17"/>
                  <a:gd name="T12" fmla="*/ 16 w 17"/>
                  <a:gd name="T13" fmla="*/ 5 h 17"/>
                  <a:gd name="T14" fmla="*/ 12 w 17"/>
                  <a:gd name="T15" fmla="*/ 5 h 17"/>
                  <a:gd name="T16" fmla="*/ 12 w 17"/>
                  <a:gd name="T17" fmla="*/ 0 h 17"/>
                  <a:gd name="T18" fmla="*/ 8 w 17"/>
                  <a:gd name="T19" fmla="*/ 0 h 17"/>
                  <a:gd name="T20" fmla="*/ 0 w 17"/>
                  <a:gd name="T21" fmla="*/ 5 h 17"/>
                  <a:gd name="T22" fmla="*/ 0 w 17"/>
                  <a:gd name="T23" fmla="*/ 10 h 17"/>
                  <a:gd name="T24" fmla="*/ 0 w 17"/>
                  <a:gd name="T2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2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2" y="5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42" name="Freeform 330">
                <a:extLst>
                  <a:ext uri="{FF2B5EF4-FFF2-40B4-BE49-F238E27FC236}">
                    <a16:creationId xmlns:a16="http://schemas.microsoft.com/office/drawing/2014/main" id="{56AC6F76-B15A-9C1B-9990-61329A442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" y="866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8 w 17"/>
                  <a:gd name="T5" fmla="*/ 0 h 17"/>
                  <a:gd name="T6" fmla="*/ 4 w 17"/>
                  <a:gd name="T7" fmla="*/ 4 h 17"/>
                  <a:gd name="T8" fmla="*/ 0 w 17"/>
                  <a:gd name="T9" fmla="*/ 8 h 17"/>
                  <a:gd name="T10" fmla="*/ 0 w 17"/>
                  <a:gd name="T11" fmla="*/ 8 h 17"/>
                  <a:gd name="T12" fmla="*/ 8 w 17"/>
                  <a:gd name="T13" fmla="*/ 16 h 17"/>
                  <a:gd name="T14" fmla="*/ 8 w 17"/>
                  <a:gd name="T15" fmla="*/ 16 h 17"/>
                  <a:gd name="T16" fmla="*/ 12 w 17"/>
                  <a:gd name="T17" fmla="*/ 16 h 17"/>
                  <a:gd name="T18" fmla="*/ 12 w 17"/>
                  <a:gd name="T19" fmla="*/ 12 h 17"/>
                  <a:gd name="T20" fmla="*/ 16 w 17"/>
                  <a:gd name="T21" fmla="*/ 12 h 17"/>
                  <a:gd name="T22" fmla="*/ 16 w 17"/>
                  <a:gd name="T23" fmla="*/ 12 h 17"/>
                  <a:gd name="T24" fmla="*/ 16 w 17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6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43" name="Freeform 331">
                <a:extLst>
                  <a:ext uri="{FF2B5EF4-FFF2-40B4-BE49-F238E27FC236}">
                    <a16:creationId xmlns:a16="http://schemas.microsoft.com/office/drawing/2014/main" id="{D217D439-24C1-D523-9931-DFCB728A4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" y="865"/>
                <a:ext cx="17" cy="17"/>
              </a:xfrm>
              <a:custGeom>
                <a:avLst/>
                <a:gdLst>
                  <a:gd name="T0" fmla="*/ 5 w 17"/>
                  <a:gd name="T1" fmla="*/ 12 h 17"/>
                  <a:gd name="T2" fmla="*/ 5 w 17"/>
                  <a:gd name="T3" fmla="*/ 12 h 17"/>
                  <a:gd name="T4" fmla="*/ 5 w 17"/>
                  <a:gd name="T5" fmla="*/ 12 h 17"/>
                  <a:gd name="T6" fmla="*/ 0 w 17"/>
                  <a:gd name="T7" fmla="*/ 8 h 17"/>
                  <a:gd name="T8" fmla="*/ 5 w 17"/>
                  <a:gd name="T9" fmla="*/ 4 h 17"/>
                  <a:gd name="T10" fmla="*/ 5 w 17"/>
                  <a:gd name="T11" fmla="*/ 4 h 17"/>
                  <a:gd name="T12" fmla="*/ 5 w 17"/>
                  <a:gd name="T13" fmla="*/ 16 h 17"/>
                  <a:gd name="T14" fmla="*/ 16 w 17"/>
                  <a:gd name="T15" fmla="*/ 12 h 17"/>
                  <a:gd name="T16" fmla="*/ 16 w 17"/>
                  <a:gd name="T17" fmla="*/ 4 h 17"/>
                  <a:gd name="T18" fmla="*/ 10 w 17"/>
                  <a:gd name="T19" fmla="*/ 0 h 17"/>
                  <a:gd name="T20" fmla="*/ 5 w 17"/>
                  <a:gd name="T21" fmla="*/ 0 h 17"/>
                  <a:gd name="T22" fmla="*/ 5 w 17"/>
                  <a:gd name="T23" fmla="*/ 0 h 17"/>
                  <a:gd name="T24" fmla="*/ 5 w 17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5" y="12"/>
                    </a:moveTo>
                    <a:lnTo>
                      <a:pt x="5" y="12"/>
                    </a:lnTo>
                    <a:lnTo>
                      <a:pt x="5" y="12"/>
                    </a:lnTo>
                    <a:lnTo>
                      <a:pt x="0" y="8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16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12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44" name="Freeform 332">
                <a:extLst>
                  <a:ext uri="{FF2B5EF4-FFF2-40B4-BE49-F238E27FC236}">
                    <a16:creationId xmlns:a16="http://schemas.microsoft.com/office/drawing/2014/main" id="{53334FF9-2364-6CD3-DC05-2AEBF4EC4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" y="865"/>
                <a:ext cx="17" cy="17"/>
              </a:xfrm>
              <a:custGeom>
                <a:avLst/>
                <a:gdLst>
                  <a:gd name="T0" fmla="*/ 3 w 17"/>
                  <a:gd name="T1" fmla="*/ 9 h 17"/>
                  <a:gd name="T2" fmla="*/ 9 w 17"/>
                  <a:gd name="T3" fmla="*/ 12 h 17"/>
                  <a:gd name="T4" fmla="*/ 12 w 17"/>
                  <a:gd name="T5" fmla="*/ 9 h 17"/>
                  <a:gd name="T6" fmla="*/ 12 w 17"/>
                  <a:gd name="T7" fmla="*/ 9 h 17"/>
                  <a:gd name="T8" fmla="*/ 12 w 17"/>
                  <a:gd name="T9" fmla="*/ 9 h 17"/>
                  <a:gd name="T10" fmla="*/ 16 w 17"/>
                  <a:gd name="T11" fmla="*/ 9 h 17"/>
                  <a:gd name="T12" fmla="*/ 16 w 17"/>
                  <a:gd name="T13" fmla="*/ 0 h 17"/>
                  <a:gd name="T14" fmla="*/ 9 w 17"/>
                  <a:gd name="T15" fmla="*/ 0 h 17"/>
                  <a:gd name="T16" fmla="*/ 3 w 17"/>
                  <a:gd name="T17" fmla="*/ 3 h 17"/>
                  <a:gd name="T18" fmla="*/ 3 w 17"/>
                  <a:gd name="T19" fmla="*/ 6 h 17"/>
                  <a:gd name="T20" fmla="*/ 0 w 17"/>
                  <a:gd name="T21" fmla="*/ 12 h 17"/>
                  <a:gd name="T22" fmla="*/ 9 w 17"/>
                  <a:gd name="T23" fmla="*/ 16 h 17"/>
                  <a:gd name="T24" fmla="*/ 3 w 17"/>
                  <a:gd name="T2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3" y="9"/>
                    </a:moveTo>
                    <a:lnTo>
                      <a:pt x="9" y="12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0" y="12"/>
                    </a:lnTo>
                    <a:lnTo>
                      <a:pt x="9" y="16"/>
                    </a:lnTo>
                    <a:lnTo>
                      <a:pt x="3" y="9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45" name="Freeform 333">
                <a:extLst>
                  <a:ext uri="{FF2B5EF4-FFF2-40B4-BE49-F238E27FC236}">
                    <a16:creationId xmlns:a16="http://schemas.microsoft.com/office/drawing/2014/main" id="{BE9EC1A4-6A53-90F4-FD2B-9A9E3368D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" y="88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4 w 17"/>
                  <a:gd name="T5" fmla="*/ 10 h 17"/>
                  <a:gd name="T6" fmla="*/ 8 w 17"/>
                  <a:gd name="T7" fmla="*/ 5 h 17"/>
                  <a:gd name="T8" fmla="*/ 12 w 17"/>
                  <a:gd name="T9" fmla="*/ 5 h 17"/>
                  <a:gd name="T10" fmla="*/ 16 w 17"/>
                  <a:gd name="T11" fmla="*/ 5 h 17"/>
                  <a:gd name="T12" fmla="*/ 16 w 17"/>
                  <a:gd name="T13" fmla="*/ 5 h 17"/>
                  <a:gd name="T14" fmla="*/ 16 w 17"/>
                  <a:gd name="T15" fmla="*/ 0 h 17"/>
                  <a:gd name="T16" fmla="*/ 12 w 17"/>
                  <a:gd name="T17" fmla="*/ 0 h 17"/>
                  <a:gd name="T18" fmla="*/ 8 w 17"/>
                  <a:gd name="T19" fmla="*/ 0 h 17"/>
                  <a:gd name="T20" fmla="*/ 4 w 17"/>
                  <a:gd name="T21" fmla="*/ 5 h 17"/>
                  <a:gd name="T22" fmla="*/ 0 w 17"/>
                  <a:gd name="T23" fmla="*/ 10 h 17"/>
                  <a:gd name="T24" fmla="*/ 0 w 17"/>
                  <a:gd name="T2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4" y="10"/>
                    </a:lnTo>
                    <a:lnTo>
                      <a:pt x="8" y="5"/>
                    </a:lnTo>
                    <a:lnTo>
                      <a:pt x="12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5"/>
                    </a:lnTo>
                    <a:lnTo>
                      <a:pt x="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46" name="Freeform 334">
                <a:extLst>
                  <a:ext uri="{FF2B5EF4-FFF2-40B4-BE49-F238E27FC236}">
                    <a16:creationId xmlns:a16="http://schemas.microsoft.com/office/drawing/2014/main" id="{038163CF-F169-F172-9596-492CA08BA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88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8 w 17"/>
                  <a:gd name="T5" fmla="*/ 0 h 17"/>
                  <a:gd name="T6" fmla="*/ 4 w 17"/>
                  <a:gd name="T7" fmla="*/ 4 h 17"/>
                  <a:gd name="T8" fmla="*/ 0 w 17"/>
                  <a:gd name="T9" fmla="*/ 8 h 17"/>
                  <a:gd name="T10" fmla="*/ 0 w 17"/>
                  <a:gd name="T11" fmla="*/ 8 h 17"/>
                  <a:gd name="T12" fmla="*/ 12 w 17"/>
                  <a:gd name="T13" fmla="*/ 16 h 17"/>
                  <a:gd name="T14" fmla="*/ 12 w 17"/>
                  <a:gd name="T15" fmla="*/ 16 h 17"/>
                  <a:gd name="T16" fmla="*/ 12 w 17"/>
                  <a:gd name="T17" fmla="*/ 12 h 17"/>
                  <a:gd name="T18" fmla="*/ 16 w 17"/>
                  <a:gd name="T19" fmla="*/ 12 h 17"/>
                  <a:gd name="T20" fmla="*/ 16 w 17"/>
                  <a:gd name="T21" fmla="*/ 12 h 17"/>
                  <a:gd name="T22" fmla="*/ 16 w 17"/>
                  <a:gd name="T23" fmla="*/ 12 h 17"/>
                  <a:gd name="T24" fmla="*/ 16 w 17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47" name="Freeform 335">
                <a:extLst>
                  <a:ext uri="{FF2B5EF4-FFF2-40B4-BE49-F238E27FC236}">
                    <a16:creationId xmlns:a16="http://schemas.microsoft.com/office/drawing/2014/main" id="{0B2A67B3-C98E-5CC7-9655-04475A2A9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879"/>
                <a:ext cx="17" cy="17"/>
              </a:xfrm>
              <a:custGeom>
                <a:avLst/>
                <a:gdLst>
                  <a:gd name="T0" fmla="*/ 0 w 17"/>
                  <a:gd name="T1" fmla="*/ 9 h 17"/>
                  <a:gd name="T2" fmla="*/ 0 w 17"/>
                  <a:gd name="T3" fmla="*/ 9 h 17"/>
                  <a:gd name="T4" fmla="*/ 0 w 17"/>
                  <a:gd name="T5" fmla="*/ 12 h 17"/>
                  <a:gd name="T6" fmla="*/ 0 w 17"/>
                  <a:gd name="T7" fmla="*/ 9 h 17"/>
                  <a:gd name="T8" fmla="*/ 0 w 17"/>
                  <a:gd name="T9" fmla="*/ 6 h 17"/>
                  <a:gd name="T10" fmla="*/ 0 w 17"/>
                  <a:gd name="T11" fmla="*/ 6 h 17"/>
                  <a:gd name="T12" fmla="*/ 0 w 17"/>
                  <a:gd name="T13" fmla="*/ 16 h 17"/>
                  <a:gd name="T14" fmla="*/ 10 w 17"/>
                  <a:gd name="T15" fmla="*/ 12 h 17"/>
                  <a:gd name="T16" fmla="*/ 16 w 17"/>
                  <a:gd name="T17" fmla="*/ 6 h 17"/>
                  <a:gd name="T18" fmla="*/ 10 w 17"/>
                  <a:gd name="T19" fmla="*/ 3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9"/>
                    </a:moveTo>
                    <a:lnTo>
                      <a:pt x="0" y="9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6"/>
                    </a:lnTo>
                    <a:lnTo>
                      <a:pt x="10" y="12"/>
                    </a:lnTo>
                    <a:lnTo>
                      <a:pt x="16" y="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48" name="Freeform 336">
                <a:extLst>
                  <a:ext uri="{FF2B5EF4-FFF2-40B4-BE49-F238E27FC236}">
                    <a16:creationId xmlns:a16="http://schemas.microsoft.com/office/drawing/2014/main" id="{6465FAC3-508B-6856-3AEE-E805FA15F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879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2 w 17"/>
                  <a:gd name="T3" fmla="*/ 13 h 17"/>
                  <a:gd name="T4" fmla="*/ 12 w 17"/>
                  <a:gd name="T5" fmla="*/ 10 h 17"/>
                  <a:gd name="T6" fmla="*/ 12 w 17"/>
                  <a:gd name="T7" fmla="*/ 8 h 17"/>
                  <a:gd name="T8" fmla="*/ 12 w 17"/>
                  <a:gd name="T9" fmla="*/ 8 h 17"/>
                  <a:gd name="T10" fmla="*/ 16 w 17"/>
                  <a:gd name="T11" fmla="*/ 8 h 17"/>
                  <a:gd name="T12" fmla="*/ 16 w 17"/>
                  <a:gd name="T13" fmla="*/ 0 h 17"/>
                  <a:gd name="T14" fmla="*/ 8 w 17"/>
                  <a:gd name="T15" fmla="*/ 0 h 17"/>
                  <a:gd name="T16" fmla="*/ 4 w 17"/>
                  <a:gd name="T17" fmla="*/ 5 h 17"/>
                  <a:gd name="T18" fmla="*/ 0 w 17"/>
                  <a:gd name="T19" fmla="*/ 8 h 17"/>
                  <a:gd name="T20" fmla="*/ 0 w 17"/>
                  <a:gd name="T21" fmla="*/ 13 h 17"/>
                  <a:gd name="T22" fmla="*/ 12 w 17"/>
                  <a:gd name="T23" fmla="*/ 16 h 17"/>
                  <a:gd name="T24" fmla="*/ 0 w 17"/>
                  <a:gd name="T25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10"/>
                    </a:moveTo>
                    <a:lnTo>
                      <a:pt x="12" y="13"/>
                    </a:lnTo>
                    <a:lnTo>
                      <a:pt x="12" y="1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4" y="5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12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49" name="Freeform 337">
                <a:extLst>
                  <a:ext uri="{FF2B5EF4-FFF2-40B4-BE49-F238E27FC236}">
                    <a16:creationId xmlns:a16="http://schemas.microsoft.com/office/drawing/2014/main" id="{A22437BA-B77C-4F77-8CCA-C3AE1A96C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89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4 w 17"/>
                  <a:gd name="T5" fmla="*/ 10 h 17"/>
                  <a:gd name="T6" fmla="*/ 8 w 17"/>
                  <a:gd name="T7" fmla="*/ 10 h 17"/>
                  <a:gd name="T8" fmla="*/ 12 w 17"/>
                  <a:gd name="T9" fmla="*/ 5 h 17"/>
                  <a:gd name="T10" fmla="*/ 16 w 17"/>
                  <a:gd name="T11" fmla="*/ 5 h 17"/>
                  <a:gd name="T12" fmla="*/ 16 w 17"/>
                  <a:gd name="T13" fmla="*/ 0 h 17"/>
                  <a:gd name="T14" fmla="*/ 12 w 17"/>
                  <a:gd name="T15" fmla="*/ 0 h 17"/>
                  <a:gd name="T16" fmla="*/ 12 w 17"/>
                  <a:gd name="T17" fmla="*/ 0 h 17"/>
                  <a:gd name="T18" fmla="*/ 4 w 17"/>
                  <a:gd name="T19" fmla="*/ 0 h 17"/>
                  <a:gd name="T20" fmla="*/ 0 w 17"/>
                  <a:gd name="T21" fmla="*/ 0 h 17"/>
                  <a:gd name="T22" fmla="*/ 0 w 17"/>
                  <a:gd name="T23" fmla="*/ 10 h 17"/>
                  <a:gd name="T24" fmla="*/ 0 w 17"/>
                  <a:gd name="T2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2" y="5"/>
                    </a:lnTo>
                    <a:lnTo>
                      <a:pt x="16" y="5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50" name="Freeform 338">
                <a:extLst>
                  <a:ext uri="{FF2B5EF4-FFF2-40B4-BE49-F238E27FC236}">
                    <a16:creationId xmlns:a16="http://schemas.microsoft.com/office/drawing/2014/main" id="{E419573C-B505-256D-6E7D-D99FFEDFB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" y="89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9 w 17"/>
                  <a:gd name="T5" fmla="*/ 0 h 17"/>
                  <a:gd name="T6" fmla="*/ 6 w 17"/>
                  <a:gd name="T7" fmla="*/ 4 h 17"/>
                  <a:gd name="T8" fmla="*/ 3 w 17"/>
                  <a:gd name="T9" fmla="*/ 8 h 17"/>
                  <a:gd name="T10" fmla="*/ 0 w 17"/>
                  <a:gd name="T11" fmla="*/ 8 h 17"/>
                  <a:gd name="T12" fmla="*/ 9 w 17"/>
                  <a:gd name="T13" fmla="*/ 16 h 17"/>
                  <a:gd name="T14" fmla="*/ 9 w 17"/>
                  <a:gd name="T15" fmla="*/ 16 h 17"/>
                  <a:gd name="T16" fmla="*/ 12 w 17"/>
                  <a:gd name="T17" fmla="*/ 12 h 17"/>
                  <a:gd name="T18" fmla="*/ 12 w 17"/>
                  <a:gd name="T19" fmla="*/ 12 h 17"/>
                  <a:gd name="T20" fmla="*/ 16 w 17"/>
                  <a:gd name="T21" fmla="*/ 12 h 17"/>
                  <a:gd name="T22" fmla="*/ 16 w 17"/>
                  <a:gd name="T23" fmla="*/ 12 h 17"/>
                  <a:gd name="T24" fmla="*/ 16 w 17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3" y="8"/>
                    </a:lnTo>
                    <a:lnTo>
                      <a:pt x="0" y="8"/>
                    </a:lnTo>
                    <a:lnTo>
                      <a:pt x="9" y="16"/>
                    </a:lnTo>
                    <a:lnTo>
                      <a:pt x="9" y="1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51" name="Freeform 339">
                <a:extLst>
                  <a:ext uri="{FF2B5EF4-FFF2-40B4-BE49-F238E27FC236}">
                    <a16:creationId xmlns:a16="http://schemas.microsoft.com/office/drawing/2014/main" id="{56A9A491-898A-7C17-E405-B2937F36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" y="893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0 w 17"/>
                  <a:gd name="T3" fmla="*/ 12 h 17"/>
                  <a:gd name="T4" fmla="*/ 5 w 17"/>
                  <a:gd name="T5" fmla="*/ 12 h 17"/>
                  <a:gd name="T6" fmla="*/ 0 w 17"/>
                  <a:gd name="T7" fmla="*/ 8 h 17"/>
                  <a:gd name="T8" fmla="*/ 5 w 17"/>
                  <a:gd name="T9" fmla="*/ 4 h 17"/>
                  <a:gd name="T10" fmla="*/ 5 w 17"/>
                  <a:gd name="T11" fmla="*/ 4 h 17"/>
                  <a:gd name="T12" fmla="*/ 5 w 17"/>
                  <a:gd name="T13" fmla="*/ 16 h 17"/>
                  <a:gd name="T14" fmla="*/ 16 w 17"/>
                  <a:gd name="T15" fmla="*/ 12 h 17"/>
                  <a:gd name="T16" fmla="*/ 16 w 17"/>
                  <a:gd name="T17" fmla="*/ 4 h 17"/>
                  <a:gd name="T18" fmla="*/ 10 w 17"/>
                  <a:gd name="T19" fmla="*/ 0 h 17"/>
                  <a:gd name="T20" fmla="*/ 5 w 17"/>
                  <a:gd name="T21" fmla="*/ 0 h 17"/>
                  <a:gd name="T22" fmla="*/ 5 w 17"/>
                  <a:gd name="T23" fmla="*/ 0 h 17"/>
                  <a:gd name="T24" fmla="*/ 0 w 17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12"/>
                    </a:moveTo>
                    <a:lnTo>
                      <a:pt x="0" y="12"/>
                    </a:lnTo>
                    <a:lnTo>
                      <a:pt x="5" y="12"/>
                    </a:lnTo>
                    <a:lnTo>
                      <a:pt x="0" y="8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16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52" name="Freeform 340">
                <a:extLst>
                  <a:ext uri="{FF2B5EF4-FFF2-40B4-BE49-F238E27FC236}">
                    <a16:creationId xmlns:a16="http://schemas.microsoft.com/office/drawing/2014/main" id="{63AE00FE-EC4D-57E1-0982-5D2EC9BAB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" y="893"/>
                <a:ext cx="17" cy="17"/>
              </a:xfrm>
              <a:custGeom>
                <a:avLst/>
                <a:gdLst>
                  <a:gd name="T0" fmla="*/ 0 w 17"/>
                  <a:gd name="T1" fmla="*/ 9 h 17"/>
                  <a:gd name="T2" fmla="*/ 9 w 17"/>
                  <a:gd name="T3" fmla="*/ 12 h 17"/>
                  <a:gd name="T4" fmla="*/ 9 w 17"/>
                  <a:gd name="T5" fmla="*/ 9 h 17"/>
                  <a:gd name="T6" fmla="*/ 12 w 17"/>
                  <a:gd name="T7" fmla="*/ 9 h 17"/>
                  <a:gd name="T8" fmla="*/ 12 w 17"/>
                  <a:gd name="T9" fmla="*/ 9 h 17"/>
                  <a:gd name="T10" fmla="*/ 12 w 17"/>
                  <a:gd name="T11" fmla="*/ 9 h 17"/>
                  <a:gd name="T12" fmla="*/ 16 w 17"/>
                  <a:gd name="T13" fmla="*/ 0 h 17"/>
                  <a:gd name="T14" fmla="*/ 9 w 17"/>
                  <a:gd name="T15" fmla="*/ 0 h 17"/>
                  <a:gd name="T16" fmla="*/ 3 w 17"/>
                  <a:gd name="T17" fmla="*/ 3 h 17"/>
                  <a:gd name="T18" fmla="*/ 0 w 17"/>
                  <a:gd name="T19" fmla="*/ 6 h 17"/>
                  <a:gd name="T20" fmla="*/ 0 w 17"/>
                  <a:gd name="T21" fmla="*/ 12 h 17"/>
                  <a:gd name="T22" fmla="*/ 9 w 17"/>
                  <a:gd name="T23" fmla="*/ 16 h 17"/>
                  <a:gd name="T24" fmla="*/ 0 w 17"/>
                  <a:gd name="T2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9"/>
                    </a:moveTo>
                    <a:lnTo>
                      <a:pt x="9" y="12"/>
                    </a:lnTo>
                    <a:lnTo>
                      <a:pt x="9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9" y="16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53" name="Freeform 341">
                <a:extLst>
                  <a:ext uri="{FF2B5EF4-FFF2-40B4-BE49-F238E27FC236}">
                    <a16:creationId xmlns:a16="http://schemas.microsoft.com/office/drawing/2014/main" id="{98439B85-5690-3C1B-4767-813E2D258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" y="85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4 w 17"/>
                  <a:gd name="T5" fmla="*/ 10 h 17"/>
                  <a:gd name="T6" fmla="*/ 8 w 17"/>
                  <a:gd name="T7" fmla="*/ 10 h 17"/>
                  <a:gd name="T8" fmla="*/ 12 w 17"/>
                  <a:gd name="T9" fmla="*/ 5 h 17"/>
                  <a:gd name="T10" fmla="*/ 16 w 17"/>
                  <a:gd name="T11" fmla="*/ 5 h 17"/>
                  <a:gd name="T12" fmla="*/ 16 w 17"/>
                  <a:gd name="T13" fmla="*/ 5 h 17"/>
                  <a:gd name="T14" fmla="*/ 16 w 17"/>
                  <a:gd name="T15" fmla="*/ 0 h 17"/>
                  <a:gd name="T16" fmla="*/ 12 w 17"/>
                  <a:gd name="T17" fmla="*/ 0 h 17"/>
                  <a:gd name="T18" fmla="*/ 4 w 17"/>
                  <a:gd name="T19" fmla="*/ 0 h 17"/>
                  <a:gd name="T20" fmla="*/ 4 w 17"/>
                  <a:gd name="T21" fmla="*/ 5 h 17"/>
                  <a:gd name="T22" fmla="*/ 0 w 17"/>
                  <a:gd name="T23" fmla="*/ 10 h 17"/>
                  <a:gd name="T24" fmla="*/ 0 w 17"/>
                  <a:gd name="T2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2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4" y="5"/>
                    </a:lnTo>
                    <a:lnTo>
                      <a:pt x="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FFCC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54" name="Freeform 342">
                <a:extLst>
                  <a:ext uri="{FF2B5EF4-FFF2-40B4-BE49-F238E27FC236}">
                    <a16:creationId xmlns:a16="http://schemas.microsoft.com/office/drawing/2014/main" id="{143B6585-CA3E-1D21-92FB-4F0E9D2FF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853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8 w 17"/>
                  <a:gd name="T5" fmla="*/ 0 h 17"/>
                  <a:gd name="T6" fmla="*/ 4 w 17"/>
                  <a:gd name="T7" fmla="*/ 4 h 17"/>
                  <a:gd name="T8" fmla="*/ 0 w 17"/>
                  <a:gd name="T9" fmla="*/ 8 h 17"/>
                  <a:gd name="T10" fmla="*/ 0 w 17"/>
                  <a:gd name="T11" fmla="*/ 8 h 17"/>
                  <a:gd name="T12" fmla="*/ 8 w 17"/>
                  <a:gd name="T13" fmla="*/ 16 h 17"/>
                  <a:gd name="T14" fmla="*/ 8 w 17"/>
                  <a:gd name="T15" fmla="*/ 16 h 17"/>
                  <a:gd name="T16" fmla="*/ 12 w 17"/>
                  <a:gd name="T17" fmla="*/ 12 h 17"/>
                  <a:gd name="T18" fmla="*/ 12 w 17"/>
                  <a:gd name="T19" fmla="*/ 12 h 17"/>
                  <a:gd name="T20" fmla="*/ 16 w 17"/>
                  <a:gd name="T21" fmla="*/ 12 h 17"/>
                  <a:gd name="T22" fmla="*/ 16 w 17"/>
                  <a:gd name="T23" fmla="*/ 12 h 17"/>
                  <a:gd name="T24" fmla="*/ 16 w 17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55" name="Freeform 343">
                <a:extLst>
                  <a:ext uri="{FF2B5EF4-FFF2-40B4-BE49-F238E27FC236}">
                    <a16:creationId xmlns:a16="http://schemas.microsoft.com/office/drawing/2014/main" id="{4A5C447F-D471-11CF-D228-F96F7E84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" y="851"/>
                <a:ext cx="17" cy="17"/>
              </a:xfrm>
              <a:custGeom>
                <a:avLst/>
                <a:gdLst>
                  <a:gd name="T0" fmla="*/ 4 w 17"/>
                  <a:gd name="T1" fmla="*/ 12 h 17"/>
                  <a:gd name="T2" fmla="*/ 0 w 17"/>
                  <a:gd name="T3" fmla="*/ 12 h 17"/>
                  <a:gd name="T4" fmla="*/ 4 w 17"/>
                  <a:gd name="T5" fmla="*/ 12 h 17"/>
                  <a:gd name="T6" fmla="*/ 4 w 17"/>
                  <a:gd name="T7" fmla="*/ 9 h 17"/>
                  <a:gd name="T8" fmla="*/ 4 w 17"/>
                  <a:gd name="T9" fmla="*/ 6 h 17"/>
                  <a:gd name="T10" fmla="*/ 4 w 17"/>
                  <a:gd name="T11" fmla="*/ 6 h 17"/>
                  <a:gd name="T12" fmla="*/ 4 w 17"/>
                  <a:gd name="T13" fmla="*/ 16 h 17"/>
                  <a:gd name="T14" fmla="*/ 12 w 17"/>
                  <a:gd name="T15" fmla="*/ 16 h 17"/>
                  <a:gd name="T16" fmla="*/ 16 w 17"/>
                  <a:gd name="T17" fmla="*/ 6 h 17"/>
                  <a:gd name="T18" fmla="*/ 8 w 17"/>
                  <a:gd name="T19" fmla="*/ 3 h 17"/>
                  <a:gd name="T20" fmla="*/ 4 w 17"/>
                  <a:gd name="T21" fmla="*/ 3 h 17"/>
                  <a:gd name="T22" fmla="*/ 4 w 17"/>
                  <a:gd name="T23" fmla="*/ 0 h 17"/>
                  <a:gd name="T24" fmla="*/ 4 w 17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4" y="12"/>
                    </a:moveTo>
                    <a:lnTo>
                      <a:pt x="0" y="12"/>
                    </a:lnTo>
                    <a:lnTo>
                      <a:pt x="4" y="12"/>
                    </a:lnTo>
                    <a:lnTo>
                      <a:pt x="4" y="9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12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56" name="Freeform 344">
                <a:extLst>
                  <a:ext uri="{FF2B5EF4-FFF2-40B4-BE49-F238E27FC236}">
                    <a16:creationId xmlns:a16="http://schemas.microsoft.com/office/drawing/2014/main" id="{DCA2C0E3-59A6-F144-BCD6-3BBD7F1B2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" y="851"/>
                <a:ext cx="17" cy="17"/>
              </a:xfrm>
              <a:custGeom>
                <a:avLst/>
                <a:gdLst>
                  <a:gd name="T0" fmla="*/ 3 w 17"/>
                  <a:gd name="T1" fmla="*/ 10 h 17"/>
                  <a:gd name="T2" fmla="*/ 9 w 17"/>
                  <a:gd name="T3" fmla="*/ 13 h 17"/>
                  <a:gd name="T4" fmla="*/ 12 w 17"/>
                  <a:gd name="T5" fmla="*/ 10 h 17"/>
                  <a:gd name="T6" fmla="*/ 12 w 17"/>
                  <a:gd name="T7" fmla="*/ 10 h 17"/>
                  <a:gd name="T8" fmla="*/ 12 w 17"/>
                  <a:gd name="T9" fmla="*/ 10 h 17"/>
                  <a:gd name="T10" fmla="*/ 16 w 17"/>
                  <a:gd name="T11" fmla="*/ 10 h 17"/>
                  <a:gd name="T12" fmla="*/ 16 w 17"/>
                  <a:gd name="T13" fmla="*/ 0 h 17"/>
                  <a:gd name="T14" fmla="*/ 9 w 17"/>
                  <a:gd name="T15" fmla="*/ 2 h 17"/>
                  <a:gd name="T16" fmla="*/ 3 w 17"/>
                  <a:gd name="T17" fmla="*/ 5 h 17"/>
                  <a:gd name="T18" fmla="*/ 3 w 17"/>
                  <a:gd name="T19" fmla="*/ 8 h 17"/>
                  <a:gd name="T20" fmla="*/ 0 w 17"/>
                  <a:gd name="T21" fmla="*/ 13 h 17"/>
                  <a:gd name="T22" fmla="*/ 9 w 17"/>
                  <a:gd name="T23" fmla="*/ 16 h 17"/>
                  <a:gd name="T24" fmla="*/ 3 w 17"/>
                  <a:gd name="T25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7">
                    <a:moveTo>
                      <a:pt x="3" y="10"/>
                    </a:moveTo>
                    <a:lnTo>
                      <a:pt x="9" y="13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10"/>
                    </a:lnTo>
                    <a:lnTo>
                      <a:pt x="16" y="0"/>
                    </a:lnTo>
                    <a:lnTo>
                      <a:pt x="9" y="2"/>
                    </a:lnTo>
                    <a:lnTo>
                      <a:pt x="3" y="5"/>
                    </a:lnTo>
                    <a:lnTo>
                      <a:pt x="3" y="8"/>
                    </a:lnTo>
                    <a:lnTo>
                      <a:pt x="0" y="13"/>
                    </a:lnTo>
                    <a:lnTo>
                      <a:pt x="9" y="16"/>
                    </a:lnTo>
                    <a:lnTo>
                      <a:pt x="3" y="10"/>
                    </a:lnTo>
                  </a:path>
                </a:pathLst>
              </a:custGeom>
              <a:solidFill>
                <a:srgbClr val="FFC6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57" name="Freeform 345">
                <a:extLst>
                  <a:ext uri="{FF2B5EF4-FFF2-40B4-BE49-F238E27FC236}">
                    <a16:creationId xmlns:a16="http://schemas.microsoft.com/office/drawing/2014/main" id="{B70E4521-0F1F-FCD2-F8DF-0E9A6D40A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" y="1312"/>
                <a:ext cx="77" cy="155"/>
              </a:xfrm>
              <a:custGeom>
                <a:avLst/>
                <a:gdLst>
                  <a:gd name="T0" fmla="*/ 76 w 77"/>
                  <a:gd name="T1" fmla="*/ 15 h 155"/>
                  <a:gd name="T2" fmla="*/ 75 w 77"/>
                  <a:gd name="T3" fmla="*/ 23 h 155"/>
                  <a:gd name="T4" fmla="*/ 74 w 77"/>
                  <a:gd name="T5" fmla="*/ 33 h 155"/>
                  <a:gd name="T6" fmla="*/ 71 w 77"/>
                  <a:gd name="T7" fmla="*/ 44 h 155"/>
                  <a:gd name="T8" fmla="*/ 69 w 77"/>
                  <a:gd name="T9" fmla="*/ 56 h 155"/>
                  <a:gd name="T10" fmla="*/ 65 w 77"/>
                  <a:gd name="T11" fmla="*/ 68 h 155"/>
                  <a:gd name="T12" fmla="*/ 62 w 77"/>
                  <a:gd name="T13" fmla="*/ 81 h 155"/>
                  <a:gd name="T14" fmla="*/ 58 w 77"/>
                  <a:gd name="T15" fmla="*/ 92 h 155"/>
                  <a:gd name="T16" fmla="*/ 54 w 77"/>
                  <a:gd name="T17" fmla="*/ 102 h 155"/>
                  <a:gd name="T18" fmla="*/ 51 w 77"/>
                  <a:gd name="T19" fmla="*/ 114 h 155"/>
                  <a:gd name="T20" fmla="*/ 48 w 77"/>
                  <a:gd name="T21" fmla="*/ 124 h 155"/>
                  <a:gd name="T22" fmla="*/ 47 w 77"/>
                  <a:gd name="T23" fmla="*/ 135 h 155"/>
                  <a:gd name="T24" fmla="*/ 45 w 77"/>
                  <a:gd name="T25" fmla="*/ 143 h 155"/>
                  <a:gd name="T26" fmla="*/ 42 w 77"/>
                  <a:gd name="T27" fmla="*/ 150 h 155"/>
                  <a:gd name="T28" fmla="*/ 40 w 77"/>
                  <a:gd name="T29" fmla="*/ 153 h 155"/>
                  <a:gd name="T30" fmla="*/ 37 w 77"/>
                  <a:gd name="T31" fmla="*/ 153 h 155"/>
                  <a:gd name="T32" fmla="*/ 31 w 77"/>
                  <a:gd name="T33" fmla="*/ 148 h 155"/>
                  <a:gd name="T34" fmla="*/ 23 w 77"/>
                  <a:gd name="T35" fmla="*/ 143 h 155"/>
                  <a:gd name="T36" fmla="*/ 15 w 77"/>
                  <a:gd name="T37" fmla="*/ 142 h 155"/>
                  <a:gd name="T38" fmla="*/ 8 w 77"/>
                  <a:gd name="T39" fmla="*/ 142 h 155"/>
                  <a:gd name="T40" fmla="*/ 4 w 77"/>
                  <a:gd name="T41" fmla="*/ 143 h 155"/>
                  <a:gd name="T42" fmla="*/ 1 w 77"/>
                  <a:gd name="T43" fmla="*/ 144 h 155"/>
                  <a:gd name="T44" fmla="*/ 0 w 77"/>
                  <a:gd name="T45" fmla="*/ 142 h 155"/>
                  <a:gd name="T46" fmla="*/ 0 w 77"/>
                  <a:gd name="T47" fmla="*/ 139 h 155"/>
                  <a:gd name="T48" fmla="*/ 1 w 77"/>
                  <a:gd name="T49" fmla="*/ 135 h 155"/>
                  <a:gd name="T50" fmla="*/ 2 w 77"/>
                  <a:gd name="T51" fmla="*/ 131 h 155"/>
                  <a:gd name="T52" fmla="*/ 3 w 77"/>
                  <a:gd name="T53" fmla="*/ 126 h 155"/>
                  <a:gd name="T54" fmla="*/ 5 w 77"/>
                  <a:gd name="T55" fmla="*/ 120 h 155"/>
                  <a:gd name="T56" fmla="*/ 7 w 77"/>
                  <a:gd name="T57" fmla="*/ 114 h 155"/>
                  <a:gd name="T58" fmla="*/ 9 w 77"/>
                  <a:gd name="T59" fmla="*/ 108 h 155"/>
                  <a:gd name="T60" fmla="*/ 12 w 77"/>
                  <a:gd name="T61" fmla="*/ 102 h 155"/>
                  <a:gd name="T62" fmla="*/ 15 w 77"/>
                  <a:gd name="T63" fmla="*/ 97 h 155"/>
                  <a:gd name="T64" fmla="*/ 18 w 77"/>
                  <a:gd name="T65" fmla="*/ 93 h 155"/>
                  <a:gd name="T66" fmla="*/ 22 w 77"/>
                  <a:gd name="T67" fmla="*/ 88 h 155"/>
                  <a:gd name="T68" fmla="*/ 26 w 77"/>
                  <a:gd name="T69" fmla="*/ 82 h 155"/>
                  <a:gd name="T70" fmla="*/ 31 w 77"/>
                  <a:gd name="T71" fmla="*/ 76 h 155"/>
                  <a:gd name="T72" fmla="*/ 35 w 77"/>
                  <a:gd name="T73" fmla="*/ 70 h 155"/>
                  <a:gd name="T74" fmla="*/ 39 w 77"/>
                  <a:gd name="T75" fmla="*/ 63 h 155"/>
                  <a:gd name="T76" fmla="*/ 43 w 77"/>
                  <a:gd name="T77" fmla="*/ 57 h 155"/>
                  <a:gd name="T78" fmla="*/ 46 w 77"/>
                  <a:gd name="T79" fmla="*/ 53 h 155"/>
                  <a:gd name="T80" fmla="*/ 50 w 77"/>
                  <a:gd name="T81" fmla="*/ 46 h 155"/>
                  <a:gd name="T82" fmla="*/ 55 w 77"/>
                  <a:gd name="T83" fmla="*/ 35 h 155"/>
                  <a:gd name="T84" fmla="*/ 60 w 77"/>
                  <a:gd name="T85" fmla="*/ 24 h 155"/>
                  <a:gd name="T86" fmla="*/ 64 w 77"/>
                  <a:gd name="T87" fmla="*/ 14 h 155"/>
                  <a:gd name="T88" fmla="*/ 68 w 77"/>
                  <a:gd name="T89" fmla="*/ 5 h 155"/>
                  <a:gd name="T90" fmla="*/ 71 w 77"/>
                  <a:gd name="T91" fmla="*/ 0 h 155"/>
                  <a:gd name="T92" fmla="*/ 73 w 77"/>
                  <a:gd name="T93" fmla="*/ 0 h 155"/>
                  <a:gd name="T94" fmla="*/ 75 w 77"/>
                  <a:gd name="T95" fmla="*/ 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7" h="155">
                    <a:moveTo>
                      <a:pt x="76" y="11"/>
                    </a:moveTo>
                    <a:lnTo>
                      <a:pt x="76" y="15"/>
                    </a:lnTo>
                    <a:lnTo>
                      <a:pt x="76" y="19"/>
                    </a:lnTo>
                    <a:lnTo>
                      <a:pt x="75" y="23"/>
                    </a:lnTo>
                    <a:lnTo>
                      <a:pt x="75" y="28"/>
                    </a:lnTo>
                    <a:lnTo>
                      <a:pt x="74" y="33"/>
                    </a:lnTo>
                    <a:lnTo>
                      <a:pt x="73" y="39"/>
                    </a:lnTo>
                    <a:lnTo>
                      <a:pt x="71" y="44"/>
                    </a:lnTo>
                    <a:lnTo>
                      <a:pt x="70" y="50"/>
                    </a:lnTo>
                    <a:lnTo>
                      <a:pt x="69" y="56"/>
                    </a:lnTo>
                    <a:lnTo>
                      <a:pt x="67" y="62"/>
                    </a:lnTo>
                    <a:lnTo>
                      <a:pt x="65" y="68"/>
                    </a:lnTo>
                    <a:lnTo>
                      <a:pt x="63" y="74"/>
                    </a:lnTo>
                    <a:lnTo>
                      <a:pt x="62" y="81"/>
                    </a:lnTo>
                    <a:lnTo>
                      <a:pt x="60" y="86"/>
                    </a:lnTo>
                    <a:lnTo>
                      <a:pt x="58" y="92"/>
                    </a:lnTo>
                    <a:lnTo>
                      <a:pt x="56" y="97"/>
                    </a:lnTo>
                    <a:lnTo>
                      <a:pt x="54" y="102"/>
                    </a:lnTo>
                    <a:lnTo>
                      <a:pt x="53" y="108"/>
                    </a:lnTo>
                    <a:lnTo>
                      <a:pt x="51" y="114"/>
                    </a:lnTo>
                    <a:lnTo>
                      <a:pt x="50" y="119"/>
                    </a:lnTo>
                    <a:lnTo>
                      <a:pt x="48" y="124"/>
                    </a:lnTo>
                    <a:lnTo>
                      <a:pt x="48" y="130"/>
                    </a:lnTo>
                    <a:lnTo>
                      <a:pt x="47" y="135"/>
                    </a:lnTo>
                    <a:lnTo>
                      <a:pt x="46" y="139"/>
                    </a:lnTo>
                    <a:lnTo>
                      <a:pt x="45" y="143"/>
                    </a:lnTo>
                    <a:lnTo>
                      <a:pt x="43" y="147"/>
                    </a:lnTo>
                    <a:lnTo>
                      <a:pt x="42" y="150"/>
                    </a:lnTo>
                    <a:lnTo>
                      <a:pt x="41" y="152"/>
                    </a:lnTo>
                    <a:lnTo>
                      <a:pt x="40" y="153"/>
                    </a:lnTo>
                    <a:lnTo>
                      <a:pt x="39" y="154"/>
                    </a:lnTo>
                    <a:lnTo>
                      <a:pt x="37" y="153"/>
                    </a:lnTo>
                    <a:lnTo>
                      <a:pt x="35" y="151"/>
                    </a:lnTo>
                    <a:lnTo>
                      <a:pt x="31" y="148"/>
                    </a:lnTo>
                    <a:lnTo>
                      <a:pt x="27" y="145"/>
                    </a:lnTo>
                    <a:lnTo>
                      <a:pt x="23" y="143"/>
                    </a:lnTo>
                    <a:lnTo>
                      <a:pt x="19" y="142"/>
                    </a:lnTo>
                    <a:lnTo>
                      <a:pt x="15" y="142"/>
                    </a:lnTo>
                    <a:lnTo>
                      <a:pt x="11" y="142"/>
                    </a:lnTo>
                    <a:lnTo>
                      <a:pt x="8" y="142"/>
                    </a:lnTo>
                    <a:lnTo>
                      <a:pt x="6" y="143"/>
                    </a:lnTo>
                    <a:lnTo>
                      <a:pt x="4" y="143"/>
                    </a:lnTo>
                    <a:lnTo>
                      <a:pt x="3" y="144"/>
                    </a:lnTo>
                    <a:lnTo>
                      <a:pt x="1" y="144"/>
                    </a:lnTo>
                    <a:lnTo>
                      <a:pt x="0" y="143"/>
                    </a:lnTo>
                    <a:lnTo>
                      <a:pt x="0" y="142"/>
                    </a:lnTo>
                    <a:lnTo>
                      <a:pt x="0" y="141"/>
                    </a:lnTo>
                    <a:lnTo>
                      <a:pt x="0" y="139"/>
                    </a:lnTo>
                    <a:lnTo>
                      <a:pt x="0" y="137"/>
                    </a:lnTo>
                    <a:lnTo>
                      <a:pt x="1" y="135"/>
                    </a:lnTo>
                    <a:lnTo>
                      <a:pt x="1" y="133"/>
                    </a:lnTo>
                    <a:lnTo>
                      <a:pt x="2" y="131"/>
                    </a:lnTo>
                    <a:lnTo>
                      <a:pt x="3" y="128"/>
                    </a:lnTo>
                    <a:lnTo>
                      <a:pt x="3" y="126"/>
                    </a:lnTo>
                    <a:lnTo>
                      <a:pt x="4" y="123"/>
                    </a:lnTo>
                    <a:lnTo>
                      <a:pt x="5" y="120"/>
                    </a:lnTo>
                    <a:lnTo>
                      <a:pt x="6" y="117"/>
                    </a:lnTo>
                    <a:lnTo>
                      <a:pt x="7" y="114"/>
                    </a:lnTo>
                    <a:lnTo>
                      <a:pt x="8" y="111"/>
                    </a:lnTo>
                    <a:lnTo>
                      <a:pt x="9" y="108"/>
                    </a:lnTo>
                    <a:lnTo>
                      <a:pt x="10" y="104"/>
                    </a:lnTo>
                    <a:lnTo>
                      <a:pt x="12" y="102"/>
                    </a:lnTo>
                    <a:lnTo>
                      <a:pt x="13" y="99"/>
                    </a:lnTo>
                    <a:lnTo>
                      <a:pt x="15" y="97"/>
                    </a:lnTo>
                    <a:lnTo>
                      <a:pt x="16" y="95"/>
                    </a:lnTo>
                    <a:lnTo>
                      <a:pt x="18" y="93"/>
                    </a:lnTo>
                    <a:lnTo>
                      <a:pt x="20" y="90"/>
                    </a:lnTo>
                    <a:lnTo>
                      <a:pt x="22" y="88"/>
                    </a:lnTo>
                    <a:lnTo>
                      <a:pt x="24" y="85"/>
                    </a:lnTo>
                    <a:lnTo>
                      <a:pt x="26" y="82"/>
                    </a:lnTo>
                    <a:lnTo>
                      <a:pt x="28" y="79"/>
                    </a:lnTo>
                    <a:lnTo>
                      <a:pt x="31" y="76"/>
                    </a:lnTo>
                    <a:lnTo>
                      <a:pt x="33" y="73"/>
                    </a:lnTo>
                    <a:lnTo>
                      <a:pt x="35" y="70"/>
                    </a:lnTo>
                    <a:lnTo>
                      <a:pt x="37" y="66"/>
                    </a:lnTo>
                    <a:lnTo>
                      <a:pt x="39" y="63"/>
                    </a:lnTo>
                    <a:lnTo>
                      <a:pt x="41" y="60"/>
                    </a:lnTo>
                    <a:lnTo>
                      <a:pt x="43" y="57"/>
                    </a:lnTo>
                    <a:lnTo>
                      <a:pt x="45" y="55"/>
                    </a:lnTo>
                    <a:lnTo>
                      <a:pt x="46" y="53"/>
                    </a:lnTo>
                    <a:lnTo>
                      <a:pt x="48" y="50"/>
                    </a:lnTo>
                    <a:lnTo>
                      <a:pt x="50" y="46"/>
                    </a:lnTo>
                    <a:lnTo>
                      <a:pt x="53" y="41"/>
                    </a:lnTo>
                    <a:lnTo>
                      <a:pt x="55" y="35"/>
                    </a:lnTo>
                    <a:lnTo>
                      <a:pt x="57" y="29"/>
                    </a:lnTo>
                    <a:lnTo>
                      <a:pt x="60" y="24"/>
                    </a:lnTo>
                    <a:lnTo>
                      <a:pt x="62" y="18"/>
                    </a:lnTo>
                    <a:lnTo>
                      <a:pt x="64" y="14"/>
                    </a:lnTo>
                    <a:lnTo>
                      <a:pt x="66" y="9"/>
                    </a:lnTo>
                    <a:lnTo>
                      <a:pt x="68" y="5"/>
                    </a:lnTo>
                    <a:lnTo>
                      <a:pt x="69" y="2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3" y="0"/>
                    </a:lnTo>
                    <a:lnTo>
                      <a:pt x="74" y="2"/>
                    </a:lnTo>
                    <a:lnTo>
                      <a:pt x="75" y="6"/>
                    </a:lnTo>
                    <a:lnTo>
                      <a:pt x="76" y="11"/>
                    </a:lnTo>
                  </a:path>
                </a:pathLst>
              </a:custGeom>
              <a:solidFill>
                <a:srgbClr val="BA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58" name="Freeform 346">
                <a:extLst>
                  <a:ext uri="{FF2B5EF4-FFF2-40B4-BE49-F238E27FC236}">
                    <a16:creationId xmlns:a16="http://schemas.microsoft.com/office/drawing/2014/main" id="{C62414EF-EBA8-D56C-C7A3-8CC691B69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" y="1323"/>
                <a:ext cx="25" cy="88"/>
              </a:xfrm>
              <a:custGeom>
                <a:avLst/>
                <a:gdLst>
                  <a:gd name="T0" fmla="*/ 3 w 25"/>
                  <a:gd name="T1" fmla="*/ 87 h 88"/>
                  <a:gd name="T2" fmla="*/ 3 w 25"/>
                  <a:gd name="T3" fmla="*/ 87 h 88"/>
                  <a:gd name="T4" fmla="*/ 5 w 25"/>
                  <a:gd name="T5" fmla="*/ 81 h 88"/>
                  <a:gd name="T6" fmla="*/ 7 w 25"/>
                  <a:gd name="T7" fmla="*/ 76 h 88"/>
                  <a:gd name="T8" fmla="*/ 9 w 25"/>
                  <a:gd name="T9" fmla="*/ 70 h 88"/>
                  <a:gd name="T10" fmla="*/ 11 w 25"/>
                  <a:gd name="T11" fmla="*/ 64 h 88"/>
                  <a:gd name="T12" fmla="*/ 13 w 25"/>
                  <a:gd name="T13" fmla="*/ 57 h 88"/>
                  <a:gd name="T14" fmla="*/ 14 w 25"/>
                  <a:gd name="T15" fmla="*/ 52 h 88"/>
                  <a:gd name="T16" fmla="*/ 16 w 25"/>
                  <a:gd name="T17" fmla="*/ 46 h 88"/>
                  <a:gd name="T18" fmla="*/ 18 w 25"/>
                  <a:gd name="T19" fmla="*/ 40 h 88"/>
                  <a:gd name="T20" fmla="*/ 19 w 25"/>
                  <a:gd name="T21" fmla="*/ 34 h 88"/>
                  <a:gd name="T22" fmla="*/ 20 w 25"/>
                  <a:gd name="T23" fmla="*/ 28 h 88"/>
                  <a:gd name="T24" fmla="*/ 21 w 25"/>
                  <a:gd name="T25" fmla="*/ 22 h 88"/>
                  <a:gd name="T26" fmla="*/ 22 w 25"/>
                  <a:gd name="T27" fmla="*/ 17 h 88"/>
                  <a:gd name="T28" fmla="*/ 23 w 25"/>
                  <a:gd name="T29" fmla="*/ 12 h 88"/>
                  <a:gd name="T30" fmla="*/ 23 w 25"/>
                  <a:gd name="T31" fmla="*/ 8 h 88"/>
                  <a:gd name="T32" fmla="*/ 24 w 25"/>
                  <a:gd name="T33" fmla="*/ 4 h 88"/>
                  <a:gd name="T34" fmla="*/ 23 w 25"/>
                  <a:gd name="T35" fmla="*/ 0 h 88"/>
                  <a:gd name="T36" fmla="*/ 20 w 25"/>
                  <a:gd name="T37" fmla="*/ 0 h 88"/>
                  <a:gd name="T38" fmla="*/ 21 w 25"/>
                  <a:gd name="T39" fmla="*/ 4 h 88"/>
                  <a:gd name="T40" fmla="*/ 20 w 25"/>
                  <a:gd name="T41" fmla="*/ 7 h 88"/>
                  <a:gd name="T42" fmla="*/ 20 w 25"/>
                  <a:gd name="T43" fmla="*/ 12 h 88"/>
                  <a:gd name="T44" fmla="*/ 19 w 25"/>
                  <a:gd name="T45" fmla="*/ 17 h 88"/>
                  <a:gd name="T46" fmla="*/ 18 w 25"/>
                  <a:gd name="T47" fmla="*/ 22 h 88"/>
                  <a:gd name="T48" fmla="*/ 17 w 25"/>
                  <a:gd name="T49" fmla="*/ 27 h 88"/>
                  <a:gd name="T50" fmla="*/ 16 w 25"/>
                  <a:gd name="T51" fmla="*/ 33 h 88"/>
                  <a:gd name="T52" fmla="*/ 15 w 25"/>
                  <a:gd name="T53" fmla="*/ 39 h 88"/>
                  <a:gd name="T54" fmla="*/ 13 w 25"/>
                  <a:gd name="T55" fmla="*/ 45 h 88"/>
                  <a:gd name="T56" fmla="*/ 11 w 25"/>
                  <a:gd name="T57" fmla="*/ 51 h 88"/>
                  <a:gd name="T58" fmla="*/ 10 w 25"/>
                  <a:gd name="T59" fmla="*/ 57 h 88"/>
                  <a:gd name="T60" fmla="*/ 8 w 25"/>
                  <a:gd name="T61" fmla="*/ 63 h 88"/>
                  <a:gd name="T62" fmla="*/ 6 w 25"/>
                  <a:gd name="T63" fmla="*/ 69 h 88"/>
                  <a:gd name="T64" fmla="*/ 4 w 25"/>
                  <a:gd name="T65" fmla="*/ 74 h 88"/>
                  <a:gd name="T66" fmla="*/ 2 w 25"/>
                  <a:gd name="T67" fmla="*/ 80 h 88"/>
                  <a:gd name="T68" fmla="*/ 0 w 25"/>
                  <a:gd name="T69" fmla="*/ 85 h 88"/>
                  <a:gd name="T70" fmla="*/ 0 w 25"/>
                  <a:gd name="T71" fmla="*/ 85 h 88"/>
                  <a:gd name="T72" fmla="*/ 3 w 25"/>
                  <a:gd name="T73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" h="88">
                    <a:moveTo>
                      <a:pt x="3" y="87"/>
                    </a:moveTo>
                    <a:lnTo>
                      <a:pt x="3" y="87"/>
                    </a:lnTo>
                    <a:lnTo>
                      <a:pt x="5" y="81"/>
                    </a:lnTo>
                    <a:lnTo>
                      <a:pt x="7" y="76"/>
                    </a:lnTo>
                    <a:lnTo>
                      <a:pt x="9" y="70"/>
                    </a:lnTo>
                    <a:lnTo>
                      <a:pt x="11" y="64"/>
                    </a:lnTo>
                    <a:lnTo>
                      <a:pt x="13" y="57"/>
                    </a:lnTo>
                    <a:lnTo>
                      <a:pt x="14" y="52"/>
                    </a:lnTo>
                    <a:lnTo>
                      <a:pt x="16" y="46"/>
                    </a:lnTo>
                    <a:lnTo>
                      <a:pt x="18" y="40"/>
                    </a:lnTo>
                    <a:lnTo>
                      <a:pt x="19" y="34"/>
                    </a:lnTo>
                    <a:lnTo>
                      <a:pt x="20" y="28"/>
                    </a:lnTo>
                    <a:lnTo>
                      <a:pt x="21" y="22"/>
                    </a:lnTo>
                    <a:lnTo>
                      <a:pt x="22" y="17"/>
                    </a:lnTo>
                    <a:lnTo>
                      <a:pt x="23" y="12"/>
                    </a:lnTo>
                    <a:lnTo>
                      <a:pt x="23" y="8"/>
                    </a:lnTo>
                    <a:lnTo>
                      <a:pt x="24" y="4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21" y="4"/>
                    </a:lnTo>
                    <a:lnTo>
                      <a:pt x="20" y="7"/>
                    </a:lnTo>
                    <a:lnTo>
                      <a:pt x="20" y="12"/>
                    </a:lnTo>
                    <a:lnTo>
                      <a:pt x="19" y="17"/>
                    </a:lnTo>
                    <a:lnTo>
                      <a:pt x="18" y="22"/>
                    </a:lnTo>
                    <a:lnTo>
                      <a:pt x="17" y="27"/>
                    </a:lnTo>
                    <a:lnTo>
                      <a:pt x="16" y="33"/>
                    </a:lnTo>
                    <a:lnTo>
                      <a:pt x="15" y="39"/>
                    </a:lnTo>
                    <a:lnTo>
                      <a:pt x="13" y="45"/>
                    </a:lnTo>
                    <a:lnTo>
                      <a:pt x="11" y="51"/>
                    </a:lnTo>
                    <a:lnTo>
                      <a:pt x="10" y="57"/>
                    </a:lnTo>
                    <a:lnTo>
                      <a:pt x="8" y="63"/>
                    </a:lnTo>
                    <a:lnTo>
                      <a:pt x="6" y="69"/>
                    </a:lnTo>
                    <a:lnTo>
                      <a:pt x="4" y="74"/>
                    </a:lnTo>
                    <a:lnTo>
                      <a:pt x="2" y="80"/>
                    </a:lnTo>
                    <a:lnTo>
                      <a:pt x="0" y="85"/>
                    </a:lnTo>
                    <a:lnTo>
                      <a:pt x="0" y="85"/>
                    </a:lnTo>
                    <a:lnTo>
                      <a:pt x="3" y="87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59" name="Freeform 347">
                <a:extLst>
                  <a:ext uri="{FF2B5EF4-FFF2-40B4-BE49-F238E27FC236}">
                    <a16:creationId xmlns:a16="http://schemas.microsoft.com/office/drawing/2014/main" id="{81E9209E-1D58-2306-3D5F-524387779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" y="1408"/>
                <a:ext cx="24" cy="60"/>
              </a:xfrm>
              <a:custGeom>
                <a:avLst/>
                <a:gdLst>
                  <a:gd name="T0" fmla="*/ 0 w 24"/>
                  <a:gd name="T1" fmla="*/ 56 h 60"/>
                  <a:gd name="T2" fmla="*/ 0 w 24"/>
                  <a:gd name="T3" fmla="*/ 56 h 60"/>
                  <a:gd name="T4" fmla="*/ 2 w 24"/>
                  <a:gd name="T5" fmla="*/ 58 h 60"/>
                  <a:gd name="T6" fmla="*/ 4 w 24"/>
                  <a:gd name="T7" fmla="*/ 59 h 60"/>
                  <a:gd name="T8" fmla="*/ 7 w 24"/>
                  <a:gd name="T9" fmla="*/ 59 h 60"/>
                  <a:gd name="T10" fmla="*/ 9 w 24"/>
                  <a:gd name="T11" fmla="*/ 57 h 60"/>
                  <a:gd name="T12" fmla="*/ 10 w 24"/>
                  <a:gd name="T13" fmla="*/ 54 h 60"/>
                  <a:gd name="T14" fmla="*/ 11 w 24"/>
                  <a:gd name="T15" fmla="*/ 51 h 60"/>
                  <a:gd name="T16" fmla="*/ 12 w 24"/>
                  <a:gd name="T17" fmla="*/ 48 h 60"/>
                  <a:gd name="T18" fmla="*/ 13 w 24"/>
                  <a:gd name="T19" fmla="*/ 44 h 60"/>
                  <a:gd name="T20" fmla="*/ 14 w 24"/>
                  <a:gd name="T21" fmla="*/ 39 h 60"/>
                  <a:gd name="T22" fmla="*/ 15 w 24"/>
                  <a:gd name="T23" fmla="*/ 34 h 60"/>
                  <a:gd name="T24" fmla="*/ 16 w 24"/>
                  <a:gd name="T25" fmla="*/ 29 h 60"/>
                  <a:gd name="T26" fmla="*/ 17 w 24"/>
                  <a:gd name="T27" fmla="*/ 23 h 60"/>
                  <a:gd name="T28" fmla="*/ 19 w 24"/>
                  <a:gd name="T29" fmla="*/ 18 h 60"/>
                  <a:gd name="T30" fmla="*/ 20 w 24"/>
                  <a:gd name="T31" fmla="*/ 12 h 60"/>
                  <a:gd name="T32" fmla="*/ 22 w 24"/>
                  <a:gd name="T33" fmla="*/ 7 h 60"/>
                  <a:gd name="T34" fmla="*/ 23 w 24"/>
                  <a:gd name="T35" fmla="*/ 2 h 60"/>
                  <a:gd name="T36" fmla="*/ 20 w 24"/>
                  <a:gd name="T37" fmla="*/ 0 h 60"/>
                  <a:gd name="T38" fmla="*/ 19 w 24"/>
                  <a:gd name="T39" fmla="*/ 6 h 60"/>
                  <a:gd name="T40" fmla="*/ 17 w 24"/>
                  <a:gd name="T41" fmla="*/ 12 h 60"/>
                  <a:gd name="T42" fmla="*/ 16 w 24"/>
                  <a:gd name="T43" fmla="*/ 17 h 60"/>
                  <a:gd name="T44" fmla="*/ 14 w 24"/>
                  <a:gd name="T45" fmla="*/ 23 h 60"/>
                  <a:gd name="T46" fmla="*/ 13 w 24"/>
                  <a:gd name="T47" fmla="*/ 28 h 60"/>
                  <a:gd name="T48" fmla="*/ 12 w 24"/>
                  <a:gd name="T49" fmla="*/ 33 h 60"/>
                  <a:gd name="T50" fmla="*/ 11 w 24"/>
                  <a:gd name="T51" fmla="*/ 39 h 60"/>
                  <a:gd name="T52" fmla="*/ 10 w 24"/>
                  <a:gd name="T53" fmla="*/ 43 h 60"/>
                  <a:gd name="T54" fmla="*/ 9 w 24"/>
                  <a:gd name="T55" fmla="*/ 47 h 60"/>
                  <a:gd name="T56" fmla="*/ 8 w 24"/>
                  <a:gd name="T57" fmla="*/ 50 h 60"/>
                  <a:gd name="T58" fmla="*/ 7 w 24"/>
                  <a:gd name="T59" fmla="*/ 53 h 60"/>
                  <a:gd name="T60" fmla="*/ 6 w 24"/>
                  <a:gd name="T61" fmla="*/ 55 h 60"/>
                  <a:gd name="T62" fmla="*/ 5 w 24"/>
                  <a:gd name="T63" fmla="*/ 56 h 60"/>
                  <a:gd name="T64" fmla="*/ 5 w 24"/>
                  <a:gd name="T65" fmla="*/ 56 h 60"/>
                  <a:gd name="T66" fmla="*/ 4 w 24"/>
                  <a:gd name="T67" fmla="*/ 56 h 60"/>
                  <a:gd name="T68" fmla="*/ 2 w 24"/>
                  <a:gd name="T69" fmla="*/ 54 h 60"/>
                  <a:gd name="T70" fmla="*/ 2 w 24"/>
                  <a:gd name="T71" fmla="*/ 54 h 60"/>
                  <a:gd name="T72" fmla="*/ 0 w 24"/>
                  <a:gd name="T73" fmla="*/ 5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" h="60">
                    <a:moveTo>
                      <a:pt x="0" y="56"/>
                    </a:moveTo>
                    <a:lnTo>
                      <a:pt x="0" y="56"/>
                    </a:lnTo>
                    <a:lnTo>
                      <a:pt x="2" y="58"/>
                    </a:lnTo>
                    <a:lnTo>
                      <a:pt x="4" y="59"/>
                    </a:lnTo>
                    <a:lnTo>
                      <a:pt x="7" y="59"/>
                    </a:lnTo>
                    <a:lnTo>
                      <a:pt x="9" y="57"/>
                    </a:lnTo>
                    <a:lnTo>
                      <a:pt x="10" y="54"/>
                    </a:lnTo>
                    <a:lnTo>
                      <a:pt x="11" y="51"/>
                    </a:lnTo>
                    <a:lnTo>
                      <a:pt x="12" y="48"/>
                    </a:lnTo>
                    <a:lnTo>
                      <a:pt x="13" y="44"/>
                    </a:lnTo>
                    <a:lnTo>
                      <a:pt x="14" y="39"/>
                    </a:lnTo>
                    <a:lnTo>
                      <a:pt x="15" y="34"/>
                    </a:lnTo>
                    <a:lnTo>
                      <a:pt x="16" y="29"/>
                    </a:lnTo>
                    <a:lnTo>
                      <a:pt x="17" y="23"/>
                    </a:lnTo>
                    <a:lnTo>
                      <a:pt x="19" y="18"/>
                    </a:lnTo>
                    <a:lnTo>
                      <a:pt x="20" y="12"/>
                    </a:lnTo>
                    <a:lnTo>
                      <a:pt x="22" y="7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9" y="6"/>
                    </a:lnTo>
                    <a:lnTo>
                      <a:pt x="17" y="12"/>
                    </a:lnTo>
                    <a:lnTo>
                      <a:pt x="16" y="17"/>
                    </a:lnTo>
                    <a:lnTo>
                      <a:pt x="14" y="23"/>
                    </a:lnTo>
                    <a:lnTo>
                      <a:pt x="13" y="28"/>
                    </a:lnTo>
                    <a:lnTo>
                      <a:pt x="12" y="33"/>
                    </a:lnTo>
                    <a:lnTo>
                      <a:pt x="11" y="39"/>
                    </a:lnTo>
                    <a:lnTo>
                      <a:pt x="10" y="43"/>
                    </a:lnTo>
                    <a:lnTo>
                      <a:pt x="9" y="47"/>
                    </a:lnTo>
                    <a:lnTo>
                      <a:pt x="8" y="50"/>
                    </a:lnTo>
                    <a:lnTo>
                      <a:pt x="7" y="53"/>
                    </a:lnTo>
                    <a:lnTo>
                      <a:pt x="6" y="55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4" y="56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60" name="Freeform 348">
                <a:extLst>
                  <a:ext uri="{FF2B5EF4-FFF2-40B4-BE49-F238E27FC236}">
                    <a16:creationId xmlns:a16="http://schemas.microsoft.com/office/drawing/2014/main" id="{1BC8AB6A-F98F-D20D-C6DF-7FE38D4B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" y="1452"/>
                <a:ext cx="31" cy="17"/>
              </a:xfrm>
              <a:custGeom>
                <a:avLst/>
                <a:gdLst>
                  <a:gd name="T0" fmla="*/ 1 w 31"/>
                  <a:gd name="T1" fmla="*/ 5 h 17"/>
                  <a:gd name="T2" fmla="*/ 1 w 31"/>
                  <a:gd name="T3" fmla="*/ 5 h 17"/>
                  <a:gd name="T4" fmla="*/ 3 w 31"/>
                  <a:gd name="T5" fmla="*/ 5 h 17"/>
                  <a:gd name="T6" fmla="*/ 5 w 31"/>
                  <a:gd name="T7" fmla="*/ 4 h 17"/>
                  <a:gd name="T8" fmla="*/ 9 w 31"/>
                  <a:gd name="T9" fmla="*/ 4 h 17"/>
                  <a:gd name="T10" fmla="*/ 12 w 31"/>
                  <a:gd name="T11" fmla="*/ 5 h 17"/>
                  <a:gd name="T12" fmla="*/ 16 w 31"/>
                  <a:gd name="T13" fmla="*/ 6 h 17"/>
                  <a:gd name="T14" fmla="*/ 21 w 31"/>
                  <a:gd name="T15" fmla="*/ 9 h 17"/>
                  <a:gd name="T16" fmla="*/ 24 w 31"/>
                  <a:gd name="T17" fmla="*/ 12 h 17"/>
                  <a:gd name="T18" fmla="*/ 28 w 31"/>
                  <a:gd name="T19" fmla="*/ 16 h 17"/>
                  <a:gd name="T20" fmla="*/ 30 w 31"/>
                  <a:gd name="T21" fmla="*/ 13 h 17"/>
                  <a:gd name="T22" fmla="*/ 26 w 31"/>
                  <a:gd name="T23" fmla="*/ 8 h 17"/>
                  <a:gd name="T24" fmla="*/ 22 w 31"/>
                  <a:gd name="T25" fmla="*/ 5 h 17"/>
                  <a:gd name="T26" fmla="*/ 17 w 31"/>
                  <a:gd name="T27" fmla="*/ 2 h 17"/>
                  <a:gd name="T28" fmla="*/ 13 w 31"/>
                  <a:gd name="T29" fmla="*/ 1 h 17"/>
                  <a:gd name="T30" fmla="*/ 9 w 31"/>
                  <a:gd name="T31" fmla="*/ 0 h 17"/>
                  <a:gd name="T32" fmla="*/ 5 w 31"/>
                  <a:gd name="T33" fmla="*/ 0 h 17"/>
                  <a:gd name="T34" fmla="*/ 2 w 31"/>
                  <a:gd name="T35" fmla="*/ 1 h 17"/>
                  <a:gd name="T36" fmla="*/ 0 w 31"/>
                  <a:gd name="T37" fmla="*/ 1 h 17"/>
                  <a:gd name="T38" fmla="*/ 0 w 31"/>
                  <a:gd name="T39" fmla="*/ 1 h 17"/>
                  <a:gd name="T40" fmla="*/ 1 w 31"/>
                  <a:gd name="T4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17">
                    <a:moveTo>
                      <a:pt x="1" y="5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9" y="4"/>
                    </a:lnTo>
                    <a:lnTo>
                      <a:pt x="12" y="5"/>
                    </a:lnTo>
                    <a:lnTo>
                      <a:pt x="16" y="6"/>
                    </a:lnTo>
                    <a:lnTo>
                      <a:pt x="21" y="9"/>
                    </a:lnTo>
                    <a:lnTo>
                      <a:pt x="24" y="12"/>
                    </a:lnTo>
                    <a:lnTo>
                      <a:pt x="28" y="16"/>
                    </a:lnTo>
                    <a:lnTo>
                      <a:pt x="30" y="13"/>
                    </a:lnTo>
                    <a:lnTo>
                      <a:pt x="26" y="8"/>
                    </a:lnTo>
                    <a:lnTo>
                      <a:pt x="22" y="5"/>
                    </a:lnTo>
                    <a:lnTo>
                      <a:pt x="17" y="2"/>
                    </a:lnTo>
                    <a:lnTo>
                      <a:pt x="13" y="1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5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61" name="Freeform 349">
                <a:extLst>
                  <a:ext uri="{FF2B5EF4-FFF2-40B4-BE49-F238E27FC236}">
                    <a16:creationId xmlns:a16="http://schemas.microsoft.com/office/drawing/2014/main" id="{CA21E4CA-DB34-8126-6D1F-BAC135CE6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" y="1448"/>
                <a:ext cx="17" cy="17"/>
              </a:xfrm>
              <a:custGeom>
                <a:avLst/>
                <a:gdLst>
                  <a:gd name="T0" fmla="*/ 1 w 17"/>
                  <a:gd name="T1" fmla="*/ 0 h 17"/>
                  <a:gd name="T2" fmla="*/ 1 w 17"/>
                  <a:gd name="T3" fmla="*/ 0 h 17"/>
                  <a:gd name="T4" fmla="*/ 0 w 17"/>
                  <a:gd name="T5" fmla="*/ 3 h 17"/>
                  <a:gd name="T6" fmla="*/ 0 w 17"/>
                  <a:gd name="T7" fmla="*/ 8 h 17"/>
                  <a:gd name="T8" fmla="*/ 0 w 17"/>
                  <a:gd name="T9" fmla="*/ 12 h 17"/>
                  <a:gd name="T10" fmla="*/ 1 w 17"/>
                  <a:gd name="T11" fmla="*/ 14 h 17"/>
                  <a:gd name="T12" fmla="*/ 5 w 17"/>
                  <a:gd name="T13" fmla="*/ 16 h 17"/>
                  <a:gd name="T14" fmla="*/ 8 w 17"/>
                  <a:gd name="T15" fmla="*/ 16 h 17"/>
                  <a:gd name="T16" fmla="*/ 12 w 17"/>
                  <a:gd name="T17" fmla="*/ 16 h 17"/>
                  <a:gd name="T18" fmla="*/ 16 w 17"/>
                  <a:gd name="T19" fmla="*/ 14 h 17"/>
                  <a:gd name="T20" fmla="*/ 14 w 17"/>
                  <a:gd name="T21" fmla="*/ 8 h 17"/>
                  <a:gd name="T22" fmla="*/ 10 w 17"/>
                  <a:gd name="T23" fmla="*/ 10 h 17"/>
                  <a:gd name="T24" fmla="*/ 8 w 17"/>
                  <a:gd name="T25" fmla="*/ 10 h 17"/>
                  <a:gd name="T26" fmla="*/ 5 w 17"/>
                  <a:gd name="T27" fmla="*/ 10 h 17"/>
                  <a:gd name="T28" fmla="*/ 5 w 17"/>
                  <a:gd name="T29" fmla="*/ 10 h 17"/>
                  <a:gd name="T30" fmla="*/ 5 w 17"/>
                  <a:gd name="T31" fmla="*/ 10 h 17"/>
                  <a:gd name="T32" fmla="*/ 5 w 17"/>
                  <a:gd name="T33" fmla="*/ 8 h 17"/>
                  <a:gd name="T34" fmla="*/ 5 w 17"/>
                  <a:gd name="T35" fmla="*/ 5 h 17"/>
                  <a:gd name="T36" fmla="*/ 7 w 17"/>
                  <a:gd name="T37" fmla="*/ 1 h 17"/>
                  <a:gd name="T38" fmla="*/ 7 w 17"/>
                  <a:gd name="T39" fmla="*/ 1 h 17"/>
                  <a:gd name="T40" fmla="*/ 1 w 17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7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1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12" y="16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5" y="5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62" name="Freeform 350">
                <a:extLst>
                  <a:ext uri="{FF2B5EF4-FFF2-40B4-BE49-F238E27FC236}">
                    <a16:creationId xmlns:a16="http://schemas.microsoft.com/office/drawing/2014/main" id="{3B63DA89-3F47-FDD8-9B7D-E71ADF946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" y="1406"/>
                <a:ext cx="20" cy="44"/>
              </a:xfrm>
              <a:custGeom>
                <a:avLst/>
                <a:gdLst>
                  <a:gd name="T0" fmla="*/ 16 w 20"/>
                  <a:gd name="T1" fmla="*/ 0 h 44"/>
                  <a:gd name="T2" fmla="*/ 16 w 20"/>
                  <a:gd name="T3" fmla="*/ 0 h 44"/>
                  <a:gd name="T4" fmla="*/ 14 w 20"/>
                  <a:gd name="T5" fmla="*/ 2 h 44"/>
                  <a:gd name="T6" fmla="*/ 13 w 20"/>
                  <a:gd name="T7" fmla="*/ 4 h 44"/>
                  <a:gd name="T8" fmla="*/ 11 w 20"/>
                  <a:gd name="T9" fmla="*/ 7 h 44"/>
                  <a:gd name="T10" fmla="*/ 10 w 20"/>
                  <a:gd name="T11" fmla="*/ 10 h 44"/>
                  <a:gd name="T12" fmla="*/ 9 w 20"/>
                  <a:gd name="T13" fmla="*/ 13 h 44"/>
                  <a:gd name="T14" fmla="*/ 8 w 20"/>
                  <a:gd name="T15" fmla="*/ 16 h 44"/>
                  <a:gd name="T16" fmla="*/ 7 w 20"/>
                  <a:gd name="T17" fmla="*/ 19 h 44"/>
                  <a:gd name="T18" fmla="*/ 5 w 20"/>
                  <a:gd name="T19" fmla="*/ 22 h 44"/>
                  <a:gd name="T20" fmla="*/ 5 w 20"/>
                  <a:gd name="T21" fmla="*/ 25 h 44"/>
                  <a:gd name="T22" fmla="*/ 4 w 20"/>
                  <a:gd name="T23" fmla="*/ 28 h 44"/>
                  <a:gd name="T24" fmla="*/ 3 w 20"/>
                  <a:gd name="T25" fmla="*/ 31 h 44"/>
                  <a:gd name="T26" fmla="*/ 2 w 20"/>
                  <a:gd name="T27" fmla="*/ 34 h 44"/>
                  <a:gd name="T28" fmla="*/ 1 w 20"/>
                  <a:gd name="T29" fmla="*/ 37 h 44"/>
                  <a:gd name="T30" fmla="*/ 1 w 20"/>
                  <a:gd name="T31" fmla="*/ 38 h 44"/>
                  <a:gd name="T32" fmla="*/ 0 w 20"/>
                  <a:gd name="T33" fmla="*/ 41 h 44"/>
                  <a:gd name="T34" fmla="*/ 0 w 20"/>
                  <a:gd name="T35" fmla="*/ 42 h 44"/>
                  <a:gd name="T36" fmla="*/ 3 w 20"/>
                  <a:gd name="T37" fmla="*/ 43 h 44"/>
                  <a:gd name="T38" fmla="*/ 3 w 20"/>
                  <a:gd name="T39" fmla="*/ 41 h 44"/>
                  <a:gd name="T40" fmla="*/ 4 w 20"/>
                  <a:gd name="T41" fmla="*/ 40 h 44"/>
                  <a:gd name="T42" fmla="*/ 4 w 20"/>
                  <a:gd name="T43" fmla="*/ 37 h 44"/>
                  <a:gd name="T44" fmla="*/ 5 w 20"/>
                  <a:gd name="T45" fmla="*/ 35 h 44"/>
                  <a:gd name="T46" fmla="*/ 6 w 20"/>
                  <a:gd name="T47" fmla="*/ 32 h 44"/>
                  <a:gd name="T48" fmla="*/ 7 w 20"/>
                  <a:gd name="T49" fmla="*/ 29 h 44"/>
                  <a:gd name="T50" fmla="*/ 8 w 20"/>
                  <a:gd name="T51" fmla="*/ 26 h 44"/>
                  <a:gd name="T52" fmla="*/ 8 w 20"/>
                  <a:gd name="T53" fmla="*/ 23 h 44"/>
                  <a:gd name="T54" fmla="*/ 10 w 20"/>
                  <a:gd name="T55" fmla="*/ 20 h 44"/>
                  <a:gd name="T56" fmla="*/ 11 w 20"/>
                  <a:gd name="T57" fmla="*/ 17 h 44"/>
                  <a:gd name="T58" fmla="*/ 12 w 20"/>
                  <a:gd name="T59" fmla="*/ 14 h 44"/>
                  <a:gd name="T60" fmla="*/ 13 w 20"/>
                  <a:gd name="T61" fmla="*/ 11 h 44"/>
                  <a:gd name="T62" fmla="*/ 14 w 20"/>
                  <a:gd name="T63" fmla="*/ 8 h 44"/>
                  <a:gd name="T64" fmla="*/ 16 w 20"/>
                  <a:gd name="T65" fmla="*/ 6 h 44"/>
                  <a:gd name="T66" fmla="*/ 17 w 20"/>
                  <a:gd name="T67" fmla="*/ 3 h 44"/>
                  <a:gd name="T68" fmla="*/ 19 w 20"/>
                  <a:gd name="T69" fmla="*/ 2 h 44"/>
                  <a:gd name="T70" fmla="*/ 19 w 20"/>
                  <a:gd name="T71" fmla="*/ 2 h 44"/>
                  <a:gd name="T72" fmla="*/ 16 w 20"/>
                  <a:gd name="T7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" h="44">
                    <a:moveTo>
                      <a:pt x="16" y="0"/>
                    </a:moveTo>
                    <a:lnTo>
                      <a:pt x="16" y="0"/>
                    </a:lnTo>
                    <a:lnTo>
                      <a:pt x="14" y="2"/>
                    </a:lnTo>
                    <a:lnTo>
                      <a:pt x="13" y="4"/>
                    </a:lnTo>
                    <a:lnTo>
                      <a:pt x="11" y="7"/>
                    </a:lnTo>
                    <a:lnTo>
                      <a:pt x="10" y="10"/>
                    </a:lnTo>
                    <a:lnTo>
                      <a:pt x="9" y="13"/>
                    </a:lnTo>
                    <a:lnTo>
                      <a:pt x="8" y="16"/>
                    </a:lnTo>
                    <a:lnTo>
                      <a:pt x="7" y="19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4" y="28"/>
                    </a:lnTo>
                    <a:lnTo>
                      <a:pt x="3" y="31"/>
                    </a:lnTo>
                    <a:lnTo>
                      <a:pt x="2" y="34"/>
                    </a:lnTo>
                    <a:lnTo>
                      <a:pt x="1" y="37"/>
                    </a:lnTo>
                    <a:lnTo>
                      <a:pt x="1" y="38"/>
                    </a:lnTo>
                    <a:lnTo>
                      <a:pt x="0" y="41"/>
                    </a:lnTo>
                    <a:lnTo>
                      <a:pt x="0" y="42"/>
                    </a:lnTo>
                    <a:lnTo>
                      <a:pt x="3" y="43"/>
                    </a:lnTo>
                    <a:lnTo>
                      <a:pt x="3" y="41"/>
                    </a:lnTo>
                    <a:lnTo>
                      <a:pt x="4" y="40"/>
                    </a:lnTo>
                    <a:lnTo>
                      <a:pt x="4" y="37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7" y="29"/>
                    </a:lnTo>
                    <a:lnTo>
                      <a:pt x="8" y="26"/>
                    </a:lnTo>
                    <a:lnTo>
                      <a:pt x="8" y="23"/>
                    </a:lnTo>
                    <a:lnTo>
                      <a:pt x="10" y="20"/>
                    </a:lnTo>
                    <a:lnTo>
                      <a:pt x="11" y="17"/>
                    </a:lnTo>
                    <a:lnTo>
                      <a:pt x="12" y="14"/>
                    </a:lnTo>
                    <a:lnTo>
                      <a:pt x="13" y="11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17" y="3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63" name="Freeform 351">
                <a:extLst>
                  <a:ext uri="{FF2B5EF4-FFF2-40B4-BE49-F238E27FC236}">
                    <a16:creationId xmlns:a16="http://schemas.microsoft.com/office/drawing/2014/main" id="{C0851063-3CF0-9340-7EA2-05A2498B8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" y="1362"/>
                <a:ext cx="35" cy="47"/>
              </a:xfrm>
              <a:custGeom>
                <a:avLst/>
                <a:gdLst>
                  <a:gd name="T0" fmla="*/ 31 w 35"/>
                  <a:gd name="T1" fmla="*/ 0 h 47"/>
                  <a:gd name="T2" fmla="*/ 31 w 35"/>
                  <a:gd name="T3" fmla="*/ 0 h 47"/>
                  <a:gd name="T4" fmla="*/ 30 w 35"/>
                  <a:gd name="T5" fmla="*/ 2 h 47"/>
                  <a:gd name="T6" fmla="*/ 28 w 35"/>
                  <a:gd name="T7" fmla="*/ 4 h 47"/>
                  <a:gd name="T8" fmla="*/ 27 w 35"/>
                  <a:gd name="T9" fmla="*/ 6 h 47"/>
                  <a:gd name="T10" fmla="*/ 25 w 35"/>
                  <a:gd name="T11" fmla="*/ 9 h 47"/>
                  <a:gd name="T12" fmla="*/ 23 w 35"/>
                  <a:gd name="T13" fmla="*/ 12 h 47"/>
                  <a:gd name="T14" fmla="*/ 21 w 35"/>
                  <a:gd name="T15" fmla="*/ 15 h 47"/>
                  <a:gd name="T16" fmla="*/ 19 w 35"/>
                  <a:gd name="T17" fmla="*/ 18 h 47"/>
                  <a:gd name="T18" fmla="*/ 16 w 35"/>
                  <a:gd name="T19" fmla="*/ 22 h 47"/>
                  <a:gd name="T20" fmla="*/ 14 w 35"/>
                  <a:gd name="T21" fmla="*/ 25 h 47"/>
                  <a:gd name="T22" fmla="*/ 12 w 35"/>
                  <a:gd name="T23" fmla="*/ 28 h 47"/>
                  <a:gd name="T24" fmla="*/ 10 w 35"/>
                  <a:gd name="T25" fmla="*/ 31 h 47"/>
                  <a:gd name="T26" fmla="*/ 8 w 35"/>
                  <a:gd name="T27" fmla="*/ 34 h 47"/>
                  <a:gd name="T28" fmla="*/ 6 w 35"/>
                  <a:gd name="T29" fmla="*/ 37 h 47"/>
                  <a:gd name="T30" fmla="*/ 4 w 35"/>
                  <a:gd name="T31" fmla="*/ 39 h 47"/>
                  <a:gd name="T32" fmla="*/ 2 w 35"/>
                  <a:gd name="T33" fmla="*/ 42 h 47"/>
                  <a:gd name="T34" fmla="*/ 0 w 35"/>
                  <a:gd name="T35" fmla="*/ 44 h 47"/>
                  <a:gd name="T36" fmla="*/ 3 w 35"/>
                  <a:gd name="T37" fmla="*/ 46 h 47"/>
                  <a:gd name="T38" fmla="*/ 4 w 35"/>
                  <a:gd name="T39" fmla="*/ 44 h 47"/>
                  <a:gd name="T40" fmla="*/ 6 w 35"/>
                  <a:gd name="T41" fmla="*/ 41 h 47"/>
                  <a:gd name="T42" fmla="*/ 8 w 35"/>
                  <a:gd name="T43" fmla="*/ 39 h 47"/>
                  <a:gd name="T44" fmla="*/ 10 w 35"/>
                  <a:gd name="T45" fmla="*/ 36 h 47"/>
                  <a:gd name="T46" fmla="*/ 13 w 35"/>
                  <a:gd name="T47" fmla="*/ 33 h 47"/>
                  <a:gd name="T48" fmla="*/ 15 w 35"/>
                  <a:gd name="T49" fmla="*/ 30 h 47"/>
                  <a:gd name="T50" fmla="*/ 17 w 35"/>
                  <a:gd name="T51" fmla="*/ 27 h 47"/>
                  <a:gd name="T52" fmla="*/ 19 w 35"/>
                  <a:gd name="T53" fmla="*/ 23 h 47"/>
                  <a:gd name="T54" fmla="*/ 21 w 35"/>
                  <a:gd name="T55" fmla="*/ 20 h 47"/>
                  <a:gd name="T56" fmla="*/ 24 w 35"/>
                  <a:gd name="T57" fmla="*/ 17 h 47"/>
                  <a:gd name="T58" fmla="*/ 26 w 35"/>
                  <a:gd name="T59" fmla="*/ 14 h 47"/>
                  <a:gd name="T60" fmla="*/ 28 w 35"/>
                  <a:gd name="T61" fmla="*/ 11 h 47"/>
                  <a:gd name="T62" fmla="*/ 29 w 35"/>
                  <a:gd name="T63" fmla="*/ 8 h 47"/>
                  <a:gd name="T64" fmla="*/ 31 w 35"/>
                  <a:gd name="T65" fmla="*/ 6 h 47"/>
                  <a:gd name="T66" fmla="*/ 33 w 35"/>
                  <a:gd name="T67" fmla="*/ 3 h 47"/>
                  <a:gd name="T68" fmla="*/ 34 w 35"/>
                  <a:gd name="T69" fmla="*/ 1 h 47"/>
                  <a:gd name="T70" fmla="*/ 34 w 35"/>
                  <a:gd name="T71" fmla="*/ 1 h 47"/>
                  <a:gd name="T72" fmla="*/ 31 w 35"/>
                  <a:gd name="T7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" h="47">
                    <a:moveTo>
                      <a:pt x="31" y="0"/>
                    </a:moveTo>
                    <a:lnTo>
                      <a:pt x="31" y="0"/>
                    </a:lnTo>
                    <a:lnTo>
                      <a:pt x="30" y="2"/>
                    </a:lnTo>
                    <a:lnTo>
                      <a:pt x="28" y="4"/>
                    </a:lnTo>
                    <a:lnTo>
                      <a:pt x="27" y="6"/>
                    </a:lnTo>
                    <a:lnTo>
                      <a:pt x="25" y="9"/>
                    </a:lnTo>
                    <a:lnTo>
                      <a:pt x="23" y="12"/>
                    </a:lnTo>
                    <a:lnTo>
                      <a:pt x="21" y="15"/>
                    </a:lnTo>
                    <a:lnTo>
                      <a:pt x="19" y="18"/>
                    </a:lnTo>
                    <a:lnTo>
                      <a:pt x="16" y="22"/>
                    </a:lnTo>
                    <a:lnTo>
                      <a:pt x="14" y="25"/>
                    </a:lnTo>
                    <a:lnTo>
                      <a:pt x="12" y="28"/>
                    </a:lnTo>
                    <a:lnTo>
                      <a:pt x="10" y="31"/>
                    </a:lnTo>
                    <a:lnTo>
                      <a:pt x="8" y="34"/>
                    </a:lnTo>
                    <a:lnTo>
                      <a:pt x="6" y="37"/>
                    </a:lnTo>
                    <a:lnTo>
                      <a:pt x="4" y="39"/>
                    </a:lnTo>
                    <a:lnTo>
                      <a:pt x="2" y="42"/>
                    </a:lnTo>
                    <a:lnTo>
                      <a:pt x="0" y="44"/>
                    </a:lnTo>
                    <a:lnTo>
                      <a:pt x="3" y="46"/>
                    </a:lnTo>
                    <a:lnTo>
                      <a:pt x="4" y="44"/>
                    </a:lnTo>
                    <a:lnTo>
                      <a:pt x="6" y="41"/>
                    </a:lnTo>
                    <a:lnTo>
                      <a:pt x="8" y="39"/>
                    </a:lnTo>
                    <a:lnTo>
                      <a:pt x="10" y="36"/>
                    </a:lnTo>
                    <a:lnTo>
                      <a:pt x="13" y="33"/>
                    </a:lnTo>
                    <a:lnTo>
                      <a:pt x="15" y="30"/>
                    </a:lnTo>
                    <a:lnTo>
                      <a:pt x="17" y="27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4" y="17"/>
                    </a:lnTo>
                    <a:lnTo>
                      <a:pt x="26" y="14"/>
                    </a:lnTo>
                    <a:lnTo>
                      <a:pt x="28" y="11"/>
                    </a:lnTo>
                    <a:lnTo>
                      <a:pt x="29" y="8"/>
                    </a:lnTo>
                    <a:lnTo>
                      <a:pt x="31" y="6"/>
                    </a:lnTo>
                    <a:lnTo>
                      <a:pt x="33" y="3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1" y="0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64" name="Freeform 352">
                <a:extLst>
                  <a:ext uri="{FF2B5EF4-FFF2-40B4-BE49-F238E27FC236}">
                    <a16:creationId xmlns:a16="http://schemas.microsoft.com/office/drawing/2014/main" id="{6AC6A706-41A6-E23C-DB63-9170AA510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" y="1310"/>
                <a:ext cx="32" cy="54"/>
              </a:xfrm>
              <a:custGeom>
                <a:avLst/>
                <a:gdLst>
                  <a:gd name="T0" fmla="*/ 31 w 32"/>
                  <a:gd name="T1" fmla="*/ 13 h 54"/>
                  <a:gd name="T2" fmla="*/ 31 w 32"/>
                  <a:gd name="T3" fmla="*/ 13 h 54"/>
                  <a:gd name="T4" fmla="*/ 31 w 32"/>
                  <a:gd name="T5" fmla="*/ 7 h 54"/>
                  <a:gd name="T6" fmla="*/ 30 w 32"/>
                  <a:gd name="T7" fmla="*/ 4 h 54"/>
                  <a:gd name="T8" fmla="*/ 29 w 32"/>
                  <a:gd name="T9" fmla="*/ 1 h 54"/>
                  <a:gd name="T10" fmla="*/ 26 w 32"/>
                  <a:gd name="T11" fmla="*/ 0 h 54"/>
                  <a:gd name="T12" fmla="*/ 24 w 32"/>
                  <a:gd name="T13" fmla="*/ 1 h 54"/>
                  <a:gd name="T14" fmla="*/ 22 w 32"/>
                  <a:gd name="T15" fmla="*/ 4 h 54"/>
                  <a:gd name="T16" fmla="*/ 20 w 32"/>
                  <a:gd name="T17" fmla="*/ 7 h 54"/>
                  <a:gd name="T18" fmla="*/ 18 w 32"/>
                  <a:gd name="T19" fmla="*/ 10 h 54"/>
                  <a:gd name="T20" fmla="*/ 16 w 32"/>
                  <a:gd name="T21" fmla="*/ 15 h 54"/>
                  <a:gd name="T22" fmla="*/ 14 w 32"/>
                  <a:gd name="T23" fmla="*/ 20 h 54"/>
                  <a:gd name="T24" fmla="*/ 12 w 32"/>
                  <a:gd name="T25" fmla="*/ 25 h 54"/>
                  <a:gd name="T26" fmla="*/ 10 w 32"/>
                  <a:gd name="T27" fmla="*/ 31 h 54"/>
                  <a:gd name="T28" fmla="*/ 7 w 32"/>
                  <a:gd name="T29" fmla="*/ 36 h 54"/>
                  <a:gd name="T30" fmla="*/ 5 w 32"/>
                  <a:gd name="T31" fmla="*/ 42 h 54"/>
                  <a:gd name="T32" fmla="*/ 2 w 32"/>
                  <a:gd name="T33" fmla="*/ 47 h 54"/>
                  <a:gd name="T34" fmla="*/ 0 w 32"/>
                  <a:gd name="T35" fmla="*/ 52 h 54"/>
                  <a:gd name="T36" fmla="*/ 3 w 32"/>
                  <a:gd name="T37" fmla="*/ 53 h 54"/>
                  <a:gd name="T38" fmla="*/ 5 w 32"/>
                  <a:gd name="T39" fmla="*/ 48 h 54"/>
                  <a:gd name="T40" fmla="*/ 8 w 32"/>
                  <a:gd name="T41" fmla="*/ 43 h 54"/>
                  <a:gd name="T42" fmla="*/ 10 w 32"/>
                  <a:gd name="T43" fmla="*/ 38 h 54"/>
                  <a:gd name="T44" fmla="*/ 13 w 32"/>
                  <a:gd name="T45" fmla="*/ 32 h 54"/>
                  <a:gd name="T46" fmla="*/ 15 w 32"/>
                  <a:gd name="T47" fmla="*/ 27 h 54"/>
                  <a:gd name="T48" fmla="*/ 17 w 32"/>
                  <a:gd name="T49" fmla="*/ 21 h 54"/>
                  <a:gd name="T50" fmla="*/ 19 w 32"/>
                  <a:gd name="T51" fmla="*/ 16 h 54"/>
                  <a:gd name="T52" fmla="*/ 21 w 32"/>
                  <a:gd name="T53" fmla="*/ 12 h 54"/>
                  <a:gd name="T54" fmla="*/ 23 w 32"/>
                  <a:gd name="T55" fmla="*/ 8 h 54"/>
                  <a:gd name="T56" fmla="*/ 25 w 32"/>
                  <a:gd name="T57" fmla="*/ 5 h 54"/>
                  <a:gd name="T58" fmla="*/ 26 w 32"/>
                  <a:gd name="T59" fmla="*/ 4 h 54"/>
                  <a:gd name="T60" fmla="*/ 26 w 32"/>
                  <a:gd name="T61" fmla="*/ 3 h 54"/>
                  <a:gd name="T62" fmla="*/ 26 w 32"/>
                  <a:gd name="T63" fmla="*/ 3 h 54"/>
                  <a:gd name="T64" fmla="*/ 27 w 32"/>
                  <a:gd name="T65" fmla="*/ 4 h 54"/>
                  <a:gd name="T66" fmla="*/ 28 w 32"/>
                  <a:gd name="T67" fmla="*/ 8 h 54"/>
                  <a:gd name="T68" fmla="*/ 28 w 32"/>
                  <a:gd name="T69" fmla="*/ 13 h 54"/>
                  <a:gd name="T70" fmla="*/ 28 w 32"/>
                  <a:gd name="T71" fmla="*/ 13 h 54"/>
                  <a:gd name="T72" fmla="*/ 31 w 32"/>
                  <a:gd name="T73" fmla="*/ 1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" h="54">
                    <a:moveTo>
                      <a:pt x="31" y="13"/>
                    </a:moveTo>
                    <a:lnTo>
                      <a:pt x="31" y="13"/>
                    </a:lnTo>
                    <a:lnTo>
                      <a:pt x="31" y="7"/>
                    </a:lnTo>
                    <a:lnTo>
                      <a:pt x="30" y="4"/>
                    </a:lnTo>
                    <a:lnTo>
                      <a:pt x="29" y="1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2" y="4"/>
                    </a:lnTo>
                    <a:lnTo>
                      <a:pt x="20" y="7"/>
                    </a:lnTo>
                    <a:lnTo>
                      <a:pt x="18" y="10"/>
                    </a:lnTo>
                    <a:lnTo>
                      <a:pt x="16" y="15"/>
                    </a:lnTo>
                    <a:lnTo>
                      <a:pt x="14" y="20"/>
                    </a:lnTo>
                    <a:lnTo>
                      <a:pt x="12" y="25"/>
                    </a:lnTo>
                    <a:lnTo>
                      <a:pt x="10" y="31"/>
                    </a:lnTo>
                    <a:lnTo>
                      <a:pt x="7" y="36"/>
                    </a:lnTo>
                    <a:lnTo>
                      <a:pt x="5" y="42"/>
                    </a:lnTo>
                    <a:lnTo>
                      <a:pt x="2" y="47"/>
                    </a:lnTo>
                    <a:lnTo>
                      <a:pt x="0" y="52"/>
                    </a:lnTo>
                    <a:lnTo>
                      <a:pt x="3" y="53"/>
                    </a:lnTo>
                    <a:lnTo>
                      <a:pt x="5" y="48"/>
                    </a:lnTo>
                    <a:lnTo>
                      <a:pt x="8" y="43"/>
                    </a:lnTo>
                    <a:lnTo>
                      <a:pt x="10" y="38"/>
                    </a:lnTo>
                    <a:lnTo>
                      <a:pt x="13" y="32"/>
                    </a:lnTo>
                    <a:lnTo>
                      <a:pt x="15" y="27"/>
                    </a:lnTo>
                    <a:lnTo>
                      <a:pt x="17" y="21"/>
                    </a:lnTo>
                    <a:lnTo>
                      <a:pt x="19" y="16"/>
                    </a:lnTo>
                    <a:lnTo>
                      <a:pt x="21" y="12"/>
                    </a:lnTo>
                    <a:lnTo>
                      <a:pt x="23" y="8"/>
                    </a:lnTo>
                    <a:lnTo>
                      <a:pt x="25" y="5"/>
                    </a:lnTo>
                    <a:lnTo>
                      <a:pt x="26" y="4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7" y="4"/>
                    </a:lnTo>
                    <a:lnTo>
                      <a:pt x="28" y="8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31" y="13"/>
                    </a:lnTo>
                  </a:path>
                </a:pathLst>
              </a:custGeom>
              <a:solidFill>
                <a:srgbClr val="AFC4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65" name="Freeform 353">
                <a:extLst>
                  <a:ext uri="{FF2B5EF4-FFF2-40B4-BE49-F238E27FC236}">
                    <a16:creationId xmlns:a16="http://schemas.microsoft.com/office/drawing/2014/main" id="{72D66D54-25D6-3460-D3B0-E3260BA55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111"/>
                <a:ext cx="87" cy="109"/>
              </a:xfrm>
              <a:custGeom>
                <a:avLst/>
                <a:gdLst>
                  <a:gd name="T0" fmla="*/ 86 w 87"/>
                  <a:gd name="T1" fmla="*/ 0 h 109"/>
                  <a:gd name="T2" fmla="*/ 86 w 87"/>
                  <a:gd name="T3" fmla="*/ 0 h 109"/>
                  <a:gd name="T4" fmla="*/ 86 w 87"/>
                  <a:gd name="T5" fmla="*/ 0 h 109"/>
                  <a:gd name="T6" fmla="*/ 85 w 87"/>
                  <a:gd name="T7" fmla="*/ 1 h 109"/>
                  <a:gd name="T8" fmla="*/ 84 w 87"/>
                  <a:gd name="T9" fmla="*/ 2 h 109"/>
                  <a:gd name="T10" fmla="*/ 83 w 87"/>
                  <a:gd name="T11" fmla="*/ 3 h 109"/>
                  <a:gd name="T12" fmla="*/ 81 w 87"/>
                  <a:gd name="T13" fmla="*/ 4 h 109"/>
                  <a:gd name="T14" fmla="*/ 80 w 87"/>
                  <a:gd name="T15" fmla="*/ 5 h 109"/>
                  <a:gd name="T16" fmla="*/ 78 w 87"/>
                  <a:gd name="T17" fmla="*/ 7 h 109"/>
                  <a:gd name="T18" fmla="*/ 77 w 87"/>
                  <a:gd name="T19" fmla="*/ 9 h 109"/>
                  <a:gd name="T20" fmla="*/ 77 w 87"/>
                  <a:gd name="T21" fmla="*/ 9 h 109"/>
                  <a:gd name="T22" fmla="*/ 75 w 87"/>
                  <a:gd name="T23" fmla="*/ 11 h 109"/>
                  <a:gd name="T24" fmla="*/ 72 w 87"/>
                  <a:gd name="T25" fmla="*/ 14 h 109"/>
                  <a:gd name="T26" fmla="*/ 69 w 87"/>
                  <a:gd name="T27" fmla="*/ 17 h 109"/>
                  <a:gd name="T28" fmla="*/ 65 w 87"/>
                  <a:gd name="T29" fmla="*/ 21 h 109"/>
                  <a:gd name="T30" fmla="*/ 62 w 87"/>
                  <a:gd name="T31" fmla="*/ 26 h 109"/>
                  <a:gd name="T32" fmla="*/ 58 w 87"/>
                  <a:gd name="T33" fmla="*/ 30 h 109"/>
                  <a:gd name="T34" fmla="*/ 55 w 87"/>
                  <a:gd name="T35" fmla="*/ 34 h 109"/>
                  <a:gd name="T36" fmla="*/ 53 w 87"/>
                  <a:gd name="T37" fmla="*/ 38 h 109"/>
                  <a:gd name="T38" fmla="*/ 53 w 87"/>
                  <a:gd name="T39" fmla="*/ 38 h 109"/>
                  <a:gd name="T40" fmla="*/ 51 w 87"/>
                  <a:gd name="T41" fmla="*/ 40 h 109"/>
                  <a:gd name="T42" fmla="*/ 48 w 87"/>
                  <a:gd name="T43" fmla="*/ 44 h 109"/>
                  <a:gd name="T44" fmla="*/ 45 w 87"/>
                  <a:gd name="T45" fmla="*/ 48 h 109"/>
                  <a:gd name="T46" fmla="*/ 42 w 87"/>
                  <a:gd name="T47" fmla="*/ 53 h 109"/>
                  <a:gd name="T48" fmla="*/ 38 w 87"/>
                  <a:gd name="T49" fmla="*/ 58 h 109"/>
                  <a:gd name="T50" fmla="*/ 33 w 87"/>
                  <a:gd name="T51" fmla="*/ 64 h 109"/>
                  <a:gd name="T52" fmla="*/ 29 w 87"/>
                  <a:gd name="T53" fmla="*/ 70 h 109"/>
                  <a:gd name="T54" fmla="*/ 24 w 87"/>
                  <a:gd name="T55" fmla="*/ 77 h 109"/>
                  <a:gd name="T56" fmla="*/ 19 w 87"/>
                  <a:gd name="T57" fmla="*/ 83 h 109"/>
                  <a:gd name="T58" fmla="*/ 15 w 87"/>
                  <a:gd name="T59" fmla="*/ 89 h 109"/>
                  <a:gd name="T60" fmla="*/ 11 w 87"/>
                  <a:gd name="T61" fmla="*/ 94 h 109"/>
                  <a:gd name="T62" fmla="*/ 7 w 87"/>
                  <a:gd name="T63" fmla="*/ 99 h 109"/>
                  <a:gd name="T64" fmla="*/ 4 w 87"/>
                  <a:gd name="T65" fmla="*/ 103 h 109"/>
                  <a:gd name="T66" fmla="*/ 2 w 87"/>
                  <a:gd name="T67" fmla="*/ 106 h 109"/>
                  <a:gd name="T68" fmla="*/ 0 w 87"/>
                  <a:gd name="T69" fmla="*/ 108 h 109"/>
                  <a:gd name="T70" fmla="*/ 0 w 87"/>
                  <a:gd name="T71" fmla="*/ 10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109">
                    <a:moveTo>
                      <a:pt x="86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85" y="1"/>
                    </a:lnTo>
                    <a:lnTo>
                      <a:pt x="84" y="2"/>
                    </a:lnTo>
                    <a:lnTo>
                      <a:pt x="83" y="3"/>
                    </a:lnTo>
                    <a:lnTo>
                      <a:pt x="81" y="4"/>
                    </a:lnTo>
                    <a:lnTo>
                      <a:pt x="80" y="5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7" y="9"/>
                    </a:lnTo>
                    <a:lnTo>
                      <a:pt x="75" y="11"/>
                    </a:lnTo>
                    <a:lnTo>
                      <a:pt x="72" y="14"/>
                    </a:lnTo>
                    <a:lnTo>
                      <a:pt x="69" y="17"/>
                    </a:lnTo>
                    <a:lnTo>
                      <a:pt x="65" y="21"/>
                    </a:lnTo>
                    <a:lnTo>
                      <a:pt x="62" y="26"/>
                    </a:lnTo>
                    <a:lnTo>
                      <a:pt x="58" y="30"/>
                    </a:lnTo>
                    <a:lnTo>
                      <a:pt x="55" y="34"/>
                    </a:lnTo>
                    <a:lnTo>
                      <a:pt x="53" y="38"/>
                    </a:lnTo>
                    <a:lnTo>
                      <a:pt x="53" y="38"/>
                    </a:lnTo>
                    <a:lnTo>
                      <a:pt x="51" y="40"/>
                    </a:lnTo>
                    <a:lnTo>
                      <a:pt x="48" y="44"/>
                    </a:lnTo>
                    <a:lnTo>
                      <a:pt x="45" y="48"/>
                    </a:lnTo>
                    <a:lnTo>
                      <a:pt x="42" y="53"/>
                    </a:lnTo>
                    <a:lnTo>
                      <a:pt x="38" y="58"/>
                    </a:lnTo>
                    <a:lnTo>
                      <a:pt x="33" y="64"/>
                    </a:lnTo>
                    <a:lnTo>
                      <a:pt x="29" y="70"/>
                    </a:lnTo>
                    <a:lnTo>
                      <a:pt x="24" y="77"/>
                    </a:lnTo>
                    <a:lnTo>
                      <a:pt x="19" y="83"/>
                    </a:lnTo>
                    <a:lnTo>
                      <a:pt x="15" y="89"/>
                    </a:lnTo>
                    <a:lnTo>
                      <a:pt x="11" y="94"/>
                    </a:lnTo>
                    <a:lnTo>
                      <a:pt x="7" y="99"/>
                    </a:lnTo>
                    <a:lnTo>
                      <a:pt x="4" y="103"/>
                    </a:lnTo>
                    <a:lnTo>
                      <a:pt x="2" y="106"/>
                    </a:lnTo>
                    <a:lnTo>
                      <a:pt x="0" y="108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66" name="Freeform 354">
                <a:extLst>
                  <a:ext uri="{FF2B5EF4-FFF2-40B4-BE49-F238E27FC236}">
                    <a16:creationId xmlns:a16="http://schemas.microsoft.com/office/drawing/2014/main" id="{744EB3BA-01E2-2BD4-85D1-9EC3441D4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" y="1115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4 h 17"/>
                  <a:gd name="T6" fmla="*/ 12 w 17"/>
                  <a:gd name="T7" fmla="*/ 14 h 17"/>
                  <a:gd name="T8" fmla="*/ 12 w 17"/>
                  <a:gd name="T9" fmla="*/ 11 h 17"/>
                  <a:gd name="T10" fmla="*/ 8 w 17"/>
                  <a:gd name="T11" fmla="*/ 9 h 17"/>
                  <a:gd name="T12" fmla="*/ 4 w 17"/>
                  <a:gd name="T13" fmla="*/ 6 h 17"/>
                  <a:gd name="T14" fmla="*/ 4 w 17"/>
                  <a:gd name="T15" fmla="*/ 4 h 17"/>
                  <a:gd name="T16" fmla="*/ 0 w 17"/>
                  <a:gd name="T17" fmla="*/ 1 h 17"/>
                  <a:gd name="T18" fmla="*/ 0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1"/>
                    </a:lnTo>
                    <a:lnTo>
                      <a:pt x="8" y="9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67" name="Freeform 355">
                <a:extLst>
                  <a:ext uri="{FF2B5EF4-FFF2-40B4-BE49-F238E27FC236}">
                    <a16:creationId xmlns:a16="http://schemas.microsoft.com/office/drawing/2014/main" id="{1D8119F8-166A-E3A3-64F8-EB0435D8C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" y="855"/>
                <a:ext cx="17" cy="38"/>
              </a:xfrm>
              <a:custGeom>
                <a:avLst/>
                <a:gdLst>
                  <a:gd name="T0" fmla="*/ 0 w 17"/>
                  <a:gd name="T1" fmla="*/ 0 h 38"/>
                  <a:gd name="T2" fmla="*/ 0 w 17"/>
                  <a:gd name="T3" fmla="*/ 0 h 38"/>
                  <a:gd name="T4" fmla="*/ 0 w 17"/>
                  <a:gd name="T5" fmla="*/ 1 h 38"/>
                  <a:gd name="T6" fmla="*/ 0 w 17"/>
                  <a:gd name="T7" fmla="*/ 3 h 38"/>
                  <a:gd name="T8" fmla="*/ 0 w 17"/>
                  <a:gd name="T9" fmla="*/ 6 h 38"/>
                  <a:gd name="T10" fmla="*/ 0 w 17"/>
                  <a:gd name="T11" fmla="*/ 10 h 38"/>
                  <a:gd name="T12" fmla="*/ 0 w 17"/>
                  <a:gd name="T13" fmla="*/ 14 h 38"/>
                  <a:gd name="T14" fmla="*/ 2 w 17"/>
                  <a:gd name="T15" fmla="*/ 18 h 38"/>
                  <a:gd name="T16" fmla="*/ 2 w 17"/>
                  <a:gd name="T17" fmla="*/ 21 h 38"/>
                  <a:gd name="T18" fmla="*/ 5 w 17"/>
                  <a:gd name="T19" fmla="*/ 24 h 38"/>
                  <a:gd name="T20" fmla="*/ 5 w 17"/>
                  <a:gd name="T21" fmla="*/ 24 h 38"/>
                  <a:gd name="T22" fmla="*/ 8 w 17"/>
                  <a:gd name="T23" fmla="*/ 26 h 38"/>
                  <a:gd name="T24" fmla="*/ 8 w 17"/>
                  <a:gd name="T25" fmla="*/ 28 h 38"/>
                  <a:gd name="T26" fmla="*/ 10 w 17"/>
                  <a:gd name="T27" fmla="*/ 30 h 38"/>
                  <a:gd name="T28" fmla="*/ 10 w 17"/>
                  <a:gd name="T29" fmla="*/ 32 h 38"/>
                  <a:gd name="T30" fmla="*/ 13 w 17"/>
                  <a:gd name="T31" fmla="*/ 35 h 38"/>
                  <a:gd name="T32" fmla="*/ 13 w 17"/>
                  <a:gd name="T33" fmla="*/ 36 h 38"/>
                  <a:gd name="T34" fmla="*/ 16 w 17"/>
                  <a:gd name="T35" fmla="*/ 37 h 38"/>
                  <a:gd name="T36" fmla="*/ 16 w 17"/>
                  <a:gd name="T3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21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8" y="28"/>
                    </a:lnTo>
                    <a:lnTo>
                      <a:pt x="10" y="30"/>
                    </a:lnTo>
                    <a:lnTo>
                      <a:pt x="10" y="32"/>
                    </a:lnTo>
                    <a:lnTo>
                      <a:pt x="13" y="35"/>
                    </a:lnTo>
                    <a:lnTo>
                      <a:pt x="13" y="36"/>
                    </a:lnTo>
                    <a:lnTo>
                      <a:pt x="16" y="37"/>
                    </a:lnTo>
                    <a:lnTo>
                      <a:pt x="16" y="37"/>
                    </a:lnTo>
                  </a:path>
                </a:pathLst>
              </a:custGeom>
              <a:noFill/>
              <a:ln w="12700" cap="rnd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68" name="Freeform 356">
                <a:extLst>
                  <a:ext uri="{FF2B5EF4-FFF2-40B4-BE49-F238E27FC236}">
                    <a16:creationId xmlns:a16="http://schemas.microsoft.com/office/drawing/2014/main" id="{ECA002BD-762E-E5D3-A6C4-E729793B3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" y="586"/>
                <a:ext cx="91" cy="60"/>
              </a:xfrm>
              <a:custGeom>
                <a:avLst/>
                <a:gdLst>
                  <a:gd name="T0" fmla="*/ 1 w 91"/>
                  <a:gd name="T1" fmla="*/ 18 h 60"/>
                  <a:gd name="T2" fmla="*/ 3 w 91"/>
                  <a:gd name="T3" fmla="*/ 16 h 60"/>
                  <a:gd name="T4" fmla="*/ 8 w 91"/>
                  <a:gd name="T5" fmla="*/ 10 h 60"/>
                  <a:gd name="T6" fmla="*/ 13 w 91"/>
                  <a:gd name="T7" fmla="*/ 5 h 60"/>
                  <a:gd name="T8" fmla="*/ 19 w 91"/>
                  <a:gd name="T9" fmla="*/ 2 h 60"/>
                  <a:gd name="T10" fmla="*/ 29 w 91"/>
                  <a:gd name="T11" fmla="*/ 0 h 60"/>
                  <a:gd name="T12" fmla="*/ 38 w 91"/>
                  <a:gd name="T13" fmla="*/ 0 h 60"/>
                  <a:gd name="T14" fmla="*/ 44 w 91"/>
                  <a:gd name="T15" fmla="*/ 1 h 60"/>
                  <a:gd name="T16" fmla="*/ 51 w 91"/>
                  <a:gd name="T17" fmla="*/ 3 h 60"/>
                  <a:gd name="T18" fmla="*/ 56 w 91"/>
                  <a:gd name="T19" fmla="*/ 5 h 60"/>
                  <a:gd name="T20" fmla="*/ 61 w 91"/>
                  <a:gd name="T21" fmla="*/ 6 h 60"/>
                  <a:gd name="T22" fmla="*/ 68 w 91"/>
                  <a:gd name="T23" fmla="*/ 8 h 60"/>
                  <a:gd name="T24" fmla="*/ 69 w 91"/>
                  <a:gd name="T25" fmla="*/ 10 h 60"/>
                  <a:gd name="T26" fmla="*/ 73 w 91"/>
                  <a:gd name="T27" fmla="*/ 15 h 60"/>
                  <a:gd name="T28" fmla="*/ 81 w 91"/>
                  <a:gd name="T29" fmla="*/ 22 h 60"/>
                  <a:gd name="T30" fmla="*/ 81 w 91"/>
                  <a:gd name="T31" fmla="*/ 24 h 60"/>
                  <a:gd name="T32" fmla="*/ 83 w 91"/>
                  <a:gd name="T33" fmla="*/ 28 h 60"/>
                  <a:gd name="T34" fmla="*/ 86 w 91"/>
                  <a:gd name="T35" fmla="*/ 33 h 60"/>
                  <a:gd name="T36" fmla="*/ 85 w 91"/>
                  <a:gd name="T37" fmla="*/ 36 h 60"/>
                  <a:gd name="T38" fmla="*/ 87 w 91"/>
                  <a:gd name="T39" fmla="*/ 41 h 60"/>
                  <a:gd name="T40" fmla="*/ 89 w 91"/>
                  <a:gd name="T41" fmla="*/ 49 h 60"/>
                  <a:gd name="T42" fmla="*/ 90 w 91"/>
                  <a:gd name="T43" fmla="*/ 54 h 60"/>
                  <a:gd name="T44" fmla="*/ 90 w 91"/>
                  <a:gd name="T45" fmla="*/ 54 h 60"/>
                  <a:gd name="T46" fmla="*/ 87 w 91"/>
                  <a:gd name="T47" fmla="*/ 45 h 60"/>
                  <a:gd name="T48" fmla="*/ 88 w 91"/>
                  <a:gd name="T49" fmla="*/ 50 h 60"/>
                  <a:gd name="T50" fmla="*/ 89 w 91"/>
                  <a:gd name="T51" fmla="*/ 59 h 60"/>
                  <a:gd name="T52" fmla="*/ 88 w 91"/>
                  <a:gd name="T53" fmla="*/ 51 h 60"/>
                  <a:gd name="T54" fmla="*/ 85 w 91"/>
                  <a:gd name="T55" fmla="*/ 45 h 60"/>
                  <a:gd name="T56" fmla="*/ 86 w 91"/>
                  <a:gd name="T57" fmla="*/ 47 h 60"/>
                  <a:gd name="T58" fmla="*/ 87 w 91"/>
                  <a:gd name="T59" fmla="*/ 53 h 60"/>
                  <a:gd name="T60" fmla="*/ 86 w 91"/>
                  <a:gd name="T61" fmla="*/ 59 h 60"/>
                  <a:gd name="T62" fmla="*/ 86 w 91"/>
                  <a:gd name="T63" fmla="*/ 57 h 60"/>
                  <a:gd name="T64" fmla="*/ 85 w 91"/>
                  <a:gd name="T65" fmla="*/ 49 h 60"/>
                  <a:gd name="T66" fmla="*/ 83 w 91"/>
                  <a:gd name="T67" fmla="*/ 46 h 60"/>
                  <a:gd name="T68" fmla="*/ 84 w 91"/>
                  <a:gd name="T69" fmla="*/ 51 h 60"/>
                  <a:gd name="T70" fmla="*/ 85 w 91"/>
                  <a:gd name="T71" fmla="*/ 56 h 60"/>
                  <a:gd name="T72" fmla="*/ 84 w 91"/>
                  <a:gd name="T73" fmla="*/ 52 h 60"/>
                  <a:gd name="T74" fmla="*/ 81 w 91"/>
                  <a:gd name="T75" fmla="*/ 46 h 60"/>
                  <a:gd name="T76" fmla="*/ 80 w 91"/>
                  <a:gd name="T77" fmla="*/ 47 h 60"/>
                  <a:gd name="T78" fmla="*/ 73 w 91"/>
                  <a:gd name="T79" fmla="*/ 47 h 60"/>
                  <a:gd name="T80" fmla="*/ 67 w 91"/>
                  <a:gd name="T81" fmla="*/ 48 h 60"/>
                  <a:gd name="T82" fmla="*/ 69 w 91"/>
                  <a:gd name="T83" fmla="*/ 48 h 60"/>
                  <a:gd name="T84" fmla="*/ 61 w 91"/>
                  <a:gd name="T85" fmla="*/ 48 h 60"/>
                  <a:gd name="T86" fmla="*/ 53 w 91"/>
                  <a:gd name="T87" fmla="*/ 48 h 60"/>
                  <a:gd name="T88" fmla="*/ 54 w 91"/>
                  <a:gd name="T89" fmla="*/ 48 h 60"/>
                  <a:gd name="T90" fmla="*/ 47 w 91"/>
                  <a:gd name="T91" fmla="*/ 47 h 60"/>
                  <a:gd name="T92" fmla="*/ 39 w 91"/>
                  <a:gd name="T93" fmla="*/ 45 h 60"/>
                  <a:gd name="T94" fmla="*/ 30 w 91"/>
                  <a:gd name="T95" fmla="*/ 44 h 60"/>
                  <a:gd name="T96" fmla="*/ 22 w 91"/>
                  <a:gd name="T97" fmla="*/ 42 h 60"/>
                  <a:gd name="T98" fmla="*/ 12 w 91"/>
                  <a:gd name="T99" fmla="*/ 35 h 60"/>
                  <a:gd name="T100" fmla="*/ 9 w 91"/>
                  <a:gd name="T101" fmla="*/ 31 h 60"/>
                  <a:gd name="T102" fmla="*/ 8 w 91"/>
                  <a:gd name="T103" fmla="*/ 32 h 60"/>
                  <a:gd name="T104" fmla="*/ 3 w 91"/>
                  <a:gd name="T105" fmla="*/ 2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1" h="60">
                    <a:moveTo>
                      <a:pt x="1" y="23"/>
                    </a:moveTo>
                    <a:lnTo>
                      <a:pt x="0" y="22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8"/>
                    </a:lnTo>
                    <a:lnTo>
                      <a:pt x="1" y="16"/>
                    </a:lnTo>
                    <a:lnTo>
                      <a:pt x="2" y="15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1"/>
                    </a:lnTo>
                    <a:lnTo>
                      <a:pt x="8" y="10"/>
                    </a:lnTo>
                    <a:lnTo>
                      <a:pt x="9" y="10"/>
                    </a:lnTo>
                    <a:lnTo>
                      <a:pt x="10" y="9"/>
                    </a:lnTo>
                    <a:lnTo>
                      <a:pt x="11" y="7"/>
                    </a:lnTo>
                    <a:lnTo>
                      <a:pt x="12" y="6"/>
                    </a:lnTo>
                    <a:lnTo>
                      <a:pt x="13" y="5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19" y="2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4" y="0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1" y="0"/>
                    </a:lnTo>
                    <a:lnTo>
                      <a:pt x="42" y="1"/>
                    </a:lnTo>
                    <a:lnTo>
                      <a:pt x="44" y="1"/>
                    </a:lnTo>
                    <a:lnTo>
                      <a:pt x="45" y="1"/>
                    </a:lnTo>
                    <a:lnTo>
                      <a:pt x="47" y="2"/>
                    </a:lnTo>
                    <a:lnTo>
                      <a:pt x="48" y="3"/>
                    </a:lnTo>
                    <a:lnTo>
                      <a:pt x="50" y="3"/>
                    </a:lnTo>
                    <a:lnTo>
                      <a:pt x="51" y="3"/>
                    </a:lnTo>
                    <a:lnTo>
                      <a:pt x="52" y="3"/>
                    </a:lnTo>
                    <a:lnTo>
                      <a:pt x="52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6" y="5"/>
                    </a:lnTo>
                    <a:lnTo>
                      <a:pt x="57" y="5"/>
                    </a:lnTo>
                    <a:lnTo>
                      <a:pt x="58" y="5"/>
                    </a:lnTo>
                    <a:lnTo>
                      <a:pt x="60" y="6"/>
                    </a:lnTo>
                    <a:lnTo>
                      <a:pt x="60" y="6"/>
                    </a:lnTo>
                    <a:lnTo>
                      <a:pt x="61" y="6"/>
                    </a:lnTo>
                    <a:lnTo>
                      <a:pt x="63" y="6"/>
                    </a:lnTo>
                    <a:lnTo>
                      <a:pt x="64" y="6"/>
                    </a:lnTo>
                    <a:lnTo>
                      <a:pt x="66" y="7"/>
                    </a:lnTo>
                    <a:lnTo>
                      <a:pt x="67" y="8"/>
                    </a:lnTo>
                    <a:lnTo>
                      <a:pt x="68" y="8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68" y="9"/>
                    </a:lnTo>
                    <a:lnTo>
                      <a:pt x="68" y="9"/>
                    </a:lnTo>
                    <a:lnTo>
                      <a:pt x="69" y="10"/>
                    </a:lnTo>
                    <a:lnTo>
                      <a:pt x="70" y="11"/>
                    </a:lnTo>
                    <a:lnTo>
                      <a:pt x="71" y="12"/>
                    </a:lnTo>
                    <a:lnTo>
                      <a:pt x="72" y="13"/>
                    </a:lnTo>
                    <a:lnTo>
                      <a:pt x="72" y="13"/>
                    </a:lnTo>
                    <a:lnTo>
                      <a:pt x="73" y="15"/>
                    </a:lnTo>
                    <a:lnTo>
                      <a:pt x="75" y="16"/>
                    </a:lnTo>
                    <a:lnTo>
                      <a:pt x="76" y="18"/>
                    </a:lnTo>
                    <a:lnTo>
                      <a:pt x="78" y="20"/>
                    </a:lnTo>
                    <a:lnTo>
                      <a:pt x="80" y="21"/>
                    </a:lnTo>
                    <a:lnTo>
                      <a:pt x="81" y="22"/>
                    </a:lnTo>
                    <a:lnTo>
                      <a:pt x="79" y="22"/>
                    </a:lnTo>
                    <a:lnTo>
                      <a:pt x="80" y="22"/>
                    </a:lnTo>
                    <a:lnTo>
                      <a:pt x="80" y="23"/>
                    </a:lnTo>
                    <a:lnTo>
                      <a:pt x="80" y="23"/>
                    </a:lnTo>
                    <a:lnTo>
                      <a:pt x="81" y="24"/>
                    </a:lnTo>
                    <a:lnTo>
                      <a:pt x="81" y="25"/>
                    </a:lnTo>
                    <a:lnTo>
                      <a:pt x="81" y="26"/>
                    </a:lnTo>
                    <a:lnTo>
                      <a:pt x="82" y="27"/>
                    </a:lnTo>
                    <a:lnTo>
                      <a:pt x="82" y="28"/>
                    </a:lnTo>
                    <a:lnTo>
                      <a:pt x="83" y="28"/>
                    </a:lnTo>
                    <a:lnTo>
                      <a:pt x="83" y="30"/>
                    </a:lnTo>
                    <a:lnTo>
                      <a:pt x="84" y="30"/>
                    </a:lnTo>
                    <a:lnTo>
                      <a:pt x="84" y="31"/>
                    </a:lnTo>
                    <a:lnTo>
                      <a:pt x="85" y="32"/>
                    </a:lnTo>
                    <a:lnTo>
                      <a:pt x="86" y="33"/>
                    </a:lnTo>
                    <a:lnTo>
                      <a:pt x="86" y="35"/>
                    </a:lnTo>
                    <a:lnTo>
                      <a:pt x="86" y="36"/>
                    </a:lnTo>
                    <a:lnTo>
                      <a:pt x="85" y="35"/>
                    </a:lnTo>
                    <a:lnTo>
                      <a:pt x="85" y="35"/>
                    </a:lnTo>
                    <a:lnTo>
                      <a:pt x="85" y="36"/>
                    </a:lnTo>
                    <a:lnTo>
                      <a:pt x="85" y="38"/>
                    </a:lnTo>
                    <a:lnTo>
                      <a:pt x="86" y="38"/>
                    </a:lnTo>
                    <a:lnTo>
                      <a:pt x="86" y="39"/>
                    </a:lnTo>
                    <a:lnTo>
                      <a:pt x="86" y="40"/>
                    </a:lnTo>
                    <a:lnTo>
                      <a:pt x="87" y="41"/>
                    </a:lnTo>
                    <a:lnTo>
                      <a:pt x="87" y="42"/>
                    </a:lnTo>
                    <a:lnTo>
                      <a:pt x="88" y="44"/>
                    </a:lnTo>
                    <a:lnTo>
                      <a:pt x="88" y="45"/>
                    </a:lnTo>
                    <a:lnTo>
                      <a:pt x="89" y="47"/>
                    </a:lnTo>
                    <a:lnTo>
                      <a:pt x="89" y="49"/>
                    </a:lnTo>
                    <a:lnTo>
                      <a:pt x="89" y="50"/>
                    </a:lnTo>
                    <a:lnTo>
                      <a:pt x="90" y="51"/>
                    </a:lnTo>
                    <a:lnTo>
                      <a:pt x="90" y="53"/>
                    </a:lnTo>
                    <a:lnTo>
                      <a:pt x="90" y="54"/>
                    </a:lnTo>
                    <a:lnTo>
                      <a:pt x="90" y="54"/>
                    </a:lnTo>
                    <a:lnTo>
                      <a:pt x="90" y="55"/>
                    </a:lnTo>
                    <a:lnTo>
                      <a:pt x="90" y="55"/>
                    </a:lnTo>
                    <a:lnTo>
                      <a:pt x="90" y="56"/>
                    </a:lnTo>
                    <a:lnTo>
                      <a:pt x="90" y="55"/>
                    </a:lnTo>
                    <a:lnTo>
                      <a:pt x="90" y="54"/>
                    </a:lnTo>
                    <a:lnTo>
                      <a:pt x="89" y="53"/>
                    </a:lnTo>
                    <a:lnTo>
                      <a:pt x="89" y="51"/>
                    </a:lnTo>
                    <a:lnTo>
                      <a:pt x="89" y="49"/>
                    </a:lnTo>
                    <a:lnTo>
                      <a:pt x="88" y="47"/>
                    </a:lnTo>
                    <a:lnTo>
                      <a:pt x="87" y="45"/>
                    </a:lnTo>
                    <a:lnTo>
                      <a:pt x="87" y="45"/>
                    </a:lnTo>
                    <a:lnTo>
                      <a:pt x="87" y="45"/>
                    </a:lnTo>
                    <a:lnTo>
                      <a:pt x="87" y="46"/>
                    </a:lnTo>
                    <a:lnTo>
                      <a:pt x="88" y="48"/>
                    </a:lnTo>
                    <a:lnTo>
                      <a:pt x="88" y="50"/>
                    </a:lnTo>
                    <a:lnTo>
                      <a:pt x="89" y="52"/>
                    </a:lnTo>
                    <a:lnTo>
                      <a:pt x="89" y="54"/>
                    </a:lnTo>
                    <a:lnTo>
                      <a:pt x="89" y="57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9" y="57"/>
                    </a:lnTo>
                    <a:lnTo>
                      <a:pt x="88" y="56"/>
                    </a:lnTo>
                    <a:lnTo>
                      <a:pt x="88" y="54"/>
                    </a:lnTo>
                    <a:lnTo>
                      <a:pt x="88" y="53"/>
                    </a:lnTo>
                    <a:lnTo>
                      <a:pt x="88" y="51"/>
                    </a:lnTo>
                    <a:lnTo>
                      <a:pt x="87" y="50"/>
                    </a:lnTo>
                    <a:lnTo>
                      <a:pt x="87" y="48"/>
                    </a:lnTo>
                    <a:lnTo>
                      <a:pt x="86" y="47"/>
                    </a:lnTo>
                    <a:lnTo>
                      <a:pt x="86" y="45"/>
                    </a:lnTo>
                    <a:lnTo>
                      <a:pt x="85" y="45"/>
                    </a:lnTo>
                    <a:lnTo>
                      <a:pt x="85" y="45"/>
                    </a:lnTo>
                    <a:lnTo>
                      <a:pt x="85" y="45"/>
                    </a:lnTo>
                    <a:lnTo>
                      <a:pt x="85" y="45"/>
                    </a:lnTo>
                    <a:lnTo>
                      <a:pt x="86" y="46"/>
                    </a:lnTo>
                    <a:lnTo>
                      <a:pt x="86" y="47"/>
                    </a:lnTo>
                    <a:lnTo>
                      <a:pt x="86" y="48"/>
                    </a:lnTo>
                    <a:lnTo>
                      <a:pt x="86" y="50"/>
                    </a:lnTo>
                    <a:lnTo>
                      <a:pt x="87" y="51"/>
                    </a:lnTo>
                    <a:lnTo>
                      <a:pt x="87" y="52"/>
                    </a:lnTo>
                    <a:lnTo>
                      <a:pt x="87" y="53"/>
                    </a:lnTo>
                    <a:lnTo>
                      <a:pt x="87" y="54"/>
                    </a:lnTo>
                    <a:lnTo>
                      <a:pt x="87" y="56"/>
                    </a:lnTo>
                    <a:lnTo>
                      <a:pt x="87" y="57"/>
                    </a:lnTo>
                    <a:lnTo>
                      <a:pt x="87" y="58"/>
                    </a:lnTo>
                    <a:lnTo>
                      <a:pt x="86" y="59"/>
                    </a:lnTo>
                    <a:lnTo>
                      <a:pt x="86" y="59"/>
                    </a:lnTo>
                    <a:lnTo>
                      <a:pt x="86" y="59"/>
                    </a:lnTo>
                    <a:lnTo>
                      <a:pt x="86" y="59"/>
                    </a:lnTo>
                    <a:lnTo>
                      <a:pt x="86" y="58"/>
                    </a:lnTo>
                    <a:lnTo>
                      <a:pt x="86" y="57"/>
                    </a:lnTo>
                    <a:lnTo>
                      <a:pt x="86" y="55"/>
                    </a:lnTo>
                    <a:lnTo>
                      <a:pt x="86" y="53"/>
                    </a:lnTo>
                    <a:lnTo>
                      <a:pt x="86" y="52"/>
                    </a:lnTo>
                    <a:lnTo>
                      <a:pt x="86" y="50"/>
                    </a:lnTo>
                    <a:lnTo>
                      <a:pt x="85" y="49"/>
                    </a:lnTo>
                    <a:lnTo>
                      <a:pt x="85" y="48"/>
                    </a:lnTo>
                    <a:lnTo>
                      <a:pt x="84" y="47"/>
                    </a:lnTo>
                    <a:lnTo>
                      <a:pt x="84" y="46"/>
                    </a:lnTo>
                    <a:lnTo>
                      <a:pt x="83" y="46"/>
                    </a:lnTo>
                    <a:lnTo>
                      <a:pt x="83" y="46"/>
                    </a:lnTo>
                    <a:lnTo>
                      <a:pt x="84" y="47"/>
                    </a:lnTo>
                    <a:lnTo>
                      <a:pt x="84" y="48"/>
                    </a:lnTo>
                    <a:lnTo>
                      <a:pt x="84" y="49"/>
                    </a:lnTo>
                    <a:lnTo>
                      <a:pt x="84" y="50"/>
                    </a:lnTo>
                    <a:lnTo>
                      <a:pt x="84" y="51"/>
                    </a:lnTo>
                    <a:lnTo>
                      <a:pt x="85" y="52"/>
                    </a:lnTo>
                    <a:lnTo>
                      <a:pt x="85" y="53"/>
                    </a:lnTo>
                    <a:lnTo>
                      <a:pt x="85" y="54"/>
                    </a:lnTo>
                    <a:lnTo>
                      <a:pt x="85" y="55"/>
                    </a:lnTo>
                    <a:lnTo>
                      <a:pt x="85" y="56"/>
                    </a:lnTo>
                    <a:lnTo>
                      <a:pt x="85" y="56"/>
                    </a:lnTo>
                    <a:lnTo>
                      <a:pt x="85" y="56"/>
                    </a:lnTo>
                    <a:lnTo>
                      <a:pt x="84" y="54"/>
                    </a:lnTo>
                    <a:lnTo>
                      <a:pt x="84" y="53"/>
                    </a:lnTo>
                    <a:lnTo>
                      <a:pt x="84" y="52"/>
                    </a:lnTo>
                    <a:lnTo>
                      <a:pt x="83" y="50"/>
                    </a:lnTo>
                    <a:lnTo>
                      <a:pt x="83" y="49"/>
                    </a:lnTo>
                    <a:lnTo>
                      <a:pt x="82" y="48"/>
                    </a:lnTo>
                    <a:lnTo>
                      <a:pt x="82" y="47"/>
                    </a:lnTo>
                    <a:lnTo>
                      <a:pt x="81" y="46"/>
                    </a:lnTo>
                    <a:lnTo>
                      <a:pt x="79" y="46"/>
                    </a:lnTo>
                    <a:lnTo>
                      <a:pt x="79" y="46"/>
                    </a:lnTo>
                    <a:lnTo>
                      <a:pt x="78" y="46"/>
                    </a:lnTo>
                    <a:lnTo>
                      <a:pt x="81" y="48"/>
                    </a:lnTo>
                    <a:lnTo>
                      <a:pt x="80" y="47"/>
                    </a:lnTo>
                    <a:lnTo>
                      <a:pt x="78" y="47"/>
                    </a:lnTo>
                    <a:lnTo>
                      <a:pt x="76" y="46"/>
                    </a:lnTo>
                    <a:lnTo>
                      <a:pt x="75" y="46"/>
                    </a:lnTo>
                    <a:lnTo>
                      <a:pt x="74" y="47"/>
                    </a:lnTo>
                    <a:lnTo>
                      <a:pt x="73" y="47"/>
                    </a:lnTo>
                    <a:lnTo>
                      <a:pt x="72" y="47"/>
                    </a:lnTo>
                    <a:lnTo>
                      <a:pt x="70" y="47"/>
                    </a:lnTo>
                    <a:lnTo>
                      <a:pt x="69" y="47"/>
                    </a:lnTo>
                    <a:lnTo>
                      <a:pt x="68" y="47"/>
                    </a:lnTo>
                    <a:lnTo>
                      <a:pt x="67" y="48"/>
                    </a:lnTo>
                    <a:lnTo>
                      <a:pt x="67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1" y="48"/>
                    </a:lnTo>
                    <a:lnTo>
                      <a:pt x="69" y="48"/>
                    </a:lnTo>
                    <a:lnTo>
                      <a:pt x="67" y="48"/>
                    </a:lnTo>
                    <a:lnTo>
                      <a:pt x="65" y="48"/>
                    </a:lnTo>
                    <a:lnTo>
                      <a:pt x="63" y="48"/>
                    </a:lnTo>
                    <a:lnTo>
                      <a:pt x="62" y="48"/>
                    </a:lnTo>
                    <a:lnTo>
                      <a:pt x="61" y="48"/>
                    </a:lnTo>
                    <a:lnTo>
                      <a:pt x="60" y="48"/>
                    </a:lnTo>
                    <a:lnTo>
                      <a:pt x="59" y="48"/>
                    </a:lnTo>
                    <a:lnTo>
                      <a:pt x="57" y="48"/>
                    </a:lnTo>
                    <a:lnTo>
                      <a:pt x="55" y="48"/>
                    </a:lnTo>
                    <a:lnTo>
                      <a:pt x="53" y="48"/>
                    </a:lnTo>
                    <a:lnTo>
                      <a:pt x="52" y="47"/>
                    </a:lnTo>
                    <a:lnTo>
                      <a:pt x="50" y="47"/>
                    </a:lnTo>
                    <a:lnTo>
                      <a:pt x="49" y="47"/>
                    </a:lnTo>
                    <a:lnTo>
                      <a:pt x="54" y="48"/>
                    </a:lnTo>
                    <a:lnTo>
                      <a:pt x="54" y="48"/>
                    </a:lnTo>
                    <a:lnTo>
                      <a:pt x="52" y="48"/>
                    </a:lnTo>
                    <a:lnTo>
                      <a:pt x="52" y="48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7" y="47"/>
                    </a:lnTo>
                    <a:lnTo>
                      <a:pt x="45" y="47"/>
                    </a:lnTo>
                    <a:lnTo>
                      <a:pt x="44" y="46"/>
                    </a:lnTo>
                    <a:lnTo>
                      <a:pt x="43" y="46"/>
                    </a:lnTo>
                    <a:lnTo>
                      <a:pt x="41" y="45"/>
                    </a:lnTo>
                    <a:lnTo>
                      <a:pt x="39" y="45"/>
                    </a:lnTo>
                    <a:lnTo>
                      <a:pt x="37" y="45"/>
                    </a:lnTo>
                    <a:lnTo>
                      <a:pt x="35" y="45"/>
                    </a:lnTo>
                    <a:lnTo>
                      <a:pt x="33" y="44"/>
                    </a:lnTo>
                    <a:lnTo>
                      <a:pt x="31" y="44"/>
                    </a:lnTo>
                    <a:lnTo>
                      <a:pt x="30" y="44"/>
                    </a:lnTo>
                    <a:lnTo>
                      <a:pt x="28" y="43"/>
                    </a:lnTo>
                    <a:lnTo>
                      <a:pt x="27" y="43"/>
                    </a:lnTo>
                    <a:lnTo>
                      <a:pt x="25" y="43"/>
                    </a:lnTo>
                    <a:lnTo>
                      <a:pt x="24" y="42"/>
                    </a:lnTo>
                    <a:lnTo>
                      <a:pt x="22" y="42"/>
                    </a:lnTo>
                    <a:lnTo>
                      <a:pt x="21" y="41"/>
                    </a:lnTo>
                    <a:lnTo>
                      <a:pt x="19" y="40"/>
                    </a:lnTo>
                    <a:lnTo>
                      <a:pt x="17" y="38"/>
                    </a:lnTo>
                    <a:lnTo>
                      <a:pt x="12" y="33"/>
                    </a:lnTo>
                    <a:lnTo>
                      <a:pt x="12" y="35"/>
                    </a:lnTo>
                    <a:lnTo>
                      <a:pt x="12" y="35"/>
                    </a:lnTo>
                    <a:lnTo>
                      <a:pt x="11" y="33"/>
                    </a:lnTo>
                    <a:lnTo>
                      <a:pt x="10" y="32"/>
                    </a:lnTo>
                    <a:lnTo>
                      <a:pt x="9" y="32"/>
                    </a:lnTo>
                    <a:lnTo>
                      <a:pt x="9" y="31"/>
                    </a:lnTo>
                    <a:lnTo>
                      <a:pt x="8" y="30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6" y="30"/>
                    </a:lnTo>
                    <a:lnTo>
                      <a:pt x="5" y="29"/>
                    </a:lnTo>
                    <a:lnTo>
                      <a:pt x="4" y="28"/>
                    </a:lnTo>
                    <a:lnTo>
                      <a:pt x="3" y="27"/>
                    </a:lnTo>
                    <a:lnTo>
                      <a:pt x="2" y="26"/>
                    </a:lnTo>
                    <a:lnTo>
                      <a:pt x="1" y="25"/>
                    </a:lnTo>
                    <a:lnTo>
                      <a:pt x="1" y="23"/>
                    </a:lnTo>
                  </a:path>
                </a:pathLst>
              </a:custGeom>
              <a:solidFill>
                <a:srgbClr val="775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69" name="Freeform 357">
                <a:extLst>
                  <a:ext uri="{FF2B5EF4-FFF2-40B4-BE49-F238E27FC236}">
                    <a16:creationId xmlns:a16="http://schemas.microsoft.com/office/drawing/2014/main" id="{C63B02FE-8229-20DE-4159-D90B2BC5D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612"/>
                <a:ext cx="18" cy="32"/>
              </a:xfrm>
              <a:custGeom>
                <a:avLst/>
                <a:gdLst>
                  <a:gd name="T0" fmla="*/ 1 w 18"/>
                  <a:gd name="T1" fmla="*/ 13 h 32"/>
                  <a:gd name="T2" fmla="*/ 1 w 18"/>
                  <a:gd name="T3" fmla="*/ 10 h 32"/>
                  <a:gd name="T4" fmla="*/ 1 w 18"/>
                  <a:gd name="T5" fmla="*/ 8 h 32"/>
                  <a:gd name="T6" fmla="*/ 1 w 18"/>
                  <a:gd name="T7" fmla="*/ 7 h 32"/>
                  <a:gd name="T8" fmla="*/ 3 w 18"/>
                  <a:gd name="T9" fmla="*/ 4 h 32"/>
                  <a:gd name="T10" fmla="*/ 6 w 18"/>
                  <a:gd name="T11" fmla="*/ 2 h 32"/>
                  <a:gd name="T12" fmla="*/ 9 w 18"/>
                  <a:gd name="T13" fmla="*/ 1 h 32"/>
                  <a:gd name="T14" fmla="*/ 9 w 18"/>
                  <a:gd name="T15" fmla="*/ 0 h 32"/>
                  <a:gd name="T16" fmla="*/ 7 w 18"/>
                  <a:gd name="T17" fmla="*/ 0 h 32"/>
                  <a:gd name="T18" fmla="*/ 10 w 18"/>
                  <a:gd name="T19" fmla="*/ 0 h 32"/>
                  <a:gd name="T20" fmla="*/ 12 w 18"/>
                  <a:gd name="T21" fmla="*/ 1 h 32"/>
                  <a:gd name="T22" fmla="*/ 15 w 18"/>
                  <a:gd name="T23" fmla="*/ 4 h 32"/>
                  <a:gd name="T24" fmla="*/ 16 w 18"/>
                  <a:gd name="T25" fmla="*/ 8 h 32"/>
                  <a:gd name="T26" fmla="*/ 17 w 18"/>
                  <a:gd name="T27" fmla="*/ 11 h 32"/>
                  <a:gd name="T28" fmla="*/ 17 w 18"/>
                  <a:gd name="T29" fmla="*/ 13 h 32"/>
                  <a:gd name="T30" fmla="*/ 17 w 18"/>
                  <a:gd name="T31" fmla="*/ 15 h 32"/>
                  <a:gd name="T32" fmla="*/ 17 w 18"/>
                  <a:gd name="T33" fmla="*/ 18 h 32"/>
                  <a:gd name="T34" fmla="*/ 17 w 18"/>
                  <a:gd name="T35" fmla="*/ 22 h 32"/>
                  <a:gd name="T36" fmla="*/ 16 w 18"/>
                  <a:gd name="T37" fmla="*/ 25 h 32"/>
                  <a:gd name="T38" fmla="*/ 14 w 18"/>
                  <a:gd name="T39" fmla="*/ 29 h 32"/>
                  <a:gd name="T40" fmla="*/ 14 w 18"/>
                  <a:gd name="T41" fmla="*/ 27 h 32"/>
                  <a:gd name="T42" fmla="*/ 14 w 18"/>
                  <a:gd name="T43" fmla="*/ 22 h 32"/>
                  <a:gd name="T44" fmla="*/ 14 w 18"/>
                  <a:gd name="T45" fmla="*/ 23 h 32"/>
                  <a:gd name="T46" fmla="*/ 12 w 18"/>
                  <a:gd name="T47" fmla="*/ 27 h 32"/>
                  <a:gd name="T48" fmla="*/ 11 w 18"/>
                  <a:gd name="T49" fmla="*/ 29 h 32"/>
                  <a:gd name="T50" fmla="*/ 9 w 18"/>
                  <a:gd name="T51" fmla="*/ 31 h 32"/>
                  <a:gd name="T52" fmla="*/ 10 w 18"/>
                  <a:gd name="T53" fmla="*/ 27 h 32"/>
                  <a:gd name="T54" fmla="*/ 10 w 18"/>
                  <a:gd name="T55" fmla="*/ 23 h 32"/>
                  <a:gd name="T56" fmla="*/ 10 w 18"/>
                  <a:gd name="T57" fmla="*/ 19 h 32"/>
                  <a:gd name="T58" fmla="*/ 9 w 18"/>
                  <a:gd name="T59" fmla="*/ 19 h 32"/>
                  <a:gd name="T60" fmla="*/ 8 w 18"/>
                  <a:gd name="T61" fmla="*/ 23 h 32"/>
                  <a:gd name="T62" fmla="*/ 8 w 18"/>
                  <a:gd name="T63" fmla="*/ 26 h 32"/>
                  <a:gd name="T64" fmla="*/ 7 w 18"/>
                  <a:gd name="T65" fmla="*/ 29 h 32"/>
                  <a:gd name="T66" fmla="*/ 7 w 18"/>
                  <a:gd name="T67" fmla="*/ 27 h 32"/>
                  <a:gd name="T68" fmla="*/ 7 w 18"/>
                  <a:gd name="T69" fmla="*/ 24 h 32"/>
                  <a:gd name="T70" fmla="*/ 7 w 18"/>
                  <a:gd name="T71" fmla="*/ 21 h 32"/>
                  <a:gd name="T72" fmla="*/ 7 w 18"/>
                  <a:gd name="T73" fmla="*/ 16 h 32"/>
                  <a:gd name="T74" fmla="*/ 6 w 18"/>
                  <a:gd name="T75" fmla="*/ 17 h 32"/>
                  <a:gd name="T76" fmla="*/ 6 w 18"/>
                  <a:gd name="T77" fmla="*/ 22 h 32"/>
                  <a:gd name="T78" fmla="*/ 5 w 18"/>
                  <a:gd name="T79" fmla="*/ 25 h 32"/>
                  <a:gd name="T80" fmla="*/ 4 w 18"/>
                  <a:gd name="T81" fmla="*/ 21 h 32"/>
                  <a:gd name="T82" fmla="*/ 4 w 18"/>
                  <a:gd name="T83" fmla="*/ 18 h 32"/>
                  <a:gd name="T84" fmla="*/ 4 w 18"/>
                  <a:gd name="T85" fmla="*/ 14 h 32"/>
                  <a:gd name="T86" fmla="*/ 4 w 18"/>
                  <a:gd name="T87" fmla="*/ 12 h 32"/>
                  <a:gd name="T88" fmla="*/ 3 w 18"/>
                  <a:gd name="T89" fmla="*/ 15 h 32"/>
                  <a:gd name="T90" fmla="*/ 2 w 18"/>
                  <a:gd name="T91" fmla="*/ 19 h 32"/>
                  <a:gd name="T92" fmla="*/ 2 w 18"/>
                  <a:gd name="T93" fmla="*/ 21 h 32"/>
                  <a:gd name="T94" fmla="*/ 2 w 18"/>
                  <a:gd name="T95" fmla="*/ 16 h 32"/>
                  <a:gd name="T96" fmla="*/ 2 w 18"/>
                  <a:gd name="T97" fmla="*/ 12 h 32"/>
                  <a:gd name="T98" fmla="*/ 0 w 18"/>
                  <a:gd name="T9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" h="32">
                    <a:moveTo>
                      <a:pt x="0" y="15"/>
                    </a:moveTo>
                    <a:lnTo>
                      <a:pt x="1" y="14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1" y="10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5" y="4"/>
                    </a:lnTo>
                    <a:lnTo>
                      <a:pt x="15" y="6"/>
                    </a:lnTo>
                    <a:lnTo>
                      <a:pt x="16" y="7"/>
                    </a:lnTo>
                    <a:lnTo>
                      <a:pt x="16" y="8"/>
                    </a:lnTo>
                    <a:lnTo>
                      <a:pt x="17" y="9"/>
                    </a:lnTo>
                    <a:lnTo>
                      <a:pt x="17" y="10"/>
                    </a:lnTo>
                    <a:lnTo>
                      <a:pt x="17" y="11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3"/>
                    </a:lnTo>
                    <a:lnTo>
                      <a:pt x="17" y="13"/>
                    </a:lnTo>
                    <a:lnTo>
                      <a:pt x="17" y="14"/>
                    </a:lnTo>
                    <a:lnTo>
                      <a:pt x="17" y="15"/>
                    </a:lnTo>
                    <a:lnTo>
                      <a:pt x="17" y="16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7" y="19"/>
                    </a:lnTo>
                    <a:lnTo>
                      <a:pt x="17" y="21"/>
                    </a:lnTo>
                    <a:lnTo>
                      <a:pt x="17" y="22"/>
                    </a:lnTo>
                    <a:lnTo>
                      <a:pt x="16" y="23"/>
                    </a:lnTo>
                    <a:lnTo>
                      <a:pt x="16" y="24"/>
                    </a:lnTo>
                    <a:lnTo>
                      <a:pt x="16" y="25"/>
                    </a:lnTo>
                    <a:lnTo>
                      <a:pt x="15" y="27"/>
                    </a:lnTo>
                    <a:lnTo>
                      <a:pt x="15" y="29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8"/>
                    </a:lnTo>
                    <a:lnTo>
                      <a:pt x="14" y="27"/>
                    </a:lnTo>
                    <a:lnTo>
                      <a:pt x="14" y="25"/>
                    </a:lnTo>
                    <a:lnTo>
                      <a:pt x="14" y="2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4" y="23"/>
                    </a:lnTo>
                    <a:lnTo>
                      <a:pt x="13" y="24"/>
                    </a:lnTo>
                    <a:lnTo>
                      <a:pt x="13" y="25"/>
                    </a:lnTo>
                    <a:lnTo>
                      <a:pt x="12" y="27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11" y="29"/>
                    </a:lnTo>
                    <a:lnTo>
                      <a:pt x="10" y="30"/>
                    </a:lnTo>
                    <a:lnTo>
                      <a:pt x="10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10" y="27"/>
                    </a:lnTo>
                    <a:lnTo>
                      <a:pt x="10" y="27"/>
                    </a:lnTo>
                    <a:lnTo>
                      <a:pt x="10" y="25"/>
                    </a:lnTo>
                    <a:lnTo>
                      <a:pt x="10" y="24"/>
                    </a:lnTo>
                    <a:lnTo>
                      <a:pt x="10" y="23"/>
                    </a:lnTo>
                    <a:lnTo>
                      <a:pt x="10" y="21"/>
                    </a:lnTo>
                    <a:lnTo>
                      <a:pt x="10" y="20"/>
                    </a:lnTo>
                    <a:lnTo>
                      <a:pt x="10" y="19"/>
                    </a:lnTo>
                    <a:lnTo>
                      <a:pt x="10" y="18"/>
                    </a:lnTo>
                    <a:lnTo>
                      <a:pt x="9" y="18"/>
                    </a:lnTo>
                    <a:lnTo>
                      <a:pt x="9" y="19"/>
                    </a:lnTo>
                    <a:lnTo>
                      <a:pt x="9" y="21"/>
                    </a:lnTo>
                    <a:lnTo>
                      <a:pt x="8" y="22"/>
                    </a:lnTo>
                    <a:lnTo>
                      <a:pt x="8" y="23"/>
                    </a:lnTo>
                    <a:lnTo>
                      <a:pt x="8" y="24"/>
                    </a:lnTo>
                    <a:lnTo>
                      <a:pt x="8" y="25"/>
                    </a:lnTo>
                    <a:lnTo>
                      <a:pt x="8" y="26"/>
                    </a:lnTo>
                    <a:lnTo>
                      <a:pt x="7" y="27"/>
                    </a:lnTo>
                    <a:lnTo>
                      <a:pt x="7" y="28"/>
                    </a:lnTo>
                    <a:lnTo>
                      <a:pt x="7" y="29"/>
                    </a:lnTo>
                    <a:lnTo>
                      <a:pt x="7" y="30"/>
                    </a:lnTo>
                    <a:lnTo>
                      <a:pt x="7" y="29"/>
                    </a:lnTo>
                    <a:lnTo>
                      <a:pt x="7" y="27"/>
                    </a:lnTo>
                    <a:lnTo>
                      <a:pt x="7" y="26"/>
                    </a:lnTo>
                    <a:lnTo>
                      <a:pt x="7" y="25"/>
                    </a:lnTo>
                    <a:lnTo>
                      <a:pt x="7" y="24"/>
                    </a:lnTo>
                    <a:lnTo>
                      <a:pt x="7" y="23"/>
                    </a:lnTo>
                    <a:lnTo>
                      <a:pt x="7" y="22"/>
                    </a:lnTo>
                    <a:lnTo>
                      <a:pt x="7" y="21"/>
                    </a:lnTo>
                    <a:lnTo>
                      <a:pt x="7" y="19"/>
                    </a:lnTo>
                    <a:lnTo>
                      <a:pt x="7" y="18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1"/>
                    </a:lnTo>
                    <a:lnTo>
                      <a:pt x="6" y="22"/>
                    </a:lnTo>
                    <a:lnTo>
                      <a:pt x="5" y="23"/>
                    </a:lnTo>
                    <a:lnTo>
                      <a:pt x="5" y="24"/>
                    </a:lnTo>
                    <a:lnTo>
                      <a:pt x="5" y="25"/>
                    </a:lnTo>
                    <a:lnTo>
                      <a:pt x="5" y="24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8"/>
                    </a:lnTo>
                    <a:lnTo>
                      <a:pt x="4" y="16"/>
                    </a:lnTo>
                    <a:lnTo>
                      <a:pt x="4" y="15"/>
                    </a:lnTo>
                    <a:lnTo>
                      <a:pt x="4" y="14"/>
                    </a:lnTo>
                    <a:lnTo>
                      <a:pt x="4" y="13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3"/>
                    </a:lnTo>
                    <a:lnTo>
                      <a:pt x="3" y="15"/>
                    </a:lnTo>
                    <a:lnTo>
                      <a:pt x="3" y="17"/>
                    </a:lnTo>
                    <a:lnTo>
                      <a:pt x="3" y="18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19"/>
                    </a:lnTo>
                    <a:lnTo>
                      <a:pt x="2" y="17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5"/>
                    </a:lnTo>
                  </a:path>
                </a:pathLst>
              </a:custGeom>
              <a:solidFill>
                <a:srgbClr val="775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70" name="Freeform 358">
                <a:extLst>
                  <a:ext uri="{FF2B5EF4-FFF2-40B4-BE49-F238E27FC236}">
                    <a16:creationId xmlns:a16="http://schemas.microsoft.com/office/drawing/2014/main" id="{7882D2BD-C68F-53D7-E80A-A2F06BE47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" y="61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 w 17"/>
                  <a:gd name="T5" fmla="*/ 16 h 17"/>
                  <a:gd name="T6" fmla="*/ 1 w 17"/>
                  <a:gd name="T7" fmla="*/ 0 h 17"/>
                  <a:gd name="T8" fmla="*/ 4 w 17"/>
                  <a:gd name="T9" fmla="*/ 0 h 17"/>
                  <a:gd name="T10" fmla="*/ 5 w 17"/>
                  <a:gd name="T11" fmla="*/ 0 h 17"/>
                  <a:gd name="T12" fmla="*/ 8 w 17"/>
                  <a:gd name="T13" fmla="*/ 0 h 17"/>
                  <a:gd name="T14" fmla="*/ 10 w 17"/>
                  <a:gd name="T15" fmla="*/ 0 h 17"/>
                  <a:gd name="T16" fmla="*/ 13 w 17"/>
                  <a:gd name="T17" fmla="*/ 0 h 17"/>
                  <a:gd name="T18" fmla="*/ 16 w 17"/>
                  <a:gd name="T1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" y="16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6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71" name="Freeform 359">
                <a:extLst>
                  <a:ext uri="{FF2B5EF4-FFF2-40B4-BE49-F238E27FC236}">
                    <a16:creationId xmlns:a16="http://schemas.microsoft.com/office/drawing/2014/main" id="{8019F709-F38F-D2BE-EE80-1BD056DDC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" y="60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0 w 17"/>
                  <a:gd name="T5" fmla="*/ 16 h 17"/>
                  <a:gd name="T6" fmla="*/ 1 w 17"/>
                  <a:gd name="T7" fmla="*/ 16 h 17"/>
                  <a:gd name="T8" fmla="*/ 2 w 17"/>
                  <a:gd name="T9" fmla="*/ 12 h 17"/>
                  <a:gd name="T10" fmla="*/ 4 w 17"/>
                  <a:gd name="T11" fmla="*/ 9 h 17"/>
                  <a:gd name="T12" fmla="*/ 6 w 17"/>
                  <a:gd name="T13" fmla="*/ 6 h 17"/>
                  <a:gd name="T14" fmla="*/ 9 w 17"/>
                  <a:gd name="T15" fmla="*/ 3 h 17"/>
                  <a:gd name="T16" fmla="*/ 12 w 17"/>
                  <a:gd name="T17" fmla="*/ 0 h 17"/>
                  <a:gd name="T18" fmla="*/ 16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2" y="12"/>
                    </a:lnTo>
                    <a:lnTo>
                      <a:pt x="4" y="9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12" y="0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72" name="Freeform 360">
                <a:extLst>
                  <a:ext uri="{FF2B5EF4-FFF2-40B4-BE49-F238E27FC236}">
                    <a16:creationId xmlns:a16="http://schemas.microsoft.com/office/drawing/2014/main" id="{07D9F97B-2992-263F-CB25-C44A3D0F5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" y="60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0 w 17"/>
                  <a:gd name="T5" fmla="*/ 16 h 17"/>
                  <a:gd name="T6" fmla="*/ 1 w 17"/>
                  <a:gd name="T7" fmla="*/ 14 h 17"/>
                  <a:gd name="T8" fmla="*/ 2 w 17"/>
                  <a:gd name="T9" fmla="*/ 12 h 17"/>
                  <a:gd name="T10" fmla="*/ 4 w 17"/>
                  <a:gd name="T11" fmla="*/ 8 h 17"/>
                  <a:gd name="T12" fmla="*/ 5 w 17"/>
                  <a:gd name="T13" fmla="*/ 7 h 17"/>
                  <a:gd name="T14" fmla="*/ 8 w 17"/>
                  <a:gd name="T15" fmla="*/ 5 h 17"/>
                  <a:gd name="T16" fmla="*/ 11 w 17"/>
                  <a:gd name="T17" fmla="*/ 1 h 17"/>
                  <a:gd name="T18" fmla="*/ 16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1" y="14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8" y="5"/>
                    </a:lnTo>
                    <a:lnTo>
                      <a:pt x="11" y="1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73" name="Freeform 361">
                <a:extLst>
                  <a:ext uri="{FF2B5EF4-FFF2-40B4-BE49-F238E27FC236}">
                    <a16:creationId xmlns:a16="http://schemas.microsoft.com/office/drawing/2014/main" id="{901BCC18-12DD-D1CA-C780-6CEA882C2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" y="602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0 w 17"/>
                  <a:gd name="T5" fmla="*/ 16 h 17"/>
                  <a:gd name="T6" fmla="*/ 0 w 17"/>
                  <a:gd name="T7" fmla="*/ 14 h 17"/>
                  <a:gd name="T8" fmla="*/ 3 w 17"/>
                  <a:gd name="T9" fmla="*/ 12 h 17"/>
                  <a:gd name="T10" fmla="*/ 3 w 17"/>
                  <a:gd name="T11" fmla="*/ 10 h 17"/>
                  <a:gd name="T12" fmla="*/ 6 w 17"/>
                  <a:gd name="T13" fmla="*/ 8 h 17"/>
                  <a:gd name="T14" fmla="*/ 9 w 17"/>
                  <a:gd name="T15" fmla="*/ 5 h 17"/>
                  <a:gd name="T16" fmla="*/ 12 w 17"/>
                  <a:gd name="T17" fmla="*/ 1 h 17"/>
                  <a:gd name="T18" fmla="*/ 16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6" y="8"/>
                    </a:lnTo>
                    <a:lnTo>
                      <a:pt x="9" y="5"/>
                    </a:lnTo>
                    <a:lnTo>
                      <a:pt x="12" y="1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74" name="Freeform 362">
                <a:extLst>
                  <a:ext uri="{FF2B5EF4-FFF2-40B4-BE49-F238E27FC236}">
                    <a16:creationId xmlns:a16="http://schemas.microsoft.com/office/drawing/2014/main" id="{18ABF2B4-96F0-3E3C-C56A-6F88BD8CD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" y="60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0 w 17"/>
                  <a:gd name="T5" fmla="*/ 16 h 17"/>
                  <a:gd name="T6" fmla="*/ 1 w 17"/>
                  <a:gd name="T7" fmla="*/ 12 h 17"/>
                  <a:gd name="T8" fmla="*/ 3 w 17"/>
                  <a:gd name="T9" fmla="*/ 12 h 17"/>
                  <a:gd name="T10" fmla="*/ 4 w 17"/>
                  <a:gd name="T11" fmla="*/ 9 h 17"/>
                  <a:gd name="T12" fmla="*/ 8 w 17"/>
                  <a:gd name="T13" fmla="*/ 6 h 17"/>
                  <a:gd name="T14" fmla="*/ 9 w 17"/>
                  <a:gd name="T15" fmla="*/ 3 h 17"/>
                  <a:gd name="T16" fmla="*/ 12 w 17"/>
                  <a:gd name="T17" fmla="*/ 0 h 17"/>
                  <a:gd name="T18" fmla="*/ 16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4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2" y="0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75" name="Freeform 363">
                <a:extLst>
                  <a:ext uri="{FF2B5EF4-FFF2-40B4-BE49-F238E27FC236}">
                    <a16:creationId xmlns:a16="http://schemas.microsoft.com/office/drawing/2014/main" id="{DD085382-19CE-295F-B78F-95DEC3C75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" y="60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0 w 17"/>
                  <a:gd name="T5" fmla="*/ 16 h 17"/>
                  <a:gd name="T6" fmla="*/ 1 w 17"/>
                  <a:gd name="T7" fmla="*/ 16 h 17"/>
                  <a:gd name="T8" fmla="*/ 3 w 17"/>
                  <a:gd name="T9" fmla="*/ 16 h 17"/>
                  <a:gd name="T10" fmla="*/ 4 w 17"/>
                  <a:gd name="T11" fmla="*/ 0 h 17"/>
                  <a:gd name="T12" fmla="*/ 8 w 17"/>
                  <a:gd name="T13" fmla="*/ 0 h 17"/>
                  <a:gd name="T14" fmla="*/ 9 w 17"/>
                  <a:gd name="T15" fmla="*/ 0 h 17"/>
                  <a:gd name="T16" fmla="*/ 12 w 17"/>
                  <a:gd name="T17" fmla="*/ 0 h 17"/>
                  <a:gd name="T18" fmla="*/ 16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3" y="16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76" name="Freeform 364">
                <a:extLst>
                  <a:ext uri="{FF2B5EF4-FFF2-40B4-BE49-F238E27FC236}">
                    <a16:creationId xmlns:a16="http://schemas.microsoft.com/office/drawing/2014/main" id="{E4CB456C-F992-E763-2A12-94345C725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" y="611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0 w 17"/>
                  <a:gd name="T3" fmla="*/ 0 h 1"/>
                  <a:gd name="T4" fmla="*/ 0 w 17"/>
                  <a:gd name="T5" fmla="*/ 0 h 1"/>
                  <a:gd name="T6" fmla="*/ 1 w 17"/>
                  <a:gd name="T7" fmla="*/ 0 h 1"/>
                  <a:gd name="T8" fmla="*/ 3 w 17"/>
                  <a:gd name="T9" fmla="*/ 0 h 1"/>
                  <a:gd name="T10" fmla="*/ 5 w 17"/>
                  <a:gd name="T11" fmla="*/ 0 h 1"/>
                  <a:gd name="T12" fmla="*/ 8 w 17"/>
                  <a:gd name="T13" fmla="*/ 0 h 1"/>
                  <a:gd name="T14" fmla="*/ 10 w 17"/>
                  <a:gd name="T15" fmla="*/ 0 h 1"/>
                  <a:gd name="T16" fmla="*/ 14 w 17"/>
                  <a:gd name="T17" fmla="*/ 0 h 1"/>
                  <a:gd name="T18" fmla="*/ 16 w 17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77" name="Freeform 365">
                <a:extLst>
                  <a:ext uri="{FF2B5EF4-FFF2-40B4-BE49-F238E27FC236}">
                    <a16:creationId xmlns:a16="http://schemas.microsoft.com/office/drawing/2014/main" id="{15B837A0-50DB-8928-6570-8C9302737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" y="61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0 h 17"/>
                  <a:gd name="T6" fmla="*/ 9 w 17"/>
                  <a:gd name="T7" fmla="*/ 4 h 17"/>
                  <a:gd name="T8" fmla="*/ 6 w 17"/>
                  <a:gd name="T9" fmla="*/ 8 h 17"/>
                  <a:gd name="T10" fmla="*/ 0 w 1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9" y="4"/>
                    </a:lnTo>
                    <a:lnTo>
                      <a:pt x="6" y="8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78" name="Freeform 366">
                <a:extLst>
                  <a:ext uri="{FF2B5EF4-FFF2-40B4-BE49-F238E27FC236}">
                    <a16:creationId xmlns:a16="http://schemas.microsoft.com/office/drawing/2014/main" id="{D7BE22CB-B460-AE57-ECDF-83E69CED4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" y="613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0 h 17"/>
                  <a:gd name="T6" fmla="*/ 13 w 17"/>
                  <a:gd name="T7" fmla="*/ 0 h 17"/>
                  <a:gd name="T8" fmla="*/ 11 w 17"/>
                  <a:gd name="T9" fmla="*/ 0 h 17"/>
                  <a:gd name="T10" fmla="*/ 11 w 17"/>
                  <a:gd name="T11" fmla="*/ 4 h 17"/>
                  <a:gd name="T12" fmla="*/ 6 w 17"/>
                  <a:gd name="T13" fmla="*/ 4 h 17"/>
                  <a:gd name="T14" fmla="*/ 4 w 17"/>
                  <a:gd name="T15" fmla="*/ 8 h 17"/>
                  <a:gd name="T16" fmla="*/ 2 w 17"/>
                  <a:gd name="T17" fmla="*/ 12 h 17"/>
                  <a:gd name="T18" fmla="*/ 0 w 17"/>
                  <a:gd name="T1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1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79" name="Freeform 367">
                <a:extLst>
                  <a:ext uri="{FF2B5EF4-FFF2-40B4-BE49-F238E27FC236}">
                    <a16:creationId xmlns:a16="http://schemas.microsoft.com/office/drawing/2014/main" id="{3D35AE68-F135-8CA5-B671-34BAD4525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616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0 h 17"/>
                  <a:gd name="T6" fmla="*/ 10 w 17"/>
                  <a:gd name="T7" fmla="*/ 3 h 17"/>
                  <a:gd name="T8" fmla="*/ 5 w 17"/>
                  <a:gd name="T9" fmla="*/ 9 h 17"/>
                  <a:gd name="T10" fmla="*/ 0 w 1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3"/>
                    </a:lnTo>
                    <a:lnTo>
                      <a:pt x="5" y="9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80" name="Freeform 368">
                <a:extLst>
                  <a:ext uri="{FF2B5EF4-FFF2-40B4-BE49-F238E27FC236}">
                    <a16:creationId xmlns:a16="http://schemas.microsoft.com/office/drawing/2014/main" id="{41FE8F43-3C55-5E2E-2482-C18F0422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" y="617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1 h 17"/>
                  <a:gd name="T6" fmla="*/ 16 w 17"/>
                  <a:gd name="T7" fmla="*/ 3 h 17"/>
                  <a:gd name="T8" fmla="*/ 0 w 17"/>
                  <a:gd name="T9" fmla="*/ 7 h 17"/>
                  <a:gd name="T10" fmla="*/ 0 w 17"/>
                  <a:gd name="T11" fmla="*/ 8 h 17"/>
                  <a:gd name="T12" fmla="*/ 0 w 17"/>
                  <a:gd name="T13" fmla="*/ 8 h 17"/>
                  <a:gd name="T14" fmla="*/ 0 w 17"/>
                  <a:gd name="T15" fmla="*/ 10 h 17"/>
                  <a:gd name="T16" fmla="*/ 0 w 17"/>
                  <a:gd name="T17" fmla="*/ 12 h 17"/>
                  <a:gd name="T18" fmla="*/ 0 w 17"/>
                  <a:gd name="T19" fmla="*/ 14 h 17"/>
                  <a:gd name="T20" fmla="*/ 0 w 17"/>
                  <a:gd name="T2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1"/>
                    </a:lnTo>
                    <a:lnTo>
                      <a:pt x="16" y="3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81" name="Freeform 369">
                <a:extLst>
                  <a:ext uri="{FF2B5EF4-FFF2-40B4-BE49-F238E27FC236}">
                    <a16:creationId xmlns:a16="http://schemas.microsoft.com/office/drawing/2014/main" id="{A80D2DED-32F6-213C-BD5B-6AE3E6F2D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" y="628"/>
                <a:ext cx="25" cy="17"/>
              </a:xfrm>
              <a:custGeom>
                <a:avLst/>
                <a:gdLst>
                  <a:gd name="T0" fmla="*/ 24 w 25"/>
                  <a:gd name="T1" fmla="*/ 16 h 17"/>
                  <a:gd name="T2" fmla="*/ 24 w 25"/>
                  <a:gd name="T3" fmla="*/ 16 h 17"/>
                  <a:gd name="T4" fmla="*/ 23 w 25"/>
                  <a:gd name="T5" fmla="*/ 16 h 17"/>
                  <a:gd name="T6" fmla="*/ 22 w 25"/>
                  <a:gd name="T7" fmla="*/ 14 h 17"/>
                  <a:gd name="T8" fmla="*/ 20 w 25"/>
                  <a:gd name="T9" fmla="*/ 14 h 17"/>
                  <a:gd name="T10" fmla="*/ 19 w 25"/>
                  <a:gd name="T11" fmla="*/ 13 h 17"/>
                  <a:gd name="T12" fmla="*/ 17 w 25"/>
                  <a:gd name="T13" fmla="*/ 12 h 17"/>
                  <a:gd name="T14" fmla="*/ 15 w 25"/>
                  <a:gd name="T15" fmla="*/ 10 h 17"/>
                  <a:gd name="T16" fmla="*/ 13 w 25"/>
                  <a:gd name="T17" fmla="*/ 9 h 17"/>
                  <a:gd name="T18" fmla="*/ 12 w 25"/>
                  <a:gd name="T19" fmla="*/ 9 h 17"/>
                  <a:gd name="T20" fmla="*/ 12 w 25"/>
                  <a:gd name="T21" fmla="*/ 9 h 17"/>
                  <a:gd name="T22" fmla="*/ 11 w 25"/>
                  <a:gd name="T23" fmla="*/ 8 h 17"/>
                  <a:gd name="T24" fmla="*/ 9 w 25"/>
                  <a:gd name="T25" fmla="*/ 8 h 17"/>
                  <a:gd name="T26" fmla="*/ 7 w 25"/>
                  <a:gd name="T27" fmla="*/ 6 h 17"/>
                  <a:gd name="T28" fmla="*/ 5 w 25"/>
                  <a:gd name="T29" fmla="*/ 5 h 17"/>
                  <a:gd name="T30" fmla="*/ 3 w 25"/>
                  <a:gd name="T31" fmla="*/ 4 h 17"/>
                  <a:gd name="T32" fmla="*/ 2 w 25"/>
                  <a:gd name="T33" fmla="*/ 2 h 17"/>
                  <a:gd name="T34" fmla="*/ 0 w 25"/>
                  <a:gd name="T35" fmla="*/ 1 h 17"/>
                  <a:gd name="T36" fmla="*/ 0 w 25"/>
                  <a:gd name="T3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17">
                    <a:moveTo>
                      <a:pt x="24" y="16"/>
                    </a:moveTo>
                    <a:lnTo>
                      <a:pt x="24" y="16"/>
                    </a:lnTo>
                    <a:lnTo>
                      <a:pt x="23" y="16"/>
                    </a:lnTo>
                    <a:lnTo>
                      <a:pt x="22" y="14"/>
                    </a:lnTo>
                    <a:lnTo>
                      <a:pt x="20" y="14"/>
                    </a:lnTo>
                    <a:lnTo>
                      <a:pt x="19" y="13"/>
                    </a:lnTo>
                    <a:lnTo>
                      <a:pt x="17" y="12"/>
                    </a:lnTo>
                    <a:lnTo>
                      <a:pt x="15" y="10"/>
                    </a:lnTo>
                    <a:lnTo>
                      <a:pt x="13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7" y="6"/>
                    </a:lnTo>
                    <a:lnTo>
                      <a:pt x="5" y="5"/>
                    </a:lnTo>
                    <a:lnTo>
                      <a:pt x="3" y="4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82" name="Freeform 370">
                <a:extLst>
                  <a:ext uri="{FF2B5EF4-FFF2-40B4-BE49-F238E27FC236}">
                    <a16:creationId xmlns:a16="http://schemas.microsoft.com/office/drawing/2014/main" id="{A1325830-A2A6-C9EA-228C-028A690EF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" y="631"/>
                <a:ext cx="24" cy="17"/>
              </a:xfrm>
              <a:custGeom>
                <a:avLst/>
                <a:gdLst>
                  <a:gd name="T0" fmla="*/ 0 w 24"/>
                  <a:gd name="T1" fmla="*/ 0 h 17"/>
                  <a:gd name="T2" fmla="*/ 0 w 24"/>
                  <a:gd name="T3" fmla="*/ 0 h 17"/>
                  <a:gd name="T4" fmla="*/ 0 w 24"/>
                  <a:gd name="T5" fmla="*/ 0 h 17"/>
                  <a:gd name="T6" fmla="*/ 1 w 24"/>
                  <a:gd name="T7" fmla="*/ 0 h 17"/>
                  <a:gd name="T8" fmla="*/ 2 w 24"/>
                  <a:gd name="T9" fmla="*/ 0 h 17"/>
                  <a:gd name="T10" fmla="*/ 3 w 24"/>
                  <a:gd name="T11" fmla="*/ 2 h 17"/>
                  <a:gd name="T12" fmla="*/ 5 w 24"/>
                  <a:gd name="T13" fmla="*/ 4 h 17"/>
                  <a:gd name="T14" fmla="*/ 7 w 24"/>
                  <a:gd name="T15" fmla="*/ 4 h 17"/>
                  <a:gd name="T16" fmla="*/ 10 w 24"/>
                  <a:gd name="T17" fmla="*/ 6 h 17"/>
                  <a:gd name="T18" fmla="*/ 12 w 24"/>
                  <a:gd name="T19" fmla="*/ 6 h 17"/>
                  <a:gd name="T20" fmla="*/ 12 w 24"/>
                  <a:gd name="T21" fmla="*/ 6 h 17"/>
                  <a:gd name="T22" fmla="*/ 13 w 24"/>
                  <a:gd name="T23" fmla="*/ 8 h 17"/>
                  <a:gd name="T24" fmla="*/ 15 w 24"/>
                  <a:gd name="T25" fmla="*/ 10 h 17"/>
                  <a:gd name="T26" fmla="*/ 17 w 24"/>
                  <a:gd name="T27" fmla="*/ 10 h 17"/>
                  <a:gd name="T28" fmla="*/ 19 w 24"/>
                  <a:gd name="T29" fmla="*/ 12 h 17"/>
                  <a:gd name="T30" fmla="*/ 20 w 24"/>
                  <a:gd name="T31" fmla="*/ 14 h 17"/>
                  <a:gd name="T32" fmla="*/ 22 w 24"/>
                  <a:gd name="T33" fmla="*/ 16 h 17"/>
                  <a:gd name="T34" fmla="*/ 22 w 24"/>
                  <a:gd name="T35" fmla="*/ 16 h 17"/>
                  <a:gd name="T36" fmla="*/ 23 w 24"/>
                  <a:gd name="T3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2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3" y="8"/>
                    </a:lnTo>
                    <a:lnTo>
                      <a:pt x="15" y="10"/>
                    </a:lnTo>
                    <a:lnTo>
                      <a:pt x="17" y="10"/>
                    </a:lnTo>
                    <a:lnTo>
                      <a:pt x="19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3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83" name="Freeform 371">
                <a:extLst>
                  <a:ext uri="{FF2B5EF4-FFF2-40B4-BE49-F238E27FC236}">
                    <a16:creationId xmlns:a16="http://schemas.microsoft.com/office/drawing/2014/main" id="{C4ABA1EA-5C42-EA93-06DA-AA8D2FAC2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28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6 h 17"/>
                  <a:gd name="T6" fmla="*/ 14 w 17"/>
                  <a:gd name="T7" fmla="*/ 13 h 17"/>
                  <a:gd name="T8" fmla="*/ 12 w 17"/>
                  <a:gd name="T9" fmla="*/ 13 h 17"/>
                  <a:gd name="T10" fmla="*/ 9 w 17"/>
                  <a:gd name="T11" fmla="*/ 11 h 17"/>
                  <a:gd name="T12" fmla="*/ 7 w 17"/>
                  <a:gd name="T13" fmla="*/ 9 h 17"/>
                  <a:gd name="T14" fmla="*/ 4 w 17"/>
                  <a:gd name="T15" fmla="*/ 6 h 17"/>
                  <a:gd name="T16" fmla="*/ 2 w 17"/>
                  <a:gd name="T17" fmla="*/ 2 h 17"/>
                  <a:gd name="T18" fmla="*/ 0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4" y="13"/>
                    </a:lnTo>
                    <a:lnTo>
                      <a:pt x="12" y="13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4" y="6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84" name="Freeform 372">
                <a:extLst>
                  <a:ext uri="{FF2B5EF4-FFF2-40B4-BE49-F238E27FC236}">
                    <a16:creationId xmlns:a16="http://schemas.microsoft.com/office/drawing/2014/main" id="{A8673DDA-7DFF-139D-9EFB-8D064D276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" y="628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6 h 17"/>
                  <a:gd name="T6" fmla="*/ 14 w 17"/>
                  <a:gd name="T7" fmla="*/ 16 h 17"/>
                  <a:gd name="T8" fmla="*/ 13 w 17"/>
                  <a:gd name="T9" fmla="*/ 14 h 17"/>
                  <a:gd name="T10" fmla="*/ 11 w 17"/>
                  <a:gd name="T11" fmla="*/ 14 h 17"/>
                  <a:gd name="T12" fmla="*/ 10 w 17"/>
                  <a:gd name="T13" fmla="*/ 12 h 17"/>
                  <a:gd name="T14" fmla="*/ 8 w 17"/>
                  <a:gd name="T15" fmla="*/ 10 h 17"/>
                  <a:gd name="T16" fmla="*/ 7 w 17"/>
                  <a:gd name="T17" fmla="*/ 10 h 17"/>
                  <a:gd name="T18" fmla="*/ 5 w 17"/>
                  <a:gd name="T19" fmla="*/ 8 h 17"/>
                  <a:gd name="T20" fmla="*/ 5 w 17"/>
                  <a:gd name="T21" fmla="*/ 8 h 17"/>
                  <a:gd name="T22" fmla="*/ 4 w 17"/>
                  <a:gd name="T23" fmla="*/ 5 h 17"/>
                  <a:gd name="T24" fmla="*/ 2 w 17"/>
                  <a:gd name="T25" fmla="*/ 3 h 17"/>
                  <a:gd name="T26" fmla="*/ 1 w 17"/>
                  <a:gd name="T27" fmla="*/ 0 h 17"/>
                  <a:gd name="T28" fmla="*/ 0 w 17"/>
                  <a:gd name="T2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13" y="14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8" y="10"/>
                    </a:lnTo>
                    <a:lnTo>
                      <a:pt x="7" y="10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4" y="5"/>
                    </a:lnTo>
                    <a:lnTo>
                      <a:pt x="2" y="3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85" name="Freeform 373">
                <a:extLst>
                  <a:ext uri="{FF2B5EF4-FFF2-40B4-BE49-F238E27FC236}">
                    <a16:creationId xmlns:a16="http://schemas.microsoft.com/office/drawing/2014/main" id="{9E9C429A-CB38-917A-3ABD-0D1ED36C9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" y="631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6 h 17"/>
                  <a:gd name="T6" fmla="*/ 15 w 17"/>
                  <a:gd name="T7" fmla="*/ 14 h 17"/>
                  <a:gd name="T8" fmla="*/ 14 w 17"/>
                  <a:gd name="T9" fmla="*/ 14 h 17"/>
                  <a:gd name="T10" fmla="*/ 13 w 17"/>
                  <a:gd name="T11" fmla="*/ 10 h 17"/>
                  <a:gd name="T12" fmla="*/ 12 w 17"/>
                  <a:gd name="T13" fmla="*/ 8 h 17"/>
                  <a:gd name="T14" fmla="*/ 10 w 17"/>
                  <a:gd name="T15" fmla="*/ 8 h 17"/>
                  <a:gd name="T16" fmla="*/ 9 w 17"/>
                  <a:gd name="T17" fmla="*/ 5 h 17"/>
                  <a:gd name="T18" fmla="*/ 7 w 17"/>
                  <a:gd name="T19" fmla="*/ 5 h 17"/>
                  <a:gd name="T20" fmla="*/ 7 w 17"/>
                  <a:gd name="T21" fmla="*/ 5 h 17"/>
                  <a:gd name="T22" fmla="*/ 6 w 17"/>
                  <a:gd name="T23" fmla="*/ 3 h 17"/>
                  <a:gd name="T24" fmla="*/ 5 w 17"/>
                  <a:gd name="T25" fmla="*/ 3 h 17"/>
                  <a:gd name="T26" fmla="*/ 3 w 17"/>
                  <a:gd name="T27" fmla="*/ 3 h 17"/>
                  <a:gd name="T28" fmla="*/ 2 w 17"/>
                  <a:gd name="T29" fmla="*/ 1 h 17"/>
                  <a:gd name="T30" fmla="*/ 1 w 17"/>
                  <a:gd name="T31" fmla="*/ 1 h 17"/>
                  <a:gd name="T32" fmla="*/ 0 w 17"/>
                  <a:gd name="T33" fmla="*/ 1 h 17"/>
                  <a:gd name="T34" fmla="*/ 0 w 17"/>
                  <a:gd name="T35" fmla="*/ 0 h 17"/>
                  <a:gd name="T36" fmla="*/ 0 w 17"/>
                  <a:gd name="T3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5" y="14"/>
                    </a:lnTo>
                    <a:lnTo>
                      <a:pt x="14" y="14"/>
                    </a:lnTo>
                    <a:lnTo>
                      <a:pt x="13" y="10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86" name="Freeform 374">
                <a:extLst>
                  <a:ext uri="{FF2B5EF4-FFF2-40B4-BE49-F238E27FC236}">
                    <a16:creationId xmlns:a16="http://schemas.microsoft.com/office/drawing/2014/main" id="{22BFD5D1-42B6-FD7B-42B2-40615F3EE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" y="64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4 w 17"/>
                  <a:gd name="T7" fmla="*/ 1 h 17"/>
                  <a:gd name="T8" fmla="*/ 6 w 17"/>
                  <a:gd name="T9" fmla="*/ 3 h 17"/>
                  <a:gd name="T10" fmla="*/ 8 w 17"/>
                  <a:gd name="T11" fmla="*/ 5 h 17"/>
                  <a:gd name="T12" fmla="*/ 8 w 17"/>
                  <a:gd name="T13" fmla="*/ 5 h 17"/>
                  <a:gd name="T14" fmla="*/ 10 w 17"/>
                  <a:gd name="T15" fmla="*/ 8 h 17"/>
                  <a:gd name="T16" fmla="*/ 12 w 17"/>
                  <a:gd name="T17" fmla="*/ 10 h 17"/>
                  <a:gd name="T18" fmla="*/ 14 w 17"/>
                  <a:gd name="T19" fmla="*/ 14 h 17"/>
                  <a:gd name="T20" fmla="*/ 16 w 17"/>
                  <a:gd name="T2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3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4"/>
                    </a:lnTo>
                    <a:lnTo>
                      <a:pt x="16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87" name="Freeform 375">
                <a:extLst>
                  <a:ext uri="{FF2B5EF4-FFF2-40B4-BE49-F238E27FC236}">
                    <a16:creationId xmlns:a16="http://schemas.microsoft.com/office/drawing/2014/main" id="{7640E060-5DA7-9A17-E384-1FB8F136F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" y="64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1 h 17"/>
                  <a:gd name="T8" fmla="*/ 2 w 17"/>
                  <a:gd name="T9" fmla="*/ 3 h 17"/>
                  <a:gd name="T10" fmla="*/ 2 w 17"/>
                  <a:gd name="T11" fmla="*/ 7 h 17"/>
                  <a:gd name="T12" fmla="*/ 8 w 17"/>
                  <a:gd name="T13" fmla="*/ 8 h 17"/>
                  <a:gd name="T14" fmla="*/ 10 w 17"/>
                  <a:gd name="T15" fmla="*/ 12 h 17"/>
                  <a:gd name="T16" fmla="*/ 13 w 17"/>
                  <a:gd name="T17" fmla="*/ 14 h 17"/>
                  <a:gd name="T18" fmla="*/ 16 w 17"/>
                  <a:gd name="T1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7"/>
                    </a:lnTo>
                    <a:lnTo>
                      <a:pt x="8" y="8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88" name="Freeform 376">
                <a:extLst>
                  <a:ext uri="{FF2B5EF4-FFF2-40B4-BE49-F238E27FC236}">
                    <a16:creationId xmlns:a16="http://schemas.microsoft.com/office/drawing/2014/main" id="{A3F3EDCE-7B47-F363-F748-718199BE6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" y="65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5 w 17"/>
                  <a:gd name="T5" fmla="*/ 0 h 17"/>
                  <a:gd name="T6" fmla="*/ 5 w 17"/>
                  <a:gd name="T7" fmla="*/ 6 h 17"/>
                  <a:gd name="T8" fmla="*/ 10 w 17"/>
                  <a:gd name="T9" fmla="*/ 9 h 17"/>
                  <a:gd name="T10" fmla="*/ 16 w 1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5" y="6"/>
                    </a:lnTo>
                    <a:lnTo>
                      <a:pt x="10" y="9"/>
                    </a:lnTo>
                    <a:lnTo>
                      <a:pt x="16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89" name="Freeform 377">
                <a:extLst>
                  <a:ext uri="{FF2B5EF4-FFF2-40B4-BE49-F238E27FC236}">
                    <a16:creationId xmlns:a16="http://schemas.microsoft.com/office/drawing/2014/main" id="{EE8DEFCC-1F93-EB24-7D76-35EEAB7F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" y="65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3 h 17"/>
                  <a:gd name="T6" fmla="*/ 16 w 17"/>
                  <a:gd name="T7" fmla="*/ 3 h 17"/>
                  <a:gd name="T8" fmla="*/ 14 w 17"/>
                  <a:gd name="T9" fmla="*/ 3 h 17"/>
                  <a:gd name="T10" fmla="*/ 10 w 17"/>
                  <a:gd name="T11" fmla="*/ 6 h 17"/>
                  <a:gd name="T12" fmla="*/ 8 w 17"/>
                  <a:gd name="T13" fmla="*/ 9 h 17"/>
                  <a:gd name="T14" fmla="*/ 5 w 17"/>
                  <a:gd name="T15" fmla="*/ 12 h 17"/>
                  <a:gd name="T16" fmla="*/ 3 w 17"/>
                  <a:gd name="T17" fmla="*/ 12 h 17"/>
                  <a:gd name="T18" fmla="*/ 0 w 17"/>
                  <a:gd name="T1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4" y="3"/>
                    </a:lnTo>
                    <a:lnTo>
                      <a:pt x="10" y="6"/>
                    </a:lnTo>
                    <a:lnTo>
                      <a:pt x="8" y="9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90" name="Freeform 378">
                <a:extLst>
                  <a:ext uri="{FF2B5EF4-FFF2-40B4-BE49-F238E27FC236}">
                    <a16:creationId xmlns:a16="http://schemas.microsoft.com/office/drawing/2014/main" id="{C9790441-C468-FCAB-58E9-2879D7271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" y="65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4 w 17"/>
                  <a:gd name="T5" fmla="*/ 0 h 17"/>
                  <a:gd name="T6" fmla="*/ 12 w 17"/>
                  <a:gd name="T7" fmla="*/ 3 h 17"/>
                  <a:gd name="T8" fmla="*/ 8 w 17"/>
                  <a:gd name="T9" fmla="*/ 6 h 17"/>
                  <a:gd name="T10" fmla="*/ 4 w 17"/>
                  <a:gd name="T11" fmla="*/ 6 h 17"/>
                  <a:gd name="T12" fmla="*/ 4 w 17"/>
                  <a:gd name="T13" fmla="*/ 6 h 17"/>
                  <a:gd name="T14" fmla="*/ 2 w 17"/>
                  <a:gd name="T15" fmla="*/ 9 h 17"/>
                  <a:gd name="T16" fmla="*/ 0 w 17"/>
                  <a:gd name="T17" fmla="*/ 9 h 17"/>
                  <a:gd name="T18" fmla="*/ 0 w 17"/>
                  <a:gd name="T19" fmla="*/ 12 h 17"/>
                  <a:gd name="T20" fmla="*/ 0 w 17"/>
                  <a:gd name="T2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4" y="0"/>
                    </a:lnTo>
                    <a:lnTo>
                      <a:pt x="12" y="3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91" name="Freeform 379">
                <a:extLst>
                  <a:ext uri="{FF2B5EF4-FFF2-40B4-BE49-F238E27FC236}">
                    <a16:creationId xmlns:a16="http://schemas.microsoft.com/office/drawing/2014/main" id="{7ADA7563-3D25-20AA-4DE9-76D22EB79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656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2 h 17"/>
                  <a:gd name="T6" fmla="*/ 12 w 17"/>
                  <a:gd name="T7" fmla="*/ 2 h 17"/>
                  <a:gd name="T8" fmla="*/ 9 w 17"/>
                  <a:gd name="T9" fmla="*/ 8 h 17"/>
                  <a:gd name="T10" fmla="*/ 6 w 17"/>
                  <a:gd name="T11" fmla="*/ 8 h 17"/>
                  <a:gd name="T12" fmla="*/ 6 w 17"/>
                  <a:gd name="T13" fmla="*/ 8 h 17"/>
                  <a:gd name="T14" fmla="*/ 3 w 17"/>
                  <a:gd name="T15" fmla="*/ 10 h 17"/>
                  <a:gd name="T16" fmla="*/ 0 w 17"/>
                  <a:gd name="T17" fmla="*/ 13 h 17"/>
                  <a:gd name="T18" fmla="*/ 0 w 17"/>
                  <a:gd name="T19" fmla="*/ 16 h 17"/>
                  <a:gd name="T20" fmla="*/ 0 w 17"/>
                  <a:gd name="T2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2" y="2"/>
                    </a:lnTo>
                    <a:lnTo>
                      <a:pt x="9" y="8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3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92" name="Freeform 380">
                <a:extLst>
                  <a:ext uri="{FF2B5EF4-FFF2-40B4-BE49-F238E27FC236}">
                    <a16:creationId xmlns:a16="http://schemas.microsoft.com/office/drawing/2014/main" id="{A43A3363-889B-5158-AA0F-62F470737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" y="66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0 h 17"/>
                  <a:gd name="T6" fmla="*/ 10 w 17"/>
                  <a:gd name="T7" fmla="*/ 8 h 17"/>
                  <a:gd name="T8" fmla="*/ 5 w 17"/>
                  <a:gd name="T9" fmla="*/ 16 h 17"/>
                  <a:gd name="T10" fmla="*/ 0 w 1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8"/>
                    </a:lnTo>
                    <a:lnTo>
                      <a:pt x="5" y="16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93" name="Freeform 381">
                <a:extLst>
                  <a:ext uri="{FF2B5EF4-FFF2-40B4-BE49-F238E27FC236}">
                    <a16:creationId xmlns:a16="http://schemas.microsoft.com/office/drawing/2014/main" id="{E142241E-B1DD-63DE-7AAC-23E03E630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653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2 w 17"/>
                  <a:gd name="T5" fmla="*/ 0 h 17"/>
                  <a:gd name="T6" fmla="*/ 8 w 17"/>
                  <a:gd name="T7" fmla="*/ 5 h 17"/>
                  <a:gd name="T8" fmla="*/ 4 w 17"/>
                  <a:gd name="T9" fmla="*/ 5 h 17"/>
                  <a:gd name="T10" fmla="*/ 0 w 1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2" y="0"/>
                    </a:lnTo>
                    <a:lnTo>
                      <a:pt x="8" y="5"/>
                    </a:lnTo>
                    <a:lnTo>
                      <a:pt x="4" y="5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94" name="Freeform 382">
                <a:extLst>
                  <a:ext uri="{FF2B5EF4-FFF2-40B4-BE49-F238E27FC236}">
                    <a16:creationId xmlns:a16="http://schemas.microsoft.com/office/drawing/2014/main" id="{BE9094C1-A8FA-A660-7F22-DE7F2CE2C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" y="64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0 h 17"/>
                  <a:gd name="T6" fmla="*/ 16 w 17"/>
                  <a:gd name="T7" fmla="*/ 2 h 17"/>
                  <a:gd name="T8" fmla="*/ 13 w 17"/>
                  <a:gd name="T9" fmla="*/ 4 h 17"/>
                  <a:gd name="T10" fmla="*/ 11 w 17"/>
                  <a:gd name="T11" fmla="*/ 6 h 17"/>
                  <a:gd name="T12" fmla="*/ 9 w 17"/>
                  <a:gd name="T13" fmla="*/ 8 h 17"/>
                  <a:gd name="T14" fmla="*/ 6 w 17"/>
                  <a:gd name="T15" fmla="*/ 10 h 17"/>
                  <a:gd name="T16" fmla="*/ 4 w 17"/>
                  <a:gd name="T17" fmla="*/ 14 h 17"/>
                  <a:gd name="T18" fmla="*/ 0 w 17"/>
                  <a:gd name="T1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1" y="6"/>
                    </a:lnTo>
                    <a:lnTo>
                      <a:pt x="9" y="8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95" name="Freeform 383">
                <a:extLst>
                  <a:ext uri="{FF2B5EF4-FFF2-40B4-BE49-F238E27FC236}">
                    <a16:creationId xmlns:a16="http://schemas.microsoft.com/office/drawing/2014/main" id="{07225966-F699-1618-5B02-A0BA3C399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620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4 h 17"/>
                  <a:gd name="T6" fmla="*/ 14 w 17"/>
                  <a:gd name="T7" fmla="*/ 14 h 17"/>
                  <a:gd name="T8" fmla="*/ 13 w 17"/>
                  <a:gd name="T9" fmla="*/ 12 h 17"/>
                  <a:gd name="T10" fmla="*/ 10 w 17"/>
                  <a:gd name="T11" fmla="*/ 8 h 17"/>
                  <a:gd name="T12" fmla="*/ 7 w 17"/>
                  <a:gd name="T13" fmla="*/ 7 h 17"/>
                  <a:gd name="T14" fmla="*/ 4 w 17"/>
                  <a:gd name="T15" fmla="*/ 3 h 17"/>
                  <a:gd name="T16" fmla="*/ 1 w 17"/>
                  <a:gd name="T17" fmla="*/ 1 h 17"/>
                  <a:gd name="T18" fmla="*/ 0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4"/>
                    </a:lnTo>
                    <a:lnTo>
                      <a:pt x="14" y="14"/>
                    </a:lnTo>
                    <a:lnTo>
                      <a:pt x="13" y="12"/>
                    </a:lnTo>
                    <a:lnTo>
                      <a:pt x="10" y="8"/>
                    </a:lnTo>
                    <a:lnTo>
                      <a:pt x="7" y="7"/>
                    </a:lnTo>
                    <a:lnTo>
                      <a:pt x="4" y="3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96" name="Freeform 384">
                <a:extLst>
                  <a:ext uri="{FF2B5EF4-FFF2-40B4-BE49-F238E27FC236}">
                    <a16:creationId xmlns:a16="http://schemas.microsoft.com/office/drawing/2014/main" id="{7F234DA0-5F46-AD18-26A6-37109F95A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619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4 w 17"/>
                  <a:gd name="T5" fmla="*/ 16 h 17"/>
                  <a:gd name="T6" fmla="*/ 14 w 17"/>
                  <a:gd name="T7" fmla="*/ 14 h 17"/>
                  <a:gd name="T8" fmla="*/ 12 w 17"/>
                  <a:gd name="T9" fmla="*/ 12 h 17"/>
                  <a:gd name="T10" fmla="*/ 9 w 17"/>
                  <a:gd name="T11" fmla="*/ 10 h 17"/>
                  <a:gd name="T12" fmla="*/ 6 w 17"/>
                  <a:gd name="T13" fmla="*/ 6 h 17"/>
                  <a:gd name="T14" fmla="*/ 4 w 17"/>
                  <a:gd name="T15" fmla="*/ 4 h 17"/>
                  <a:gd name="T16" fmla="*/ 1 w 17"/>
                  <a:gd name="T17" fmla="*/ 2 h 17"/>
                  <a:gd name="T18" fmla="*/ 0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2" y="12"/>
                    </a:lnTo>
                    <a:lnTo>
                      <a:pt x="9" y="10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97" name="Freeform 385">
                <a:extLst>
                  <a:ext uri="{FF2B5EF4-FFF2-40B4-BE49-F238E27FC236}">
                    <a16:creationId xmlns:a16="http://schemas.microsoft.com/office/drawing/2014/main" id="{65EBCF70-108F-6BD7-9F11-4BF33177F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" y="616"/>
                <a:ext cx="22" cy="17"/>
              </a:xfrm>
              <a:custGeom>
                <a:avLst/>
                <a:gdLst>
                  <a:gd name="T0" fmla="*/ 0 w 22"/>
                  <a:gd name="T1" fmla="*/ 0 h 17"/>
                  <a:gd name="T2" fmla="*/ 0 w 22"/>
                  <a:gd name="T3" fmla="*/ 0 h 17"/>
                  <a:gd name="T4" fmla="*/ 0 w 22"/>
                  <a:gd name="T5" fmla="*/ 0 h 17"/>
                  <a:gd name="T6" fmla="*/ 1 w 22"/>
                  <a:gd name="T7" fmla="*/ 0 h 17"/>
                  <a:gd name="T8" fmla="*/ 2 w 22"/>
                  <a:gd name="T9" fmla="*/ 0 h 17"/>
                  <a:gd name="T10" fmla="*/ 3 w 22"/>
                  <a:gd name="T11" fmla="*/ 1 h 17"/>
                  <a:gd name="T12" fmla="*/ 4 w 22"/>
                  <a:gd name="T13" fmla="*/ 1 h 17"/>
                  <a:gd name="T14" fmla="*/ 5 w 22"/>
                  <a:gd name="T15" fmla="*/ 2 h 17"/>
                  <a:gd name="T16" fmla="*/ 7 w 22"/>
                  <a:gd name="T17" fmla="*/ 2 h 17"/>
                  <a:gd name="T18" fmla="*/ 8 w 22"/>
                  <a:gd name="T19" fmla="*/ 4 h 17"/>
                  <a:gd name="T20" fmla="*/ 8 w 22"/>
                  <a:gd name="T21" fmla="*/ 4 h 17"/>
                  <a:gd name="T22" fmla="*/ 9 w 22"/>
                  <a:gd name="T23" fmla="*/ 4 h 17"/>
                  <a:gd name="T24" fmla="*/ 10 w 22"/>
                  <a:gd name="T25" fmla="*/ 7 h 17"/>
                  <a:gd name="T26" fmla="*/ 12 w 22"/>
                  <a:gd name="T27" fmla="*/ 8 h 17"/>
                  <a:gd name="T28" fmla="*/ 14 w 22"/>
                  <a:gd name="T29" fmla="*/ 10 h 17"/>
                  <a:gd name="T30" fmla="*/ 17 w 22"/>
                  <a:gd name="T31" fmla="*/ 11 h 17"/>
                  <a:gd name="T32" fmla="*/ 19 w 22"/>
                  <a:gd name="T33" fmla="*/ 13 h 17"/>
                  <a:gd name="T34" fmla="*/ 20 w 22"/>
                  <a:gd name="T35" fmla="*/ 14 h 17"/>
                  <a:gd name="T36" fmla="*/ 21 w 22"/>
                  <a:gd name="T3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"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10" y="7"/>
                    </a:lnTo>
                    <a:lnTo>
                      <a:pt x="12" y="8"/>
                    </a:lnTo>
                    <a:lnTo>
                      <a:pt x="14" y="10"/>
                    </a:lnTo>
                    <a:lnTo>
                      <a:pt x="17" y="11"/>
                    </a:lnTo>
                    <a:lnTo>
                      <a:pt x="19" y="13"/>
                    </a:lnTo>
                    <a:lnTo>
                      <a:pt x="20" y="14"/>
                    </a:lnTo>
                    <a:lnTo>
                      <a:pt x="21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98" name="Freeform 386">
                <a:extLst>
                  <a:ext uri="{FF2B5EF4-FFF2-40B4-BE49-F238E27FC236}">
                    <a16:creationId xmlns:a16="http://schemas.microsoft.com/office/drawing/2014/main" id="{C47A3734-A0D6-F364-DD3B-632F8A7F1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" y="633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1 w 17"/>
                  <a:gd name="T5" fmla="*/ 0 h 17"/>
                  <a:gd name="T6" fmla="*/ 3 w 17"/>
                  <a:gd name="T7" fmla="*/ 1 h 17"/>
                  <a:gd name="T8" fmla="*/ 6 w 17"/>
                  <a:gd name="T9" fmla="*/ 4 h 17"/>
                  <a:gd name="T10" fmla="*/ 7 w 17"/>
                  <a:gd name="T11" fmla="*/ 5 h 17"/>
                  <a:gd name="T12" fmla="*/ 7 w 17"/>
                  <a:gd name="T13" fmla="*/ 5 h 17"/>
                  <a:gd name="T14" fmla="*/ 8 w 17"/>
                  <a:gd name="T15" fmla="*/ 6 h 17"/>
                  <a:gd name="T16" fmla="*/ 9 w 17"/>
                  <a:gd name="T17" fmla="*/ 8 h 17"/>
                  <a:gd name="T18" fmla="*/ 11 w 17"/>
                  <a:gd name="T19" fmla="*/ 9 h 17"/>
                  <a:gd name="T20" fmla="*/ 11 w 17"/>
                  <a:gd name="T21" fmla="*/ 10 h 17"/>
                  <a:gd name="T22" fmla="*/ 11 w 17"/>
                  <a:gd name="T23" fmla="*/ 10 h 17"/>
                  <a:gd name="T24" fmla="*/ 12 w 17"/>
                  <a:gd name="T25" fmla="*/ 12 h 17"/>
                  <a:gd name="T26" fmla="*/ 13 w 17"/>
                  <a:gd name="T27" fmla="*/ 13 h 17"/>
                  <a:gd name="T28" fmla="*/ 14 w 17"/>
                  <a:gd name="T29" fmla="*/ 13 h 17"/>
                  <a:gd name="T30" fmla="*/ 16 w 17"/>
                  <a:gd name="T3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6" y="4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8" y="6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2" y="12"/>
                    </a:lnTo>
                    <a:lnTo>
                      <a:pt x="13" y="13"/>
                    </a:lnTo>
                    <a:lnTo>
                      <a:pt x="14" y="13"/>
                    </a:lnTo>
                    <a:lnTo>
                      <a:pt x="16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499" name="Freeform 387">
                <a:extLst>
                  <a:ext uri="{FF2B5EF4-FFF2-40B4-BE49-F238E27FC236}">
                    <a16:creationId xmlns:a16="http://schemas.microsoft.com/office/drawing/2014/main" id="{39561153-91B7-2976-6BB1-C6382F266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" y="64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2 h 17"/>
                  <a:gd name="T6" fmla="*/ 8 w 17"/>
                  <a:gd name="T7" fmla="*/ 8 h 17"/>
                  <a:gd name="T8" fmla="*/ 12 w 17"/>
                  <a:gd name="T9" fmla="*/ 13 h 17"/>
                  <a:gd name="T10" fmla="*/ 16 w 1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8" y="8"/>
                    </a:lnTo>
                    <a:lnTo>
                      <a:pt x="12" y="13"/>
                    </a:lnTo>
                    <a:lnTo>
                      <a:pt x="16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00" name="Freeform 388">
                <a:extLst>
                  <a:ext uri="{FF2B5EF4-FFF2-40B4-BE49-F238E27FC236}">
                    <a16:creationId xmlns:a16="http://schemas.microsoft.com/office/drawing/2014/main" id="{5048A9D3-6A5E-496C-93A5-2E9792635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" y="632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2 w 17"/>
                  <a:gd name="T5" fmla="*/ 0 h 17"/>
                  <a:gd name="T6" fmla="*/ 4 w 17"/>
                  <a:gd name="T7" fmla="*/ 1 h 17"/>
                  <a:gd name="T8" fmla="*/ 9 w 17"/>
                  <a:gd name="T9" fmla="*/ 3 h 17"/>
                  <a:gd name="T10" fmla="*/ 11 w 17"/>
                  <a:gd name="T11" fmla="*/ 7 h 17"/>
                  <a:gd name="T12" fmla="*/ 11 w 17"/>
                  <a:gd name="T13" fmla="*/ 7 h 17"/>
                  <a:gd name="T14" fmla="*/ 13 w 17"/>
                  <a:gd name="T15" fmla="*/ 8 h 17"/>
                  <a:gd name="T16" fmla="*/ 13 w 17"/>
                  <a:gd name="T17" fmla="*/ 12 h 17"/>
                  <a:gd name="T18" fmla="*/ 16 w 17"/>
                  <a:gd name="T19" fmla="*/ 14 h 17"/>
                  <a:gd name="T20" fmla="*/ 16 w 17"/>
                  <a:gd name="T2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9" y="3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3" y="8"/>
                    </a:lnTo>
                    <a:lnTo>
                      <a:pt x="13" y="12"/>
                    </a:lnTo>
                    <a:lnTo>
                      <a:pt x="16" y="14"/>
                    </a:lnTo>
                    <a:lnTo>
                      <a:pt x="16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01" name="Freeform 389">
                <a:extLst>
                  <a:ext uri="{FF2B5EF4-FFF2-40B4-BE49-F238E27FC236}">
                    <a16:creationId xmlns:a16="http://schemas.microsoft.com/office/drawing/2014/main" id="{5DBA6026-3B91-C6C3-C952-7BBABF68A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" y="643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8 w 17"/>
                  <a:gd name="T5" fmla="*/ 13 h 17"/>
                  <a:gd name="T6" fmla="*/ 8 w 17"/>
                  <a:gd name="T7" fmla="*/ 10 h 17"/>
                  <a:gd name="T8" fmla="*/ 0 w 17"/>
                  <a:gd name="T9" fmla="*/ 5 h 17"/>
                  <a:gd name="T10" fmla="*/ 0 w 17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8" y="13"/>
                    </a:lnTo>
                    <a:lnTo>
                      <a:pt x="8" y="10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02" name="Freeform 390">
                <a:extLst>
                  <a:ext uri="{FF2B5EF4-FFF2-40B4-BE49-F238E27FC236}">
                    <a16:creationId xmlns:a16="http://schemas.microsoft.com/office/drawing/2014/main" id="{F547ABB6-A799-64F2-6299-3C5FFCBB2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" y="631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6 h 17"/>
                  <a:gd name="T6" fmla="*/ 13 w 17"/>
                  <a:gd name="T7" fmla="*/ 13 h 17"/>
                  <a:gd name="T8" fmla="*/ 13 w 17"/>
                  <a:gd name="T9" fmla="*/ 12 h 17"/>
                  <a:gd name="T10" fmla="*/ 10 w 17"/>
                  <a:gd name="T11" fmla="*/ 9 h 17"/>
                  <a:gd name="T12" fmla="*/ 10 w 17"/>
                  <a:gd name="T13" fmla="*/ 9 h 17"/>
                  <a:gd name="T14" fmla="*/ 8 w 17"/>
                  <a:gd name="T15" fmla="*/ 8 h 17"/>
                  <a:gd name="T16" fmla="*/ 8 w 17"/>
                  <a:gd name="T17" fmla="*/ 6 h 17"/>
                  <a:gd name="T18" fmla="*/ 5 w 17"/>
                  <a:gd name="T19" fmla="*/ 5 h 17"/>
                  <a:gd name="T20" fmla="*/ 5 w 17"/>
                  <a:gd name="T21" fmla="*/ 4 h 17"/>
                  <a:gd name="T22" fmla="*/ 2 w 17"/>
                  <a:gd name="T23" fmla="*/ 2 h 17"/>
                  <a:gd name="T24" fmla="*/ 2 w 17"/>
                  <a:gd name="T25" fmla="*/ 1 h 17"/>
                  <a:gd name="T26" fmla="*/ 0 w 17"/>
                  <a:gd name="T27" fmla="*/ 1 h 17"/>
                  <a:gd name="T28" fmla="*/ 0 w 17"/>
                  <a:gd name="T2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3" y="13"/>
                    </a:lnTo>
                    <a:lnTo>
                      <a:pt x="13" y="12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03" name="Freeform 391">
                <a:extLst>
                  <a:ext uri="{FF2B5EF4-FFF2-40B4-BE49-F238E27FC236}">
                    <a16:creationId xmlns:a16="http://schemas.microsoft.com/office/drawing/2014/main" id="{C8CC378E-D808-F4FD-5BAE-103E0DDB0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" y="624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3 h 17"/>
                  <a:gd name="T6" fmla="*/ 16 w 17"/>
                  <a:gd name="T7" fmla="*/ 13 h 17"/>
                  <a:gd name="T8" fmla="*/ 12 w 17"/>
                  <a:gd name="T9" fmla="*/ 11 h 17"/>
                  <a:gd name="T10" fmla="*/ 12 w 17"/>
                  <a:gd name="T11" fmla="*/ 9 h 17"/>
                  <a:gd name="T12" fmla="*/ 9 w 17"/>
                  <a:gd name="T13" fmla="*/ 6 h 17"/>
                  <a:gd name="T14" fmla="*/ 6 w 17"/>
                  <a:gd name="T15" fmla="*/ 4 h 17"/>
                  <a:gd name="T16" fmla="*/ 3 w 17"/>
                  <a:gd name="T17" fmla="*/ 2 h 17"/>
                  <a:gd name="T18" fmla="*/ 0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2" y="11"/>
                    </a:lnTo>
                    <a:lnTo>
                      <a:pt x="12" y="9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04" name="Freeform 392">
                <a:extLst>
                  <a:ext uri="{FF2B5EF4-FFF2-40B4-BE49-F238E27FC236}">
                    <a16:creationId xmlns:a16="http://schemas.microsoft.com/office/drawing/2014/main" id="{8AB321AA-43AD-991E-2A13-01F6A2357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621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6 h 17"/>
                  <a:gd name="T6" fmla="*/ 14 w 17"/>
                  <a:gd name="T7" fmla="*/ 13 h 17"/>
                  <a:gd name="T8" fmla="*/ 13 w 17"/>
                  <a:gd name="T9" fmla="*/ 11 h 17"/>
                  <a:gd name="T10" fmla="*/ 10 w 17"/>
                  <a:gd name="T11" fmla="*/ 9 h 17"/>
                  <a:gd name="T12" fmla="*/ 7 w 17"/>
                  <a:gd name="T13" fmla="*/ 6 h 17"/>
                  <a:gd name="T14" fmla="*/ 4 w 17"/>
                  <a:gd name="T15" fmla="*/ 4 h 17"/>
                  <a:gd name="T16" fmla="*/ 1 w 17"/>
                  <a:gd name="T17" fmla="*/ 2 h 17"/>
                  <a:gd name="T18" fmla="*/ 0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4" y="13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6"/>
                    </a:lnTo>
                    <a:lnTo>
                      <a:pt x="4" y="4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05" name="Freeform 393">
                <a:extLst>
                  <a:ext uri="{FF2B5EF4-FFF2-40B4-BE49-F238E27FC236}">
                    <a16:creationId xmlns:a16="http://schemas.microsoft.com/office/drawing/2014/main" id="{677F5A9E-ED31-3C5A-0ED5-3374806E6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" y="621"/>
                <a:ext cx="20" cy="17"/>
              </a:xfrm>
              <a:custGeom>
                <a:avLst/>
                <a:gdLst>
                  <a:gd name="T0" fmla="*/ 19 w 20"/>
                  <a:gd name="T1" fmla="*/ 16 h 17"/>
                  <a:gd name="T2" fmla="*/ 19 w 20"/>
                  <a:gd name="T3" fmla="*/ 16 h 17"/>
                  <a:gd name="T4" fmla="*/ 18 w 20"/>
                  <a:gd name="T5" fmla="*/ 16 h 17"/>
                  <a:gd name="T6" fmla="*/ 18 w 20"/>
                  <a:gd name="T7" fmla="*/ 14 h 17"/>
                  <a:gd name="T8" fmla="*/ 17 w 20"/>
                  <a:gd name="T9" fmla="*/ 14 h 17"/>
                  <a:gd name="T10" fmla="*/ 16 w 20"/>
                  <a:gd name="T11" fmla="*/ 12 h 17"/>
                  <a:gd name="T12" fmla="*/ 14 w 20"/>
                  <a:gd name="T13" fmla="*/ 10 h 17"/>
                  <a:gd name="T14" fmla="*/ 13 w 20"/>
                  <a:gd name="T15" fmla="*/ 8 h 17"/>
                  <a:gd name="T16" fmla="*/ 11 w 20"/>
                  <a:gd name="T17" fmla="*/ 8 h 17"/>
                  <a:gd name="T18" fmla="*/ 9 w 20"/>
                  <a:gd name="T19" fmla="*/ 6 h 17"/>
                  <a:gd name="T20" fmla="*/ 9 w 20"/>
                  <a:gd name="T21" fmla="*/ 6 h 17"/>
                  <a:gd name="T22" fmla="*/ 8 w 20"/>
                  <a:gd name="T23" fmla="*/ 6 h 17"/>
                  <a:gd name="T24" fmla="*/ 6 w 20"/>
                  <a:gd name="T25" fmla="*/ 4 h 17"/>
                  <a:gd name="T26" fmla="*/ 5 w 20"/>
                  <a:gd name="T27" fmla="*/ 2 h 17"/>
                  <a:gd name="T28" fmla="*/ 3 w 20"/>
                  <a:gd name="T29" fmla="*/ 2 h 17"/>
                  <a:gd name="T30" fmla="*/ 2 w 20"/>
                  <a:gd name="T31" fmla="*/ 0 h 17"/>
                  <a:gd name="T32" fmla="*/ 1 w 20"/>
                  <a:gd name="T33" fmla="*/ 0 h 17"/>
                  <a:gd name="T34" fmla="*/ 0 w 20"/>
                  <a:gd name="T35" fmla="*/ 0 h 17"/>
                  <a:gd name="T36" fmla="*/ 0 w 20"/>
                  <a:gd name="T3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7">
                    <a:moveTo>
                      <a:pt x="19" y="16"/>
                    </a:moveTo>
                    <a:lnTo>
                      <a:pt x="19" y="16"/>
                    </a:lnTo>
                    <a:lnTo>
                      <a:pt x="18" y="16"/>
                    </a:lnTo>
                    <a:lnTo>
                      <a:pt x="18" y="14"/>
                    </a:lnTo>
                    <a:lnTo>
                      <a:pt x="17" y="14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3" y="8"/>
                    </a:lnTo>
                    <a:lnTo>
                      <a:pt x="11" y="8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06" name="Freeform 394">
                <a:extLst>
                  <a:ext uri="{FF2B5EF4-FFF2-40B4-BE49-F238E27FC236}">
                    <a16:creationId xmlns:a16="http://schemas.microsoft.com/office/drawing/2014/main" id="{A9DA3903-DF07-A712-54CF-E18409275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" y="625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4 w 17"/>
                  <a:gd name="T5" fmla="*/ 16 h 17"/>
                  <a:gd name="T6" fmla="*/ 14 w 17"/>
                  <a:gd name="T7" fmla="*/ 16 h 17"/>
                  <a:gd name="T8" fmla="*/ 10 w 17"/>
                  <a:gd name="T9" fmla="*/ 16 h 17"/>
                  <a:gd name="T10" fmla="*/ 8 w 17"/>
                  <a:gd name="T11" fmla="*/ 10 h 17"/>
                  <a:gd name="T12" fmla="*/ 5 w 17"/>
                  <a:gd name="T13" fmla="*/ 10 h 17"/>
                  <a:gd name="T14" fmla="*/ 3 w 17"/>
                  <a:gd name="T15" fmla="*/ 5 h 17"/>
                  <a:gd name="T16" fmla="*/ 0 w 17"/>
                  <a:gd name="T17" fmla="*/ 5 h 17"/>
                  <a:gd name="T18" fmla="*/ 0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07" name="Line 395">
                <a:extLst>
                  <a:ext uri="{FF2B5EF4-FFF2-40B4-BE49-F238E27FC236}">
                    <a16:creationId xmlns:a16="http://schemas.microsoft.com/office/drawing/2014/main" id="{998BD46A-D954-AF31-FC00-043778CBDA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81" y="618"/>
                <a:ext cx="1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90508" name="Freeform 396">
                <a:extLst>
                  <a:ext uri="{FF2B5EF4-FFF2-40B4-BE49-F238E27FC236}">
                    <a16:creationId xmlns:a16="http://schemas.microsoft.com/office/drawing/2014/main" id="{956BA098-3A51-0310-9F27-B9EFA2DA7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" y="622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1 h 17"/>
                  <a:gd name="T6" fmla="*/ 10 w 17"/>
                  <a:gd name="T7" fmla="*/ 2 h 17"/>
                  <a:gd name="T8" fmla="*/ 5 w 17"/>
                  <a:gd name="T9" fmla="*/ 4 h 17"/>
                  <a:gd name="T10" fmla="*/ 5 w 17"/>
                  <a:gd name="T11" fmla="*/ 6 h 17"/>
                  <a:gd name="T12" fmla="*/ 5 w 17"/>
                  <a:gd name="T13" fmla="*/ 6 h 17"/>
                  <a:gd name="T14" fmla="*/ 5 w 17"/>
                  <a:gd name="T15" fmla="*/ 8 h 17"/>
                  <a:gd name="T16" fmla="*/ 5 w 17"/>
                  <a:gd name="T17" fmla="*/ 9 h 17"/>
                  <a:gd name="T18" fmla="*/ 0 w 17"/>
                  <a:gd name="T19" fmla="*/ 10 h 17"/>
                  <a:gd name="T20" fmla="*/ 0 w 17"/>
                  <a:gd name="T21" fmla="*/ 12 h 17"/>
                  <a:gd name="T22" fmla="*/ 0 w 17"/>
                  <a:gd name="T23" fmla="*/ 13 h 17"/>
                  <a:gd name="T24" fmla="*/ 0 w 17"/>
                  <a:gd name="T25" fmla="*/ 14 h 17"/>
                  <a:gd name="T26" fmla="*/ 0 w 17"/>
                  <a:gd name="T27" fmla="*/ 16 h 17"/>
                  <a:gd name="T28" fmla="*/ 0 w 17"/>
                  <a:gd name="T2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1"/>
                    </a:lnTo>
                    <a:lnTo>
                      <a:pt x="10" y="2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09" name="Freeform 397">
                <a:extLst>
                  <a:ext uri="{FF2B5EF4-FFF2-40B4-BE49-F238E27FC236}">
                    <a16:creationId xmlns:a16="http://schemas.microsoft.com/office/drawing/2014/main" id="{92CDBF1F-14A8-423D-A707-7136B0470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" y="62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0 w 17"/>
                  <a:gd name="T5" fmla="*/ 2 h 17"/>
                  <a:gd name="T6" fmla="*/ 5 w 17"/>
                  <a:gd name="T7" fmla="*/ 5 h 17"/>
                  <a:gd name="T8" fmla="*/ 0 w 17"/>
                  <a:gd name="T9" fmla="*/ 10 h 17"/>
                  <a:gd name="T10" fmla="*/ 0 w 1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10" name="Freeform 398">
                <a:extLst>
                  <a:ext uri="{FF2B5EF4-FFF2-40B4-BE49-F238E27FC236}">
                    <a16:creationId xmlns:a16="http://schemas.microsoft.com/office/drawing/2014/main" id="{04EDAF22-B9AB-6775-7351-81DF6F882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" y="621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3 w 17"/>
                  <a:gd name="T7" fmla="*/ 6 h 17"/>
                  <a:gd name="T8" fmla="*/ 9 w 17"/>
                  <a:gd name="T9" fmla="*/ 9 h 17"/>
                  <a:gd name="T10" fmla="*/ 16 w 17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6"/>
                    </a:lnTo>
                    <a:lnTo>
                      <a:pt x="9" y="9"/>
                    </a:lnTo>
                    <a:lnTo>
                      <a:pt x="16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11" name="Freeform 399">
                <a:extLst>
                  <a:ext uri="{FF2B5EF4-FFF2-40B4-BE49-F238E27FC236}">
                    <a16:creationId xmlns:a16="http://schemas.microsoft.com/office/drawing/2014/main" id="{ACFE5DAE-B106-8E23-69EC-38BD8CC97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" y="613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3 w 17"/>
                  <a:gd name="T5" fmla="*/ 13 h 17"/>
                  <a:gd name="T6" fmla="*/ 10 w 17"/>
                  <a:gd name="T7" fmla="*/ 9 h 17"/>
                  <a:gd name="T8" fmla="*/ 5 w 17"/>
                  <a:gd name="T9" fmla="*/ 4 h 17"/>
                  <a:gd name="T10" fmla="*/ 0 w 17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3" y="13"/>
                    </a:lnTo>
                    <a:lnTo>
                      <a:pt x="10" y="9"/>
                    </a:lnTo>
                    <a:lnTo>
                      <a:pt x="5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12" name="Freeform 400">
                <a:extLst>
                  <a:ext uri="{FF2B5EF4-FFF2-40B4-BE49-F238E27FC236}">
                    <a16:creationId xmlns:a16="http://schemas.microsoft.com/office/drawing/2014/main" id="{65415893-71F4-22D4-C180-CD249509C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" y="604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6 h 17"/>
                  <a:gd name="T6" fmla="*/ 16 w 17"/>
                  <a:gd name="T7" fmla="*/ 13 h 17"/>
                  <a:gd name="T8" fmla="*/ 13 w 17"/>
                  <a:gd name="T9" fmla="*/ 13 h 17"/>
                  <a:gd name="T10" fmla="*/ 13 w 17"/>
                  <a:gd name="T11" fmla="*/ 10 h 17"/>
                  <a:gd name="T12" fmla="*/ 11 w 17"/>
                  <a:gd name="T13" fmla="*/ 8 h 17"/>
                  <a:gd name="T14" fmla="*/ 6 w 17"/>
                  <a:gd name="T15" fmla="*/ 5 h 17"/>
                  <a:gd name="T16" fmla="*/ 4 w 17"/>
                  <a:gd name="T17" fmla="*/ 2 h 17"/>
                  <a:gd name="T18" fmla="*/ 0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6" y="13"/>
                    </a:lnTo>
                    <a:lnTo>
                      <a:pt x="13" y="13"/>
                    </a:lnTo>
                    <a:lnTo>
                      <a:pt x="13" y="10"/>
                    </a:lnTo>
                    <a:lnTo>
                      <a:pt x="11" y="8"/>
                    </a:lnTo>
                    <a:lnTo>
                      <a:pt x="6" y="5"/>
                    </a:lnTo>
                    <a:lnTo>
                      <a:pt x="4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13" name="Freeform 401">
                <a:extLst>
                  <a:ext uri="{FF2B5EF4-FFF2-40B4-BE49-F238E27FC236}">
                    <a16:creationId xmlns:a16="http://schemas.microsoft.com/office/drawing/2014/main" id="{3C7576C7-4550-A2FF-4B00-E73044846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612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6 h 17"/>
                  <a:gd name="T6" fmla="*/ 14 w 17"/>
                  <a:gd name="T7" fmla="*/ 13 h 17"/>
                  <a:gd name="T8" fmla="*/ 12 w 17"/>
                  <a:gd name="T9" fmla="*/ 10 h 17"/>
                  <a:gd name="T10" fmla="*/ 10 w 17"/>
                  <a:gd name="T11" fmla="*/ 8 h 17"/>
                  <a:gd name="T12" fmla="*/ 8 w 17"/>
                  <a:gd name="T13" fmla="*/ 5 h 17"/>
                  <a:gd name="T14" fmla="*/ 5 w 17"/>
                  <a:gd name="T15" fmla="*/ 2 h 17"/>
                  <a:gd name="T16" fmla="*/ 1 w 17"/>
                  <a:gd name="T17" fmla="*/ 2 h 17"/>
                  <a:gd name="T18" fmla="*/ 0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4" y="13"/>
                    </a:lnTo>
                    <a:lnTo>
                      <a:pt x="12" y="10"/>
                    </a:lnTo>
                    <a:lnTo>
                      <a:pt x="10" y="8"/>
                    </a:lnTo>
                    <a:lnTo>
                      <a:pt x="8" y="5"/>
                    </a:lnTo>
                    <a:lnTo>
                      <a:pt x="5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14" name="Freeform 402">
                <a:extLst>
                  <a:ext uri="{FF2B5EF4-FFF2-40B4-BE49-F238E27FC236}">
                    <a16:creationId xmlns:a16="http://schemas.microsoft.com/office/drawing/2014/main" id="{00163B78-560F-62B6-4AC2-86AAA954B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7" y="604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6 h 17"/>
                  <a:gd name="T6" fmla="*/ 14 w 17"/>
                  <a:gd name="T7" fmla="*/ 13 h 17"/>
                  <a:gd name="T8" fmla="*/ 14 w 17"/>
                  <a:gd name="T9" fmla="*/ 10 h 17"/>
                  <a:gd name="T10" fmla="*/ 10 w 17"/>
                  <a:gd name="T11" fmla="*/ 8 h 17"/>
                  <a:gd name="T12" fmla="*/ 8 w 17"/>
                  <a:gd name="T13" fmla="*/ 5 h 17"/>
                  <a:gd name="T14" fmla="*/ 5 w 17"/>
                  <a:gd name="T15" fmla="*/ 2 h 17"/>
                  <a:gd name="T16" fmla="*/ 1 w 17"/>
                  <a:gd name="T17" fmla="*/ 2 h 17"/>
                  <a:gd name="T18" fmla="*/ 0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0" y="8"/>
                    </a:lnTo>
                    <a:lnTo>
                      <a:pt x="8" y="5"/>
                    </a:lnTo>
                    <a:lnTo>
                      <a:pt x="5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15" name="Freeform 403">
                <a:extLst>
                  <a:ext uri="{FF2B5EF4-FFF2-40B4-BE49-F238E27FC236}">
                    <a16:creationId xmlns:a16="http://schemas.microsoft.com/office/drawing/2014/main" id="{DF43385A-2C4B-8A25-19E5-2E17C912F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" y="593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6 h 17"/>
                  <a:gd name="T6" fmla="*/ 15 w 17"/>
                  <a:gd name="T7" fmla="*/ 16 h 17"/>
                  <a:gd name="T8" fmla="*/ 14 w 17"/>
                  <a:gd name="T9" fmla="*/ 14 h 17"/>
                  <a:gd name="T10" fmla="*/ 13 w 17"/>
                  <a:gd name="T11" fmla="*/ 12 h 17"/>
                  <a:gd name="T12" fmla="*/ 12 w 17"/>
                  <a:gd name="T13" fmla="*/ 10 h 17"/>
                  <a:gd name="T14" fmla="*/ 10 w 17"/>
                  <a:gd name="T15" fmla="*/ 8 h 17"/>
                  <a:gd name="T16" fmla="*/ 9 w 17"/>
                  <a:gd name="T17" fmla="*/ 6 h 17"/>
                  <a:gd name="T18" fmla="*/ 7 w 17"/>
                  <a:gd name="T19" fmla="*/ 6 h 17"/>
                  <a:gd name="T20" fmla="*/ 7 w 17"/>
                  <a:gd name="T21" fmla="*/ 6 h 17"/>
                  <a:gd name="T22" fmla="*/ 5 w 17"/>
                  <a:gd name="T23" fmla="*/ 4 h 17"/>
                  <a:gd name="T24" fmla="*/ 4 w 17"/>
                  <a:gd name="T25" fmla="*/ 4 h 17"/>
                  <a:gd name="T26" fmla="*/ 2 w 17"/>
                  <a:gd name="T27" fmla="*/ 4 h 17"/>
                  <a:gd name="T28" fmla="*/ 2 w 17"/>
                  <a:gd name="T29" fmla="*/ 2 h 17"/>
                  <a:gd name="T30" fmla="*/ 1 w 17"/>
                  <a:gd name="T31" fmla="*/ 2 h 17"/>
                  <a:gd name="T32" fmla="*/ 0 w 17"/>
                  <a:gd name="T33" fmla="*/ 0 h 17"/>
                  <a:gd name="T34" fmla="*/ 0 w 17"/>
                  <a:gd name="T35" fmla="*/ 0 h 17"/>
                  <a:gd name="T36" fmla="*/ 0 w 17"/>
                  <a:gd name="T3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5" y="16"/>
                    </a:lnTo>
                    <a:lnTo>
                      <a:pt x="14" y="14"/>
                    </a:lnTo>
                    <a:lnTo>
                      <a:pt x="13" y="12"/>
                    </a:lnTo>
                    <a:lnTo>
                      <a:pt x="12" y="10"/>
                    </a:lnTo>
                    <a:lnTo>
                      <a:pt x="10" y="8"/>
                    </a:lnTo>
                    <a:lnTo>
                      <a:pt x="9" y="6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16" name="Line 404">
                <a:extLst>
                  <a:ext uri="{FF2B5EF4-FFF2-40B4-BE49-F238E27FC236}">
                    <a16:creationId xmlns:a16="http://schemas.microsoft.com/office/drawing/2014/main" id="{E0F01DD0-15DC-7995-6DB1-84F5CD594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7" y="861"/>
                <a:ext cx="9" cy="2"/>
              </a:xfrm>
              <a:prstGeom prst="line">
                <a:avLst/>
              </a:prstGeom>
              <a:noFill/>
              <a:ln w="12700">
                <a:solidFill>
                  <a:srgbClr val="4C07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90517" name="Freeform 405">
                <a:extLst>
                  <a:ext uri="{FF2B5EF4-FFF2-40B4-BE49-F238E27FC236}">
                    <a16:creationId xmlns:a16="http://schemas.microsoft.com/office/drawing/2014/main" id="{25CC7B4E-8A6A-CD57-2970-3E6C13F68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" y="875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0 h 17"/>
                  <a:gd name="T6" fmla="*/ 14 w 17"/>
                  <a:gd name="T7" fmla="*/ 0 h 17"/>
                  <a:gd name="T8" fmla="*/ 13 w 17"/>
                  <a:gd name="T9" fmla="*/ 0 h 17"/>
                  <a:gd name="T10" fmla="*/ 10 w 17"/>
                  <a:gd name="T11" fmla="*/ 0 h 17"/>
                  <a:gd name="T12" fmla="*/ 10 w 17"/>
                  <a:gd name="T13" fmla="*/ 0 h 17"/>
                  <a:gd name="T14" fmla="*/ 8 w 17"/>
                  <a:gd name="T15" fmla="*/ 0 h 17"/>
                  <a:gd name="T16" fmla="*/ 7 w 17"/>
                  <a:gd name="T17" fmla="*/ 8 h 17"/>
                  <a:gd name="T18" fmla="*/ 4 w 17"/>
                  <a:gd name="T19" fmla="*/ 8 h 17"/>
                  <a:gd name="T20" fmla="*/ 2 w 17"/>
                  <a:gd name="T21" fmla="*/ 8 h 17"/>
                  <a:gd name="T22" fmla="*/ 1 w 17"/>
                  <a:gd name="T23" fmla="*/ 16 h 17"/>
                  <a:gd name="T24" fmla="*/ 0 w 17"/>
                  <a:gd name="T25" fmla="*/ 16 h 17"/>
                  <a:gd name="T26" fmla="*/ 0 w 17"/>
                  <a:gd name="T27" fmla="*/ 16 h 17"/>
                  <a:gd name="T28" fmla="*/ 0 w 17"/>
                  <a:gd name="T2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18" name="Freeform 406">
                <a:extLst>
                  <a:ext uri="{FF2B5EF4-FFF2-40B4-BE49-F238E27FC236}">
                    <a16:creationId xmlns:a16="http://schemas.microsoft.com/office/drawing/2014/main" id="{D1CDA91A-6776-D990-3FAF-014FC9ABB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888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16 w 17"/>
                  <a:gd name="T5" fmla="*/ 0 h 17"/>
                  <a:gd name="T6" fmla="*/ 14 w 17"/>
                  <a:gd name="T7" fmla="*/ 0 h 17"/>
                  <a:gd name="T8" fmla="*/ 13 w 17"/>
                  <a:gd name="T9" fmla="*/ 0 h 17"/>
                  <a:gd name="T10" fmla="*/ 10 w 17"/>
                  <a:gd name="T11" fmla="*/ 0 h 17"/>
                  <a:gd name="T12" fmla="*/ 10 w 17"/>
                  <a:gd name="T13" fmla="*/ 0 h 17"/>
                  <a:gd name="T14" fmla="*/ 8 w 17"/>
                  <a:gd name="T15" fmla="*/ 5 h 17"/>
                  <a:gd name="T16" fmla="*/ 7 w 17"/>
                  <a:gd name="T17" fmla="*/ 5 h 17"/>
                  <a:gd name="T18" fmla="*/ 5 w 17"/>
                  <a:gd name="T19" fmla="*/ 10 h 17"/>
                  <a:gd name="T20" fmla="*/ 4 w 17"/>
                  <a:gd name="T21" fmla="*/ 10 h 17"/>
                  <a:gd name="T22" fmla="*/ 2 w 17"/>
                  <a:gd name="T23" fmla="*/ 10 h 17"/>
                  <a:gd name="T24" fmla="*/ 1 w 17"/>
                  <a:gd name="T25" fmla="*/ 16 h 17"/>
                  <a:gd name="T26" fmla="*/ 1 w 17"/>
                  <a:gd name="T27" fmla="*/ 16 h 17"/>
                  <a:gd name="T28" fmla="*/ 0 w 17"/>
                  <a:gd name="T2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19" name="Freeform 407">
                <a:extLst>
                  <a:ext uri="{FF2B5EF4-FFF2-40B4-BE49-F238E27FC236}">
                    <a16:creationId xmlns:a16="http://schemas.microsoft.com/office/drawing/2014/main" id="{CC1993D5-258D-CA6C-15FE-86412D0CE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1089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6 h 17"/>
                  <a:gd name="T4" fmla="*/ 16 w 17"/>
                  <a:gd name="T5" fmla="*/ 16 h 17"/>
                  <a:gd name="T6" fmla="*/ 14 w 17"/>
                  <a:gd name="T7" fmla="*/ 16 h 17"/>
                  <a:gd name="T8" fmla="*/ 12 w 17"/>
                  <a:gd name="T9" fmla="*/ 12 h 17"/>
                  <a:gd name="T10" fmla="*/ 10 w 17"/>
                  <a:gd name="T11" fmla="*/ 12 h 17"/>
                  <a:gd name="T12" fmla="*/ 6 w 17"/>
                  <a:gd name="T13" fmla="*/ 9 h 17"/>
                  <a:gd name="T14" fmla="*/ 4 w 17"/>
                  <a:gd name="T15" fmla="*/ 6 h 17"/>
                  <a:gd name="T16" fmla="*/ 2 w 17"/>
                  <a:gd name="T17" fmla="*/ 3 h 17"/>
                  <a:gd name="T18" fmla="*/ 0 w 1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16" y="16"/>
                    </a:moveTo>
                    <a:lnTo>
                      <a:pt x="16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6" y="9"/>
                    </a:lnTo>
                    <a:lnTo>
                      <a:pt x="4" y="6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4C07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20" name="Freeform 408">
                <a:extLst>
                  <a:ext uri="{FF2B5EF4-FFF2-40B4-BE49-F238E27FC236}">
                    <a16:creationId xmlns:a16="http://schemas.microsoft.com/office/drawing/2014/main" id="{8832296E-4714-4572-3B21-E0FDEA3F2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1063"/>
                <a:ext cx="47" cy="17"/>
              </a:xfrm>
              <a:custGeom>
                <a:avLst/>
                <a:gdLst>
                  <a:gd name="T0" fmla="*/ 0 w 47"/>
                  <a:gd name="T1" fmla="*/ 0 h 17"/>
                  <a:gd name="T2" fmla="*/ 0 w 47"/>
                  <a:gd name="T3" fmla="*/ 0 h 17"/>
                  <a:gd name="T4" fmla="*/ 1 w 47"/>
                  <a:gd name="T5" fmla="*/ 0 h 17"/>
                  <a:gd name="T6" fmla="*/ 4 w 47"/>
                  <a:gd name="T7" fmla="*/ 0 h 17"/>
                  <a:gd name="T8" fmla="*/ 6 w 47"/>
                  <a:gd name="T9" fmla="*/ 0 h 17"/>
                  <a:gd name="T10" fmla="*/ 9 w 47"/>
                  <a:gd name="T11" fmla="*/ 0 h 17"/>
                  <a:gd name="T12" fmla="*/ 11 w 47"/>
                  <a:gd name="T13" fmla="*/ 1 h 17"/>
                  <a:gd name="T14" fmla="*/ 14 w 47"/>
                  <a:gd name="T15" fmla="*/ 1 h 17"/>
                  <a:gd name="T16" fmla="*/ 18 w 47"/>
                  <a:gd name="T17" fmla="*/ 2 h 17"/>
                  <a:gd name="T18" fmla="*/ 21 w 47"/>
                  <a:gd name="T19" fmla="*/ 3 h 17"/>
                  <a:gd name="T20" fmla="*/ 24 w 47"/>
                  <a:gd name="T21" fmla="*/ 3 h 17"/>
                  <a:gd name="T22" fmla="*/ 27 w 47"/>
                  <a:gd name="T23" fmla="*/ 4 h 17"/>
                  <a:gd name="T24" fmla="*/ 31 w 47"/>
                  <a:gd name="T25" fmla="*/ 6 h 17"/>
                  <a:gd name="T26" fmla="*/ 34 w 47"/>
                  <a:gd name="T27" fmla="*/ 7 h 17"/>
                  <a:gd name="T28" fmla="*/ 37 w 47"/>
                  <a:gd name="T29" fmla="*/ 9 h 17"/>
                  <a:gd name="T30" fmla="*/ 40 w 47"/>
                  <a:gd name="T31" fmla="*/ 11 h 17"/>
                  <a:gd name="T32" fmla="*/ 43 w 47"/>
                  <a:gd name="T33" fmla="*/ 13 h 17"/>
                  <a:gd name="T34" fmla="*/ 46 w 47"/>
                  <a:gd name="T3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17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4" y="1"/>
                    </a:lnTo>
                    <a:lnTo>
                      <a:pt x="18" y="2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7" y="4"/>
                    </a:lnTo>
                    <a:lnTo>
                      <a:pt x="31" y="6"/>
                    </a:lnTo>
                    <a:lnTo>
                      <a:pt x="34" y="7"/>
                    </a:lnTo>
                    <a:lnTo>
                      <a:pt x="37" y="9"/>
                    </a:lnTo>
                    <a:lnTo>
                      <a:pt x="40" y="11"/>
                    </a:lnTo>
                    <a:lnTo>
                      <a:pt x="43" y="13"/>
                    </a:lnTo>
                    <a:lnTo>
                      <a:pt x="46" y="16"/>
                    </a:lnTo>
                  </a:path>
                </a:pathLst>
              </a:custGeom>
              <a:noFill/>
              <a:ln w="12700" cap="rnd" cmpd="sng">
                <a:solidFill>
                  <a:srgbClr val="193333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521" name="Freeform 409">
                <a:extLst>
                  <a:ext uri="{FF2B5EF4-FFF2-40B4-BE49-F238E27FC236}">
                    <a16:creationId xmlns:a16="http://schemas.microsoft.com/office/drawing/2014/main" id="{8BF3BEFF-22B4-F491-0957-9D22251C3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" y="1055"/>
                <a:ext cx="31" cy="17"/>
              </a:xfrm>
              <a:custGeom>
                <a:avLst/>
                <a:gdLst>
                  <a:gd name="T0" fmla="*/ 30 w 31"/>
                  <a:gd name="T1" fmla="*/ 0 h 17"/>
                  <a:gd name="T2" fmla="*/ 30 w 31"/>
                  <a:gd name="T3" fmla="*/ 0 h 17"/>
                  <a:gd name="T4" fmla="*/ 29 w 31"/>
                  <a:gd name="T5" fmla="*/ 0 h 17"/>
                  <a:gd name="T6" fmla="*/ 26 w 31"/>
                  <a:gd name="T7" fmla="*/ 0 h 17"/>
                  <a:gd name="T8" fmla="*/ 22 w 31"/>
                  <a:gd name="T9" fmla="*/ 0 h 17"/>
                  <a:gd name="T10" fmla="*/ 17 w 31"/>
                  <a:gd name="T11" fmla="*/ 0 h 17"/>
                  <a:gd name="T12" fmla="*/ 12 w 31"/>
                  <a:gd name="T13" fmla="*/ 4 h 17"/>
                  <a:gd name="T14" fmla="*/ 7 w 31"/>
                  <a:gd name="T15" fmla="*/ 8 h 17"/>
                  <a:gd name="T16" fmla="*/ 3 w 31"/>
                  <a:gd name="T17" fmla="*/ 12 h 17"/>
                  <a:gd name="T18" fmla="*/ 0 w 31"/>
                  <a:gd name="T1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7">
                    <a:moveTo>
                      <a:pt x="30" y="0"/>
                    </a:moveTo>
                    <a:lnTo>
                      <a:pt x="30" y="0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7" y="0"/>
                    </a:lnTo>
                    <a:lnTo>
                      <a:pt x="12" y="4"/>
                    </a:lnTo>
                    <a:lnTo>
                      <a:pt x="7" y="8"/>
                    </a:lnTo>
                    <a:lnTo>
                      <a:pt x="3" y="12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193333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90522" name="Text Box 410">
            <a:extLst>
              <a:ext uri="{FF2B5EF4-FFF2-40B4-BE49-F238E27FC236}">
                <a16:creationId xmlns:a16="http://schemas.microsoft.com/office/drawing/2014/main" id="{BE0AA2AB-DE90-5D2A-9B13-1D7142159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981076"/>
            <a:ext cx="1746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>
                <a:latin typeface="Times New Roman" panose="02020603050405020304" pitchFamily="18" charset="0"/>
              </a:rPr>
              <a:t>Attributes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6" name="AutoShape 10">
            <a:extLst>
              <a:ext uri="{FF2B5EF4-FFF2-40B4-BE49-F238E27FC236}">
                <a16:creationId xmlns:a16="http://schemas.microsoft.com/office/drawing/2014/main" id="{11F94464-632E-F066-8E61-D46F591BF7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5750" y="287605"/>
            <a:ext cx="9603275" cy="1049235"/>
          </a:xfrm>
        </p:spPr>
        <p:txBody>
          <a:bodyPr/>
          <a:lstStyle/>
          <a:p>
            <a:r>
              <a:rPr lang="en-US" altLang="en-US" dirty="0"/>
              <a:t>Attributes Are Usually Primitive</a:t>
            </a:r>
            <a:endParaRPr lang="en-US" altLang="en-US" sz="3200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92B2808A-02A3-C487-1BB7-44EFA1E6B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5054F0F2-F28D-5695-878D-64C28D607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825" y="1976438"/>
            <a:ext cx="5156200" cy="21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en-US" sz="2400">
                <a:latin typeface="Times New Roman" panose="02020603050405020304" pitchFamily="18" charset="0"/>
              </a:rPr>
              <a:t>Attributes having intrinsic complexity are themselves objects - not attributes</a:t>
            </a:r>
          </a:p>
          <a:p>
            <a:pPr lvl="1" eaLnBrk="0" hangingPunct="0"/>
            <a:r>
              <a:rPr lang="en-US" altLang="en-US" sz="2000">
                <a:latin typeface="Times New Roman" panose="02020603050405020304" pitchFamily="18" charset="0"/>
              </a:rPr>
              <a:t>Attributes have no ‘logical’ internal structure</a:t>
            </a:r>
          </a:p>
          <a:p>
            <a:pPr eaLnBrk="0" hangingPunct="0"/>
            <a:r>
              <a:rPr lang="en-US" altLang="en-US" sz="2400">
                <a:latin typeface="Times New Roman" panose="02020603050405020304" pitchFamily="18" charset="0"/>
              </a:rPr>
              <a:t>Attribute values have no unique identity</a:t>
            </a:r>
          </a:p>
          <a:p>
            <a:pPr lvl="1" eaLnBrk="0" hangingPunct="0"/>
            <a:r>
              <a:rPr lang="en-US" altLang="en-US" sz="2000">
                <a:latin typeface="Times New Roman" panose="02020603050405020304" pitchFamily="18" charset="0"/>
              </a:rPr>
              <a:t>Age ‘23’ is not unique</a:t>
            </a:r>
          </a:p>
        </p:txBody>
      </p:sp>
      <p:sp>
        <p:nvSpPr>
          <p:cNvPr id="91139" name="AutoShape 3">
            <a:extLst>
              <a:ext uri="{FF2B5EF4-FFF2-40B4-BE49-F238E27FC236}">
                <a16:creationId xmlns:a16="http://schemas.microsoft.com/office/drawing/2014/main" id="{053D5B09-A751-D71B-0FB4-3ECD0D864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1" y="5486400"/>
            <a:ext cx="3476625" cy="979488"/>
          </a:xfrm>
          <a:prstGeom prst="roundRect">
            <a:avLst>
              <a:gd name="adj" fmla="val 12495"/>
            </a:avLst>
          </a:prstGeom>
          <a:solidFill>
            <a:schemeClr val="tx2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en-US" sz="1600" b="1">
                <a:solidFill>
                  <a:schemeClr val="bg1"/>
                </a:solidFill>
              </a:rPr>
              <a:t>Should attribute Employer be modeled as object Company with which Person interacts?</a:t>
            </a:r>
          </a:p>
        </p:txBody>
      </p:sp>
      <p:grpSp>
        <p:nvGrpSpPr>
          <p:cNvPr id="91140" name="Group 4">
            <a:extLst>
              <a:ext uri="{FF2B5EF4-FFF2-40B4-BE49-F238E27FC236}">
                <a16:creationId xmlns:a16="http://schemas.microsoft.com/office/drawing/2014/main" id="{CECDC2DF-22F2-11DA-BDD0-11349AEEDABD}"/>
              </a:ext>
            </a:extLst>
          </p:cNvPr>
          <p:cNvGrpSpPr>
            <a:grpSpLocks/>
          </p:cNvGrpSpPr>
          <p:nvPr/>
        </p:nvGrpSpPr>
        <p:grpSpPr bwMode="auto">
          <a:xfrm>
            <a:off x="2525713" y="2582864"/>
            <a:ext cx="2108200" cy="1589087"/>
            <a:chOff x="615" y="1680"/>
            <a:chExt cx="1328" cy="1001"/>
          </a:xfrm>
        </p:grpSpPr>
        <p:sp>
          <p:nvSpPr>
            <p:cNvPr id="91141" name="Rectangle 5">
              <a:extLst>
                <a:ext uri="{FF2B5EF4-FFF2-40B4-BE49-F238E27FC236}">
                  <a16:creationId xmlns:a16="http://schemas.microsoft.com/office/drawing/2014/main" id="{868B3174-0DFA-E5DA-D282-B74797C34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1680"/>
              <a:ext cx="1312" cy="100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1142" name="Rectangle 6">
              <a:extLst>
                <a:ext uri="{FF2B5EF4-FFF2-40B4-BE49-F238E27FC236}">
                  <a16:creationId xmlns:a16="http://schemas.microsoft.com/office/drawing/2014/main" id="{12385954-6A1C-BD0D-1DD3-2EEFC1F78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" y="1712"/>
              <a:ext cx="50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400" b="1"/>
                <a:t>Person</a:t>
              </a:r>
            </a:p>
          </p:txBody>
        </p:sp>
        <p:sp>
          <p:nvSpPr>
            <p:cNvPr id="91143" name="Rectangle 7">
              <a:extLst>
                <a:ext uri="{FF2B5EF4-FFF2-40B4-BE49-F238E27FC236}">
                  <a16:creationId xmlns:a16="http://schemas.microsoft.com/office/drawing/2014/main" id="{378206BD-E92C-4FD6-66C8-05EF00501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994"/>
              <a:ext cx="643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400" b="1"/>
                <a:t>Name</a:t>
              </a:r>
            </a:p>
            <a:p>
              <a:pPr eaLnBrk="0" hangingPunct="0"/>
              <a:r>
                <a:rPr lang="en-US" altLang="en-US" sz="1400" b="1"/>
                <a:t>Age</a:t>
              </a:r>
            </a:p>
            <a:p>
              <a:pPr eaLnBrk="0" hangingPunct="0"/>
              <a:r>
                <a:rPr lang="en-US" altLang="en-US" sz="1400" b="1"/>
                <a:t>Employer</a:t>
              </a:r>
            </a:p>
            <a:p>
              <a:pPr eaLnBrk="0" hangingPunct="0"/>
              <a:r>
                <a:rPr lang="en-US" altLang="en-US" sz="1400" b="1"/>
                <a:t>. . .</a:t>
              </a:r>
            </a:p>
          </p:txBody>
        </p:sp>
        <p:sp>
          <p:nvSpPr>
            <p:cNvPr id="91144" name="Line 8">
              <a:extLst>
                <a:ext uri="{FF2B5EF4-FFF2-40B4-BE49-F238E27FC236}">
                  <a16:creationId xmlns:a16="http://schemas.microsoft.com/office/drawing/2014/main" id="{2ACA4696-125B-1400-0D04-3A0BFFB841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" y="1950"/>
              <a:ext cx="13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1145" name="Line 9">
              <a:extLst>
                <a:ext uri="{FF2B5EF4-FFF2-40B4-BE49-F238E27FC236}">
                  <a16:creationId xmlns:a16="http://schemas.microsoft.com/office/drawing/2014/main" id="{69C00CFD-8D01-AAF7-08FE-902ED4310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" y="2572"/>
              <a:ext cx="13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8" name="AutoShape 18">
            <a:extLst>
              <a:ext uri="{FF2B5EF4-FFF2-40B4-BE49-F238E27FC236}">
                <a16:creationId xmlns:a16="http://schemas.microsoft.com/office/drawing/2014/main" id="{6271E370-2A69-06DD-0202-3AC7366529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3410" y="165255"/>
            <a:ext cx="9603275" cy="1049235"/>
          </a:xfrm>
        </p:spPr>
        <p:txBody>
          <a:bodyPr/>
          <a:lstStyle/>
          <a:p>
            <a:r>
              <a:rPr lang="en-US" altLang="en-US" b="0" dirty="0"/>
              <a:t>Objects Are Instances of </a:t>
            </a:r>
            <a:r>
              <a:rPr lang="en-US" altLang="en-US" b="0" i="1" dirty="0"/>
              <a:t>Classes</a:t>
            </a:r>
            <a:endParaRPr lang="en-US" altLang="en-US" sz="3200" b="0" i="1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B2309A3-3C80-D01C-4180-4957785C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3C983E70-43DE-5BB1-4E21-FC74891E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1" y="3738564"/>
            <a:ext cx="4587875" cy="191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67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</a:pPr>
            <a:r>
              <a:rPr lang="en-US" altLang="en-US" b="1"/>
              <a:t>Objects ...</a:t>
            </a:r>
          </a:p>
          <a:p>
            <a:pPr lvl="1" eaLnBrk="0" hangingPunct="0">
              <a:lnSpc>
                <a:spcPct val="90000"/>
              </a:lnSpc>
              <a:spcBef>
                <a:spcPct val="48000"/>
              </a:spcBef>
              <a:buClr>
                <a:srgbClr val="063DE8"/>
              </a:buClr>
              <a:buFont typeface="Wingdings" panose="05000000000000000000" pitchFamily="2" charset="2"/>
              <a:buChar char="Ø"/>
            </a:pPr>
            <a:r>
              <a:rPr lang="en-US" altLang="en-US" sz="1600" b="1"/>
              <a:t>Are defined by their class</a:t>
            </a:r>
          </a:p>
          <a:p>
            <a:pPr lvl="1" eaLnBrk="0" hangingPunct="0">
              <a:lnSpc>
                <a:spcPct val="90000"/>
              </a:lnSpc>
              <a:spcBef>
                <a:spcPct val="48000"/>
              </a:spcBef>
              <a:buClr>
                <a:srgbClr val="063DE8"/>
              </a:buClr>
              <a:buFont typeface="Wingdings" panose="05000000000000000000" pitchFamily="2" charset="2"/>
              <a:buChar char="Ø"/>
            </a:pPr>
            <a:r>
              <a:rPr lang="en-US" altLang="en-US" sz="1600" b="1"/>
              <a:t>Have their own values for each property defined by their class</a:t>
            </a:r>
          </a:p>
          <a:p>
            <a:pPr lvl="1" eaLnBrk="0" hangingPunct="0">
              <a:lnSpc>
                <a:spcPct val="90000"/>
              </a:lnSpc>
              <a:spcBef>
                <a:spcPct val="48000"/>
              </a:spcBef>
              <a:buClr>
                <a:srgbClr val="063DE8"/>
              </a:buClr>
              <a:buFont typeface="Wingdings" panose="05000000000000000000" pitchFamily="2" charset="2"/>
              <a:buChar char="Ø"/>
            </a:pPr>
            <a:r>
              <a:rPr lang="en-US" altLang="en-US" sz="1600" b="1"/>
              <a:t>“Know” their class</a:t>
            </a:r>
          </a:p>
          <a:p>
            <a:pPr lvl="1" eaLnBrk="0" hangingPunct="0">
              <a:lnSpc>
                <a:spcPct val="90000"/>
              </a:lnSpc>
              <a:spcBef>
                <a:spcPct val="48000"/>
              </a:spcBef>
              <a:buClr>
                <a:srgbClr val="063DE8"/>
              </a:buClr>
              <a:buFont typeface="Wingdings" panose="05000000000000000000" pitchFamily="2" charset="2"/>
              <a:buChar char="Ø"/>
            </a:pPr>
            <a:r>
              <a:rPr lang="en-US" altLang="en-US" sz="1600" b="1"/>
              <a:t>Can be created at run time</a:t>
            </a:r>
          </a:p>
        </p:txBody>
      </p:sp>
      <p:sp>
        <p:nvSpPr>
          <p:cNvPr id="92163" name="AutoShape 3">
            <a:extLst>
              <a:ext uri="{FF2B5EF4-FFF2-40B4-BE49-F238E27FC236}">
                <a16:creationId xmlns:a16="http://schemas.microsoft.com/office/drawing/2014/main" id="{A4188F94-7862-65BF-5C0D-80DAEB375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589" y="5334001"/>
            <a:ext cx="3816437" cy="763347"/>
          </a:xfrm>
          <a:prstGeom prst="roundRect">
            <a:avLst>
              <a:gd name="adj" fmla="val 12495"/>
            </a:avLst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altLang="en-US" sz="2000" b="1">
                <a:solidFill>
                  <a:schemeClr val="bg1"/>
                </a:solidFill>
              </a:rPr>
              <a:t>Classification is a key aspect</a:t>
            </a:r>
          </a:p>
          <a:p>
            <a:pPr algn="ctr" eaLnBrk="0" hangingPunct="0"/>
            <a:r>
              <a:rPr lang="en-US" altLang="en-US" sz="2000" b="1">
                <a:solidFill>
                  <a:schemeClr val="bg1"/>
                </a:solidFill>
              </a:rPr>
              <a:t>of Object-Orientation</a:t>
            </a:r>
          </a:p>
        </p:txBody>
      </p:sp>
      <p:grpSp>
        <p:nvGrpSpPr>
          <p:cNvPr id="92164" name="Group 4">
            <a:extLst>
              <a:ext uri="{FF2B5EF4-FFF2-40B4-BE49-F238E27FC236}">
                <a16:creationId xmlns:a16="http://schemas.microsoft.com/office/drawing/2014/main" id="{A6C3E2D1-9BFC-058F-87E0-64230A75F05D}"/>
              </a:ext>
            </a:extLst>
          </p:cNvPr>
          <p:cNvGrpSpPr>
            <a:grpSpLocks/>
          </p:cNvGrpSpPr>
          <p:nvPr/>
        </p:nvGrpSpPr>
        <p:grpSpPr bwMode="auto">
          <a:xfrm>
            <a:off x="2727326" y="1028701"/>
            <a:ext cx="7807325" cy="2074863"/>
            <a:chOff x="1172" y="648"/>
            <a:chExt cx="4504" cy="1307"/>
          </a:xfrm>
        </p:grpSpPr>
        <p:grpSp>
          <p:nvGrpSpPr>
            <p:cNvPr id="92165" name="Group 5">
              <a:extLst>
                <a:ext uri="{FF2B5EF4-FFF2-40B4-BE49-F238E27FC236}">
                  <a16:creationId xmlns:a16="http://schemas.microsoft.com/office/drawing/2014/main" id="{114BEC65-56F6-C489-40F2-603C22164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2" y="894"/>
              <a:ext cx="770" cy="735"/>
              <a:chOff x="1172" y="894"/>
              <a:chExt cx="770" cy="735"/>
            </a:xfrm>
          </p:grpSpPr>
          <p:sp>
            <p:nvSpPr>
              <p:cNvPr id="92166" name="Rectangle 6">
                <a:extLst>
                  <a:ext uri="{FF2B5EF4-FFF2-40B4-BE49-F238E27FC236}">
                    <a16:creationId xmlns:a16="http://schemas.microsoft.com/office/drawing/2014/main" id="{A20FFB05-DA41-11E4-D37F-3E5AEC4A0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" y="894"/>
                <a:ext cx="770" cy="2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 eaLnBrk="0" hangingPunct="0"/>
                <a:r>
                  <a:rPr lang="en-US" altLang="en-US" sz="1400" b="1"/>
                  <a:t>Person</a:t>
                </a:r>
              </a:p>
            </p:txBody>
          </p:sp>
          <p:sp>
            <p:nvSpPr>
              <p:cNvPr id="92167" name="Rectangle 7">
                <a:extLst>
                  <a:ext uri="{FF2B5EF4-FFF2-40B4-BE49-F238E27FC236}">
                    <a16:creationId xmlns:a16="http://schemas.microsoft.com/office/drawing/2014/main" id="{090FA1A2-B887-C638-51CC-83256D481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" y="1113"/>
                <a:ext cx="770" cy="51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en-US" sz="1400" b="1"/>
                  <a:t>Name</a:t>
                </a:r>
              </a:p>
              <a:p>
                <a:pPr eaLnBrk="0" hangingPunct="0"/>
                <a:r>
                  <a:rPr lang="en-US" altLang="en-US" sz="1400" b="1"/>
                  <a:t>Age</a:t>
                </a:r>
              </a:p>
              <a:p>
                <a:pPr eaLnBrk="0" hangingPunct="0"/>
                <a:r>
                  <a:rPr lang="en-US" altLang="en-US" sz="1400" b="1"/>
                  <a:t>Gender</a:t>
                </a:r>
              </a:p>
            </p:txBody>
          </p:sp>
        </p:grpSp>
        <p:sp>
          <p:nvSpPr>
            <p:cNvPr id="92168" name="Rectangle 8">
              <a:extLst>
                <a:ext uri="{FF2B5EF4-FFF2-40B4-BE49-F238E27FC236}">
                  <a16:creationId xmlns:a16="http://schemas.microsoft.com/office/drawing/2014/main" id="{884A0499-06EA-22AE-645C-BE70AB617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648"/>
              <a:ext cx="2841" cy="1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u"/>
              </a:pPr>
              <a:r>
                <a:rPr lang="en-US" altLang="en-US" b="1"/>
                <a:t>Classes ...</a:t>
              </a:r>
              <a:endParaRPr lang="en-US" altLang="en-US" sz="2000" b="1"/>
            </a:p>
            <a:p>
              <a:pPr lvl="1" eaLnBrk="0" hangingPunct="0">
                <a:lnSpc>
                  <a:spcPct val="90000"/>
                </a:lnSpc>
                <a:spcBef>
                  <a:spcPct val="30000"/>
                </a:spcBef>
                <a:buClr>
                  <a:srgbClr val="063DE8"/>
                </a:buClr>
                <a:buFont typeface="Wingdings" panose="05000000000000000000" pitchFamily="2" charset="2"/>
                <a:buChar char="Ø"/>
              </a:pPr>
              <a:r>
                <a:rPr lang="en-US" altLang="en-US" sz="1600" b="1"/>
                <a:t>Abstract essential properties of objects</a:t>
              </a:r>
            </a:p>
            <a:p>
              <a:pPr lvl="1" eaLnBrk="0" hangingPunct="0">
                <a:lnSpc>
                  <a:spcPct val="90000"/>
                </a:lnSpc>
                <a:spcBef>
                  <a:spcPct val="46000"/>
                </a:spcBef>
                <a:buClr>
                  <a:srgbClr val="063DE8"/>
                </a:buClr>
                <a:buFont typeface="Wingdings" panose="05000000000000000000" pitchFamily="2" charset="2"/>
                <a:buChar char="Ø"/>
              </a:pPr>
              <a:r>
                <a:rPr lang="en-US" altLang="en-US" sz="1600" b="1"/>
                <a:t>Define groups of objects with similar properties, behavior, interactions, and semantics</a:t>
              </a:r>
            </a:p>
            <a:p>
              <a:pPr lvl="1" eaLnBrk="0" hangingPunct="0">
                <a:lnSpc>
                  <a:spcPct val="90000"/>
                </a:lnSpc>
                <a:spcBef>
                  <a:spcPct val="46000"/>
                </a:spcBef>
                <a:buClr>
                  <a:srgbClr val="063DE8"/>
                </a:buClr>
                <a:buFont typeface="Wingdings" panose="05000000000000000000" pitchFamily="2" charset="2"/>
                <a:buChar char="Ø"/>
              </a:pPr>
              <a:r>
                <a:rPr lang="en-US" altLang="en-US" sz="1600" b="1"/>
                <a:t>Provide template to construct object</a:t>
              </a:r>
            </a:p>
            <a:p>
              <a:pPr lvl="1" eaLnBrk="0" hangingPunct="0">
                <a:lnSpc>
                  <a:spcPct val="90000"/>
                </a:lnSpc>
                <a:spcBef>
                  <a:spcPct val="46000"/>
                </a:spcBef>
                <a:buClr>
                  <a:srgbClr val="063DE8"/>
                </a:buClr>
                <a:buFont typeface="Wingdings" panose="05000000000000000000" pitchFamily="2" charset="2"/>
                <a:buChar char="Ø"/>
              </a:pPr>
              <a:r>
                <a:rPr lang="en-US" altLang="en-US" sz="1600" b="1"/>
                <a:t>Define operations supported by instances</a:t>
              </a:r>
            </a:p>
          </p:txBody>
        </p:sp>
      </p:grpSp>
      <p:grpSp>
        <p:nvGrpSpPr>
          <p:cNvPr id="92169" name="Group 9">
            <a:extLst>
              <a:ext uri="{FF2B5EF4-FFF2-40B4-BE49-F238E27FC236}">
                <a16:creationId xmlns:a16="http://schemas.microsoft.com/office/drawing/2014/main" id="{2A547A83-901B-6A4C-4936-6116E3FBDACB}"/>
              </a:ext>
            </a:extLst>
          </p:cNvPr>
          <p:cNvGrpSpPr>
            <a:grpSpLocks/>
          </p:cNvGrpSpPr>
          <p:nvPr/>
        </p:nvGrpSpPr>
        <p:grpSpPr bwMode="auto">
          <a:xfrm>
            <a:off x="1797050" y="2603500"/>
            <a:ext cx="3994150" cy="2190750"/>
            <a:chOff x="384" y="1640"/>
            <a:chExt cx="2304" cy="1380"/>
          </a:xfrm>
        </p:grpSpPr>
        <p:sp>
          <p:nvSpPr>
            <p:cNvPr id="92170" name="Line 10">
              <a:extLst>
                <a:ext uri="{FF2B5EF4-FFF2-40B4-BE49-F238E27FC236}">
                  <a16:creationId xmlns:a16="http://schemas.microsoft.com/office/drawing/2014/main" id="{F5CD3C63-D3B1-93EB-F7A1-1C77BAFF14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9" y="1640"/>
              <a:ext cx="497" cy="5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171" name="Line 11">
              <a:extLst>
                <a:ext uri="{FF2B5EF4-FFF2-40B4-BE49-F238E27FC236}">
                  <a16:creationId xmlns:a16="http://schemas.microsoft.com/office/drawing/2014/main" id="{ED07643D-7F58-F009-F76F-D590879C1E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56" y="1648"/>
              <a:ext cx="458" cy="5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92172" name="Group 12">
              <a:extLst>
                <a:ext uri="{FF2B5EF4-FFF2-40B4-BE49-F238E27FC236}">
                  <a16:creationId xmlns:a16="http://schemas.microsoft.com/office/drawing/2014/main" id="{FDF0A4E6-7C49-482F-DF5A-E2E62D7B4F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200"/>
              <a:ext cx="1056" cy="820"/>
              <a:chOff x="384" y="2200"/>
              <a:chExt cx="1056" cy="820"/>
            </a:xfrm>
          </p:grpSpPr>
          <p:sp>
            <p:nvSpPr>
              <p:cNvPr id="92173" name="Rectangle 13">
                <a:extLst>
                  <a:ext uri="{FF2B5EF4-FFF2-40B4-BE49-F238E27FC236}">
                    <a16:creationId xmlns:a16="http://schemas.microsoft.com/office/drawing/2014/main" id="{2FC740B4-6DBE-4F0D-6881-A7A94510C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" y="2200"/>
                <a:ext cx="1048" cy="8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en-US" sz="1600" u="sng"/>
                  <a:t>Object 1: Person</a:t>
                </a:r>
                <a:br>
                  <a:rPr lang="en-US" altLang="en-US" sz="1600" u="sng"/>
                </a:br>
                <a:endParaRPr lang="en-US" altLang="en-US" sz="1600"/>
              </a:p>
              <a:p>
                <a:pPr eaLnBrk="0" hangingPunct="0"/>
                <a:r>
                  <a:rPr lang="en-US" altLang="en-US" sz="1600"/>
                  <a:t>Name = Bill</a:t>
                </a:r>
              </a:p>
              <a:p>
                <a:pPr eaLnBrk="0" hangingPunct="0"/>
                <a:r>
                  <a:rPr lang="en-US" altLang="en-US" sz="1600"/>
                  <a:t>Age = 23</a:t>
                </a:r>
              </a:p>
              <a:p>
                <a:pPr eaLnBrk="0" hangingPunct="0"/>
                <a:r>
                  <a:rPr lang="en-US" altLang="en-US" sz="1600"/>
                  <a:t>Gender = Male</a:t>
                </a:r>
              </a:p>
            </p:txBody>
          </p:sp>
          <p:sp>
            <p:nvSpPr>
              <p:cNvPr id="92174" name="Line 14">
                <a:extLst>
                  <a:ext uri="{FF2B5EF4-FFF2-40B4-BE49-F238E27FC236}">
                    <a16:creationId xmlns:a16="http://schemas.microsoft.com/office/drawing/2014/main" id="{4713028F-8C34-3214-AC48-D997C5702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496"/>
                <a:ext cx="105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92175" name="Group 15">
              <a:extLst>
                <a:ext uri="{FF2B5EF4-FFF2-40B4-BE49-F238E27FC236}">
                  <a16:creationId xmlns:a16="http://schemas.microsoft.com/office/drawing/2014/main" id="{3A99A1E3-3FC1-3C50-943C-1060AB223B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4" y="2200"/>
              <a:ext cx="1104" cy="820"/>
              <a:chOff x="1584" y="2200"/>
              <a:chExt cx="1104" cy="820"/>
            </a:xfrm>
          </p:grpSpPr>
          <p:sp>
            <p:nvSpPr>
              <p:cNvPr id="92176" name="Rectangle 16">
                <a:extLst>
                  <a:ext uri="{FF2B5EF4-FFF2-40B4-BE49-F238E27FC236}">
                    <a16:creationId xmlns:a16="http://schemas.microsoft.com/office/drawing/2014/main" id="{98F3C6B3-A2A1-C33C-F7E1-1C4EB1DA8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2200"/>
                <a:ext cx="1096" cy="8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0" hangingPunct="0"/>
                <a:r>
                  <a:rPr lang="en-US" altLang="en-US" sz="1600" u="sng"/>
                  <a:t>Object 2: Person</a:t>
                </a:r>
                <a:br>
                  <a:rPr lang="en-US" altLang="en-US" sz="1600" u="sng"/>
                </a:br>
                <a:endParaRPr lang="en-US" altLang="en-US" sz="1600"/>
              </a:p>
              <a:p>
                <a:pPr eaLnBrk="0" hangingPunct="0"/>
                <a:r>
                  <a:rPr lang="en-US" altLang="en-US" sz="1600"/>
                  <a:t>Name = Mary</a:t>
                </a:r>
              </a:p>
              <a:p>
                <a:pPr eaLnBrk="0" hangingPunct="0"/>
                <a:r>
                  <a:rPr lang="en-US" altLang="en-US" sz="1600"/>
                  <a:t>Age = 32</a:t>
                </a:r>
              </a:p>
              <a:p>
                <a:pPr eaLnBrk="0" hangingPunct="0"/>
                <a:r>
                  <a:rPr lang="en-US" altLang="en-US" sz="1600"/>
                  <a:t>Gender = Female</a:t>
                </a:r>
              </a:p>
            </p:txBody>
          </p:sp>
          <p:sp>
            <p:nvSpPr>
              <p:cNvPr id="92177" name="Line 17">
                <a:extLst>
                  <a:ext uri="{FF2B5EF4-FFF2-40B4-BE49-F238E27FC236}">
                    <a16:creationId xmlns:a16="http://schemas.microsoft.com/office/drawing/2014/main" id="{233A41AB-388E-183C-05A6-39F404E6F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96"/>
                <a:ext cx="11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E5073-AFE9-F9EE-11FF-C1733453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F1177D-0DB9-91D9-48A4-63B852B70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039" y="1247775"/>
            <a:ext cx="3856418" cy="3449638"/>
          </a:xfrm>
        </p:spPr>
        <p:txBody>
          <a:bodyPr>
            <a:normAutofit/>
          </a:bodyPr>
          <a:lstStyle/>
          <a:p>
            <a:r>
              <a:rPr lang="en-US" dirty="0"/>
              <a:t>END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DDB29E-0EDF-F288-3121-D8490919D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039" y="4818063"/>
            <a:ext cx="3895343" cy="1268412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15" name="Graphic 14" descr="End">
            <a:extLst>
              <a:ext uri="{FF2B5EF4-FFF2-40B4-BE49-F238E27FC236}">
                <a16:creationId xmlns:a16="http://schemas.microsoft.com/office/drawing/2014/main" id="{A2A6AC22-8DB5-47BF-58D6-6F096CE0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657" y="1704805"/>
            <a:ext cx="3895343" cy="3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A09311-DF5A-E262-B979-68EE49088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600"/>
              <a:t>04</a:t>
            </a:r>
            <a:br>
              <a:rPr lang="en-US" sz="4600"/>
            </a:br>
            <a:br>
              <a:rPr lang="en-US" sz="4600"/>
            </a:br>
            <a:r>
              <a:rPr lang="en-US" sz="4600"/>
              <a:t>OBJECT</a:t>
            </a:r>
            <a:br>
              <a:rPr lang="en-US" sz="4600"/>
            </a:br>
            <a:r>
              <a:rPr lang="en-US" sz="4600"/>
              <a:t>MESSAGING</a:t>
            </a:r>
            <a:br>
              <a:rPr lang="en-US" sz="4600"/>
            </a:br>
            <a:endParaRPr lang="en-IN" sz="460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DCF92AF-2E18-5227-B2A2-4BAF37D41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/>
              <a:t>BEGIN</a:t>
            </a:r>
            <a:endParaRPr lang="en-IN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8" name="Video 17" descr="People Discussing">
            <a:extLst>
              <a:ext uri="{FF2B5EF4-FFF2-40B4-BE49-F238E27FC236}">
                <a16:creationId xmlns:a16="http://schemas.microsoft.com/office/drawing/2014/main" id="{17B0B903-8BE3-40DE-C898-7BDF594DF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1" b="1"/>
          <a:stretch/>
        </p:blipFill>
        <p:spPr>
          <a:xfrm>
            <a:off x="888604" y="2376627"/>
            <a:ext cx="3765692" cy="21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5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38" name="AutoShape 1014">
            <a:extLst>
              <a:ext uri="{FF2B5EF4-FFF2-40B4-BE49-F238E27FC236}">
                <a16:creationId xmlns:a16="http://schemas.microsoft.com/office/drawing/2014/main" id="{637AEBED-D9E5-8179-8D47-559DB1DC0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altLang="en-US"/>
              <a:t>System - a collection of objects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7FEAFA8-D7CC-9B1B-5975-6C114A24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7826" name="Freeform 2">
            <a:extLst>
              <a:ext uri="{FF2B5EF4-FFF2-40B4-BE49-F238E27FC236}">
                <a16:creationId xmlns:a16="http://schemas.microsoft.com/office/drawing/2014/main" id="{6C83708B-6A58-96E1-7F01-7AC9CBE1E1EF}"/>
              </a:ext>
            </a:extLst>
          </p:cNvPr>
          <p:cNvSpPr>
            <a:spLocks/>
          </p:cNvSpPr>
          <p:nvPr/>
        </p:nvSpPr>
        <p:spPr bwMode="auto">
          <a:xfrm>
            <a:off x="2347914" y="1428750"/>
            <a:ext cx="7558087" cy="4254500"/>
          </a:xfrm>
          <a:custGeom>
            <a:avLst/>
            <a:gdLst>
              <a:gd name="T0" fmla="*/ 1428 w 4761"/>
              <a:gd name="T1" fmla="*/ 108 h 2680"/>
              <a:gd name="T2" fmla="*/ 1833 w 4761"/>
              <a:gd name="T3" fmla="*/ 0 h 2680"/>
              <a:gd name="T4" fmla="*/ 2204 w 4761"/>
              <a:gd name="T5" fmla="*/ 54 h 2680"/>
              <a:gd name="T6" fmla="*/ 2503 w 4761"/>
              <a:gd name="T7" fmla="*/ 36 h 2680"/>
              <a:gd name="T8" fmla="*/ 2856 w 4761"/>
              <a:gd name="T9" fmla="*/ 0 h 2680"/>
              <a:gd name="T10" fmla="*/ 3226 w 4761"/>
              <a:gd name="T11" fmla="*/ 144 h 2680"/>
              <a:gd name="T12" fmla="*/ 3491 w 4761"/>
              <a:gd name="T13" fmla="*/ 180 h 2680"/>
              <a:gd name="T14" fmla="*/ 3773 w 4761"/>
              <a:gd name="T15" fmla="*/ 216 h 2680"/>
              <a:gd name="T16" fmla="*/ 4037 w 4761"/>
              <a:gd name="T17" fmla="*/ 414 h 2680"/>
              <a:gd name="T18" fmla="*/ 4178 w 4761"/>
              <a:gd name="T19" fmla="*/ 575 h 2680"/>
              <a:gd name="T20" fmla="*/ 4513 w 4761"/>
              <a:gd name="T21" fmla="*/ 755 h 2680"/>
              <a:gd name="T22" fmla="*/ 4689 w 4761"/>
              <a:gd name="T23" fmla="*/ 1007 h 2680"/>
              <a:gd name="T24" fmla="*/ 4619 w 4761"/>
              <a:gd name="T25" fmla="*/ 1331 h 2680"/>
              <a:gd name="T26" fmla="*/ 4654 w 4761"/>
              <a:gd name="T27" fmla="*/ 1546 h 2680"/>
              <a:gd name="T28" fmla="*/ 4760 w 4761"/>
              <a:gd name="T29" fmla="*/ 1834 h 2680"/>
              <a:gd name="T30" fmla="*/ 4584 w 4761"/>
              <a:gd name="T31" fmla="*/ 2068 h 2680"/>
              <a:gd name="T32" fmla="*/ 4249 w 4761"/>
              <a:gd name="T33" fmla="*/ 2212 h 2680"/>
              <a:gd name="T34" fmla="*/ 3826 w 4761"/>
              <a:gd name="T35" fmla="*/ 2265 h 2680"/>
              <a:gd name="T36" fmla="*/ 3579 w 4761"/>
              <a:gd name="T37" fmla="*/ 2553 h 2680"/>
              <a:gd name="T38" fmla="*/ 3068 w 4761"/>
              <a:gd name="T39" fmla="*/ 2661 h 2680"/>
              <a:gd name="T40" fmla="*/ 2644 w 4761"/>
              <a:gd name="T41" fmla="*/ 2571 h 2680"/>
              <a:gd name="T42" fmla="*/ 2309 w 4761"/>
              <a:gd name="T43" fmla="*/ 2571 h 2680"/>
              <a:gd name="T44" fmla="*/ 1745 w 4761"/>
              <a:gd name="T45" fmla="*/ 2679 h 2680"/>
              <a:gd name="T46" fmla="*/ 1199 w 4761"/>
              <a:gd name="T47" fmla="*/ 2571 h 2680"/>
              <a:gd name="T48" fmla="*/ 881 w 4761"/>
              <a:gd name="T49" fmla="*/ 2355 h 2680"/>
              <a:gd name="T50" fmla="*/ 811 w 4761"/>
              <a:gd name="T51" fmla="*/ 2140 h 2680"/>
              <a:gd name="T52" fmla="*/ 388 w 4761"/>
              <a:gd name="T53" fmla="*/ 2014 h 2680"/>
              <a:gd name="T54" fmla="*/ 106 w 4761"/>
              <a:gd name="T55" fmla="*/ 1762 h 2680"/>
              <a:gd name="T56" fmla="*/ 88 w 4761"/>
              <a:gd name="T57" fmla="*/ 1456 h 2680"/>
              <a:gd name="T58" fmla="*/ 35 w 4761"/>
              <a:gd name="T59" fmla="*/ 1151 h 2680"/>
              <a:gd name="T60" fmla="*/ 88 w 4761"/>
              <a:gd name="T61" fmla="*/ 827 h 2680"/>
              <a:gd name="T62" fmla="*/ 300 w 4761"/>
              <a:gd name="T63" fmla="*/ 665 h 2680"/>
              <a:gd name="T64" fmla="*/ 529 w 4761"/>
              <a:gd name="T65" fmla="*/ 503 h 2680"/>
              <a:gd name="T66" fmla="*/ 705 w 4761"/>
              <a:gd name="T67" fmla="*/ 324 h 2680"/>
              <a:gd name="T68" fmla="*/ 970 w 4761"/>
              <a:gd name="T69" fmla="*/ 216 h 2680"/>
              <a:gd name="T70" fmla="*/ 1322 w 4761"/>
              <a:gd name="T71" fmla="*/ 198 h 2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761" h="2680">
                <a:moveTo>
                  <a:pt x="1322" y="198"/>
                </a:moveTo>
                <a:lnTo>
                  <a:pt x="1428" y="108"/>
                </a:lnTo>
                <a:lnTo>
                  <a:pt x="1622" y="18"/>
                </a:lnTo>
                <a:lnTo>
                  <a:pt x="1833" y="0"/>
                </a:lnTo>
                <a:lnTo>
                  <a:pt x="2010" y="0"/>
                </a:lnTo>
                <a:lnTo>
                  <a:pt x="2204" y="54"/>
                </a:lnTo>
                <a:lnTo>
                  <a:pt x="2327" y="108"/>
                </a:lnTo>
                <a:lnTo>
                  <a:pt x="2503" y="36"/>
                </a:lnTo>
                <a:lnTo>
                  <a:pt x="2680" y="0"/>
                </a:lnTo>
                <a:lnTo>
                  <a:pt x="2856" y="0"/>
                </a:lnTo>
                <a:lnTo>
                  <a:pt x="3085" y="54"/>
                </a:lnTo>
                <a:lnTo>
                  <a:pt x="3226" y="144"/>
                </a:lnTo>
                <a:lnTo>
                  <a:pt x="3314" y="234"/>
                </a:lnTo>
                <a:lnTo>
                  <a:pt x="3491" y="180"/>
                </a:lnTo>
                <a:lnTo>
                  <a:pt x="3596" y="180"/>
                </a:lnTo>
                <a:lnTo>
                  <a:pt x="3773" y="216"/>
                </a:lnTo>
                <a:lnTo>
                  <a:pt x="3931" y="288"/>
                </a:lnTo>
                <a:lnTo>
                  <a:pt x="4037" y="414"/>
                </a:lnTo>
                <a:lnTo>
                  <a:pt x="4037" y="557"/>
                </a:lnTo>
                <a:lnTo>
                  <a:pt x="4178" y="575"/>
                </a:lnTo>
                <a:lnTo>
                  <a:pt x="4390" y="647"/>
                </a:lnTo>
                <a:lnTo>
                  <a:pt x="4513" y="755"/>
                </a:lnTo>
                <a:lnTo>
                  <a:pt x="4619" y="863"/>
                </a:lnTo>
                <a:lnTo>
                  <a:pt x="4689" y="1007"/>
                </a:lnTo>
                <a:lnTo>
                  <a:pt x="4689" y="1169"/>
                </a:lnTo>
                <a:lnTo>
                  <a:pt x="4619" y="1331"/>
                </a:lnTo>
                <a:lnTo>
                  <a:pt x="4513" y="1420"/>
                </a:lnTo>
                <a:lnTo>
                  <a:pt x="4654" y="1546"/>
                </a:lnTo>
                <a:lnTo>
                  <a:pt x="4742" y="1690"/>
                </a:lnTo>
                <a:lnTo>
                  <a:pt x="4760" y="1834"/>
                </a:lnTo>
                <a:lnTo>
                  <a:pt x="4689" y="1978"/>
                </a:lnTo>
                <a:lnTo>
                  <a:pt x="4584" y="2068"/>
                </a:lnTo>
                <a:lnTo>
                  <a:pt x="4478" y="2140"/>
                </a:lnTo>
                <a:lnTo>
                  <a:pt x="4249" y="2212"/>
                </a:lnTo>
                <a:lnTo>
                  <a:pt x="4037" y="2265"/>
                </a:lnTo>
                <a:lnTo>
                  <a:pt x="3826" y="2265"/>
                </a:lnTo>
                <a:lnTo>
                  <a:pt x="3755" y="2427"/>
                </a:lnTo>
                <a:lnTo>
                  <a:pt x="3579" y="2553"/>
                </a:lnTo>
                <a:lnTo>
                  <a:pt x="3314" y="2625"/>
                </a:lnTo>
                <a:lnTo>
                  <a:pt x="3068" y="2661"/>
                </a:lnTo>
                <a:lnTo>
                  <a:pt x="2856" y="2643"/>
                </a:lnTo>
                <a:lnTo>
                  <a:pt x="2644" y="2571"/>
                </a:lnTo>
                <a:lnTo>
                  <a:pt x="2503" y="2481"/>
                </a:lnTo>
                <a:lnTo>
                  <a:pt x="2309" y="2571"/>
                </a:lnTo>
                <a:lnTo>
                  <a:pt x="2080" y="2643"/>
                </a:lnTo>
                <a:lnTo>
                  <a:pt x="1745" y="2679"/>
                </a:lnTo>
                <a:lnTo>
                  <a:pt x="1446" y="2643"/>
                </a:lnTo>
                <a:lnTo>
                  <a:pt x="1199" y="2571"/>
                </a:lnTo>
                <a:lnTo>
                  <a:pt x="987" y="2463"/>
                </a:lnTo>
                <a:lnTo>
                  <a:pt x="881" y="2355"/>
                </a:lnTo>
                <a:lnTo>
                  <a:pt x="864" y="2247"/>
                </a:lnTo>
                <a:lnTo>
                  <a:pt x="811" y="2140"/>
                </a:lnTo>
                <a:lnTo>
                  <a:pt x="582" y="2086"/>
                </a:lnTo>
                <a:lnTo>
                  <a:pt x="388" y="2014"/>
                </a:lnTo>
                <a:lnTo>
                  <a:pt x="212" y="1906"/>
                </a:lnTo>
                <a:lnTo>
                  <a:pt x="106" y="1762"/>
                </a:lnTo>
                <a:lnTo>
                  <a:pt x="53" y="1600"/>
                </a:lnTo>
                <a:lnTo>
                  <a:pt x="88" y="1456"/>
                </a:lnTo>
                <a:lnTo>
                  <a:pt x="159" y="1277"/>
                </a:lnTo>
                <a:lnTo>
                  <a:pt x="35" y="1151"/>
                </a:lnTo>
                <a:lnTo>
                  <a:pt x="0" y="953"/>
                </a:lnTo>
                <a:lnTo>
                  <a:pt x="88" y="827"/>
                </a:lnTo>
                <a:lnTo>
                  <a:pt x="176" y="737"/>
                </a:lnTo>
                <a:lnTo>
                  <a:pt x="300" y="665"/>
                </a:lnTo>
                <a:lnTo>
                  <a:pt x="458" y="629"/>
                </a:lnTo>
                <a:lnTo>
                  <a:pt x="529" y="503"/>
                </a:lnTo>
                <a:lnTo>
                  <a:pt x="635" y="396"/>
                </a:lnTo>
                <a:lnTo>
                  <a:pt x="705" y="324"/>
                </a:lnTo>
                <a:lnTo>
                  <a:pt x="846" y="270"/>
                </a:lnTo>
                <a:lnTo>
                  <a:pt x="970" y="216"/>
                </a:lnTo>
                <a:lnTo>
                  <a:pt x="1146" y="198"/>
                </a:lnTo>
                <a:lnTo>
                  <a:pt x="1322" y="198"/>
                </a:lnTo>
              </a:path>
            </a:pathLst>
          </a:custGeom>
          <a:solidFill>
            <a:srgbClr val="FFFFCC"/>
          </a:solidFill>
          <a:ln w="12700" cap="rnd" cmpd="sng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C0C9AD59-38E3-AD20-6B84-639345A5C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189" y="2952750"/>
            <a:ext cx="17938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System</a:t>
            </a:r>
          </a:p>
        </p:txBody>
      </p:sp>
      <p:pic>
        <p:nvPicPr>
          <p:cNvPr id="77828" name="Picture 4">
            <a:extLst>
              <a:ext uri="{FF2B5EF4-FFF2-40B4-BE49-F238E27FC236}">
                <a16:creationId xmlns:a16="http://schemas.microsoft.com/office/drawing/2014/main" id="{FC00BD2D-1386-9C96-911F-B10C249AE71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4" y="2560639"/>
            <a:ext cx="13303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7829" name="Group 5">
            <a:extLst>
              <a:ext uri="{FF2B5EF4-FFF2-40B4-BE49-F238E27FC236}">
                <a16:creationId xmlns:a16="http://schemas.microsoft.com/office/drawing/2014/main" id="{DD4A3900-4527-4BFA-8448-67B0639AC4BC}"/>
              </a:ext>
            </a:extLst>
          </p:cNvPr>
          <p:cNvGrpSpPr>
            <a:grpSpLocks/>
          </p:cNvGrpSpPr>
          <p:nvPr/>
        </p:nvGrpSpPr>
        <p:grpSpPr bwMode="auto">
          <a:xfrm>
            <a:off x="6126164" y="1698625"/>
            <a:ext cx="1550987" cy="763588"/>
            <a:chOff x="2902" y="1070"/>
            <a:chExt cx="977" cy="481"/>
          </a:xfrm>
        </p:grpSpPr>
        <p:grpSp>
          <p:nvGrpSpPr>
            <p:cNvPr id="77830" name="Group 6">
              <a:extLst>
                <a:ext uri="{FF2B5EF4-FFF2-40B4-BE49-F238E27FC236}">
                  <a16:creationId xmlns:a16="http://schemas.microsoft.com/office/drawing/2014/main" id="{9B7777FD-C3CD-0E27-D603-36BF6556A2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" y="1110"/>
              <a:ext cx="297" cy="281"/>
              <a:chOff x="3238" y="1110"/>
              <a:chExt cx="297" cy="281"/>
            </a:xfrm>
          </p:grpSpPr>
          <p:grpSp>
            <p:nvGrpSpPr>
              <p:cNvPr id="77831" name="Group 7">
                <a:extLst>
                  <a:ext uri="{FF2B5EF4-FFF2-40B4-BE49-F238E27FC236}">
                    <a16:creationId xmlns:a16="http://schemas.microsoft.com/office/drawing/2014/main" id="{1171C189-9C78-FE14-3523-58473C424F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38" y="1198"/>
                <a:ext cx="297" cy="193"/>
                <a:chOff x="3238" y="1198"/>
                <a:chExt cx="297" cy="193"/>
              </a:xfrm>
            </p:grpSpPr>
            <p:grpSp>
              <p:nvGrpSpPr>
                <p:cNvPr id="77832" name="Group 8">
                  <a:extLst>
                    <a:ext uri="{FF2B5EF4-FFF2-40B4-BE49-F238E27FC236}">
                      <a16:creationId xmlns:a16="http://schemas.microsoft.com/office/drawing/2014/main" id="{ED1AE1C4-EA52-471B-A318-EE62D36D7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26" y="1206"/>
                  <a:ext cx="113" cy="185"/>
                  <a:chOff x="3326" y="1206"/>
                  <a:chExt cx="113" cy="185"/>
                </a:xfrm>
              </p:grpSpPr>
              <p:sp>
                <p:nvSpPr>
                  <p:cNvPr id="77833" name="Freeform 9">
                    <a:extLst>
                      <a:ext uri="{FF2B5EF4-FFF2-40B4-BE49-F238E27FC236}">
                        <a16:creationId xmlns:a16="http://schemas.microsoft.com/office/drawing/2014/main" id="{EB5EB581-D44D-6994-0368-188522022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26" y="1206"/>
                    <a:ext cx="113" cy="185"/>
                  </a:xfrm>
                  <a:custGeom>
                    <a:avLst/>
                    <a:gdLst>
                      <a:gd name="T0" fmla="*/ 37 w 113"/>
                      <a:gd name="T1" fmla="*/ 0 h 185"/>
                      <a:gd name="T2" fmla="*/ 67 w 113"/>
                      <a:gd name="T3" fmla="*/ 23 h 185"/>
                      <a:gd name="T4" fmla="*/ 90 w 113"/>
                      <a:gd name="T5" fmla="*/ 0 h 185"/>
                      <a:gd name="T6" fmla="*/ 97 w 113"/>
                      <a:gd name="T7" fmla="*/ 92 h 185"/>
                      <a:gd name="T8" fmla="*/ 97 w 113"/>
                      <a:gd name="T9" fmla="*/ 138 h 185"/>
                      <a:gd name="T10" fmla="*/ 112 w 113"/>
                      <a:gd name="T11" fmla="*/ 184 h 185"/>
                      <a:gd name="T12" fmla="*/ 0 w 113"/>
                      <a:gd name="T13" fmla="*/ 184 h 185"/>
                      <a:gd name="T14" fmla="*/ 15 w 113"/>
                      <a:gd name="T15" fmla="*/ 130 h 185"/>
                      <a:gd name="T16" fmla="*/ 22 w 113"/>
                      <a:gd name="T17" fmla="*/ 69 h 185"/>
                      <a:gd name="T18" fmla="*/ 37 w 113"/>
                      <a:gd name="T19" fmla="*/ 0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3" h="185">
                        <a:moveTo>
                          <a:pt x="37" y="0"/>
                        </a:moveTo>
                        <a:lnTo>
                          <a:pt x="67" y="23"/>
                        </a:lnTo>
                        <a:lnTo>
                          <a:pt x="90" y="0"/>
                        </a:lnTo>
                        <a:lnTo>
                          <a:pt x="97" y="92"/>
                        </a:lnTo>
                        <a:lnTo>
                          <a:pt x="97" y="138"/>
                        </a:lnTo>
                        <a:lnTo>
                          <a:pt x="112" y="184"/>
                        </a:lnTo>
                        <a:lnTo>
                          <a:pt x="0" y="184"/>
                        </a:lnTo>
                        <a:lnTo>
                          <a:pt x="15" y="130"/>
                        </a:lnTo>
                        <a:lnTo>
                          <a:pt x="22" y="69"/>
                        </a:lnTo>
                        <a:lnTo>
                          <a:pt x="37" y="0"/>
                        </a:lnTo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834" name="Freeform 10">
                    <a:extLst>
                      <a:ext uri="{FF2B5EF4-FFF2-40B4-BE49-F238E27FC236}">
                        <a16:creationId xmlns:a16="http://schemas.microsoft.com/office/drawing/2014/main" id="{4188C152-AE8A-262B-5B31-D064161B9E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26" y="1206"/>
                    <a:ext cx="113" cy="185"/>
                  </a:xfrm>
                  <a:custGeom>
                    <a:avLst/>
                    <a:gdLst>
                      <a:gd name="T0" fmla="*/ 37 w 113"/>
                      <a:gd name="T1" fmla="*/ 0 h 185"/>
                      <a:gd name="T2" fmla="*/ 67 w 113"/>
                      <a:gd name="T3" fmla="*/ 23 h 185"/>
                      <a:gd name="T4" fmla="*/ 90 w 113"/>
                      <a:gd name="T5" fmla="*/ 0 h 185"/>
                      <a:gd name="T6" fmla="*/ 97 w 113"/>
                      <a:gd name="T7" fmla="*/ 92 h 185"/>
                      <a:gd name="T8" fmla="*/ 97 w 113"/>
                      <a:gd name="T9" fmla="*/ 138 h 185"/>
                      <a:gd name="T10" fmla="*/ 112 w 113"/>
                      <a:gd name="T11" fmla="*/ 184 h 185"/>
                      <a:gd name="T12" fmla="*/ 0 w 113"/>
                      <a:gd name="T13" fmla="*/ 184 h 185"/>
                      <a:gd name="T14" fmla="*/ 15 w 113"/>
                      <a:gd name="T15" fmla="*/ 130 h 185"/>
                      <a:gd name="T16" fmla="*/ 22 w 113"/>
                      <a:gd name="T17" fmla="*/ 69 h 185"/>
                      <a:gd name="T18" fmla="*/ 37 w 113"/>
                      <a:gd name="T19" fmla="*/ 0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3" h="185">
                        <a:moveTo>
                          <a:pt x="37" y="0"/>
                        </a:moveTo>
                        <a:lnTo>
                          <a:pt x="67" y="23"/>
                        </a:lnTo>
                        <a:lnTo>
                          <a:pt x="90" y="0"/>
                        </a:lnTo>
                        <a:lnTo>
                          <a:pt x="97" y="92"/>
                        </a:lnTo>
                        <a:lnTo>
                          <a:pt x="97" y="138"/>
                        </a:lnTo>
                        <a:lnTo>
                          <a:pt x="112" y="184"/>
                        </a:lnTo>
                        <a:lnTo>
                          <a:pt x="0" y="184"/>
                        </a:lnTo>
                        <a:lnTo>
                          <a:pt x="15" y="130"/>
                        </a:lnTo>
                        <a:lnTo>
                          <a:pt x="22" y="69"/>
                        </a:lnTo>
                        <a:lnTo>
                          <a:pt x="37" y="0"/>
                        </a:lnTo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835" name="Freeform 11">
                    <a:extLst>
                      <a:ext uri="{FF2B5EF4-FFF2-40B4-BE49-F238E27FC236}">
                        <a16:creationId xmlns:a16="http://schemas.microsoft.com/office/drawing/2014/main" id="{9A8469B6-6FB6-2C34-401E-F3385EE250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8" y="1222"/>
                    <a:ext cx="17" cy="25"/>
                  </a:xfrm>
                  <a:custGeom>
                    <a:avLst/>
                    <a:gdLst>
                      <a:gd name="T0" fmla="*/ 0 w 17"/>
                      <a:gd name="T1" fmla="*/ 6 h 25"/>
                      <a:gd name="T2" fmla="*/ 5 w 17"/>
                      <a:gd name="T3" fmla="*/ 12 h 25"/>
                      <a:gd name="T4" fmla="*/ 5 w 17"/>
                      <a:gd name="T5" fmla="*/ 18 h 25"/>
                      <a:gd name="T6" fmla="*/ 5 w 17"/>
                      <a:gd name="T7" fmla="*/ 24 h 25"/>
                      <a:gd name="T8" fmla="*/ 16 w 17"/>
                      <a:gd name="T9" fmla="*/ 12 h 25"/>
                      <a:gd name="T10" fmla="*/ 16 w 17"/>
                      <a:gd name="T11" fmla="*/ 0 h 25"/>
                      <a:gd name="T12" fmla="*/ 0 w 17"/>
                      <a:gd name="T13" fmla="*/ 6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" h="25">
                        <a:moveTo>
                          <a:pt x="0" y="6"/>
                        </a:moveTo>
                        <a:lnTo>
                          <a:pt x="5" y="12"/>
                        </a:lnTo>
                        <a:lnTo>
                          <a:pt x="5" y="18"/>
                        </a:lnTo>
                        <a:lnTo>
                          <a:pt x="5" y="24"/>
                        </a:lnTo>
                        <a:lnTo>
                          <a:pt x="16" y="12"/>
                        </a:lnTo>
                        <a:lnTo>
                          <a:pt x="16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836" name="Freeform 12">
                    <a:extLst>
                      <a:ext uri="{FF2B5EF4-FFF2-40B4-BE49-F238E27FC236}">
                        <a16:creationId xmlns:a16="http://schemas.microsoft.com/office/drawing/2014/main" id="{9FE59A05-2D39-504F-F3AF-E9BFDA6566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8" y="1222"/>
                    <a:ext cx="17" cy="25"/>
                  </a:xfrm>
                  <a:custGeom>
                    <a:avLst/>
                    <a:gdLst>
                      <a:gd name="T0" fmla="*/ 0 w 17"/>
                      <a:gd name="T1" fmla="*/ 6 h 25"/>
                      <a:gd name="T2" fmla="*/ 5 w 17"/>
                      <a:gd name="T3" fmla="*/ 12 h 25"/>
                      <a:gd name="T4" fmla="*/ 5 w 17"/>
                      <a:gd name="T5" fmla="*/ 18 h 25"/>
                      <a:gd name="T6" fmla="*/ 5 w 17"/>
                      <a:gd name="T7" fmla="*/ 24 h 25"/>
                      <a:gd name="T8" fmla="*/ 16 w 17"/>
                      <a:gd name="T9" fmla="*/ 12 h 25"/>
                      <a:gd name="T10" fmla="*/ 16 w 17"/>
                      <a:gd name="T11" fmla="*/ 0 h 25"/>
                      <a:gd name="T12" fmla="*/ 0 w 17"/>
                      <a:gd name="T13" fmla="*/ 6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" h="25">
                        <a:moveTo>
                          <a:pt x="0" y="6"/>
                        </a:moveTo>
                        <a:lnTo>
                          <a:pt x="5" y="12"/>
                        </a:lnTo>
                        <a:lnTo>
                          <a:pt x="5" y="18"/>
                        </a:lnTo>
                        <a:lnTo>
                          <a:pt x="5" y="24"/>
                        </a:lnTo>
                        <a:lnTo>
                          <a:pt x="16" y="12"/>
                        </a:lnTo>
                        <a:lnTo>
                          <a:pt x="16" y="0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837" name="Freeform 13">
                    <a:extLst>
                      <a:ext uri="{FF2B5EF4-FFF2-40B4-BE49-F238E27FC236}">
                        <a16:creationId xmlns:a16="http://schemas.microsoft.com/office/drawing/2014/main" id="{21E227BE-A33F-22F0-A91F-184698224E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58" y="1206"/>
                    <a:ext cx="17" cy="41"/>
                  </a:xfrm>
                  <a:custGeom>
                    <a:avLst/>
                    <a:gdLst>
                      <a:gd name="T0" fmla="*/ 16 w 17"/>
                      <a:gd name="T1" fmla="*/ 20 h 41"/>
                      <a:gd name="T2" fmla="*/ 16 w 17"/>
                      <a:gd name="T3" fmla="*/ 20 h 41"/>
                      <a:gd name="T4" fmla="*/ 11 w 17"/>
                      <a:gd name="T5" fmla="*/ 27 h 41"/>
                      <a:gd name="T6" fmla="*/ 11 w 17"/>
                      <a:gd name="T7" fmla="*/ 33 h 41"/>
                      <a:gd name="T8" fmla="*/ 11 w 17"/>
                      <a:gd name="T9" fmla="*/ 40 h 41"/>
                      <a:gd name="T10" fmla="*/ 5 w 17"/>
                      <a:gd name="T11" fmla="*/ 27 h 41"/>
                      <a:gd name="T12" fmla="*/ 0 w 17"/>
                      <a:gd name="T13" fmla="*/ 13 h 41"/>
                      <a:gd name="T14" fmla="*/ 0 w 17"/>
                      <a:gd name="T15" fmla="*/ 7 h 41"/>
                      <a:gd name="T16" fmla="*/ 0 w 17"/>
                      <a:gd name="T17" fmla="*/ 0 h 41"/>
                      <a:gd name="T18" fmla="*/ 5 w 17"/>
                      <a:gd name="T19" fmla="*/ 0 h 41"/>
                      <a:gd name="T20" fmla="*/ 16 w 17"/>
                      <a:gd name="T21" fmla="*/ 2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7" h="41">
                        <a:moveTo>
                          <a:pt x="16" y="20"/>
                        </a:moveTo>
                        <a:lnTo>
                          <a:pt x="16" y="20"/>
                        </a:lnTo>
                        <a:lnTo>
                          <a:pt x="11" y="27"/>
                        </a:lnTo>
                        <a:lnTo>
                          <a:pt x="11" y="33"/>
                        </a:lnTo>
                        <a:lnTo>
                          <a:pt x="11" y="40"/>
                        </a:lnTo>
                        <a:lnTo>
                          <a:pt x="5" y="27"/>
                        </a:lnTo>
                        <a:lnTo>
                          <a:pt x="0" y="13"/>
                        </a:ln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5" y="0"/>
                        </a:lnTo>
                        <a:lnTo>
                          <a:pt x="16" y="2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838" name="Freeform 14">
                    <a:extLst>
                      <a:ext uri="{FF2B5EF4-FFF2-40B4-BE49-F238E27FC236}">
                        <a16:creationId xmlns:a16="http://schemas.microsoft.com/office/drawing/2014/main" id="{46D22A61-6F76-90EC-7876-560D36D0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58" y="1206"/>
                    <a:ext cx="17" cy="41"/>
                  </a:xfrm>
                  <a:custGeom>
                    <a:avLst/>
                    <a:gdLst>
                      <a:gd name="T0" fmla="*/ 16 w 17"/>
                      <a:gd name="T1" fmla="*/ 20 h 41"/>
                      <a:gd name="T2" fmla="*/ 11 w 17"/>
                      <a:gd name="T3" fmla="*/ 27 h 41"/>
                      <a:gd name="T4" fmla="*/ 11 w 17"/>
                      <a:gd name="T5" fmla="*/ 33 h 41"/>
                      <a:gd name="T6" fmla="*/ 11 w 17"/>
                      <a:gd name="T7" fmla="*/ 40 h 41"/>
                      <a:gd name="T8" fmla="*/ 5 w 17"/>
                      <a:gd name="T9" fmla="*/ 27 h 41"/>
                      <a:gd name="T10" fmla="*/ 0 w 17"/>
                      <a:gd name="T11" fmla="*/ 13 h 41"/>
                      <a:gd name="T12" fmla="*/ 0 w 17"/>
                      <a:gd name="T13" fmla="*/ 7 h 41"/>
                      <a:gd name="T14" fmla="*/ 0 w 17"/>
                      <a:gd name="T15" fmla="*/ 0 h 41"/>
                      <a:gd name="T16" fmla="*/ 5 w 17"/>
                      <a:gd name="T17" fmla="*/ 0 h 41"/>
                      <a:gd name="T18" fmla="*/ 16 w 17"/>
                      <a:gd name="T19" fmla="*/ 2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41">
                        <a:moveTo>
                          <a:pt x="16" y="20"/>
                        </a:moveTo>
                        <a:lnTo>
                          <a:pt x="11" y="27"/>
                        </a:lnTo>
                        <a:lnTo>
                          <a:pt x="11" y="33"/>
                        </a:lnTo>
                        <a:lnTo>
                          <a:pt x="11" y="40"/>
                        </a:lnTo>
                        <a:lnTo>
                          <a:pt x="5" y="27"/>
                        </a:lnTo>
                        <a:lnTo>
                          <a:pt x="0" y="13"/>
                        </a:ln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5" y="0"/>
                        </a:lnTo>
                        <a:lnTo>
                          <a:pt x="16" y="2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grpSp>
                <p:nvGrpSpPr>
                  <p:cNvPr id="77839" name="Group 15">
                    <a:extLst>
                      <a:ext uri="{FF2B5EF4-FFF2-40B4-BE49-F238E27FC236}">
                        <a16:creationId xmlns:a16="http://schemas.microsoft.com/office/drawing/2014/main" id="{427282C7-F53F-0B6C-1F3D-BFE3A4D620B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50" y="1286"/>
                    <a:ext cx="73" cy="89"/>
                    <a:chOff x="3350" y="1286"/>
                    <a:chExt cx="73" cy="89"/>
                  </a:xfrm>
                </p:grpSpPr>
                <p:sp>
                  <p:nvSpPr>
                    <p:cNvPr id="77840" name="Freeform 16">
                      <a:extLst>
                        <a:ext uri="{FF2B5EF4-FFF2-40B4-BE49-F238E27FC236}">
                          <a16:creationId xmlns:a16="http://schemas.microsoft.com/office/drawing/2014/main" id="{5DD80898-271E-C44F-91B5-D8E79E1228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58" y="1286"/>
                      <a:ext cx="49" cy="49"/>
                    </a:xfrm>
                    <a:custGeom>
                      <a:avLst/>
                      <a:gdLst>
                        <a:gd name="T0" fmla="*/ 48 w 49"/>
                        <a:gd name="T1" fmla="*/ 0 h 49"/>
                        <a:gd name="T2" fmla="*/ 41 w 49"/>
                        <a:gd name="T3" fmla="*/ 0 h 49"/>
                        <a:gd name="T4" fmla="*/ 34 w 49"/>
                        <a:gd name="T5" fmla="*/ 0 h 49"/>
                        <a:gd name="T6" fmla="*/ 27 w 49"/>
                        <a:gd name="T7" fmla="*/ 7 h 49"/>
                        <a:gd name="T8" fmla="*/ 14 w 49"/>
                        <a:gd name="T9" fmla="*/ 14 h 49"/>
                        <a:gd name="T10" fmla="*/ 14 w 49"/>
                        <a:gd name="T11" fmla="*/ 21 h 49"/>
                        <a:gd name="T12" fmla="*/ 7 w 49"/>
                        <a:gd name="T13" fmla="*/ 27 h 49"/>
                        <a:gd name="T14" fmla="*/ 7 w 49"/>
                        <a:gd name="T15" fmla="*/ 34 h 49"/>
                        <a:gd name="T16" fmla="*/ 0 w 49"/>
                        <a:gd name="T17" fmla="*/ 41 h 49"/>
                        <a:gd name="T18" fmla="*/ 0 w 49"/>
                        <a:gd name="T19" fmla="*/ 48 h 49"/>
                        <a:gd name="T20" fmla="*/ 7 w 49"/>
                        <a:gd name="T21" fmla="*/ 48 h 49"/>
                        <a:gd name="T22" fmla="*/ 7 w 49"/>
                        <a:gd name="T23" fmla="*/ 41 h 49"/>
                        <a:gd name="T24" fmla="*/ 14 w 49"/>
                        <a:gd name="T25" fmla="*/ 34 h 49"/>
                        <a:gd name="T26" fmla="*/ 14 w 49"/>
                        <a:gd name="T27" fmla="*/ 27 h 49"/>
                        <a:gd name="T28" fmla="*/ 21 w 49"/>
                        <a:gd name="T29" fmla="*/ 21 h 49"/>
                        <a:gd name="T30" fmla="*/ 27 w 49"/>
                        <a:gd name="T31" fmla="*/ 14 h 49"/>
                        <a:gd name="T32" fmla="*/ 34 w 49"/>
                        <a:gd name="T33" fmla="*/ 7 h 49"/>
                        <a:gd name="T34" fmla="*/ 41 w 49"/>
                        <a:gd name="T35" fmla="*/ 0 h 49"/>
                        <a:gd name="T36" fmla="*/ 48 w 49"/>
                        <a:gd name="T37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49" h="49">
                          <a:moveTo>
                            <a:pt x="48" y="0"/>
                          </a:moveTo>
                          <a:lnTo>
                            <a:pt x="41" y="0"/>
                          </a:lnTo>
                          <a:lnTo>
                            <a:pt x="34" y="0"/>
                          </a:lnTo>
                          <a:lnTo>
                            <a:pt x="27" y="7"/>
                          </a:lnTo>
                          <a:lnTo>
                            <a:pt x="14" y="14"/>
                          </a:lnTo>
                          <a:lnTo>
                            <a:pt x="14" y="21"/>
                          </a:lnTo>
                          <a:lnTo>
                            <a:pt x="7" y="27"/>
                          </a:lnTo>
                          <a:lnTo>
                            <a:pt x="7" y="34"/>
                          </a:lnTo>
                          <a:lnTo>
                            <a:pt x="0" y="41"/>
                          </a:lnTo>
                          <a:lnTo>
                            <a:pt x="0" y="48"/>
                          </a:lnTo>
                          <a:lnTo>
                            <a:pt x="7" y="48"/>
                          </a:lnTo>
                          <a:lnTo>
                            <a:pt x="7" y="41"/>
                          </a:lnTo>
                          <a:lnTo>
                            <a:pt x="14" y="34"/>
                          </a:lnTo>
                          <a:lnTo>
                            <a:pt x="14" y="27"/>
                          </a:lnTo>
                          <a:lnTo>
                            <a:pt x="21" y="21"/>
                          </a:lnTo>
                          <a:lnTo>
                            <a:pt x="27" y="14"/>
                          </a:lnTo>
                          <a:lnTo>
                            <a:pt x="34" y="7"/>
                          </a:lnTo>
                          <a:lnTo>
                            <a:pt x="41" y="0"/>
                          </a:lnTo>
                          <a:lnTo>
                            <a:pt x="48" y="0"/>
                          </a:lnTo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41" name="Freeform 17">
                      <a:extLst>
                        <a:ext uri="{FF2B5EF4-FFF2-40B4-BE49-F238E27FC236}">
                          <a16:creationId xmlns:a16="http://schemas.microsoft.com/office/drawing/2014/main" id="{20413C2A-6E87-E63D-7523-3605C8B74E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58" y="1286"/>
                      <a:ext cx="49" cy="49"/>
                    </a:xfrm>
                    <a:custGeom>
                      <a:avLst/>
                      <a:gdLst>
                        <a:gd name="T0" fmla="*/ 48 w 49"/>
                        <a:gd name="T1" fmla="*/ 0 h 49"/>
                        <a:gd name="T2" fmla="*/ 41 w 49"/>
                        <a:gd name="T3" fmla="*/ 0 h 49"/>
                        <a:gd name="T4" fmla="*/ 34 w 49"/>
                        <a:gd name="T5" fmla="*/ 0 h 49"/>
                        <a:gd name="T6" fmla="*/ 27 w 49"/>
                        <a:gd name="T7" fmla="*/ 7 h 49"/>
                        <a:gd name="T8" fmla="*/ 14 w 49"/>
                        <a:gd name="T9" fmla="*/ 14 h 49"/>
                        <a:gd name="T10" fmla="*/ 14 w 49"/>
                        <a:gd name="T11" fmla="*/ 21 h 49"/>
                        <a:gd name="T12" fmla="*/ 7 w 49"/>
                        <a:gd name="T13" fmla="*/ 27 h 49"/>
                        <a:gd name="T14" fmla="*/ 7 w 49"/>
                        <a:gd name="T15" fmla="*/ 34 h 49"/>
                        <a:gd name="T16" fmla="*/ 0 w 49"/>
                        <a:gd name="T17" fmla="*/ 41 h 49"/>
                        <a:gd name="T18" fmla="*/ 0 w 49"/>
                        <a:gd name="T19" fmla="*/ 48 h 49"/>
                        <a:gd name="T20" fmla="*/ 7 w 49"/>
                        <a:gd name="T21" fmla="*/ 48 h 49"/>
                        <a:gd name="T22" fmla="*/ 7 w 49"/>
                        <a:gd name="T23" fmla="*/ 41 h 49"/>
                        <a:gd name="T24" fmla="*/ 14 w 49"/>
                        <a:gd name="T25" fmla="*/ 34 h 49"/>
                        <a:gd name="T26" fmla="*/ 14 w 49"/>
                        <a:gd name="T27" fmla="*/ 27 h 49"/>
                        <a:gd name="T28" fmla="*/ 21 w 49"/>
                        <a:gd name="T29" fmla="*/ 21 h 49"/>
                        <a:gd name="T30" fmla="*/ 27 w 49"/>
                        <a:gd name="T31" fmla="*/ 14 h 49"/>
                        <a:gd name="T32" fmla="*/ 34 w 49"/>
                        <a:gd name="T33" fmla="*/ 7 h 49"/>
                        <a:gd name="T34" fmla="*/ 41 w 49"/>
                        <a:gd name="T35" fmla="*/ 0 h 49"/>
                        <a:gd name="T36" fmla="*/ 48 w 49"/>
                        <a:gd name="T37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49" h="49">
                          <a:moveTo>
                            <a:pt x="48" y="0"/>
                          </a:moveTo>
                          <a:lnTo>
                            <a:pt x="41" y="0"/>
                          </a:lnTo>
                          <a:lnTo>
                            <a:pt x="34" y="0"/>
                          </a:lnTo>
                          <a:lnTo>
                            <a:pt x="27" y="7"/>
                          </a:lnTo>
                          <a:lnTo>
                            <a:pt x="14" y="14"/>
                          </a:lnTo>
                          <a:lnTo>
                            <a:pt x="14" y="21"/>
                          </a:lnTo>
                          <a:lnTo>
                            <a:pt x="7" y="27"/>
                          </a:lnTo>
                          <a:lnTo>
                            <a:pt x="7" y="34"/>
                          </a:lnTo>
                          <a:lnTo>
                            <a:pt x="0" y="41"/>
                          </a:lnTo>
                          <a:lnTo>
                            <a:pt x="0" y="48"/>
                          </a:lnTo>
                          <a:lnTo>
                            <a:pt x="7" y="48"/>
                          </a:lnTo>
                          <a:lnTo>
                            <a:pt x="7" y="41"/>
                          </a:lnTo>
                          <a:lnTo>
                            <a:pt x="14" y="34"/>
                          </a:lnTo>
                          <a:lnTo>
                            <a:pt x="14" y="27"/>
                          </a:lnTo>
                          <a:lnTo>
                            <a:pt x="21" y="21"/>
                          </a:lnTo>
                          <a:lnTo>
                            <a:pt x="27" y="14"/>
                          </a:lnTo>
                          <a:lnTo>
                            <a:pt x="34" y="7"/>
                          </a:lnTo>
                          <a:lnTo>
                            <a:pt x="41" y="0"/>
                          </a:lnTo>
                          <a:lnTo>
                            <a:pt x="48" y="0"/>
                          </a:lnTo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42" name="Freeform 18">
                      <a:extLst>
                        <a:ext uri="{FF2B5EF4-FFF2-40B4-BE49-F238E27FC236}">
                          <a16:creationId xmlns:a16="http://schemas.microsoft.com/office/drawing/2014/main" id="{958B64F6-EABC-CAFB-A11E-DE2FA9ED56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50" y="1310"/>
                      <a:ext cx="73" cy="65"/>
                    </a:xfrm>
                    <a:custGeom>
                      <a:avLst/>
                      <a:gdLst>
                        <a:gd name="T0" fmla="*/ 65 w 73"/>
                        <a:gd name="T1" fmla="*/ 0 h 65"/>
                        <a:gd name="T2" fmla="*/ 58 w 73"/>
                        <a:gd name="T3" fmla="*/ 7 h 65"/>
                        <a:gd name="T4" fmla="*/ 50 w 73"/>
                        <a:gd name="T5" fmla="*/ 14 h 65"/>
                        <a:gd name="T6" fmla="*/ 43 w 73"/>
                        <a:gd name="T7" fmla="*/ 21 h 65"/>
                        <a:gd name="T8" fmla="*/ 22 w 73"/>
                        <a:gd name="T9" fmla="*/ 28 h 65"/>
                        <a:gd name="T10" fmla="*/ 22 w 73"/>
                        <a:gd name="T11" fmla="*/ 36 h 65"/>
                        <a:gd name="T12" fmla="*/ 14 w 73"/>
                        <a:gd name="T13" fmla="*/ 43 h 65"/>
                        <a:gd name="T14" fmla="*/ 7 w 73"/>
                        <a:gd name="T15" fmla="*/ 43 h 65"/>
                        <a:gd name="T16" fmla="*/ 0 w 73"/>
                        <a:gd name="T17" fmla="*/ 50 h 65"/>
                        <a:gd name="T18" fmla="*/ 0 w 73"/>
                        <a:gd name="T19" fmla="*/ 57 h 65"/>
                        <a:gd name="T20" fmla="*/ 7 w 73"/>
                        <a:gd name="T21" fmla="*/ 50 h 65"/>
                        <a:gd name="T22" fmla="*/ 14 w 73"/>
                        <a:gd name="T23" fmla="*/ 50 h 65"/>
                        <a:gd name="T24" fmla="*/ 14 w 73"/>
                        <a:gd name="T25" fmla="*/ 43 h 65"/>
                        <a:gd name="T26" fmla="*/ 14 w 73"/>
                        <a:gd name="T27" fmla="*/ 50 h 65"/>
                        <a:gd name="T28" fmla="*/ 14 w 73"/>
                        <a:gd name="T29" fmla="*/ 57 h 65"/>
                        <a:gd name="T30" fmla="*/ 7 w 73"/>
                        <a:gd name="T31" fmla="*/ 57 h 65"/>
                        <a:gd name="T32" fmla="*/ 0 w 73"/>
                        <a:gd name="T33" fmla="*/ 64 h 65"/>
                        <a:gd name="T34" fmla="*/ 14 w 73"/>
                        <a:gd name="T35" fmla="*/ 64 h 65"/>
                        <a:gd name="T36" fmla="*/ 22 w 73"/>
                        <a:gd name="T37" fmla="*/ 57 h 65"/>
                        <a:gd name="T38" fmla="*/ 22 w 73"/>
                        <a:gd name="T39" fmla="*/ 50 h 65"/>
                        <a:gd name="T40" fmla="*/ 58 w 73"/>
                        <a:gd name="T41" fmla="*/ 21 h 65"/>
                        <a:gd name="T42" fmla="*/ 50 w 73"/>
                        <a:gd name="T43" fmla="*/ 21 h 65"/>
                        <a:gd name="T44" fmla="*/ 50 w 73"/>
                        <a:gd name="T45" fmla="*/ 14 h 65"/>
                        <a:gd name="T46" fmla="*/ 58 w 73"/>
                        <a:gd name="T47" fmla="*/ 14 h 65"/>
                        <a:gd name="T48" fmla="*/ 65 w 73"/>
                        <a:gd name="T49" fmla="*/ 14 h 65"/>
                        <a:gd name="T50" fmla="*/ 72 w 73"/>
                        <a:gd name="T51" fmla="*/ 7 h 65"/>
                        <a:gd name="T52" fmla="*/ 65 w 73"/>
                        <a:gd name="T53" fmla="*/ 0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73" h="65">
                          <a:moveTo>
                            <a:pt x="65" y="0"/>
                          </a:moveTo>
                          <a:lnTo>
                            <a:pt x="58" y="7"/>
                          </a:lnTo>
                          <a:lnTo>
                            <a:pt x="50" y="14"/>
                          </a:lnTo>
                          <a:lnTo>
                            <a:pt x="43" y="21"/>
                          </a:lnTo>
                          <a:lnTo>
                            <a:pt x="22" y="28"/>
                          </a:lnTo>
                          <a:lnTo>
                            <a:pt x="22" y="36"/>
                          </a:lnTo>
                          <a:lnTo>
                            <a:pt x="14" y="43"/>
                          </a:lnTo>
                          <a:lnTo>
                            <a:pt x="7" y="43"/>
                          </a:lnTo>
                          <a:lnTo>
                            <a:pt x="0" y="50"/>
                          </a:lnTo>
                          <a:lnTo>
                            <a:pt x="0" y="57"/>
                          </a:lnTo>
                          <a:lnTo>
                            <a:pt x="7" y="50"/>
                          </a:lnTo>
                          <a:lnTo>
                            <a:pt x="14" y="50"/>
                          </a:lnTo>
                          <a:lnTo>
                            <a:pt x="14" y="43"/>
                          </a:lnTo>
                          <a:lnTo>
                            <a:pt x="14" y="50"/>
                          </a:lnTo>
                          <a:lnTo>
                            <a:pt x="14" y="57"/>
                          </a:lnTo>
                          <a:lnTo>
                            <a:pt x="7" y="57"/>
                          </a:lnTo>
                          <a:lnTo>
                            <a:pt x="0" y="64"/>
                          </a:lnTo>
                          <a:lnTo>
                            <a:pt x="14" y="64"/>
                          </a:lnTo>
                          <a:lnTo>
                            <a:pt x="22" y="57"/>
                          </a:lnTo>
                          <a:lnTo>
                            <a:pt x="22" y="50"/>
                          </a:lnTo>
                          <a:lnTo>
                            <a:pt x="58" y="21"/>
                          </a:lnTo>
                          <a:lnTo>
                            <a:pt x="50" y="21"/>
                          </a:lnTo>
                          <a:lnTo>
                            <a:pt x="50" y="14"/>
                          </a:lnTo>
                          <a:lnTo>
                            <a:pt x="58" y="14"/>
                          </a:lnTo>
                          <a:lnTo>
                            <a:pt x="65" y="14"/>
                          </a:lnTo>
                          <a:lnTo>
                            <a:pt x="72" y="7"/>
                          </a:lnTo>
                          <a:lnTo>
                            <a:pt x="65" y="0"/>
                          </a:lnTo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43" name="Freeform 19">
                      <a:extLst>
                        <a:ext uri="{FF2B5EF4-FFF2-40B4-BE49-F238E27FC236}">
                          <a16:creationId xmlns:a16="http://schemas.microsoft.com/office/drawing/2014/main" id="{B598B7F4-AAA0-8E69-9716-C94A457EFC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50" y="1310"/>
                      <a:ext cx="73" cy="65"/>
                    </a:xfrm>
                    <a:custGeom>
                      <a:avLst/>
                      <a:gdLst>
                        <a:gd name="T0" fmla="*/ 65 w 73"/>
                        <a:gd name="T1" fmla="*/ 0 h 65"/>
                        <a:gd name="T2" fmla="*/ 58 w 73"/>
                        <a:gd name="T3" fmla="*/ 7 h 65"/>
                        <a:gd name="T4" fmla="*/ 50 w 73"/>
                        <a:gd name="T5" fmla="*/ 14 h 65"/>
                        <a:gd name="T6" fmla="*/ 43 w 73"/>
                        <a:gd name="T7" fmla="*/ 21 h 65"/>
                        <a:gd name="T8" fmla="*/ 22 w 73"/>
                        <a:gd name="T9" fmla="*/ 28 h 65"/>
                        <a:gd name="T10" fmla="*/ 22 w 73"/>
                        <a:gd name="T11" fmla="*/ 36 h 65"/>
                        <a:gd name="T12" fmla="*/ 14 w 73"/>
                        <a:gd name="T13" fmla="*/ 43 h 65"/>
                        <a:gd name="T14" fmla="*/ 7 w 73"/>
                        <a:gd name="T15" fmla="*/ 43 h 65"/>
                        <a:gd name="T16" fmla="*/ 0 w 73"/>
                        <a:gd name="T17" fmla="*/ 50 h 65"/>
                        <a:gd name="T18" fmla="*/ 0 w 73"/>
                        <a:gd name="T19" fmla="*/ 57 h 65"/>
                        <a:gd name="T20" fmla="*/ 7 w 73"/>
                        <a:gd name="T21" fmla="*/ 50 h 65"/>
                        <a:gd name="T22" fmla="*/ 14 w 73"/>
                        <a:gd name="T23" fmla="*/ 50 h 65"/>
                        <a:gd name="T24" fmla="*/ 14 w 73"/>
                        <a:gd name="T25" fmla="*/ 43 h 65"/>
                        <a:gd name="T26" fmla="*/ 14 w 73"/>
                        <a:gd name="T27" fmla="*/ 50 h 65"/>
                        <a:gd name="T28" fmla="*/ 14 w 73"/>
                        <a:gd name="T29" fmla="*/ 57 h 65"/>
                        <a:gd name="T30" fmla="*/ 7 w 73"/>
                        <a:gd name="T31" fmla="*/ 57 h 65"/>
                        <a:gd name="T32" fmla="*/ 0 w 73"/>
                        <a:gd name="T33" fmla="*/ 64 h 65"/>
                        <a:gd name="T34" fmla="*/ 14 w 73"/>
                        <a:gd name="T35" fmla="*/ 64 h 65"/>
                        <a:gd name="T36" fmla="*/ 22 w 73"/>
                        <a:gd name="T37" fmla="*/ 57 h 65"/>
                        <a:gd name="T38" fmla="*/ 22 w 73"/>
                        <a:gd name="T39" fmla="*/ 50 h 65"/>
                        <a:gd name="T40" fmla="*/ 58 w 73"/>
                        <a:gd name="T41" fmla="*/ 21 h 65"/>
                        <a:gd name="T42" fmla="*/ 50 w 73"/>
                        <a:gd name="T43" fmla="*/ 21 h 65"/>
                        <a:gd name="T44" fmla="*/ 50 w 73"/>
                        <a:gd name="T45" fmla="*/ 14 h 65"/>
                        <a:gd name="T46" fmla="*/ 58 w 73"/>
                        <a:gd name="T47" fmla="*/ 14 h 65"/>
                        <a:gd name="T48" fmla="*/ 65 w 73"/>
                        <a:gd name="T49" fmla="*/ 14 h 65"/>
                        <a:gd name="T50" fmla="*/ 72 w 73"/>
                        <a:gd name="T51" fmla="*/ 7 h 65"/>
                        <a:gd name="T52" fmla="*/ 65 w 73"/>
                        <a:gd name="T53" fmla="*/ 0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73" h="65">
                          <a:moveTo>
                            <a:pt x="65" y="0"/>
                          </a:moveTo>
                          <a:lnTo>
                            <a:pt x="58" y="7"/>
                          </a:lnTo>
                          <a:lnTo>
                            <a:pt x="50" y="14"/>
                          </a:lnTo>
                          <a:lnTo>
                            <a:pt x="43" y="21"/>
                          </a:lnTo>
                          <a:lnTo>
                            <a:pt x="22" y="28"/>
                          </a:lnTo>
                          <a:lnTo>
                            <a:pt x="22" y="36"/>
                          </a:lnTo>
                          <a:lnTo>
                            <a:pt x="14" y="43"/>
                          </a:lnTo>
                          <a:lnTo>
                            <a:pt x="7" y="43"/>
                          </a:lnTo>
                          <a:lnTo>
                            <a:pt x="0" y="50"/>
                          </a:lnTo>
                          <a:lnTo>
                            <a:pt x="0" y="57"/>
                          </a:lnTo>
                          <a:lnTo>
                            <a:pt x="7" y="50"/>
                          </a:lnTo>
                          <a:lnTo>
                            <a:pt x="14" y="50"/>
                          </a:lnTo>
                          <a:lnTo>
                            <a:pt x="14" y="43"/>
                          </a:lnTo>
                          <a:lnTo>
                            <a:pt x="14" y="50"/>
                          </a:lnTo>
                          <a:lnTo>
                            <a:pt x="14" y="57"/>
                          </a:lnTo>
                          <a:lnTo>
                            <a:pt x="7" y="57"/>
                          </a:lnTo>
                          <a:lnTo>
                            <a:pt x="0" y="64"/>
                          </a:lnTo>
                          <a:lnTo>
                            <a:pt x="14" y="64"/>
                          </a:lnTo>
                          <a:lnTo>
                            <a:pt x="22" y="57"/>
                          </a:lnTo>
                          <a:lnTo>
                            <a:pt x="22" y="50"/>
                          </a:lnTo>
                          <a:lnTo>
                            <a:pt x="58" y="21"/>
                          </a:lnTo>
                          <a:lnTo>
                            <a:pt x="50" y="21"/>
                          </a:lnTo>
                          <a:lnTo>
                            <a:pt x="50" y="14"/>
                          </a:lnTo>
                          <a:lnTo>
                            <a:pt x="58" y="14"/>
                          </a:lnTo>
                          <a:lnTo>
                            <a:pt x="65" y="14"/>
                          </a:lnTo>
                          <a:lnTo>
                            <a:pt x="72" y="7"/>
                          </a:lnTo>
                          <a:lnTo>
                            <a:pt x="65" y="0"/>
                          </a:lnTo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7844" name="Freeform 20">
                    <a:extLst>
                      <a:ext uri="{FF2B5EF4-FFF2-40B4-BE49-F238E27FC236}">
                        <a16:creationId xmlns:a16="http://schemas.microsoft.com/office/drawing/2014/main" id="{261906B7-CEC4-9DE1-21EE-C20EF722A6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4" y="1230"/>
                    <a:ext cx="25" cy="145"/>
                  </a:xfrm>
                  <a:custGeom>
                    <a:avLst/>
                    <a:gdLst>
                      <a:gd name="T0" fmla="*/ 6 w 25"/>
                      <a:gd name="T1" fmla="*/ 0 h 145"/>
                      <a:gd name="T2" fmla="*/ 12 w 25"/>
                      <a:gd name="T3" fmla="*/ 8 h 145"/>
                      <a:gd name="T4" fmla="*/ 18 w 25"/>
                      <a:gd name="T5" fmla="*/ 8 h 145"/>
                      <a:gd name="T6" fmla="*/ 18 w 25"/>
                      <a:gd name="T7" fmla="*/ 15 h 145"/>
                      <a:gd name="T8" fmla="*/ 18 w 25"/>
                      <a:gd name="T9" fmla="*/ 30 h 145"/>
                      <a:gd name="T10" fmla="*/ 24 w 25"/>
                      <a:gd name="T11" fmla="*/ 30 h 145"/>
                      <a:gd name="T12" fmla="*/ 24 w 25"/>
                      <a:gd name="T13" fmla="*/ 38 h 145"/>
                      <a:gd name="T14" fmla="*/ 24 w 25"/>
                      <a:gd name="T15" fmla="*/ 45 h 145"/>
                      <a:gd name="T16" fmla="*/ 24 w 25"/>
                      <a:gd name="T17" fmla="*/ 68 h 145"/>
                      <a:gd name="T18" fmla="*/ 24 w 25"/>
                      <a:gd name="T19" fmla="*/ 83 h 145"/>
                      <a:gd name="T20" fmla="*/ 24 w 25"/>
                      <a:gd name="T21" fmla="*/ 106 h 145"/>
                      <a:gd name="T22" fmla="*/ 24 w 25"/>
                      <a:gd name="T23" fmla="*/ 121 h 145"/>
                      <a:gd name="T24" fmla="*/ 24 w 25"/>
                      <a:gd name="T25" fmla="*/ 144 h 145"/>
                      <a:gd name="T26" fmla="*/ 0 w 25"/>
                      <a:gd name="T27" fmla="*/ 144 h 145"/>
                      <a:gd name="T28" fmla="*/ 0 w 25"/>
                      <a:gd name="T29" fmla="*/ 121 h 145"/>
                      <a:gd name="T30" fmla="*/ 0 w 25"/>
                      <a:gd name="T31" fmla="*/ 114 h 145"/>
                      <a:gd name="T32" fmla="*/ 0 w 25"/>
                      <a:gd name="T33" fmla="*/ 91 h 145"/>
                      <a:gd name="T34" fmla="*/ 0 w 25"/>
                      <a:gd name="T35" fmla="*/ 68 h 145"/>
                      <a:gd name="T36" fmla="*/ 0 w 25"/>
                      <a:gd name="T37" fmla="*/ 61 h 145"/>
                      <a:gd name="T38" fmla="*/ 6 w 25"/>
                      <a:gd name="T39" fmla="*/ 38 h 145"/>
                      <a:gd name="T40" fmla="*/ 6 w 25"/>
                      <a:gd name="T41" fmla="*/ 30 h 145"/>
                      <a:gd name="T42" fmla="*/ 6 w 25"/>
                      <a:gd name="T43" fmla="*/ 15 h 145"/>
                      <a:gd name="T44" fmla="*/ 0 w 25"/>
                      <a:gd name="T45" fmla="*/ 8 h 145"/>
                      <a:gd name="T46" fmla="*/ 6 w 25"/>
                      <a:gd name="T4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25" h="145">
                        <a:moveTo>
                          <a:pt x="6" y="0"/>
                        </a:moveTo>
                        <a:lnTo>
                          <a:pt x="12" y="8"/>
                        </a:lnTo>
                        <a:lnTo>
                          <a:pt x="18" y="8"/>
                        </a:lnTo>
                        <a:lnTo>
                          <a:pt x="18" y="15"/>
                        </a:lnTo>
                        <a:lnTo>
                          <a:pt x="18" y="30"/>
                        </a:lnTo>
                        <a:lnTo>
                          <a:pt x="24" y="30"/>
                        </a:lnTo>
                        <a:lnTo>
                          <a:pt x="24" y="38"/>
                        </a:lnTo>
                        <a:lnTo>
                          <a:pt x="24" y="45"/>
                        </a:lnTo>
                        <a:lnTo>
                          <a:pt x="24" y="68"/>
                        </a:lnTo>
                        <a:lnTo>
                          <a:pt x="24" y="83"/>
                        </a:lnTo>
                        <a:lnTo>
                          <a:pt x="24" y="106"/>
                        </a:lnTo>
                        <a:lnTo>
                          <a:pt x="24" y="121"/>
                        </a:lnTo>
                        <a:lnTo>
                          <a:pt x="24" y="144"/>
                        </a:lnTo>
                        <a:lnTo>
                          <a:pt x="0" y="144"/>
                        </a:lnTo>
                        <a:lnTo>
                          <a:pt x="0" y="121"/>
                        </a:lnTo>
                        <a:lnTo>
                          <a:pt x="0" y="114"/>
                        </a:lnTo>
                        <a:lnTo>
                          <a:pt x="0" y="91"/>
                        </a:lnTo>
                        <a:lnTo>
                          <a:pt x="0" y="68"/>
                        </a:lnTo>
                        <a:lnTo>
                          <a:pt x="0" y="61"/>
                        </a:lnTo>
                        <a:lnTo>
                          <a:pt x="6" y="38"/>
                        </a:lnTo>
                        <a:lnTo>
                          <a:pt x="6" y="30"/>
                        </a:lnTo>
                        <a:lnTo>
                          <a:pt x="6" y="15"/>
                        </a:lnTo>
                        <a:lnTo>
                          <a:pt x="0" y="8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0000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845" name="Freeform 21">
                    <a:extLst>
                      <a:ext uri="{FF2B5EF4-FFF2-40B4-BE49-F238E27FC236}">
                        <a16:creationId xmlns:a16="http://schemas.microsoft.com/office/drawing/2014/main" id="{7C75DED9-09FE-5B46-44A1-DAB035D53A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74" y="1230"/>
                    <a:ext cx="25" cy="145"/>
                  </a:xfrm>
                  <a:custGeom>
                    <a:avLst/>
                    <a:gdLst>
                      <a:gd name="T0" fmla="*/ 6 w 25"/>
                      <a:gd name="T1" fmla="*/ 0 h 145"/>
                      <a:gd name="T2" fmla="*/ 12 w 25"/>
                      <a:gd name="T3" fmla="*/ 8 h 145"/>
                      <a:gd name="T4" fmla="*/ 18 w 25"/>
                      <a:gd name="T5" fmla="*/ 8 h 145"/>
                      <a:gd name="T6" fmla="*/ 18 w 25"/>
                      <a:gd name="T7" fmla="*/ 15 h 145"/>
                      <a:gd name="T8" fmla="*/ 18 w 25"/>
                      <a:gd name="T9" fmla="*/ 30 h 145"/>
                      <a:gd name="T10" fmla="*/ 24 w 25"/>
                      <a:gd name="T11" fmla="*/ 30 h 145"/>
                      <a:gd name="T12" fmla="*/ 24 w 25"/>
                      <a:gd name="T13" fmla="*/ 38 h 145"/>
                      <a:gd name="T14" fmla="*/ 24 w 25"/>
                      <a:gd name="T15" fmla="*/ 45 h 145"/>
                      <a:gd name="T16" fmla="*/ 24 w 25"/>
                      <a:gd name="T17" fmla="*/ 68 h 145"/>
                      <a:gd name="T18" fmla="*/ 24 w 25"/>
                      <a:gd name="T19" fmla="*/ 83 h 145"/>
                      <a:gd name="T20" fmla="*/ 24 w 25"/>
                      <a:gd name="T21" fmla="*/ 106 h 145"/>
                      <a:gd name="T22" fmla="*/ 24 w 25"/>
                      <a:gd name="T23" fmla="*/ 121 h 145"/>
                      <a:gd name="T24" fmla="*/ 24 w 25"/>
                      <a:gd name="T25" fmla="*/ 144 h 145"/>
                      <a:gd name="T26" fmla="*/ 0 w 25"/>
                      <a:gd name="T27" fmla="*/ 144 h 145"/>
                      <a:gd name="T28" fmla="*/ 0 w 25"/>
                      <a:gd name="T29" fmla="*/ 121 h 145"/>
                      <a:gd name="T30" fmla="*/ 0 w 25"/>
                      <a:gd name="T31" fmla="*/ 114 h 145"/>
                      <a:gd name="T32" fmla="*/ 0 w 25"/>
                      <a:gd name="T33" fmla="*/ 91 h 145"/>
                      <a:gd name="T34" fmla="*/ 0 w 25"/>
                      <a:gd name="T35" fmla="*/ 68 h 145"/>
                      <a:gd name="T36" fmla="*/ 0 w 25"/>
                      <a:gd name="T37" fmla="*/ 61 h 145"/>
                      <a:gd name="T38" fmla="*/ 6 w 25"/>
                      <a:gd name="T39" fmla="*/ 38 h 145"/>
                      <a:gd name="T40" fmla="*/ 6 w 25"/>
                      <a:gd name="T41" fmla="*/ 30 h 145"/>
                      <a:gd name="T42" fmla="*/ 6 w 25"/>
                      <a:gd name="T43" fmla="*/ 15 h 145"/>
                      <a:gd name="T44" fmla="*/ 0 w 25"/>
                      <a:gd name="T45" fmla="*/ 8 h 145"/>
                      <a:gd name="T46" fmla="*/ 6 w 25"/>
                      <a:gd name="T47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25" h="145">
                        <a:moveTo>
                          <a:pt x="6" y="0"/>
                        </a:moveTo>
                        <a:lnTo>
                          <a:pt x="12" y="8"/>
                        </a:lnTo>
                        <a:lnTo>
                          <a:pt x="18" y="8"/>
                        </a:lnTo>
                        <a:lnTo>
                          <a:pt x="18" y="15"/>
                        </a:lnTo>
                        <a:lnTo>
                          <a:pt x="18" y="30"/>
                        </a:lnTo>
                        <a:lnTo>
                          <a:pt x="24" y="30"/>
                        </a:lnTo>
                        <a:lnTo>
                          <a:pt x="24" y="38"/>
                        </a:lnTo>
                        <a:lnTo>
                          <a:pt x="24" y="45"/>
                        </a:lnTo>
                        <a:lnTo>
                          <a:pt x="24" y="68"/>
                        </a:lnTo>
                        <a:lnTo>
                          <a:pt x="24" y="83"/>
                        </a:lnTo>
                        <a:lnTo>
                          <a:pt x="24" y="106"/>
                        </a:lnTo>
                        <a:lnTo>
                          <a:pt x="24" y="121"/>
                        </a:lnTo>
                        <a:lnTo>
                          <a:pt x="24" y="144"/>
                        </a:lnTo>
                        <a:lnTo>
                          <a:pt x="0" y="144"/>
                        </a:lnTo>
                        <a:lnTo>
                          <a:pt x="0" y="121"/>
                        </a:lnTo>
                        <a:lnTo>
                          <a:pt x="0" y="114"/>
                        </a:lnTo>
                        <a:lnTo>
                          <a:pt x="0" y="91"/>
                        </a:lnTo>
                        <a:lnTo>
                          <a:pt x="0" y="68"/>
                        </a:lnTo>
                        <a:lnTo>
                          <a:pt x="0" y="61"/>
                        </a:lnTo>
                        <a:lnTo>
                          <a:pt x="6" y="38"/>
                        </a:lnTo>
                        <a:lnTo>
                          <a:pt x="6" y="30"/>
                        </a:lnTo>
                        <a:lnTo>
                          <a:pt x="6" y="15"/>
                        </a:lnTo>
                        <a:lnTo>
                          <a:pt x="0" y="8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0000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7846" name="Group 22">
                  <a:extLst>
                    <a:ext uri="{FF2B5EF4-FFF2-40B4-BE49-F238E27FC236}">
                      <a16:creationId xmlns:a16="http://schemas.microsoft.com/office/drawing/2014/main" id="{0D38B006-DEB1-09E3-5F8D-C05B90558B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38" y="1198"/>
                  <a:ext cx="297" cy="193"/>
                  <a:chOff x="3238" y="1198"/>
                  <a:chExt cx="297" cy="193"/>
                </a:xfrm>
              </p:grpSpPr>
              <p:grpSp>
                <p:nvGrpSpPr>
                  <p:cNvPr id="77847" name="Group 23">
                    <a:extLst>
                      <a:ext uri="{FF2B5EF4-FFF2-40B4-BE49-F238E27FC236}">
                        <a16:creationId xmlns:a16="http://schemas.microsoft.com/office/drawing/2014/main" id="{EA51D821-A0D1-5D89-EF9A-139E6C5690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238" y="1206"/>
                    <a:ext cx="121" cy="185"/>
                    <a:chOff x="3238" y="1206"/>
                    <a:chExt cx="121" cy="185"/>
                  </a:xfrm>
                </p:grpSpPr>
                <p:sp>
                  <p:nvSpPr>
                    <p:cNvPr id="77848" name="Freeform 24">
                      <a:extLst>
                        <a:ext uri="{FF2B5EF4-FFF2-40B4-BE49-F238E27FC236}">
                          <a16:creationId xmlns:a16="http://schemas.microsoft.com/office/drawing/2014/main" id="{69830553-4C7F-BF4E-00BE-F69C66E90A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8" y="1206"/>
                      <a:ext cx="121" cy="185"/>
                    </a:xfrm>
                    <a:custGeom>
                      <a:avLst/>
                      <a:gdLst>
                        <a:gd name="T0" fmla="*/ 105 w 121"/>
                        <a:gd name="T1" fmla="*/ 0 h 185"/>
                        <a:gd name="T2" fmla="*/ 105 w 121"/>
                        <a:gd name="T3" fmla="*/ 8 h 185"/>
                        <a:gd name="T4" fmla="*/ 90 w 121"/>
                        <a:gd name="T5" fmla="*/ 8 h 185"/>
                        <a:gd name="T6" fmla="*/ 83 w 121"/>
                        <a:gd name="T7" fmla="*/ 8 h 185"/>
                        <a:gd name="T8" fmla="*/ 75 w 121"/>
                        <a:gd name="T9" fmla="*/ 8 h 185"/>
                        <a:gd name="T10" fmla="*/ 60 w 121"/>
                        <a:gd name="T11" fmla="*/ 15 h 185"/>
                        <a:gd name="T12" fmla="*/ 53 w 121"/>
                        <a:gd name="T13" fmla="*/ 15 h 185"/>
                        <a:gd name="T14" fmla="*/ 45 w 121"/>
                        <a:gd name="T15" fmla="*/ 38 h 185"/>
                        <a:gd name="T16" fmla="*/ 45 w 121"/>
                        <a:gd name="T17" fmla="*/ 46 h 185"/>
                        <a:gd name="T18" fmla="*/ 45 w 121"/>
                        <a:gd name="T19" fmla="*/ 54 h 185"/>
                        <a:gd name="T20" fmla="*/ 38 w 121"/>
                        <a:gd name="T21" fmla="*/ 61 h 185"/>
                        <a:gd name="T22" fmla="*/ 38 w 121"/>
                        <a:gd name="T23" fmla="*/ 69 h 185"/>
                        <a:gd name="T24" fmla="*/ 30 w 121"/>
                        <a:gd name="T25" fmla="*/ 69 h 185"/>
                        <a:gd name="T26" fmla="*/ 30 w 121"/>
                        <a:gd name="T27" fmla="*/ 92 h 185"/>
                        <a:gd name="T28" fmla="*/ 23 w 121"/>
                        <a:gd name="T29" fmla="*/ 100 h 185"/>
                        <a:gd name="T30" fmla="*/ 15 w 121"/>
                        <a:gd name="T31" fmla="*/ 107 h 185"/>
                        <a:gd name="T32" fmla="*/ 15 w 121"/>
                        <a:gd name="T33" fmla="*/ 115 h 185"/>
                        <a:gd name="T34" fmla="*/ 8 w 121"/>
                        <a:gd name="T35" fmla="*/ 123 h 185"/>
                        <a:gd name="T36" fmla="*/ 8 w 121"/>
                        <a:gd name="T37" fmla="*/ 130 h 185"/>
                        <a:gd name="T38" fmla="*/ 0 w 121"/>
                        <a:gd name="T39" fmla="*/ 138 h 185"/>
                        <a:gd name="T40" fmla="*/ 0 w 121"/>
                        <a:gd name="T41" fmla="*/ 146 h 185"/>
                        <a:gd name="T42" fmla="*/ 0 w 121"/>
                        <a:gd name="T43" fmla="*/ 153 h 185"/>
                        <a:gd name="T44" fmla="*/ 0 w 121"/>
                        <a:gd name="T45" fmla="*/ 161 h 185"/>
                        <a:gd name="T46" fmla="*/ 8 w 121"/>
                        <a:gd name="T47" fmla="*/ 161 h 185"/>
                        <a:gd name="T48" fmla="*/ 15 w 121"/>
                        <a:gd name="T49" fmla="*/ 169 h 185"/>
                        <a:gd name="T50" fmla="*/ 53 w 121"/>
                        <a:gd name="T51" fmla="*/ 169 h 185"/>
                        <a:gd name="T52" fmla="*/ 60 w 121"/>
                        <a:gd name="T53" fmla="*/ 146 h 185"/>
                        <a:gd name="T54" fmla="*/ 68 w 121"/>
                        <a:gd name="T55" fmla="*/ 138 h 185"/>
                        <a:gd name="T56" fmla="*/ 68 w 121"/>
                        <a:gd name="T57" fmla="*/ 115 h 185"/>
                        <a:gd name="T58" fmla="*/ 68 w 121"/>
                        <a:gd name="T59" fmla="*/ 153 h 185"/>
                        <a:gd name="T60" fmla="*/ 60 w 121"/>
                        <a:gd name="T61" fmla="*/ 161 h 185"/>
                        <a:gd name="T62" fmla="*/ 60 w 121"/>
                        <a:gd name="T63" fmla="*/ 176 h 185"/>
                        <a:gd name="T64" fmla="*/ 53 w 121"/>
                        <a:gd name="T65" fmla="*/ 184 h 185"/>
                        <a:gd name="T66" fmla="*/ 83 w 121"/>
                        <a:gd name="T67" fmla="*/ 184 h 185"/>
                        <a:gd name="T68" fmla="*/ 98 w 121"/>
                        <a:gd name="T69" fmla="*/ 169 h 185"/>
                        <a:gd name="T70" fmla="*/ 98 w 121"/>
                        <a:gd name="T71" fmla="*/ 161 h 185"/>
                        <a:gd name="T72" fmla="*/ 105 w 121"/>
                        <a:gd name="T73" fmla="*/ 146 h 185"/>
                        <a:gd name="T74" fmla="*/ 105 w 121"/>
                        <a:gd name="T75" fmla="*/ 138 h 185"/>
                        <a:gd name="T76" fmla="*/ 113 w 121"/>
                        <a:gd name="T77" fmla="*/ 123 h 185"/>
                        <a:gd name="T78" fmla="*/ 113 w 121"/>
                        <a:gd name="T79" fmla="*/ 107 h 185"/>
                        <a:gd name="T80" fmla="*/ 120 w 121"/>
                        <a:gd name="T81" fmla="*/ 100 h 185"/>
                        <a:gd name="T82" fmla="*/ 120 w 121"/>
                        <a:gd name="T83" fmla="*/ 84 h 185"/>
                        <a:gd name="T84" fmla="*/ 120 w 121"/>
                        <a:gd name="T85" fmla="*/ 69 h 185"/>
                        <a:gd name="T86" fmla="*/ 120 w 121"/>
                        <a:gd name="T87" fmla="*/ 61 h 185"/>
                        <a:gd name="T88" fmla="*/ 120 w 121"/>
                        <a:gd name="T89" fmla="*/ 54 h 185"/>
                        <a:gd name="T90" fmla="*/ 120 w 121"/>
                        <a:gd name="T91" fmla="*/ 38 h 185"/>
                        <a:gd name="T92" fmla="*/ 120 w 121"/>
                        <a:gd name="T93" fmla="*/ 31 h 185"/>
                        <a:gd name="T94" fmla="*/ 120 w 121"/>
                        <a:gd name="T95" fmla="*/ 0 h 185"/>
                        <a:gd name="T96" fmla="*/ 105 w 121"/>
                        <a:gd name="T97" fmla="*/ 0 h 1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121" h="185">
                          <a:moveTo>
                            <a:pt x="105" y="0"/>
                          </a:moveTo>
                          <a:lnTo>
                            <a:pt x="105" y="8"/>
                          </a:lnTo>
                          <a:lnTo>
                            <a:pt x="90" y="8"/>
                          </a:lnTo>
                          <a:lnTo>
                            <a:pt x="83" y="8"/>
                          </a:lnTo>
                          <a:lnTo>
                            <a:pt x="75" y="8"/>
                          </a:lnTo>
                          <a:lnTo>
                            <a:pt x="60" y="15"/>
                          </a:lnTo>
                          <a:lnTo>
                            <a:pt x="53" y="15"/>
                          </a:lnTo>
                          <a:lnTo>
                            <a:pt x="45" y="38"/>
                          </a:lnTo>
                          <a:lnTo>
                            <a:pt x="45" y="46"/>
                          </a:lnTo>
                          <a:lnTo>
                            <a:pt x="45" y="54"/>
                          </a:lnTo>
                          <a:lnTo>
                            <a:pt x="38" y="61"/>
                          </a:lnTo>
                          <a:lnTo>
                            <a:pt x="38" y="69"/>
                          </a:lnTo>
                          <a:lnTo>
                            <a:pt x="30" y="69"/>
                          </a:lnTo>
                          <a:lnTo>
                            <a:pt x="30" y="92"/>
                          </a:lnTo>
                          <a:lnTo>
                            <a:pt x="23" y="100"/>
                          </a:lnTo>
                          <a:lnTo>
                            <a:pt x="15" y="107"/>
                          </a:lnTo>
                          <a:lnTo>
                            <a:pt x="15" y="115"/>
                          </a:lnTo>
                          <a:lnTo>
                            <a:pt x="8" y="123"/>
                          </a:lnTo>
                          <a:lnTo>
                            <a:pt x="8" y="130"/>
                          </a:lnTo>
                          <a:lnTo>
                            <a:pt x="0" y="138"/>
                          </a:lnTo>
                          <a:lnTo>
                            <a:pt x="0" y="146"/>
                          </a:lnTo>
                          <a:lnTo>
                            <a:pt x="0" y="153"/>
                          </a:lnTo>
                          <a:lnTo>
                            <a:pt x="0" y="161"/>
                          </a:lnTo>
                          <a:lnTo>
                            <a:pt x="8" y="161"/>
                          </a:lnTo>
                          <a:lnTo>
                            <a:pt x="15" y="169"/>
                          </a:lnTo>
                          <a:lnTo>
                            <a:pt x="53" y="169"/>
                          </a:lnTo>
                          <a:lnTo>
                            <a:pt x="60" y="146"/>
                          </a:lnTo>
                          <a:lnTo>
                            <a:pt x="68" y="138"/>
                          </a:lnTo>
                          <a:lnTo>
                            <a:pt x="68" y="115"/>
                          </a:lnTo>
                          <a:lnTo>
                            <a:pt x="68" y="153"/>
                          </a:lnTo>
                          <a:lnTo>
                            <a:pt x="60" y="161"/>
                          </a:lnTo>
                          <a:lnTo>
                            <a:pt x="60" y="176"/>
                          </a:lnTo>
                          <a:lnTo>
                            <a:pt x="53" y="184"/>
                          </a:lnTo>
                          <a:lnTo>
                            <a:pt x="83" y="184"/>
                          </a:lnTo>
                          <a:lnTo>
                            <a:pt x="98" y="169"/>
                          </a:lnTo>
                          <a:lnTo>
                            <a:pt x="98" y="161"/>
                          </a:lnTo>
                          <a:lnTo>
                            <a:pt x="105" y="146"/>
                          </a:lnTo>
                          <a:lnTo>
                            <a:pt x="105" y="138"/>
                          </a:lnTo>
                          <a:lnTo>
                            <a:pt x="113" y="123"/>
                          </a:lnTo>
                          <a:lnTo>
                            <a:pt x="113" y="107"/>
                          </a:lnTo>
                          <a:lnTo>
                            <a:pt x="120" y="100"/>
                          </a:lnTo>
                          <a:lnTo>
                            <a:pt x="120" y="84"/>
                          </a:lnTo>
                          <a:lnTo>
                            <a:pt x="120" y="69"/>
                          </a:lnTo>
                          <a:lnTo>
                            <a:pt x="120" y="61"/>
                          </a:lnTo>
                          <a:lnTo>
                            <a:pt x="120" y="54"/>
                          </a:lnTo>
                          <a:lnTo>
                            <a:pt x="120" y="38"/>
                          </a:lnTo>
                          <a:lnTo>
                            <a:pt x="120" y="31"/>
                          </a:lnTo>
                          <a:lnTo>
                            <a:pt x="120" y="0"/>
                          </a:lnTo>
                          <a:lnTo>
                            <a:pt x="105" y="0"/>
                          </a:lnTo>
                        </a:path>
                      </a:pathLst>
                    </a:custGeom>
                    <a:solidFill>
                      <a:srgbClr val="7F7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49" name="Freeform 25">
                      <a:extLst>
                        <a:ext uri="{FF2B5EF4-FFF2-40B4-BE49-F238E27FC236}">
                          <a16:creationId xmlns:a16="http://schemas.microsoft.com/office/drawing/2014/main" id="{75B22B27-47AF-C661-EEEC-C7F2589775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38" y="1206"/>
                      <a:ext cx="121" cy="185"/>
                    </a:xfrm>
                    <a:custGeom>
                      <a:avLst/>
                      <a:gdLst>
                        <a:gd name="T0" fmla="*/ 105 w 121"/>
                        <a:gd name="T1" fmla="*/ 0 h 185"/>
                        <a:gd name="T2" fmla="*/ 105 w 121"/>
                        <a:gd name="T3" fmla="*/ 8 h 185"/>
                        <a:gd name="T4" fmla="*/ 90 w 121"/>
                        <a:gd name="T5" fmla="*/ 8 h 185"/>
                        <a:gd name="T6" fmla="*/ 83 w 121"/>
                        <a:gd name="T7" fmla="*/ 8 h 185"/>
                        <a:gd name="T8" fmla="*/ 75 w 121"/>
                        <a:gd name="T9" fmla="*/ 8 h 185"/>
                        <a:gd name="T10" fmla="*/ 60 w 121"/>
                        <a:gd name="T11" fmla="*/ 15 h 185"/>
                        <a:gd name="T12" fmla="*/ 53 w 121"/>
                        <a:gd name="T13" fmla="*/ 15 h 185"/>
                        <a:gd name="T14" fmla="*/ 45 w 121"/>
                        <a:gd name="T15" fmla="*/ 38 h 185"/>
                        <a:gd name="T16" fmla="*/ 45 w 121"/>
                        <a:gd name="T17" fmla="*/ 46 h 185"/>
                        <a:gd name="T18" fmla="*/ 45 w 121"/>
                        <a:gd name="T19" fmla="*/ 54 h 185"/>
                        <a:gd name="T20" fmla="*/ 38 w 121"/>
                        <a:gd name="T21" fmla="*/ 61 h 185"/>
                        <a:gd name="T22" fmla="*/ 38 w 121"/>
                        <a:gd name="T23" fmla="*/ 69 h 185"/>
                        <a:gd name="T24" fmla="*/ 30 w 121"/>
                        <a:gd name="T25" fmla="*/ 69 h 185"/>
                        <a:gd name="T26" fmla="*/ 30 w 121"/>
                        <a:gd name="T27" fmla="*/ 92 h 185"/>
                        <a:gd name="T28" fmla="*/ 23 w 121"/>
                        <a:gd name="T29" fmla="*/ 100 h 185"/>
                        <a:gd name="T30" fmla="*/ 15 w 121"/>
                        <a:gd name="T31" fmla="*/ 107 h 185"/>
                        <a:gd name="T32" fmla="*/ 15 w 121"/>
                        <a:gd name="T33" fmla="*/ 115 h 185"/>
                        <a:gd name="T34" fmla="*/ 8 w 121"/>
                        <a:gd name="T35" fmla="*/ 123 h 185"/>
                        <a:gd name="T36" fmla="*/ 8 w 121"/>
                        <a:gd name="T37" fmla="*/ 130 h 185"/>
                        <a:gd name="T38" fmla="*/ 0 w 121"/>
                        <a:gd name="T39" fmla="*/ 138 h 185"/>
                        <a:gd name="T40" fmla="*/ 0 w 121"/>
                        <a:gd name="T41" fmla="*/ 146 h 185"/>
                        <a:gd name="T42" fmla="*/ 0 w 121"/>
                        <a:gd name="T43" fmla="*/ 153 h 185"/>
                        <a:gd name="T44" fmla="*/ 0 w 121"/>
                        <a:gd name="T45" fmla="*/ 161 h 185"/>
                        <a:gd name="T46" fmla="*/ 8 w 121"/>
                        <a:gd name="T47" fmla="*/ 161 h 185"/>
                        <a:gd name="T48" fmla="*/ 15 w 121"/>
                        <a:gd name="T49" fmla="*/ 169 h 185"/>
                        <a:gd name="T50" fmla="*/ 53 w 121"/>
                        <a:gd name="T51" fmla="*/ 169 h 185"/>
                        <a:gd name="T52" fmla="*/ 60 w 121"/>
                        <a:gd name="T53" fmla="*/ 146 h 185"/>
                        <a:gd name="T54" fmla="*/ 68 w 121"/>
                        <a:gd name="T55" fmla="*/ 138 h 185"/>
                        <a:gd name="T56" fmla="*/ 68 w 121"/>
                        <a:gd name="T57" fmla="*/ 115 h 185"/>
                        <a:gd name="T58" fmla="*/ 68 w 121"/>
                        <a:gd name="T59" fmla="*/ 153 h 185"/>
                        <a:gd name="T60" fmla="*/ 60 w 121"/>
                        <a:gd name="T61" fmla="*/ 161 h 185"/>
                        <a:gd name="T62" fmla="*/ 60 w 121"/>
                        <a:gd name="T63" fmla="*/ 176 h 185"/>
                        <a:gd name="T64" fmla="*/ 53 w 121"/>
                        <a:gd name="T65" fmla="*/ 184 h 185"/>
                        <a:gd name="T66" fmla="*/ 83 w 121"/>
                        <a:gd name="T67" fmla="*/ 184 h 185"/>
                        <a:gd name="T68" fmla="*/ 98 w 121"/>
                        <a:gd name="T69" fmla="*/ 169 h 185"/>
                        <a:gd name="T70" fmla="*/ 98 w 121"/>
                        <a:gd name="T71" fmla="*/ 161 h 185"/>
                        <a:gd name="T72" fmla="*/ 105 w 121"/>
                        <a:gd name="T73" fmla="*/ 146 h 185"/>
                        <a:gd name="T74" fmla="*/ 105 w 121"/>
                        <a:gd name="T75" fmla="*/ 138 h 185"/>
                        <a:gd name="T76" fmla="*/ 113 w 121"/>
                        <a:gd name="T77" fmla="*/ 123 h 185"/>
                        <a:gd name="T78" fmla="*/ 113 w 121"/>
                        <a:gd name="T79" fmla="*/ 107 h 185"/>
                        <a:gd name="T80" fmla="*/ 120 w 121"/>
                        <a:gd name="T81" fmla="*/ 100 h 185"/>
                        <a:gd name="T82" fmla="*/ 120 w 121"/>
                        <a:gd name="T83" fmla="*/ 84 h 185"/>
                        <a:gd name="T84" fmla="*/ 120 w 121"/>
                        <a:gd name="T85" fmla="*/ 69 h 185"/>
                        <a:gd name="T86" fmla="*/ 120 w 121"/>
                        <a:gd name="T87" fmla="*/ 61 h 185"/>
                        <a:gd name="T88" fmla="*/ 120 w 121"/>
                        <a:gd name="T89" fmla="*/ 54 h 185"/>
                        <a:gd name="T90" fmla="*/ 120 w 121"/>
                        <a:gd name="T91" fmla="*/ 38 h 185"/>
                        <a:gd name="T92" fmla="*/ 120 w 121"/>
                        <a:gd name="T93" fmla="*/ 31 h 185"/>
                        <a:gd name="T94" fmla="*/ 120 w 121"/>
                        <a:gd name="T95" fmla="*/ 0 h 185"/>
                        <a:gd name="T96" fmla="*/ 105 w 121"/>
                        <a:gd name="T97" fmla="*/ 0 h 1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121" h="185">
                          <a:moveTo>
                            <a:pt x="105" y="0"/>
                          </a:moveTo>
                          <a:lnTo>
                            <a:pt x="105" y="8"/>
                          </a:lnTo>
                          <a:lnTo>
                            <a:pt x="90" y="8"/>
                          </a:lnTo>
                          <a:lnTo>
                            <a:pt x="83" y="8"/>
                          </a:lnTo>
                          <a:lnTo>
                            <a:pt x="75" y="8"/>
                          </a:lnTo>
                          <a:lnTo>
                            <a:pt x="60" y="15"/>
                          </a:lnTo>
                          <a:lnTo>
                            <a:pt x="53" y="15"/>
                          </a:lnTo>
                          <a:lnTo>
                            <a:pt x="45" y="38"/>
                          </a:lnTo>
                          <a:lnTo>
                            <a:pt x="45" y="46"/>
                          </a:lnTo>
                          <a:lnTo>
                            <a:pt x="45" y="54"/>
                          </a:lnTo>
                          <a:lnTo>
                            <a:pt x="38" y="61"/>
                          </a:lnTo>
                          <a:lnTo>
                            <a:pt x="38" y="69"/>
                          </a:lnTo>
                          <a:lnTo>
                            <a:pt x="30" y="69"/>
                          </a:lnTo>
                          <a:lnTo>
                            <a:pt x="30" y="92"/>
                          </a:lnTo>
                          <a:lnTo>
                            <a:pt x="23" y="100"/>
                          </a:lnTo>
                          <a:lnTo>
                            <a:pt x="15" y="107"/>
                          </a:lnTo>
                          <a:lnTo>
                            <a:pt x="15" y="115"/>
                          </a:lnTo>
                          <a:lnTo>
                            <a:pt x="8" y="123"/>
                          </a:lnTo>
                          <a:lnTo>
                            <a:pt x="8" y="130"/>
                          </a:lnTo>
                          <a:lnTo>
                            <a:pt x="0" y="138"/>
                          </a:lnTo>
                          <a:lnTo>
                            <a:pt x="0" y="146"/>
                          </a:lnTo>
                          <a:lnTo>
                            <a:pt x="0" y="153"/>
                          </a:lnTo>
                          <a:lnTo>
                            <a:pt x="0" y="161"/>
                          </a:lnTo>
                          <a:lnTo>
                            <a:pt x="8" y="161"/>
                          </a:lnTo>
                          <a:lnTo>
                            <a:pt x="15" y="169"/>
                          </a:lnTo>
                          <a:lnTo>
                            <a:pt x="53" y="169"/>
                          </a:lnTo>
                          <a:lnTo>
                            <a:pt x="60" y="146"/>
                          </a:lnTo>
                          <a:lnTo>
                            <a:pt x="68" y="138"/>
                          </a:lnTo>
                          <a:lnTo>
                            <a:pt x="68" y="115"/>
                          </a:lnTo>
                          <a:lnTo>
                            <a:pt x="68" y="153"/>
                          </a:lnTo>
                          <a:lnTo>
                            <a:pt x="60" y="161"/>
                          </a:lnTo>
                          <a:lnTo>
                            <a:pt x="60" y="176"/>
                          </a:lnTo>
                          <a:lnTo>
                            <a:pt x="53" y="184"/>
                          </a:lnTo>
                          <a:lnTo>
                            <a:pt x="83" y="184"/>
                          </a:lnTo>
                          <a:lnTo>
                            <a:pt x="98" y="169"/>
                          </a:lnTo>
                          <a:lnTo>
                            <a:pt x="98" y="161"/>
                          </a:lnTo>
                          <a:lnTo>
                            <a:pt x="105" y="146"/>
                          </a:lnTo>
                          <a:lnTo>
                            <a:pt x="105" y="138"/>
                          </a:lnTo>
                          <a:lnTo>
                            <a:pt x="113" y="123"/>
                          </a:lnTo>
                          <a:lnTo>
                            <a:pt x="113" y="107"/>
                          </a:lnTo>
                          <a:lnTo>
                            <a:pt x="120" y="100"/>
                          </a:lnTo>
                          <a:lnTo>
                            <a:pt x="120" y="84"/>
                          </a:lnTo>
                          <a:lnTo>
                            <a:pt x="120" y="69"/>
                          </a:lnTo>
                          <a:lnTo>
                            <a:pt x="120" y="61"/>
                          </a:lnTo>
                          <a:lnTo>
                            <a:pt x="120" y="54"/>
                          </a:lnTo>
                          <a:lnTo>
                            <a:pt x="120" y="38"/>
                          </a:lnTo>
                          <a:lnTo>
                            <a:pt x="120" y="31"/>
                          </a:lnTo>
                          <a:lnTo>
                            <a:pt x="120" y="0"/>
                          </a:lnTo>
                          <a:lnTo>
                            <a:pt x="105" y="0"/>
                          </a:lnTo>
                        </a:path>
                      </a:pathLst>
                    </a:custGeom>
                    <a:solidFill>
                      <a:srgbClr val="7F7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50" name="Freeform 26">
                      <a:extLst>
                        <a:ext uri="{FF2B5EF4-FFF2-40B4-BE49-F238E27FC236}">
                          <a16:creationId xmlns:a16="http://schemas.microsoft.com/office/drawing/2014/main" id="{1B802105-9CF2-7B87-B057-8B9C2A9F2D6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70" y="1294"/>
                      <a:ext cx="49" cy="41"/>
                    </a:xfrm>
                    <a:custGeom>
                      <a:avLst/>
                      <a:gdLst>
                        <a:gd name="T0" fmla="*/ 14 w 49"/>
                        <a:gd name="T1" fmla="*/ 0 h 41"/>
                        <a:gd name="T2" fmla="*/ 21 w 49"/>
                        <a:gd name="T3" fmla="*/ 0 h 41"/>
                        <a:gd name="T4" fmla="*/ 27 w 49"/>
                        <a:gd name="T5" fmla="*/ 7 h 41"/>
                        <a:gd name="T6" fmla="*/ 34 w 49"/>
                        <a:gd name="T7" fmla="*/ 7 h 41"/>
                        <a:gd name="T8" fmla="*/ 41 w 49"/>
                        <a:gd name="T9" fmla="*/ 13 h 41"/>
                        <a:gd name="T10" fmla="*/ 48 w 49"/>
                        <a:gd name="T11" fmla="*/ 7 h 41"/>
                        <a:gd name="T12" fmla="*/ 48 w 49"/>
                        <a:gd name="T13" fmla="*/ 13 h 41"/>
                        <a:gd name="T14" fmla="*/ 48 w 49"/>
                        <a:gd name="T15" fmla="*/ 20 h 41"/>
                        <a:gd name="T16" fmla="*/ 41 w 49"/>
                        <a:gd name="T17" fmla="*/ 20 h 41"/>
                        <a:gd name="T18" fmla="*/ 41 w 49"/>
                        <a:gd name="T19" fmla="*/ 27 h 41"/>
                        <a:gd name="T20" fmla="*/ 34 w 49"/>
                        <a:gd name="T21" fmla="*/ 27 h 41"/>
                        <a:gd name="T22" fmla="*/ 34 w 49"/>
                        <a:gd name="T23" fmla="*/ 40 h 41"/>
                        <a:gd name="T24" fmla="*/ 27 w 49"/>
                        <a:gd name="T25" fmla="*/ 40 h 41"/>
                        <a:gd name="T26" fmla="*/ 21 w 49"/>
                        <a:gd name="T27" fmla="*/ 40 h 41"/>
                        <a:gd name="T28" fmla="*/ 21 w 49"/>
                        <a:gd name="T29" fmla="*/ 33 h 41"/>
                        <a:gd name="T30" fmla="*/ 27 w 49"/>
                        <a:gd name="T31" fmla="*/ 33 h 41"/>
                        <a:gd name="T32" fmla="*/ 14 w 49"/>
                        <a:gd name="T33" fmla="*/ 27 h 41"/>
                        <a:gd name="T34" fmla="*/ 7 w 49"/>
                        <a:gd name="T35" fmla="*/ 27 h 41"/>
                        <a:gd name="T36" fmla="*/ 0 w 49"/>
                        <a:gd name="T37" fmla="*/ 27 h 41"/>
                        <a:gd name="T38" fmla="*/ 0 w 49"/>
                        <a:gd name="T39" fmla="*/ 20 h 41"/>
                        <a:gd name="T40" fmla="*/ 14 w 49"/>
                        <a:gd name="T41" fmla="*/ 20 h 41"/>
                        <a:gd name="T42" fmla="*/ 14 w 49"/>
                        <a:gd name="T43" fmla="*/ 27 h 41"/>
                        <a:gd name="T44" fmla="*/ 21 w 49"/>
                        <a:gd name="T45" fmla="*/ 27 h 41"/>
                        <a:gd name="T46" fmla="*/ 27 w 49"/>
                        <a:gd name="T47" fmla="*/ 33 h 41"/>
                        <a:gd name="T48" fmla="*/ 27 w 49"/>
                        <a:gd name="T49" fmla="*/ 27 h 41"/>
                        <a:gd name="T50" fmla="*/ 27 w 49"/>
                        <a:gd name="T51" fmla="*/ 20 h 41"/>
                        <a:gd name="T52" fmla="*/ 34 w 49"/>
                        <a:gd name="T53" fmla="*/ 20 h 41"/>
                        <a:gd name="T54" fmla="*/ 34 w 49"/>
                        <a:gd name="T55" fmla="*/ 13 h 41"/>
                        <a:gd name="T56" fmla="*/ 27 w 49"/>
                        <a:gd name="T57" fmla="*/ 13 h 41"/>
                        <a:gd name="T58" fmla="*/ 21 w 49"/>
                        <a:gd name="T59" fmla="*/ 7 h 41"/>
                        <a:gd name="T60" fmla="*/ 14 w 49"/>
                        <a:gd name="T61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49" h="41">
                          <a:moveTo>
                            <a:pt x="14" y="0"/>
                          </a:moveTo>
                          <a:lnTo>
                            <a:pt x="21" y="0"/>
                          </a:lnTo>
                          <a:lnTo>
                            <a:pt x="27" y="7"/>
                          </a:lnTo>
                          <a:lnTo>
                            <a:pt x="34" y="7"/>
                          </a:lnTo>
                          <a:lnTo>
                            <a:pt x="41" y="13"/>
                          </a:lnTo>
                          <a:lnTo>
                            <a:pt x="48" y="7"/>
                          </a:lnTo>
                          <a:lnTo>
                            <a:pt x="48" y="13"/>
                          </a:lnTo>
                          <a:lnTo>
                            <a:pt x="48" y="20"/>
                          </a:lnTo>
                          <a:lnTo>
                            <a:pt x="41" y="20"/>
                          </a:lnTo>
                          <a:lnTo>
                            <a:pt x="41" y="27"/>
                          </a:lnTo>
                          <a:lnTo>
                            <a:pt x="34" y="27"/>
                          </a:lnTo>
                          <a:lnTo>
                            <a:pt x="34" y="40"/>
                          </a:lnTo>
                          <a:lnTo>
                            <a:pt x="27" y="40"/>
                          </a:lnTo>
                          <a:lnTo>
                            <a:pt x="21" y="40"/>
                          </a:lnTo>
                          <a:lnTo>
                            <a:pt x="21" y="33"/>
                          </a:lnTo>
                          <a:lnTo>
                            <a:pt x="27" y="33"/>
                          </a:lnTo>
                          <a:lnTo>
                            <a:pt x="14" y="27"/>
                          </a:lnTo>
                          <a:lnTo>
                            <a:pt x="7" y="27"/>
                          </a:lnTo>
                          <a:lnTo>
                            <a:pt x="0" y="27"/>
                          </a:lnTo>
                          <a:lnTo>
                            <a:pt x="0" y="20"/>
                          </a:lnTo>
                          <a:lnTo>
                            <a:pt x="14" y="20"/>
                          </a:lnTo>
                          <a:lnTo>
                            <a:pt x="14" y="27"/>
                          </a:lnTo>
                          <a:lnTo>
                            <a:pt x="21" y="27"/>
                          </a:lnTo>
                          <a:lnTo>
                            <a:pt x="27" y="33"/>
                          </a:lnTo>
                          <a:lnTo>
                            <a:pt x="27" y="27"/>
                          </a:lnTo>
                          <a:lnTo>
                            <a:pt x="27" y="20"/>
                          </a:lnTo>
                          <a:lnTo>
                            <a:pt x="34" y="20"/>
                          </a:lnTo>
                          <a:lnTo>
                            <a:pt x="34" y="13"/>
                          </a:lnTo>
                          <a:lnTo>
                            <a:pt x="27" y="13"/>
                          </a:lnTo>
                          <a:lnTo>
                            <a:pt x="21" y="7"/>
                          </a:lnTo>
                          <a:lnTo>
                            <a:pt x="14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51" name="Freeform 27">
                      <a:extLst>
                        <a:ext uri="{FF2B5EF4-FFF2-40B4-BE49-F238E27FC236}">
                          <a16:creationId xmlns:a16="http://schemas.microsoft.com/office/drawing/2014/main" id="{0D18B6AA-6FE0-6F7D-E1D4-D12CB9D9A5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70" y="1294"/>
                      <a:ext cx="49" cy="41"/>
                    </a:xfrm>
                    <a:custGeom>
                      <a:avLst/>
                      <a:gdLst>
                        <a:gd name="T0" fmla="*/ 14 w 49"/>
                        <a:gd name="T1" fmla="*/ 0 h 41"/>
                        <a:gd name="T2" fmla="*/ 21 w 49"/>
                        <a:gd name="T3" fmla="*/ 0 h 41"/>
                        <a:gd name="T4" fmla="*/ 27 w 49"/>
                        <a:gd name="T5" fmla="*/ 7 h 41"/>
                        <a:gd name="T6" fmla="*/ 34 w 49"/>
                        <a:gd name="T7" fmla="*/ 7 h 41"/>
                        <a:gd name="T8" fmla="*/ 41 w 49"/>
                        <a:gd name="T9" fmla="*/ 13 h 41"/>
                        <a:gd name="T10" fmla="*/ 48 w 49"/>
                        <a:gd name="T11" fmla="*/ 7 h 41"/>
                        <a:gd name="T12" fmla="*/ 48 w 49"/>
                        <a:gd name="T13" fmla="*/ 13 h 41"/>
                        <a:gd name="T14" fmla="*/ 48 w 49"/>
                        <a:gd name="T15" fmla="*/ 20 h 41"/>
                        <a:gd name="T16" fmla="*/ 41 w 49"/>
                        <a:gd name="T17" fmla="*/ 20 h 41"/>
                        <a:gd name="T18" fmla="*/ 41 w 49"/>
                        <a:gd name="T19" fmla="*/ 27 h 41"/>
                        <a:gd name="T20" fmla="*/ 34 w 49"/>
                        <a:gd name="T21" fmla="*/ 27 h 41"/>
                        <a:gd name="T22" fmla="*/ 34 w 49"/>
                        <a:gd name="T23" fmla="*/ 40 h 41"/>
                        <a:gd name="T24" fmla="*/ 27 w 49"/>
                        <a:gd name="T25" fmla="*/ 40 h 41"/>
                        <a:gd name="T26" fmla="*/ 21 w 49"/>
                        <a:gd name="T27" fmla="*/ 40 h 41"/>
                        <a:gd name="T28" fmla="*/ 21 w 49"/>
                        <a:gd name="T29" fmla="*/ 33 h 41"/>
                        <a:gd name="T30" fmla="*/ 27 w 49"/>
                        <a:gd name="T31" fmla="*/ 33 h 41"/>
                        <a:gd name="T32" fmla="*/ 14 w 49"/>
                        <a:gd name="T33" fmla="*/ 27 h 41"/>
                        <a:gd name="T34" fmla="*/ 7 w 49"/>
                        <a:gd name="T35" fmla="*/ 27 h 41"/>
                        <a:gd name="T36" fmla="*/ 0 w 49"/>
                        <a:gd name="T37" fmla="*/ 27 h 41"/>
                        <a:gd name="T38" fmla="*/ 0 w 49"/>
                        <a:gd name="T39" fmla="*/ 20 h 41"/>
                        <a:gd name="T40" fmla="*/ 14 w 49"/>
                        <a:gd name="T41" fmla="*/ 20 h 41"/>
                        <a:gd name="T42" fmla="*/ 14 w 49"/>
                        <a:gd name="T43" fmla="*/ 27 h 41"/>
                        <a:gd name="T44" fmla="*/ 21 w 49"/>
                        <a:gd name="T45" fmla="*/ 27 h 41"/>
                        <a:gd name="T46" fmla="*/ 27 w 49"/>
                        <a:gd name="T47" fmla="*/ 33 h 41"/>
                        <a:gd name="T48" fmla="*/ 27 w 49"/>
                        <a:gd name="T49" fmla="*/ 27 h 41"/>
                        <a:gd name="T50" fmla="*/ 27 w 49"/>
                        <a:gd name="T51" fmla="*/ 20 h 41"/>
                        <a:gd name="T52" fmla="*/ 34 w 49"/>
                        <a:gd name="T53" fmla="*/ 20 h 41"/>
                        <a:gd name="T54" fmla="*/ 34 w 49"/>
                        <a:gd name="T55" fmla="*/ 13 h 41"/>
                        <a:gd name="T56" fmla="*/ 27 w 49"/>
                        <a:gd name="T57" fmla="*/ 13 h 41"/>
                        <a:gd name="T58" fmla="*/ 21 w 49"/>
                        <a:gd name="T59" fmla="*/ 7 h 41"/>
                        <a:gd name="T60" fmla="*/ 14 w 49"/>
                        <a:gd name="T61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49" h="41">
                          <a:moveTo>
                            <a:pt x="14" y="0"/>
                          </a:moveTo>
                          <a:lnTo>
                            <a:pt x="21" y="0"/>
                          </a:lnTo>
                          <a:lnTo>
                            <a:pt x="27" y="7"/>
                          </a:lnTo>
                          <a:lnTo>
                            <a:pt x="34" y="7"/>
                          </a:lnTo>
                          <a:lnTo>
                            <a:pt x="41" y="13"/>
                          </a:lnTo>
                          <a:lnTo>
                            <a:pt x="48" y="7"/>
                          </a:lnTo>
                          <a:lnTo>
                            <a:pt x="48" y="13"/>
                          </a:lnTo>
                          <a:lnTo>
                            <a:pt x="48" y="20"/>
                          </a:lnTo>
                          <a:lnTo>
                            <a:pt x="41" y="20"/>
                          </a:lnTo>
                          <a:lnTo>
                            <a:pt x="41" y="27"/>
                          </a:lnTo>
                          <a:lnTo>
                            <a:pt x="34" y="27"/>
                          </a:lnTo>
                          <a:lnTo>
                            <a:pt x="34" y="40"/>
                          </a:lnTo>
                          <a:lnTo>
                            <a:pt x="27" y="40"/>
                          </a:lnTo>
                          <a:lnTo>
                            <a:pt x="21" y="40"/>
                          </a:lnTo>
                          <a:lnTo>
                            <a:pt x="21" y="33"/>
                          </a:lnTo>
                          <a:lnTo>
                            <a:pt x="27" y="33"/>
                          </a:lnTo>
                          <a:lnTo>
                            <a:pt x="14" y="27"/>
                          </a:lnTo>
                          <a:lnTo>
                            <a:pt x="7" y="27"/>
                          </a:lnTo>
                          <a:lnTo>
                            <a:pt x="0" y="27"/>
                          </a:lnTo>
                          <a:lnTo>
                            <a:pt x="0" y="20"/>
                          </a:lnTo>
                          <a:lnTo>
                            <a:pt x="14" y="20"/>
                          </a:lnTo>
                          <a:lnTo>
                            <a:pt x="14" y="27"/>
                          </a:lnTo>
                          <a:lnTo>
                            <a:pt x="21" y="27"/>
                          </a:lnTo>
                          <a:lnTo>
                            <a:pt x="27" y="33"/>
                          </a:lnTo>
                          <a:lnTo>
                            <a:pt x="27" y="27"/>
                          </a:lnTo>
                          <a:lnTo>
                            <a:pt x="27" y="20"/>
                          </a:lnTo>
                          <a:lnTo>
                            <a:pt x="34" y="20"/>
                          </a:lnTo>
                          <a:lnTo>
                            <a:pt x="34" y="13"/>
                          </a:lnTo>
                          <a:lnTo>
                            <a:pt x="27" y="13"/>
                          </a:lnTo>
                          <a:lnTo>
                            <a:pt x="21" y="7"/>
                          </a:lnTo>
                          <a:lnTo>
                            <a:pt x="14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52" name="Freeform 28">
                      <a:extLst>
                        <a:ext uri="{FF2B5EF4-FFF2-40B4-BE49-F238E27FC236}">
                          <a16:creationId xmlns:a16="http://schemas.microsoft.com/office/drawing/2014/main" id="{A2CBA25B-E405-00EA-81A4-5229E68982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86" y="1230"/>
                      <a:ext cx="17" cy="57"/>
                    </a:xfrm>
                    <a:custGeom>
                      <a:avLst/>
                      <a:gdLst>
                        <a:gd name="T0" fmla="*/ 5 w 17"/>
                        <a:gd name="T1" fmla="*/ 0 h 57"/>
                        <a:gd name="T2" fmla="*/ 16 w 17"/>
                        <a:gd name="T3" fmla="*/ 14 h 57"/>
                        <a:gd name="T4" fmla="*/ 16 w 17"/>
                        <a:gd name="T5" fmla="*/ 28 h 57"/>
                        <a:gd name="T6" fmla="*/ 16 w 17"/>
                        <a:gd name="T7" fmla="*/ 35 h 57"/>
                        <a:gd name="T8" fmla="*/ 16 w 17"/>
                        <a:gd name="T9" fmla="*/ 42 h 57"/>
                        <a:gd name="T10" fmla="*/ 16 w 17"/>
                        <a:gd name="T11" fmla="*/ 56 h 57"/>
                        <a:gd name="T12" fmla="*/ 16 w 17"/>
                        <a:gd name="T13" fmla="*/ 49 h 57"/>
                        <a:gd name="T14" fmla="*/ 11 w 17"/>
                        <a:gd name="T15" fmla="*/ 49 h 57"/>
                        <a:gd name="T16" fmla="*/ 5 w 17"/>
                        <a:gd name="T17" fmla="*/ 42 h 57"/>
                        <a:gd name="T18" fmla="*/ 0 w 17"/>
                        <a:gd name="T19" fmla="*/ 35 h 57"/>
                        <a:gd name="T20" fmla="*/ 5 w 17"/>
                        <a:gd name="T21" fmla="*/ 35 h 57"/>
                        <a:gd name="T22" fmla="*/ 5 w 17"/>
                        <a:gd name="T23" fmla="*/ 42 h 57"/>
                        <a:gd name="T24" fmla="*/ 11 w 17"/>
                        <a:gd name="T25" fmla="*/ 42 h 57"/>
                        <a:gd name="T26" fmla="*/ 16 w 17"/>
                        <a:gd name="T27" fmla="*/ 49 h 57"/>
                        <a:gd name="T28" fmla="*/ 16 w 17"/>
                        <a:gd name="T29" fmla="*/ 35 h 57"/>
                        <a:gd name="T30" fmla="*/ 11 w 17"/>
                        <a:gd name="T31" fmla="*/ 21 h 57"/>
                        <a:gd name="T32" fmla="*/ 11 w 17"/>
                        <a:gd name="T33" fmla="*/ 14 h 57"/>
                        <a:gd name="T34" fmla="*/ 5 w 17"/>
                        <a:gd name="T35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7" h="57">
                          <a:moveTo>
                            <a:pt x="5" y="0"/>
                          </a:moveTo>
                          <a:lnTo>
                            <a:pt x="16" y="14"/>
                          </a:lnTo>
                          <a:lnTo>
                            <a:pt x="16" y="28"/>
                          </a:lnTo>
                          <a:lnTo>
                            <a:pt x="16" y="35"/>
                          </a:lnTo>
                          <a:lnTo>
                            <a:pt x="16" y="42"/>
                          </a:lnTo>
                          <a:lnTo>
                            <a:pt x="16" y="56"/>
                          </a:lnTo>
                          <a:lnTo>
                            <a:pt x="16" y="49"/>
                          </a:lnTo>
                          <a:lnTo>
                            <a:pt x="11" y="49"/>
                          </a:lnTo>
                          <a:lnTo>
                            <a:pt x="5" y="42"/>
                          </a:lnTo>
                          <a:lnTo>
                            <a:pt x="0" y="35"/>
                          </a:lnTo>
                          <a:lnTo>
                            <a:pt x="5" y="35"/>
                          </a:lnTo>
                          <a:lnTo>
                            <a:pt x="5" y="42"/>
                          </a:lnTo>
                          <a:lnTo>
                            <a:pt x="11" y="42"/>
                          </a:lnTo>
                          <a:lnTo>
                            <a:pt x="16" y="49"/>
                          </a:lnTo>
                          <a:lnTo>
                            <a:pt x="16" y="35"/>
                          </a:lnTo>
                          <a:lnTo>
                            <a:pt x="11" y="21"/>
                          </a:lnTo>
                          <a:lnTo>
                            <a:pt x="11" y="14"/>
                          </a:lnTo>
                          <a:lnTo>
                            <a:pt x="5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53" name="Freeform 29">
                      <a:extLst>
                        <a:ext uri="{FF2B5EF4-FFF2-40B4-BE49-F238E27FC236}">
                          <a16:creationId xmlns:a16="http://schemas.microsoft.com/office/drawing/2014/main" id="{F7BBEFB7-AEB3-1734-C300-645CEDF2DB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86" y="1230"/>
                      <a:ext cx="17" cy="57"/>
                    </a:xfrm>
                    <a:custGeom>
                      <a:avLst/>
                      <a:gdLst>
                        <a:gd name="T0" fmla="*/ 5 w 17"/>
                        <a:gd name="T1" fmla="*/ 0 h 57"/>
                        <a:gd name="T2" fmla="*/ 16 w 17"/>
                        <a:gd name="T3" fmla="*/ 14 h 57"/>
                        <a:gd name="T4" fmla="*/ 16 w 17"/>
                        <a:gd name="T5" fmla="*/ 28 h 57"/>
                        <a:gd name="T6" fmla="*/ 16 w 17"/>
                        <a:gd name="T7" fmla="*/ 35 h 57"/>
                        <a:gd name="T8" fmla="*/ 16 w 17"/>
                        <a:gd name="T9" fmla="*/ 42 h 57"/>
                        <a:gd name="T10" fmla="*/ 16 w 17"/>
                        <a:gd name="T11" fmla="*/ 56 h 57"/>
                        <a:gd name="T12" fmla="*/ 16 w 17"/>
                        <a:gd name="T13" fmla="*/ 49 h 57"/>
                        <a:gd name="T14" fmla="*/ 11 w 17"/>
                        <a:gd name="T15" fmla="*/ 49 h 57"/>
                        <a:gd name="T16" fmla="*/ 5 w 17"/>
                        <a:gd name="T17" fmla="*/ 42 h 57"/>
                        <a:gd name="T18" fmla="*/ 0 w 17"/>
                        <a:gd name="T19" fmla="*/ 35 h 57"/>
                        <a:gd name="T20" fmla="*/ 5 w 17"/>
                        <a:gd name="T21" fmla="*/ 35 h 57"/>
                        <a:gd name="T22" fmla="*/ 5 w 17"/>
                        <a:gd name="T23" fmla="*/ 42 h 57"/>
                        <a:gd name="T24" fmla="*/ 11 w 17"/>
                        <a:gd name="T25" fmla="*/ 42 h 57"/>
                        <a:gd name="T26" fmla="*/ 16 w 17"/>
                        <a:gd name="T27" fmla="*/ 49 h 57"/>
                        <a:gd name="T28" fmla="*/ 16 w 17"/>
                        <a:gd name="T29" fmla="*/ 35 h 57"/>
                        <a:gd name="T30" fmla="*/ 11 w 17"/>
                        <a:gd name="T31" fmla="*/ 21 h 57"/>
                        <a:gd name="T32" fmla="*/ 11 w 17"/>
                        <a:gd name="T33" fmla="*/ 14 h 57"/>
                        <a:gd name="T34" fmla="*/ 5 w 17"/>
                        <a:gd name="T35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7" h="57">
                          <a:moveTo>
                            <a:pt x="5" y="0"/>
                          </a:moveTo>
                          <a:lnTo>
                            <a:pt x="16" y="14"/>
                          </a:lnTo>
                          <a:lnTo>
                            <a:pt x="16" y="28"/>
                          </a:lnTo>
                          <a:lnTo>
                            <a:pt x="16" y="35"/>
                          </a:lnTo>
                          <a:lnTo>
                            <a:pt x="16" y="42"/>
                          </a:lnTo>
                          <a:lnTo>
                            <a:pt x="16" y="56"/>
                          </a:lnTo>
                          <a:lnTo>
                            <a:pt x="16" y="49"/>
                          </a:lnTo>
                          <a:lnTo>
                            <a:pt x="11" y="49"/>
                          </a:lnTo>
                          <a:lnTo>
                            <a:pt x="5" y="42"/>
                          </a:lnTo>
                          <a:lnTo>
                            <a:pt x="0" y="35"/>
                          </a:lnTo>
                          <a:lnTo>
                            <a:pt x="5" y="35"/>
                          </a:lnTo>
                          <a:lnTo>
                            <a:pt x="5" y="42"/>
                          </a:lnTo>
                          <a:lnTo>
                            <a:pt x="11" y="42"/>
                          </a:lnTo>
                          <a:lnTo>
                            <a:pt x="16" y="49"/>
                          </a:lnTo>
                          <a:lnTo>
                            <a:pt x="16" y="35"/>
                          </a:lnTo>
                          <a:lnTo>
                            <a:pt x="11" y="21"/>
                          </a:lnTo>
                          <a:lnTo>
                            <a:pt x="11" y="14"/>
                          </a:lnTo>
                          <a:lnTo>
                            <a:pt x="5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77854" name="Group 30">
                      <a:extLst>
                        <a:ext uri="{FF2B5EF4-FFF2-40B4-BE49-F238E27FC236}">
                          <a16:creationId xmlns:a16="http://schemas.microsoft.com/office/drawing/2014/main" id="{C9C88A77-2600-DC7D-4F1B-1E6F69029E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310" y="1206"/>
                      <a:ext cx="49" cy="185"/>
                      <a:chOff x="3310" y="1206"/>
                      <a:chExt cx="49" cy="185"/>
                    </a:xfrm>
                  </p:grpSpPr>
                  <p:sp>
                    <p:nvSpPr>
                      <p:cNvPr id="77855" name="Freeform 31">
                        <a:extLst>
                          <a:ext uri="{FF2B5EF4-FFF2-40B4-BE49-F238E27FC236}">
                            <a16:creationId xmlns:a16="http://schemas.microsoft.com/office/drawing/2014/main" id="{8835AFF6-159F-4C37-805F-FA21B5E4275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0" y="1206"/>
                        <a:ext cx="49" cy="185"/>
                      </a:xfrm>
                      <a:custGeom>
                        <a:avLst/>
                        <a:gdLst>
                          <a:gd name="T0" fmla="*/ 34 w 49"/>
                          <a:gd name="T1" fmla="*/ 0 h 185"/>
                          <a:gd name="T2" fmla="*/ 34 w 49"/>
                          <a:gd name="T3" fmla="*/ 8 h 185"/>
                          <a:gd name="T4" fmla="*/ 27 w 49"/>
                          <a:gd name="T5" fmla="*/ 8 h 185"/>
                          <a:gd name="T6" fmla="*/ 21 w 49"/>
                          <a:gd name="T7" fmla="*/ 23 h 185"/>
                          <a:gd name="T8" fmla="*/ 14 w 49"/>
                          <a:gd name="T9" fmla="*/ 31 h 185"/>
                          <a:gd name="T10" fmla="*/ 27 w 49"/>
                          <a:gd name="T11" fmla="*/ 38 h 185"/>
                          <a:gd name="T12" fmla="*/ 14 w 49"/>
                          <a:gd name="T13" fmla="*/ 46 h 185"/>
                          <a:gd name="T14" fmla="*/ 14 w 49"/>
                          <a:gd name="T15" fmla="*/ 54 h 185"/>
                          <a:gd name="T16" fmla="*/ 14 w 49"/>
                          <a:gd name="T17" fmla="*/ 61 h 185"/>
                          <a:gd name="T18" fmla="*/ 14 w 49"/>
                          <a:gd name="T19" fmla="*/ 69 h 185"/>
                          <a:gd name="T20" fmla="*/ 21 w 49"/>
                          <a:gd name="T21" fmla="*/ 77 h 185"/>
                          <a:gd name="T22" fmla="*/ 21 w 49"/>
                          <a:gd name="T23" fmla="*/ 84 h 185"/>
                          <a:gd name="T24" fmla="*/ 21 w 49"/>
                          <a:gd name="T25" fmla="*/ 92 h 185"/>
                          <a:gd name="T26" fmla="*/ 21 w 49"/>
                          <a:gd name="T27" fmla="*/ 100 h 185"/>
                          <a:gd name="T28" fmla="*/ 21 w 49"/>
                          <a:gd name="T29" fmla="*/ 107 h 185"/>
                          <a:gd name="T30" fmla="*/ 27 w 49"/>
                          <a:gd name="T31" fmla="*/ 115 h 185"/>
                          <a:gd name="T32" fmla="*/ 27 w 49"/>
                          <a:gd name="T33" fmla="*/ 123 h 185"/>
                          <a:gd name="T34" fmla="*/ 21 w 49"/>
                          <a:gd name="T35" fmla="*/ 130 h 185"/>
                          <a:gd name="T36" fmla="*/ 21 w 49"/>
                          <a:gd name="T37" fmla="*/ 138 h 185"/>
                          <a:gd name="T38" fmla="*/ 21 w 49"/>
                          <a:gd name="T39" fmla="*/ 153 h 185"/>
                          <a:gd name="T40" fmla="*/ 14 w 49"/>
                          <a:gd name="T41" fmla="*/ 161 h 185"/>
                          <a:gd name="T42" fmla="*/ 7 w 49"/>
                          <a:gd name="T43" fmla="*/ 169 h 185"/>
                          <a:gd name="T44" fmla="*/ 0 w 49"/>
                          <a:gd name="T45" fmla="*/ 184 h 185"/>
                          <a:gd name="T46" fmla="*/ 14 w 49"/>
                          <a:gd name="T47" fmla="*/ 184 h 185"/>
                          <a:gd name="T48" fmla="*/ 27 w 49"/>
                          <a:gd name="T49" fmla="*/ 169 h 185"/>
                          <a:gd name="T50" fmla="*/ 27 w 49"/>
                          <a:gd name="T51" fmla="*/ 161 h 185"/>
                          <a:gd name="T52" fmla="*/ 34 w 49"/>
                          <a:gd name="T53" fmla="*/ 146 h 185"/>
                          <a:gd name="T54" fmla="*/ 34 w 49"/>
                          <a:gd name="T55" fmla="*/ 138 h 185"/>
                          <a:gd name="T56" fmla="*/ 41 w 49"/>
                          <a:gd name="T57" fmla="*/ 123 h 185"/>
                          <a:gd name="T58" fmla="*/ 41 w 49"/>
                          <a:gd name="T59" fmla="*/ 107 h 185"/>
                          <a:gd name="T60" fmla="*/ 48 w 49"/>
                          <a:gd name="T61" fmla="*/ 100 h 185"/>
                          <a:gd name="T62" fmla="*/ 48 w 49"/>
                          <a:gd name="T63" fmla="*/ 84 h 185"/>
                          <a:gd name="T64" fmla="*/ 48 w 49"/>
                          <a:gd name="T65" fmla="*/ 69 h 185"/>
                          <a:gd name="T66" fmla="*/ 48 w 49"/>
                          <a:gd name="T67" fmla="*/ 61 h 185"/>
                          <a:gd name="T68" fmla="*/ 48 w 49"/>
                          <a:gd name="T69" fmla="*/ 54 h 185"/>
                          <a:gd name="T70" fmla="*/ 48 w 49"/>
                          <a:gd name="T71" fmla="*/ 38 h 185"/>
                          <a:gd name="T72" fmla="*/ 48 w 49"/>
                          <a:gd name="T73" fmla="*/ 31 h 185"/>
                          <a:gd name="T74" fmla="*/ 48 w 49"/>
                          <a:gd name="T75" fmla="*/ 0 h 185"/>
                          <a:gd name="T76" fmla="*/ 34 w 49"/>
                          <a:gd name="T77" fmla="*/ 0 h 1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49" h="185">
                            <a:moveTo>
                              <a:pt x="34" y="0"/>
                            </a:moveTo>
                            <a:lnTo>
                              <a:pt x="34" y="8"/>
                            </a:lnTo>
                            <a:lnTo>
                              <a:pt x="27" y="8"/>
                            </a:lnTo>
                            <a:lnTo>
                              <a:pt x="21" y="23"/>
                            </a:lnTo>
                            <a:lnTo>
                              <a:pt x="14" y="31"/>
                            </a:lnTo>
                            <a:lnTo>
                              <a:pt x="27" y="38"/>
                            </a:lnTo>
                            <a:lnTo>
                              <a:pt x="14" y="46"/>
                            </a:lnTo>
                            <a:lnTo>
                              <a:pt x="14" y="54"/>
                            </a:lnTo>
                            <a:lnTo>
                              <a:pt x="14" y="61"/>
                            </a:lnTo>
                            <a:lnTo>
                              <a:pt x="14" y="69"/>
                            </a:lnTo>
                            <a:lnTo>
                              <a:pt x="21" y="77"/>
                            </a:lnTo>
                            <a:lnTo>
                              <a:pt x="21" y="84"/>
                            </a:lnTo>
                            <a:lnTo>
                              <a:pt x="21" y="92"/>
                            </a:lnTo>
                            <a:lnTo>
                              <a:pt x="21" y="100"/>
                            </a:lnTo>
                            <a:lnTo>
                              <a:pt x="21" y="107"/>
                            </a:lnTo>
                            <a:lnTo>
                              <a:pt x="27" y="115"/>
                            </a:lnTo>
                            <a:lnTo>
                              <a:pt x="27" y="123"/>
                            </a:lnTo>
                            <a:lnTo>
                              <a:pt x="21" y="130"/>
                            </a:lnTo>
                            <a:lnTo>
                              <a:pt x="21" y="138"/>
                            </a:lnTo>
                            <a:lnTo>
                              <a:pt x="21" y="153"/>
                            </a:lnTo>
                            <a:lnTo>
                              <a:pt x="14" y="161"/>
                            </a:lnTo>
                            <a:lnTo>
                              <a:pt x="7" y="169"/>
                            </a:lnTo>
                            <a:lnTo>
                              <a:pt x="0" y="184"/>
                            </a:lnTo>
                            <a:lnTo>
                              <a:pt x="14" y="184"/>
                            </a:lnTo>
                            <a:lnTo>
                              <a:pt x="27" y="169"/>
                            </a:lnTo>
                            <a:lnTo>
                              <a:pt x="27" y="161"/>
                            </a:lnTo>
                            <a:lnTo>
                              <a:pt x="34" y="146"/>
                            </a:lnTo>
                            <a:lnTo>
                              <a:pt x="34" y="138"/>
                            </a:lnTo>
                            <a:lnTo>
                              <a:pt x="41" y="123"/>
                            </a:lnTo>
                            <a:lnTo>
                              <a:pt x="41" y="107"/>
                            </a:lnTo>
                            <a:lnTo>
                              <a:pt x="48" y="100"/>
                            </a:lnTo>
                            <a:lnTo>
                              <a:pt x="48" y="84"/>
                            </a:lnTo>
                            <a:lnTo>
                              <a:pt x="48" y="69"/>
                            </a:lnTo>
                            <a:lnTo>
                              <a:pt x="48" y="61"/>
                            </a:lnTo>
                            <a:lnTo>
                              <a:pt x="48" y="54"/>
                            </a:lnTo>
                            <a:lnTo>
                              <a:pt x="48" y="38"/>
                            </a:lnTo>
                            <a:lnTo>
                              <a:pt x="48" y="31"/>
                            </a:lnTo>
                            <a:lnTo>
                              <a:pt x="48" y="0"/>
                            </a:lnTo>
                            <a:lnTo>
                              <a:pt x="34" y="0"/>
                            </a:lnTo>
                          </a:path>
                        </a:pathLst>
                      </a:custGeom>
                      <a:solidFill>
                        <a:srgbClr val="5F5F5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56" name="Freeform 32">
                        <a:extLst>
                          <a:ext uri="{FF2B5EF4-FFF2-40B4-BE49-F238E27FC236}">
                            <a16:creationId xmlns:a16="http://schemas.microsoft.com/office/drawing/2014/main" id="{F0826A60-F70B-3E65-DD93-4F6840F6DBC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0" y="1206"/>
                        <a:ext cx="49" cy="185"/>
                      </a:xfrm>
                      <a:custGeom>
                        <a:avLst/>
                        <a:gdLst>
                          <a:gd name="T0" fmla="*/ 34 w 49"/>
                          <a:gd name="T1" fmla="*/ 0 h 185"/>
                          <a:gd name="T2" fmla="*/ 34 w 49"/>
                          <a:gd name="T3" fmla="*/ 8 h 185"/>
                          <a:gd name="T4" fmla="*/ 27 w 49"/>
                          <a:gd name="T5" fmla="*/ 8 h 185"/>
                          <a:gd name="T6" fmla="*/ 21 w 49"/>
                          <a:gd name="T7" fmla="*/ 23 h 185"/>
                          <a:gd name="T8" fmla="*/ 14 w 49"/>
                          <a:gd name="T9" fmla="*/ 31 h 185"/>
                          <a:gd name="T10" fmla="*/ 27 w 49"/>
                          <a:gd name="T11" fmla="*/ 38 h 185"/>
                          <a:gd name="T12" fmla="*/ 14 w 49"/>
                          <a:gd name="T13" fmla="*/ 46 h 185"/>
                          <a:gd name="T14" fmla="*/ 14 w 49"/>
                          <a:gd name="T15" fmla="*/ 54 h 185"/>
                          <a:gd name="T16" fmla="*/ 14 w 49"/>
                          <a:gd name="T17" fmla="*/ 61 h 185"/>
                          <a:gd name="T18" fmla="*/ 14 w 49"/>
                          <a:gd name="T19" fmla="*/ 69 h 185"/>
                          <a:gd name="T20" fmla="*/ 21 w 49"/>
                          <a:gd name="T21" fmla="*/ 77 h 185"/>
                          <a:gd name="T22" fmla="*/ 21 w 49"/>
                          <a:gd name="T23" fmla="*/ 84 h 185"/>
                          <a:gd name="T24" fmla="*/ 21 w 49"/>
                          <a:gd name="T25" fmla="*/ 92 h 185"/>
                          <a:gd name="T26" fmla="*/ 21 w 49"/>
                          <a:gd name="T27" fmla="*/ 100 h 185"/>
                          <a:gd name="T28" fmla="*/ 21 w 49"/>
                          <a:gd name="T29" fmla="*/ 107 h 185"/>
                          <a:gd name="T30" fmla="*/ 27 w 49"/>
                          <a:gd name="T31" fmla="*/ 115 h 185"/>
                          <a:gd name="T32" fmla="*/ 27 w 49"/>
                          <a:gd name="T33" fmla="*/ 123 h 185"/>
                          <a:gd name="T34" fmla="*/ 21 w 49"/>
                          <a:gd name="T35" fmla="*/ 130 h 185"/>
                          <a:gd name="T36" fmla="*/ 21 w 49"/>
                          <a:gd name="T37" fmla="*/ 138 h 185"/>
                          <a:gd name="T38" fmla="*/ 21 w 49"/>
                          <a:gd name="T39" fmla="*/ 153 h 185"/>
                          <a:gd name="T40" fmla="*/ 14 w 49"/>
                          <a:gd name="T41" fmla="*/ 161 h 185"/>
                          <a:gd name="T42" fmla="*/ 7 w 49"/>
                          <a:gd name="T43" fmla="*/ 169 h 185"/>
                          <a:gd name="T44" fmla="*/ 0 w 49"/>
                          <a:gd name="T45" fmla="*/ 184 h 185"/>
                          <a:gd name="T46" fmla="*/ 14 w 49"/>
                          <a:gd name="T47" fmla="*/ 184 h 185"/>
                          <a:gd name="T48" fmla="*/ 27 w 49"/>
                          <a:gd name="T49" fmla="*/ 169 h 185"/>
                          <a:gd name="T50" fmla="*/ 27 w 49"/>
                          <a:gd name="T51" fmla="*/ 161 h 185"/>
                          <a:gd name="T52" fmla="*/ 34 w 49"/>
                          <a:gd name="T53" fmla="*/ 146 h 185"/>
                          <a:gd name="T54" fmla="*/ 34 w 49"/>
                          <a:gd name="T55" fmla="*/ 138 h 185"/>
                          <a:gd name="T56" fmla="*/ 41 w 49"/>
                          <a:gd name="T57" fmla="*/ 123 h 185"/>
                          <a:gd name="T58" fmla="*/ 41 w 49"/>
                          <a:gd name="T59" fmla="*/ 107 h 185"/>
                          <a:gd name="T60" fmla="*/ 48 w 49"/>
                          <a:gd name="T61" fmla="*/ 100 h 185"/>
                          <a:gd name="T62" fmla="*/ 48 w 49"/>
                          <a:gd name="T63" fmla="*/ 84 h 185"/>
                          <a:gd name="T64" fmla="*/ 48 w 49"/>
                          <a:gd name="T65" fmla="*/ 69 h 185"/>
                          <a:gd name="T66" fmla="*/ 48 w 49"/>
                          <a:gd name="T67" fmla="*/ 61 h 185"/>
                          <a:gd name="T68" fmla="*/ 48 w 49"/>
                          <a:gd name="T69" fmla="*/ 54 h 185"/>
                          <a:gd name="T70" fmla="*/ 48 w 49"/>
                          <a:gd name="T71" fmla="*/ 38 h 185"/>
                          <a:gd name="T72" fmla="*/ 48 w 49"/>
                          <a:gd name="T73" fmla="*/ 31 h 185"/>
                          <a:gd name="T74" fmla="*/ 48 w 49"/>
                          <a:gd name="T75" fmla="*/ 0 h 185"/>
                          <a:gd name="T76" fmla="*/ 34 w 49"/>
                          <a:gd name="T77" fmla="*/ 0 h 1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49" h="185">
                            <a:moveTo>
                              <a:pt x="34" y="0"/>
                            </a:moveTo>
                            <a:lnTo>
                              <a:pt x="34" y="8"/>
                            </a:lnTo>
                            <a:lnTo>
                              <a:pt x="27" y="8"/>
                            </a:lnTo>
                            <a:lnTo>
                              <a:pt x="21" y="23"/>
                            </a:lnTo>
                            <a:lnTo>
                              <a:pt x="14" y="31"/>
                            </a:lnTo>
                            <a:lnTo>
                              <a:pt x="27" y="38"/>
                            </a:lnTo>
                            <a:lnTo>
                              <a:pt x="14" y="46"/>
                            </a:lnTo>
                            <a:lnTo>
                              <a:pt x="14" y="54"/>
                            </a:lnTo>
                            <a:lnTo>
                              <a:pt x="14" y="61"/>
                            </a:lnTo>
                            <a:lnTo>
                              <a:pt x="14" y="69"/>
                            </a:lnTo>
                            <a:lnTo>
                              <a:pt x="21" y="77"/>
                            </a:lnTo>
                            <a:lnTo>
                              <a:pt x="21" y="84"/>
                            </a:lnTo>
                            <a:lnTo>
                              <a:pt x="21" y="92"/>
                            </a:lnTo>
                            <a:lnTo>
                              <a:pt x="21" y="100"/>
                            </a:lnTo>
                            <a:lnTo>
                              <a:pt x="21" y="107"/>
                            </a:lnTo>
                            <a:lnTo>
                              <a:pt x="27" y="115"/>
                            </a:lnTo>
                            <a:lnTo>
                              <a:pt x="27" y="123"/>
                            </a:lnTo>
                            <a:lnTo>
                              <a:pt x="21" y="130"/>
                            </a:lnTo>
                            <a:lnTo>
                              <a:pt x="21" y="138"/>
                            </a:lnTo>
                            <a:lnTo>
                              <a:pt x="21" y="153"/>
                            </a:lnTo>
                            <a:lnTo>
                              <a:pt x="14" y="161"/>
                            </a:lnTo>
                            <a:lnTo>
                              <a:pt x="7" y="169"/>
                            </a:lnTo>
                            <a:lnTo>
                              <a:pt x="0" y="184"/>
                            </a:lnTo>
                            <a:lnTo>
                              <a:pt x="14" y="184"/>
                            </a:lnTo>
                            <a:lnTo>
                              <a:pt x="27" y="169"/>
                            </a:lnTo>
                            <a:lnTo>
                              <a:pt x="27" y="161"/>
                            </a:lnTo>
                            <a:lnTo>
                              <a:pt x="34" y="146"/>
                            </a:lnTo>
                            <a:lnTo>
                              <a:pt x="34" y="138"/>
                            </a:lnTo>
                            <a:lnTo>
                              <a:pt x="41" y="123"/>
                            </a:lnTo>
                            <a:lnTo>
                              <a:pt x="41" y="107"/>
                            </a:lnTo>
                            <a:lnTo>
                              <a:pt x="48" y="100"/>
                            </a:lnTo>
                            <a:lnTo>
                              <a:pt x="48" y="84"/>
                            </a:lnTo>
                            <a:lnTo>
                              <a:pt x="48" y="69"/>
                            </a:lnTo>
                            <a:lnTo>
                              <a:pt x="48" y="61"/>
                            </a:lnTo>
                            <a:lnTo>
                              <a:pt x="48" y="54"/>
                            </a:lnTo>
                            <a:lnTo>
                              <a:pt x="48" y="38"/>
                            </a:lnTo>
                            <a:lnTo>
                              <a:pt x="48" y="31"/>
                            </a:lnTo>
                            <a:lnTo>
                              <a:pt x="48" y="0"/>
                            </a:lnTo>
                            <a:lnTo>
                              <a:pt x="34" y="0"/>
                            </a:lnTo>
                          </a:path>
                        </a:pathLst>
                      </a:custGeom>
                      <a:solidFill>
                        <a:srgbClr val="5F5F5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57" name="Freeform 33">
                        <a:extLst>
                          <a:ext uri="{FF2B5EF4-FFF2-40B4-BE49-F238E27FC236}">
                            <a16:creationId xmlns:a16="http://schemas.microsoft.com/office/drawing/2014/main" id="{1C1B59D4-9A78-01AF-D6F7-013001D719A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0" y="1206"/>
                        <a:ext cx="49" cy="185"/>
                      </a:xfrm>
                      <a:custGeom>
                        <a:avLst/>
                        <a:gdLst>
                          <a:gd name="T0" fmla="*/ 34 w 49"/>
                          <a:gd name="T1" fmla="*/ 0 h 185"/>
                          <a:gd name="T2" fmla="*/ 34 w 49"/>
                          <a:gd name="T3" fmla="*/ 0 h 185"/>
                          <a:gd name="T4" fmla="*/ 27 w 49"/>
                          <a:gd name="T5" fmla="*/ 8 h 185"/>
                          <a:gd name="T6" fmla="*/ 21 w 49"/>
                          <a:gd name="T7" fmla="*/ 15 h 185"/>
                          <a:gd name="T8" fmla="*/ 14 w 49"/>
                          <a:gd name="T9" fmla="*/ 31 h 185"/>
                          <a:gd name="T10" fmla="*/ 27 w 49"/>
                          <a:gd name="T11" fmla="*/ 38 h 185"/>
                          <a:gd name="T12" fmla="*/ 14 w 49"/>
                          <a:gd name="T13" fmla="*/ 46 h 185"/>
                          <a:gd name="T14" fmla="*/ 14 w 49"/>
                          <a:gd name="T15" fmla="*/ 54 h 185"/>
                          <a:gd name="T16" fmla="*/ 14 w 49"/>
                          <a:gd name="T17" fmla="*/ 61 h 185"/>
                          <a:gd name="T18" fmla="*/ 21 w 49"/>
                          <a:gd name="T19" fmla="*/ 69 h 185"/>
                          <a:gd name="T20" fmla="*/ 21 w 49"/>
                          <a:gd name="T21" fmla="*/ 77 h 185"/>
                          <a:gd name="T22" fmla="*/ 21 w 49"/>
                          <a:gd name="T23" fmla="*/ 84 h 185"/>
                          <a:gd name="T24" fmla="*/ 21 w 49"/>
                          <a:gd name="T25" fmla="*/ 92 h 185"/>
                          <a:gd name="T26" fmla="*/ 27 w 49"/>
                          <a:gd name="T27" fmla="*/ 100 h 185"/>
                          <a:gd name="T28" fmla="*/ 27 w 49"/>
                          <a:gd name="T29" fmla="*/ 107 h 185"/>
                          <a:gd name="T30" fmla="*/ 27 w 49"/>
                          <a:gd name="T31" fmla="*/ 115 h 185"/>
                          <a:gd name="T32" fmla="*/ 27 w 49"/>
                          <a:gd name="T33" fmla="*/ 123 h 185"/>
                          <a:gd name="T34" fmla="*/ 27 w 49"/>
                          <a:gd name="T35" fmla="*/ 130 h 185"/>
                          <a:gd name="T36" fmla="*/ 21 w 49"/>
                          <a:gd name="T37" fmla="*/ 138 h 185"/>
                          <a:gd name="T38" fmla="*/ 21 w 49"/>
                          <a:gd name="T39" fmla="*/ 146 h 185"/>
                          <a:gd name="T40" fmla="*/ 14 w 49"/>
                          <a:gd name="T41" fmla="*/ 161 h 185"/>
                          <a:gd name="T42" fmla="*/ 14 w 49"/>
                          <a:gd name="T43" fmla="*/ 169 h 185"/>
                          <a:gd name="T44" fmla="*/ 0 w 49"/>
                          <a:gd name="T45" fmla="*/ 184 h 185"/>
                          <a:gd name="T46" fmla="*/ 14 w 49"/>
                          <a:gd name="T47" fmla="*/ 184 h 185"/>
                          <a:gd name="T48" fmla="*/ 27 w 49"/>
                          <a:gd name="T49" fmla="*/ 169 h 185"/>
                          <a:gd name="T50" fmla="*/ 27 w 49"/>
                          <a:gd name="T51" fmla="*/ 153 h 185"/>
                          <a:gd name="T52" fmla="*/ 34 w 49"/>
                          <a:gd name="T53" fmla="*/ 146 h 185"/>
                          <a:gd name="T54" fmla="*/ 41 w 49"/>
                          <a:gd name="T55" fmla="*/ 130 h 185"/>
                          <a:gd name="T56" fmla="*/ 41 w 49"/>
                          <a:gd name="T57" fmla="*/ 123 h 185"/>
                          <a:gd name="T58" fmla="*/ 41 w 49"/>
                          <a:gd name="T59" fmla="*/ 107 h 185"/>
                          <a:gd name="T60" fmla="*/ 48 w 49"/>
                          <a:gd name="T61" fmla="*/ 92 h 185"/>
                          <a:gd name="T62" fmla="*/ 48 w 49"/>
                          <a:gd name="T63" fmla="*/ 84 h 185"/>
                          <a:gd name="T64" fmla="*/ 48 w 49"/>
                          <a:gd name="T65" fmla="*/ 69 h 185"/>
                          <a:gd name="T66" fmla="*/ 48 w 49"/>
                          <a:gd name="T67" fmla="*/ 61 h 185"/>
                          <a:gd name="T68" fmla="*/ 48 w 49"/>
                          <a:gd name="T69" fmla="*/ 46 h 185"/>
                          <a:gd name="T70" fmla="*/ 48 w 49"/>
                          <a:gd name="T71" fmla="*/ 38 h 185"/>
                          <a:gd name="T72" fmla="*/ 48 w 49"/>
                          <a:gd name="T73" fmla="*/ 31 h 185"/>
                          <a:gd name="T74" fmla="*/ 48 w 49"/>
                          <a:gd name="T75" fmla="*/ 0 h 185"/>
                          <a:gd name="T76" fmla="*/ 34 w 49"/>
                          <a:gd name="T77" fmla="*/ 0 h 1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49" h="185">
                            <a:moveTo>
                              <a:pt x="34" y="0"/>
                            </a:moveTo>
                            <a:lnTo>
                              <a:pt x="34" y="0"/>
                            </a:lnTo>
                            <a:lnTo>
                              <a:pt x="27" y="8"/>
                            </a:lnTo>
                            <a:lnTo>
                              <a:pt x="21" y="15"/>
                            </a:lnTo>
                            <a:lnTo>
                              <a:pt x="14" y="31"/>
                            </a:lnTo>
                            <a:lnTo>
                              <a:pt x="27" y="38"/>
                            </a:lnTo>
                            <a:lnTo>
                              <a:pt x="14" y="46"/>
                            </a:lnTo>
                            <a:lnTo>
                              <a:pt x="14" y="54"/>
                            </a:lnTo>
                            <a:lnTo>
                              <a:pt x="14" y="61"/>
                            </a:lnTo>
                            <a:lnTo>
                              <a:pt x="21" y="69"/>
                            </a:lnTo>
                            <a:lnTo>
                              <a:pt x="21" y="77"/>
                            </a:lnTo>
                            <a:lnTo>
                              <a:pt x="21" y="84"/>
                            </a:lnTo>
                            <a:lnTo>
                              <a:pt x="21" y="92"/>
                            </a:lnTo>
                            <a:lnTo>
                              <a:pt x="27" y="100"/>
                            </a:lnTo>
                            <a:lnTo>
                              <a:pt x="27" y="107"/>
                            </a:lnTo>
                            <a:lnTo>
                              <a:pt x="27" y="115"/>
                            </a:lnTo>
                            <a:lnTo>
                              <a:pt x="27" y="123"/>
                            </a:lnTo>
                            <a:lnTo>
                              <a:pt x="27" y="130"/>
                            </a:lnTo>
                            <a:lnTo>
                              <a:pt x="21" y="138"/>
                            </a:lnTo>
                            <a:lnTo>
                              <a:pt x="21" y="146"/>
                            </a:lnTo>
                            <a:lnTo>
                              <a:pt x="14" y="161"/>
                            </a:lnTo>
                            <a:lnTo>
                              <a:pt x="14" y="169"/>
                            </a:lnTo>
                            <a:lnTo>
                              <a:pt x="0" y="184"/>
                            </a:lnTo>
                            <a:lnTo>
                              <a:pt x="14" y="184"/>
                            </a:lnTo>
                            <a:lnTo>
                              <a:pt x="27" y="169"/>
                            </a:lnTo>
                            <a:lnTo>
                              <a:pt x="27" y="153"/>
                            </a:lnTo>
                            <a:lnTo>
                              <a:pt x="34" y="146"/>
                            </a:lnTo>
                            <a:lnTo>
                              <a:pt x="41" y="130"/>
                            </a:lnTo>
                            <a:lnTo>
                              <a:pt x="41" y="123"/>
                            </a:lnTo>
                            <a:lnTo>
                              <a:pt x="41" y="107"/>
                            </a:lnTo>
                            <a:lnTo>
                              <a:pt x="48" y="92"/>
                            </a:lnTo>
                            <a:lnTo>
                              <a:pt x="48" y="84"/>
                            </a:lnTo>
                            <a:lnTo>
                              <a:pt x="48" y="69"/>
                            </a:lnTo>
                            <a:lnTo>
                              <a:pt x="48" y="61"/>
                            </a:lnTo>
                            <a:lnTo>
                              <a:pt x="48" y="46"/>
                            </a:lnTo>
                            <a:lnTo>
                              <a:pt x="48" y="38"/>
                            </a:lnTo>
                            <a:lnTo>
                              <a:pt x="48" y="31"/>
                            </a:lnTo>
                            <a:lnTo>
                              <a:pt x="48" y="0"/>
                            </a:lnTo>
                            <a:lnTo>
                              <a:pt x="34" y="0"/>
                            </a:lnTo>
                          </a:path>
                        </a:pathLst>
                      </a:custGeom>
                      <a:solidFill>
                        <a:srgbClr val="7F7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58" name="Freeform 34">
                        <a:extLst>
                          <a:ext uri="{FF2B5EF4-FFF2-40B4-BE49-F238E27FC236}">
                            <a16:creationId xmlns:a16="http://schemas.microsoft.com/office/drawing/2014/main" id="{CBA244B1-B81F-872A-03F2-3785E1034D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0" y="1206"/>
                        <a:ext cx="49" cy="185"/>
                      </a:xfrm>
                      <a:custGeom>
                        <a:avLst/>
                        <a:gdLst>
                          <a:gd name="T0" fmla="*/ 34 w 49"/>
                          <a:gd name="T1" fmla="*/ 0 h 185"/>
                          <a:gd name="T2" fmla="*/ 27 w 49"/>
                          <a:gd name="T3" fmla="*/ 8 h 185"/>
                          <a:gd name="T4" fmla="*/ 21 w 49"/>
                          <a:gd name="T5" fmla="*/ 15 h 185"/>
                          <a:gd name="T6" fmla="*/ 14 w 49"/>
                          <a:gd name="T7" fmla="*/ 31 h 185"/>
                          <a:gd name="T8" fmla="*/ 27 w 49"/>
                          <a:gd name="T9" fmla="*/ 38 h 185"/>
                          <a:gd name="T10" fmla="*/ 14 w 49"/>
                          <a:gd name="T11" fmla="*/ 46 h 185"/>
                          <a:gd name="T12" fmla="*/ 14 w 49"/>
                          <a:gd name="T13" fmla="*/ 54 h 185"/>
                          <a:gd name="T14" fmla="*/ 14 w 49"/>
                          <a:gd name="T15" fmla="*/ 61 h 185"/>
                          <a:gd name="T16" fmla="*/ 21 w 49"/>
                          <a:gd name="T17" fmla="*/ 69 h 185"/>
                          <a:gd name="T18" fmla="*/ 21 w 49"/>
                          <a:gd name="T19" fmla="*/ 77 h 185"/>
                          <a:gd name="T20" fmla="*/ 21 w 49"/>
                          <a:gd name="T21" fmla="*/ 84 h 185"/>
                          <a:gd name="T22" fmla="*/ 21 w 49"/>
                          <a:gd name="T23" fmla="*/ 92 h 185"/>
                          <a:gd name="T24" fmla="*/ 27 w 49"/>
                          <a:gd name="T25" fmla="*/ 100 h 185"/>
                          <a:gd name="T26" fmla="*/ 27 w 49"/>
                          <a:gd name="T27" fmla="*/ 107 h 185"/>
                          <a:gd name="T28" fmla="*/ 27 w 49"/>
                          <a:gd name="T29" fmla="*/ 115 h 185"/>
                          <a:gd name="T30" fmla="*/ 27 w 49"/>
                          <a:gd name="T31" fmla="*/ 123 h 185"/>
                          <a:gd name="T32" fmla="*/ 27 w 49"/>
                          <a:gd name="T33" fmla="*/ 130 h 185"/>
                          <a:gd name="T34" fmla="*/ 21 w 49"/>
                          <a:gd name="T35" fmla="*/ 138 h 185"/>
                          <a:gd name="T36" fmla="*/ 21 w 49"/>
                          <a:gd name="T37" fmla="*/ 146 h 185"/>
                          <a:gd name="T38" fmla="*/ 14 w 49"/>
                          <a:gd name="T39" fmla="*/ 161 h 185"/>
                          <a:gd name="T40" fmla="*/ 14 w 49"/>
                          <a:gd name="T41" fmla="*/ 169 h 185"/>
                          <a:gd name="T42" fmla="*/ 0 w 49"/>
                          <a:gd name="T43" fmla="*/ 184 h 185"/>
                          <a:gd name="T44" fmla="*/ 14 w 49"/>
                          <a:gd name="T45" fmla="*/ 184 h 185"/>
                          <a:gd name="T46" fmla="*/ 27 w 49"/>
                          <a:gd name="T47" fmla="*/ 169 h 185"/>
                          <a:gd name="T48" fmla="*/ 27 w 49"/>
                          <a:gd name="T49" fmla="*/ 153 h 185"/>
                          <a:gd name="T50" fmla="*/ 34 w 49"/>
                          <a:gd name="T51" fmla="*/ 146 h 185"/>
                          <a:gd name="T52" fmla="*/ 41 w 49"/>
                          <a:gd name="T53" fmla="*/ 130 h 185"/>
                          <a:gd name="T54" fmla="*/ 41 w 49"/>
                          <a:gd name="T55" fmla="*/ 123 h 185"/>
                          <a:gd name="T56" fmla="*/ 41 w 49"/>
                          <a:gd name="T57" fmla="*/ 107 h 185"/>
                          <a:gd name="T58" fmla="*/ 48 w 49"/>
                          <a:gd name="T59" fmla="*/ 92 h 185"/>
                          <a:gd name="T60" fmla="*/ 48 w 49"/>
                          <a:gd name="T61" fmla="*/ 84 h 185"/>
                          <a:gd name="T62" fmla="*/ 48 w 49"/>
                          <a:gd name="T63" fmla="*/ 69 h 185"/>
                          <a:gd name="T64" fmla="*/ 48 w 49"/>
                          <a:gd name="T65" fmla="*/ 61 h 185"/>
                          <a:gd name="T66" fmla="*/ 48 w 49"/>
                          <a:gd name="T67" fmla="*/ 46 h 185"/>
                          <a:gd name="T68" fmla="*/ 48 w 49"/>
                          <a:gd name="T69" fmla="*/ 38 h 185"/>
                          <a:gd name="T70" fmla="*/ 48 w 49"/>
                          <a:gd name="T71" fmla="*/ 31 h 185"/>
                          <a:gd name="T72" fmla="*/ 48 w 49"/>
                          <a:gd name="T73" fmla="*/ 0 h 185"/>
                          <a:gd name="T74" fmla="*/ 34 w 49"/>
                          <a:gd name="T75" fmla="*/ 0 h 1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</a:cxnLst>
                        <a:rect l="0" t="0" r="r" b="b"/>
                        <a:pathLst>
                          <a:path w="49" h="185">
                            <a:moveTo>
                              <a:pt x="34" y="0"/>
                            </a:moveTo>
                            <a:lnTo>
                              <a:pt x="27" y="8"/>
                            </a:lnTo>
                            <a:lnTo>
                              <a:pt x="21" y="15"/>
                            </a:lnTo>
                            <a:lnTo>
                              <a:pt x="14" y="31"/>
                            </a:lnTo>
                            <a:lnTo>
                              <a:pt x="27" y="38"/>
                            </a:lnTo>
                            <a:lnTo>
                              <a:pt x="14" y="46"/>
                            </a:lnTo>
                            <a:lnTo>
                              <a:pt x="14" y="54"/>
                            </a:lnTo>
                            <a:lnTo>
                              <a:pt x="14" y="61"/>
                            </a:lnTo>
                            <a:lnTo>
                              <a:pt x="21" y="69"/>
                            </a:lnTo>
                            <a:lnTo>
                              <a:pt x="21" y="77"/>
                            </a:lnTo>
                            <a:lnTo>
                              <a:pt x="21" y="84"/>
                            </a:lnTo>
                            <a:lnTo>
                              <a:pt x="21" y="92"/>
                            </a:lnTo>
                            <a:lnTo>
                              <a:pt x="27" y="100"/>
                            </a:lnTo>
                            <a:lnTo>
                              <a:pt x="27" y="107"/>
                            </a:lnTo>
                            <a:lnTo>
                              <a:pt x="27" y="115"/>
                            </a:lnTo>
                            <a:lnTo>
                              <a:pt x="27" y="123"/>
                            </a:lnTo>
                            <a:lnTo>
                              <a:pt x="27" y="130"/>
                            </a:lnTo>
                            <a:lnTo>
                              <a:pt x="21" y="138"/>
                            </a:lnTo>
                            <a:lnTo>
                              <a:pt x="21" y="146"/>
                            </a:lnTo>
                            <a:lnTo>
                              <a:pt x="14" y="161"/>
                            </a:lnTo>
                            <a:lnTo>
                              <a:pt x="14" y="169"/>
                            </a:lnTo>
                            <a:lnTo>
                              <a:pt x="0" y="184"/>
                            </a:lnTo>
                            <a:lnTo>
                              <a:pt x="14" y="184"/>
                            </a:lnTo>
                            <a:lnTo>
                              <a:pt x="27" y="169"/>
                            </a:lnTo>
                            <a:lnTo>
                              <a:pt x="27" y="153"/>
                            </a:lnTo>
                            <a:lnTo>
                              <a:pt x="34" y="146"/>
                            </a:lnTo>
                            <a:lnTo>
                              <a:pt x="41" y="130"/>
                            </a:lnTo>
                            <a:lnTo>
                              <a:pt x="41" y="123"/>
                            </a:lnTo>
                            <a:lnTo>
                              <a:pt x="41" y="107"/>
                            </a:lnTo>
                            <a:lnTo>
                              <a:pt x="48" y="92"/>
                            </a:lnTo>
                            <a:lnTo>
                              <a:pt x="48" y="84"/>
                            </a:lnTo>
                            <a:lnTo>
                              <a:pt x="48" y="69"/>
                            </a:lnTo>
                            <a:lnTo>
                              <a:pt x="48" y="61"/>
                            </a:lnTo>
                            <a:lnTo>
                              <a:pt x="48" y="46"/>
                            </a:lnTo>
                            <a:lnTo>
                              <a:pt x="48" y="38"/>
                            </a:lnTo>
                            <a:lnTo>
                              <a:pt x="48" y="31"/>
                            </a:lnTo>
                            <a:lnTo>
                              <a:pt x="48" y="0"/>
                            </a:lnTo>
                            <a:lnTo>
                              <a:pt x="34" y="0"/>
                            </a:lnTo>
                          </a:path>
                        </a:pathLst>
                      </a:custGeom>
                      <a:solidFill>
                        <a:srgbClr val="7F7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77859" name="Group 35">
                    <a:extLst>
                      <a:ext uri="{FF2B5EF4-FFF2-40B4-BE49-F238E27FC236}">
                        <a16:creationId xmlns:a16="http://schemas.microsoft.com/office/drawing/2014/main" id="{EE5886F3-039E-8BB6-947C-0D442BA852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14" y="1198"/>
                    <a:ext cx="121" cy="185"/>
                    <a:chOff x="3414" y="1198"/>
                    <a:chExt cx="121" cy="185"/>
                  </a:xfrm>
                </p:grpSpPr>
                <p:sp>
                  <p:nvSpPr>
                    <p:cNvPr id="77860" name="Freeform 36">
                      <a:extLst>
                        <a:ext uri="{FF2B5EF4-FFF2-40B4-BE49-F238E27FC236}">
                          <a16:creationId xmlns:a16="http://schemas.microsoft.com/office/drawing/2014/main" id="{946C480D-2D59-12A0-4DF0-AC12CB1F17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14" y="1198"/>
                      <a:ext cx="121" cy="185"/>
                    </a:xfrm>
                    <a:custGeom>
                      <a:avLst/>
                      <a:gdLst>
                        <a:gd name="T0" fmla="*/ 15 w 121"/>
                        <a:gd name="T1" fmla="*/ 8 h 185"/>
                        <a:gd name="T2" fmla="*/ 8 w 121"/>
                        <a:gd name="T3" fmla="*/ 0 h 185"/>
                        <a:gd name="T4" fmla="*/ 0 w 121"/>
                        <a:gd name="T5" fmla="*/ 8 h 185"/>
                        <a:gd name="T6" fmla="*/ 0 w 121"/>
                        <a:gd name="T7" fmla="*/ 23 h 185"/>
                        <a:gd name="T8" fmla="*/ 0 w 121"/>
                        <a:gd name="T9" fmla="*/ 46 h 185"/>
                        <a:gd name="T10" fmla="*/ 0 w 121"/>
                        <a:gd name="T11" fmla="*/ 54 h 185"/>
                        <a:gd name="T12" fmla="*/ 8 w 121"/>
                        <a:gd name="T13" fmla="*/ 69 h 185"/>
                        <a:gd name="T14" fmla="*/ 8 w 121"/>
                        <a:gd name="T15" fmla="*/ 84 h 185"/>
                        <a:gd name="T16" fmla="*/ 8 w 121"/>
                        <a:gd name="T17" fmla="*/ 107 h 185"/>
                        <a:gd name="T18" fmla="*/ 8 w 121"/>
                        <a:gd name="T19" fmla="*/ 123 h 185"/>
                        <a:gd name="T20" fmla="*/ 8 w 121"/>
                        <a:gd name="T21" fmla="*/ 138 h 185"/>
                        <a:gd name="T22" fmla="*/ 15 w 121"/>
                        <a:gd name="T23" fmla="*/ 153 h 185"/>
                        <a:gd name="T24" fmla="*/ 15 w 121"/>
                        <a:gd name="T25" fmla="*/ 161 h 185"/>
                        <a:gd name="T26" fmla="*/ 23 w 121"/>
                        <a:gd name="T27" fmla="*/ 176 h 185"/>
                        <a:gd name="T28" fmla="*/ 23 w 121"/>
                        <a:gd name="T29" fmla="*/ 184 h 185"/>
                        <a:gd name="T30" fmla="*/ 113 w 121"/>
                        <a:gd name="T31" fmla="*/ 184 h 185"/>
                        <a:gd name="T32" fmla="*/ 120 w 121"/>
                        <a:gd name="T33" fmla="*/ 176 h 185"/>
                        <a:gd name="T34" fmla="*/ 113 w 121"/>
                        <a:gd name="T35" fmla="*/ 138 h 185"/>
                        <a:gd name="T36" fmla="*/ 113 w 121"/>
                        <a:gd name="T37" fmla="*/ 123 h 185"/>
                        <a:gd name="T38" fmla="*/ 113 w 121"/>
                        <a:gd name="T39" fmla="*/ 115 h 185"/>
                        <a:gd name="T40" fmla="*/ 113 w 121"/>
                        <a:gd name="T41" fmla="*/ 107 h 185"/>
                        <a:gd name="T42" fmla="*/ 105 w 121"/>
                        <a:gd name="T43" fmla="*/ 107 h 185"/>
                        <a:gd name="T44" fmla="*/ 105 w 121"/>
                        <a:gd name="T45" fmla="*/ 100 h 185"/>
                        <a:gd name="T46" fmla="*/ 98 w 121"/>
                        <a:gd name="T47" fmla="*/ 92 h 185"/>
                        <a:gd name="T48" fmla="*/ 98 w 121"/>
                        <a:gd name="T49" fmla="*/ 84 h 185"/>
                        <a:gd name="T50" fmla="*/ 90 w 121"/>
                        <a:gd name="T51" fmla="*/ 61 h 185"/>
                        <a:gd name="T52" fmla="*/ 83 w 121"/>
                        <a:gd name="T53" fmla="*/ 54 h 185"/>
                        <a:gd name="T54" fmla="*/ 83 w 121"/>
                        <a:gd name="T55" fmla="*/ 46 h 185"/>
                        <a:gd name="T56" fmla="*/ 75 w 121"/>
                        <a:gd name="T57" fmla="*/ 38 h 185"/>
                        <a:gd name="T58" fmla="*/ 83 w 121"/>
                        <a:gd name="T59" fmla="*/ 38 h 185"/>
                        <a:gd name="T60" fmla="*/ 83 w 121"/>
                        <a:gd name="T61" fmla="*/ 31 h 185"/>
                        <a:gd name="T62" fmla="*/ 83 w 121"/>
                        <a:gd name="T63" fmla="*/ 23 h 185"/>
                        <a:gd name="T64" fmla="*/ 75 w 121"/>
                        <a:gd name="T65" fmla="*/ 23 h 185"/>
                        <a:gd name="T66" fmla="*/ 75 w 121"/>
                        <a:gd name="T67" fmla="*/ 15 h 185"/>
                        <a:gd name="T68" fmla="*/ 68 w 121"/>
                        <a:gd name="T69" fmla="*/ 15 h 185"/>
                        <a:gd name="T70" fmla="*/ 60 w 121"/>
                        <a:gd name="T71" fmla="*/ 15 h 185"/>
                        <a:gd name="T72" fmla="*/ 53 w 121"/>
                        <a:gd name="T73" fmla="*/ 15 h 185"/>
                        <a:gd name="T74" fmla="*/ 38 w 121"/>
                        <a:gd name="T75" fmla="*/ 15 h 185"/>
                        <a:gd name="T76" fmla="*/ 30 w 121"/>
                        <a:gd name="T77" fmla="*/ 8 h 185"/>
                        <a:gd name="T78" fmla="*/ 15 w 121"/>
                        <a:gd name="T79" fmla="*/ 8 h 1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121" h="185">
                          <a:moveTo>
                            <a:pt x="15" y="8"/>
                          </a:moveTo>
                          <a:lnTo>
                            <a:pt x="8" y="0"/>
                          </a:lnTo>
                          <a:lnTo>
                            <a:pt x="0" y="8"/>
                          </a:lnTo>
                          <a:lnTo>
                            <a:pt x="0" y="23"/>
                          </a:lnTo>
                          <a:lnTo>
                            <a:pt x="0" y="46"/>
                          </a:lnTo>
                          <a:lnTo>
                            <a:pt x="0" y="54"/>
                          </a:lnTo>
                          <a:lnTo>
                            <a:pt x="8" y="69"/>
                          </a:lnTo>
                          <a:lnTo>
                            <a:pt x="8" y="84"/>
                          </a:lnTo>
                          <a:lnTo>
                            <a:pt x="8" y="107"/>
                          </a:lnTo>
                          <a:lnTo>
                            <a:pt x="8" y="123"/>
                          </a:lnTo>
                          <a:lnTo>
                            <a:pt x="8" y="138"/>
                          </a:lnTo>
                          <a:lnTo>
                            <a:pt x="15" y="153"/>
                          </a:lnTo>
                          <a:lnTo>
                            <a:pt x="15" y="161"/>
                          </a:lnTo>
                          <a:lnTo>
                            <a:pt x="23" y="176"/>
                          </a:lnTo>
                          <a:lnTo>
                            <a:pt x="23" y="184"/>
                          </a:lnTo>
                          <a:lnTo>
                            <a:pt x="113" y="184"/>
                          </a:lnTo>
                          <a:lnTo>
                            <a:pt x="120" y="176"/>
                          </a:lnTo>
                          <a:lnTo>
                            <a:pt x="113" y="138"/>
                          </a:lnTo>
                          <a:lnTo>
                            <a:pt x="113" y="123"/>
                          </a:lnTo>
                          <a:lnTo>
                            <a:pt x="113" y="115"/>
                          </a:lnTo>
                          <a:lnTo>
                            <a:pt x="113" y="107"/>
                          </a:lnTo>
                          <a:lnTo>
                            <a:pt x="105" y="107"/>
                          </a:lnTo>
                          <a:lnTo>
                            <a:pt x="105" y="100"/>
                          </a:lnTo>
                          <a:lnTo>
                            <a:pt x="98" y="92"/>
                          </a:lnTo>
                          <a:lnTo>
                            <a:pt x="98" y="84"/>
                          </a:lnTo>
                          <a:lnTo>
                            <a:pt x="90" y="61"/>
                          </a:lnTo>
                          <a:lnTo>
                            <a:pt x="83" y="54"/>
                          </a:lnTo>
                          <a:lnTo>
                            <a:pt x="83" y="46"/>
                          </a:lnTo>
                          <a:lnTo>
                            <a:pt x="75" y="38"/>
                          </a:lnTo>
                          <a:lnTo>
                            <a:pt x="83" y="38"/>
                          </a:lnTo>
                          <a:lnTo>
                            <a:pt x="83" y="31"/>
                          </a:lnTo>
                          <a:lnTo>
                            <a:pt x="83" y="23"/>
                          </a:lnTo>
                          <a:lnTo>
                            <a:pt x="75" y="23"/>
                          </a:lnTo>
                          <a:lnTo>
                            <a:pt x="75" y="15"/>
                          </a:lnTo>
                          <a:lnTo>
                            <a:pt x="68" y="15"/>
                          </a:lnTo>
                          <a:lnTo>
                            <a:pt x="60" y="15"/>
                          </a:lnTo>
                          <a:lnTo>
                            <a:pt x="53" y="15"/>
                          </a:lnTo>
                          <a:lnTo>
                            <a:pt x="38" y="15"/>
                          </a:lnTo>
                          <a:lnTo>
                            <a:pt x="30" y="8"/>
                          </a:lnTo>
                          <a:lnTo>
                            <a:pt x="15" y="8"/>
                          </a:lnTo>
                        </a:path>
                      </a:pathLst>
                    </a:custGeom>
                    <a:solidFill>
                      <a:srgbClr val="7F7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61" name="Freeform 37">
                      <a:extLst>
                        <a:ext uri="{FF2B5EF4-FFF2-40B4-BE49-F238E27FC236}">
                          <a16:creationId xmlns:a16="http://schemas.microsoft.com/office/drawing/2014/main" id="{E21C6EAC-7325-3241-4598-20DA02B2FAC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14" y="1198"/>
                      <a:ext cx="121" cy="185"/>
                    </a:xfrm>
                    <a:custGeom>
                      <a:avLst/>
                      <a:gdLst>
                        <a:gd name="T0" fmla="*/ 15 w 121"/>
                        <a:gd name="T1" fmla="*/ 8 h 185"/>
                        <a:gd name="T2" fmla="*/ 8 w 121"/>
                        <a:gd name="T3" fmla="*/ 0 h 185"/>
                        <a:gd name="T4" fmla="*/ 0 w 121"/>
                        <a:gd name="T5" fmla="*/ 8 h 185"/>
                        <a:gd name="T6" fmla="*/ 0 w 121"/>
                        <a:gd name="T7" fmla="*/ 23 h 185"/>
                        <a:gd name="T8" fmla="*/ 0 w 121"/>
                        <a:gd name="T9" fmla="*/ 46 h 185"/>
                        <a:gd name="T10" fmla="*/ 0 w 121"/>
                        <a:gd name="T11" fmla="*/ 54 h 185"/>
                        <a:gd name="T12" fmla="*/ 8 w 121"/>
                        <a:gd name="T13" fmla="*/ 69 h 185"/>
                        <a:gd name="T14" fmla="*/ 8 w 121"/>
                        <a:gd name="T15" fmla="*/ 84 h 185"/>
                        <a:gd name="T16" fmla="*/ 8 w 121"/>
                        <a:gd name="T17" fmla="*/ 107 h 185"/>
                        <a:gd name="T18" fmla="*/ 8 w 121"/>
                        <a:gd name="T19" fmla="*/ 123 h 185"/>
                        <a:gd name="T20" fmla="*/ 8 w 121"/>
                        <a:gd name="T21" fmla="*/ 138 h 185"/>
                        <a:gd name="T22" fmla="*/ 15 w 121"/>
                        <a:gd name="T23" fmla="*/ 153 h 185"/>
                        <a:gd name="T24" fmla="*/ 15 w 121"/>
                        <a:gd name="T25" fmla="*/ 161 h 185"/>
                        <a:gd name="T26" fmla="*/ 23 w 121"/>
                        <a:gd name="T27" fmla="*/ 176 h 185"/>
                        <a:gd name="T28" fmla="*/ 23 w 121"/>
                        <a:gd name="T29" fmla="*/ 184 h 185"/>
                        <a:gd name="T30" fmla="*/ 113 w 121"/>
                        <a:gd name="T31" fmla="*/ 184 h 185"/>
                        <a:gd name="T32" fmla="*/ 120 w 121"/>
                        <a:gd name="T33" fmla="*/ 176 h 185"/>
                        <a:gd name="T34" fmla="*/ 113 w 121"/>
                        <a:gd name="T35" fmla="*/ 138 h 185"/>
                        <a:gd name="T36" fmla="*/ 113 w 121"/>
                        <a:gd name="T37" fmla="*/ 123 h 185"/>
                        <a:gd name="T38" fmla="*/ 113 w 121"/>
                        <a:gd name="T39" fmla="*/ 115 h 185"/>
                        <a:gd name="T40" fmla="*/ 113 w 121"/>
                        <a:gd name="T41" fmla="*/ 107 h 185"/>
                        <a:gd name="T42" fmla="*/ 105 w 121"/>
                        <a:gd name="T43" fmla="*/ 107 h 185"/>
                        <a:gd name="T44" fmla="*/ 105 w 121"/>
                        <a:gd name="T45" fmla="*/ 100 h 185"/>
                        <a:gd name="T46" fmla="*/ 98 w 121"/>
                        <a:gd name="T47" fmla="*/ 92 h 185"/>
                        <a:gd name="T48" fmla="*/ 98 w 121"/>
                        <a:gd name="T49" fmla="*/ 84 h 185"/>
                        <a:gd name="T50" fmla="*/ 90 w 121"/>
                        <a:gd name="T51" fmla="*/ 61 h 185"/>
                        <a:gd name="T52" fmla="*/ 83 w 121"/>
                        <a:gd name="T53" fmla="*/ 54 h 185"/>
                        <a:gd name="T54" fmla="*/ 83 w 121"/>
                        <a:gd name="T55" fmla="*/ 46 h 185"/>
                        <a:gd name="T56" fmla="*/ 75 w 121"/>
                        <a:gd name="T57" fmla="*/ 38 h 185"/>
                        <a:gd name="T58" fmla="*/ 83 w 121"/>
                        <a:gd name="T59" fmla="*/ 38 h 185"/>
                        <a:gd name="T60" fmla="*/ 83 w 121"/>
                        <a:gd name="T61" fmla="*/ 31 h 185"/>
                        <a:gd name="T62" fmla="*/ 83 w 121"/>
                        <a:gd name="T63" fmla="*/ 23 h 185"/>
                        <a:gd name="T64" fmla="*/ 75 w 121"/>
                        <a:gd name="T65" fmla="*/ 23 h 185"/>
                        <a:gd name="T66" fmla="*/ 75 w 121"/>
                        <a:gd name="T67" fmla="*/ 15 h 185"/>
                        <a:gd name="T68" fmla="*/ 68 w 121"/>
                        <a:gd name="T69" fmla="*/ 15 h 185"/>
                        <a:gd name="T70" fmla="*/ 60 w 121"/>
                        <a:gd name="T71" fmla="*/ 15 h 185"/>
                        <a:gd name="T72" fmla="*/ 53 w 121"/>
                        <a:gd name="T73" fmla="*/ 15 h 185"/>
                        <a:gd name="T74" fmla="*/ 38 w 121"/>
                        <a:gd name="T75" fmla="*/ 15 h 185"/>
                        <a:gd name="T76" fmla="*/ 30 w 121"/>
                        <a:gd name="T77" fmla="*/ 8 h 185"/>
                        <a:gd name="T78" fmla="*/ 15 w 121"/>
                        <a:gd name="T79" fmla="*/ 8 h 1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121" h="185">
                          <a:moveTo>
                            <a:pt x="15" y="8"/>
                          </a:moveTo>
                          <a:lnTo>
                            <a:pt x="8" y="0"/>
                          </a:lnTo>
                          <a:lnTo>
                            <a:pt x="0" y="8"/>
                          </a:lnTo>
                          <a:lnTo>
                            <a:pt x="0" y="23"/>
                          </a:lnTo>
                          <a:lnTo>
                            <a:pt x="0" y="46"/>
                          </a:lnTo>
                          <a:lnTo>
                            <a:pt x="0" y="54"/>
                          </a:lnTo>
                          <a:lnTo>
                            <a:pt x="8" y="69"/>
                          </a:lnTo>
                          <a:lnTo>
                            <a:pt x="8" y="84"/>
                          </a:lnTo>
                          <a:lnTo>
                            <a:pt x="8" y="107"/>
                          </a:lnTo>
                          <a:lnTo>
                            <a:pt x="8" y="123"/>
                          </a:lnTo>
                          <a:lnTo>
                            <a:pt x="8" y="138"/>
                          </a:lnTo>
                          <a:lnTo>
                            <a:pt x="15" y="153"/>
                          </a:lnTo>
                          <a:lnTo>
                            <a:pt x="15" y="161"/>
                          </a:lnTo>
                          <a:lnTo>
                            <a:pt x="23" y="176"/>
                          </a:lnTo>
                          <a:lnTo>
                            <a:pt x="23" y="184"/>
                          </a:lnTo>
                          <a:lnTo>
                            <a:pt x="113" y="184"/>
                          </a:lnTo>
                          <a:lnTo>
                            <a:pt x="120" y="176"/>
                          </a:lnTo>
                          <a:lnTo>
                            <a:pt x="113" y="138"/>
                          </a:lnTo>
                          <a:lnTo>
                            <a:pt x="113" y="123"/>
                          </a:lnTo>
                          <a:lnTo>
                            <a:pt x="113" y="115"/>
                          </a:lnTo>
                          <a:lnTo>
                            <a:pt x="113" y="107"/>
                          </a:lnTo>
                          <a:lnTo>
                            <a:pt x="105" y="107"/>
                          </a:lnTo>
                          <a:lnTo>
                            <a:pt x="105" y="100"/>
                          </a:lnTo>
                          <a:lnTo>
                            <a:pt x="98" y="92"/>
                          </a:lnTo>
                          <a:lnTo>
                            <a:pt x="98" y="84"/>
                          </a:lnTo>
                          <a:lnTo>
                            <a:pt x="90" y="61"/>
                          </a:lnTo>
                          <a:lnTo>
                            <a:pt x="83" y="54"/>
                          </a:lnTo>
                          <a:lnTo>
                            <a:pt x="83" y="46"/>
                          </a:lnTo>
                          <a:lnTo>
                            <a:pt x="75" y="38"/>
                          </a:lnTo>
                          <a:lnTo>
                            <a:pt x="83" y="38"/>
                          </a:lnTo>
                          <a:lnTo>
                            <a:pt x="83" y="31"/>
                          </a:lnTo>
                          <a:lnTo>
                            <a:pt x="83" y="23"/>
                          </a:lnTo>
                          <a:lnTo>
                            <a:pt x="75" y="23"/>
                          </a:lnTo>
                          <a:lnTo>
                            <a:pt x="75" y="15"/>
                          </a:lnTo>
                          <a:lnTo>
                            <a:pt x="68" y="15"/>
                          </a:lnTo>
                          <a:lnTo>
                            <a:pt x="60" y="15"/>
                          </a:lnTo>
                          <a:lnTo>
                            <a:pt x="53" y="15"/>
                          </a:lnTo>
                          <a:lnTo>
                            <a:pt x="38" y="15"/>
                          </a:lnTo>
                          <a:lnTo>
                            <a:pt x="30" y="8"/>
                          </a:lnTo>
                          <a:lnTo>
                            <a:pt x="15" y="8"/>
                          </a:lnTo>
                        </a:path>
                      </a:pathLst>
                    </a:custGeom>
                    <a:solidFill>
                      <a:srgbClr val="7F7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62" name="Freeform 38">
                      <a:extLst>
                        <a:ext uri="{FF2B5EF4-FFF2-40B4-BE49-F238E27FC236}">
                          <a16:creationId xmlns:a16="http://schemas.microsoft.com/office/drawing/2014/main" id="{1F03BBAD-D022-F9E2-79DE-A0576B9D02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62" y="1222"/>
                      <a:ext cx="57" cy="121"/>
                    </a:xfrm>
                    <a:custGeom>
                      <a:avLst/>
                      <a:gdLst>
                        <a:gd name="T0" fmla="*/ 21 w 57"/>
                        <a:gd name="T1" fmla="*/ 0 h 121"/>
                        <a:gd name="T2" fmla="*/ 21 w 57"/>
                        <a:gd name="T3" fmla="*/ 0 h 121"/>
                        <a:gd name="T4" fmla="*/ 21 w 57"/>
                        <a:gd name="T5" fmla="*/ 8 h 121"/>
                        <a:gd name="T6" fmla="*/ 21 w 57"/>
                        <a:gd name="T7" fmla="*/ 15 h 121"/>
                        <a:gd name="T8" fmla="*/ 14 w 57"/>
                        <a:gd name="T9" fmla="*/ 30 h 121"/>
                        <a:gd name="T10" fmla="*/ 21 w 57"/>
                        <a:gd name="T11" fmla="*/ 23 h 121"/>
                        <a:gd name="T12" fmla="*/ 28 w 57"/>
                        <a:gd name="T13" fmla="*/ 23 h 121"/>
                        <a:gd name="T14" fmla="*/ 21 w 57"/>
                        <a:gd name="T15" fmla="*/ 38 h 121"/>
                        <a:gd name="T16" fmla="*/ 14 w 57"/>
                        <a:gd name="T17" fmla="*/ 38 h 121"/>
                        <a:gd name="T18" fmla="*/ 14 w 57"/>
                        <a:gd name="T19" fmla="*/ 45 h 121"/>
                        <a:gd name="T20" fmla="*/ 21 w 57"/>
                        <a:gd name="T21" fmla="*/ 53 h 121"/>
                        <a:gd name="T22" fmla="*/ 28 w 57"/>
                        <a:gd name="T23" fmla="*/ 45 h 121"/>
                        <a:gd name="T24" fmla="*/ 28 w 57"/>
                        <a:gd name="T25" fmla="*/ 38 h 121"/>
                        <a:gd name="T26" fmla="*/ 35 w 57"/>
                        <a:gd name="T27" fmla="*/ 38 h 121"/>
                        <a:gd name="T28" fmla="*/ 35 w 57"/>
                        <a:gd name="T29" fmla="*/ 45 h 121"/>
                        <a:gd name="T30" fmla="*/ 28 w 57"/>
                        <a:gd name="T31" fmla="*/ 53 h 121"/>
                        <a:gd name="T32" fmla="*/ 21 w 57"/>
                        <a:gd name="T33" fmla="*/ 53 h 121"/>
                        <a:gd name="T34" fmla="*/ 14 w 57"/>
                        <a:gd name="T35" fmla="*/ 68 h 121"/>
                        <a:gd name="T36" fmla="*/ 14 w 57"/>
                        <a:gd name="T37" fmla="*/ 75 h 121"/>
                        <a:gd name="T38" fmla="*/ 14 w 57"/>
                        <a:gd name="T39" fmla="*/ 83 h 121"/>
                        <a:gd name="T40" fmla="*/ 21 w 57"/>
                        <a:gd name="T41" fmla="*/ 83 h 121"/>
                        <a:gd name="T42" fmla="*/ 21 w 57"/>
                        <a:gd name="T43" fmla="*/ 90 h 121"/>
                        <a:gd name="T44" fmla="*/ 14 w 57"/>
                        <a:gd name="T45" fmla="*/ 90 h 121"/>
                        <a:gd name="T46" fmla="*/ 14 w 57"/>
                        <a:gd name="T47" fmla="*/ 98 h 121"/>
                        <a:gd name="T48" fmla="*/ 21 w 57"/>
                        <a:gd name="T49" fmla="*/ 105 h 121"/>
                        <a:gd name="T50" fmla="*/ 21 w 57"/>
                        <a:gd name="T51" fmla="*/ 113 h 121"/>
                        <a:gd name="T52" fmla="*/ 28 w 57"/>
                        <a:gd name="T53" fmla="*/ 113 h 121"/>
                        <a:gd name="T54" fmla="*/ 42 w 57"/>
                        <a:gd name="T55" fmla="*/ 113 h 121"/>
                        <a:gd name="T56" fmla="*/ 49 w 57"/>
                        <a:gd name="T57" fmla="*/ 113 h 121"/>
                        <a:gd name="T58" fmla="*/ 56 w 57"/>
                        <a:gd name="T59" fmla="*/ 113 h 121"/>
                        <a:gd name="T60" fmla="*/ 49 w 57"/>
                        <a:gd name="T61" fmla="*/ 113 h 121"/>
                        <a:gd name="T62" fmla="*/ 42 w 57"/>
                        <a:gd name="T63" fmla="*/ 113 h 121"/>
                        <a:gd name="T64" fmla="*/ 35 w 57"/>
                        <a:gd name="T65" fmla="*/ 113 h 121"/>
                        <a:gd name="T66" fmla="*/ 28 w 57"/>
                        <a:gd name="T67" fmla="*/ 113 h 121"/>
                        <a:gd name="T68" fmla="*/ 28 w 57"/>
                        <a:gd name="T69" fmla="*/ 120 h 121"/>
                        <a:gd name="T70" fmla="*/ 35 w 57"/>
                        <a:gd name="T71" fmla="*/ 120 h 121"/>
                        <a:gd name="T72" fmla="*/ 21 w 57"/>
                        <a:gd name="T73" fmla="*/ 120 h 121"/>
                        <a:gd name="T74" fmla="*/ 14 w 57"/>
                        <a:gd name="T75" fmla="*/ 120 h 121"/>
                        <a:gd name="T76" fmla="*/ 14 w 57"/>
                        <a:gd name="T77" fmla="*/ 113 h 121"/>
                        <a:gd name="T78" fmla="*/ 14 w 57"/>
                        <a:gd name="T79" fmla="*/ 105 h 121"/>
                        <a:gd name="T80" fmla="*/ 14 w 57"/>
                        <a:gd name="T81" fmla="*/ 90 h 121"/>
                        <a:gd name="T82" fmla="*/ 14 w 57"/>
                        <a:gd name="T83" fmla="*/ 83 h 121"/>
                        <a:gd name="T84" fmla="*/ 14 w 57"/>
                        <a:gd name="T85" fmla="*/ 75 h 121"/>
                        <a:gd name="T86" fmla="*/ 0 w 57"/>
                        <a:gd name="T87" fmla="*/ 75 h 121"/>
                        <a:gd name="T88" fmla="*/ 7 w 57"/>
                        <a:gd name="T89" fmla="*/ 68 h 121"/>
                        <a:gd name="T90" fmla="*/ 14 w 57"/>
                        <a:gd name="T91" fmla="*/ 68 h 121"/>
                        <a:gd name="T92" fmla="*/ 14 w 57"/>
                        <a:gd name="T93" fmla="*/ 60 h 121"/>
                        <a:gd name="T94" fmla="*/ 14 w 57"/>
                        <a:gd name="T95" fmla="*/ 53 h 121"/>
                        <a:gd name="T96" fmla="*/ 14 w 57"/>
                        <a:gd name="T97" fmla="*/ 38 h 121"/>
                        <a:gd name="T98" fmla="*/ 14 w 57"/>
                        <a:gd name="T99" fmla="*/ 23 h 121"/>
                        <a:gd name="T100" fmla="*/ 21 w 57"/>
                        <a:gd name="T101" fmla="*/ 0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57" h="121">
                          <a:moveTo>
                            <a:pt x="21" y="0"/>
                          </a:moveTo>
                          <a:lnTo>
                            <a:pt x="21" y="0"/>
                          </a:lnTo>
                          <a:lnTo>
                            <a:pt x="21" y="8"/>
                          </a:lnTo>
                          <a:lnTo>
                            <a:pt x="21" y="15"/>
                          </a:lnTo>
                          <a:lnTo>
                            <a:pt x="14" y="30"/>
                          </a:lnTo>
                          <a:lnTo>
                            <a:pt x="21" y="23"/>
                          </a:lnTo>
                          <a:lnTo>
                            <a:pt x="28" y="23"/>
                          </a:lnTo>
                          <a:lnTo>
                            <a:pt x="21" y="38"/>
                          </a:lnTo>
                          <a:lnTo>
                            <a:pt x="14" y="38"/>
                          </a:lnTo>
                          <a:lnTo>
                            <a:pt x="14" y="45"/>
                          </a:lnTo>
                          <a:lnTo>
                            <a:pt x="21" y="53"/>
                          </a:lnTo>
                          <a:lnTo>
                            <a:pt x="28" y="45"/>
                          </a:lnTo>
                          <a:lnTo>
                            <a:pt x="28" y="38"/>
                          </a:lnTo>
                          <a:lnTo>
                            <a:pt x="35" y="38"/>
                          </a:lnTo>
                          <a:lnTo>
                            <a:pt x="35" y="45"/>
                          </a:lnTo>
                          <a:lnTo>
                            <a:pt x="28" y="53"/>
                          </a:lnTo>
                          <a:lnTo>
                            <a:pt x="21" y="53"/>
                          </a:lnTo>
                          <a:lnTo>
                            <a:pt x="14" y="68"/>
                          </a:lnTo>
                          <a:lnTo>
                            <a:pt x="14" y="75"/>
                          </a:lnTo>
                          <a:lnTo>
                            <a:pt x="14" y="83"/>
                          </a:lnTo>
                          <a:lnTo>
                            <a:pt x="21" y="83"/>
                          </a:lnTo>
                          <a:lnTo>
                            <a:pt x="21" y="90"/>
                          </a:lnTo>
                          <a:lnTo>
                            <a:pt x="14" y="90"/>
                          </a:lnTo>
                          <a:lnTo>
                            <a:pt x="14" y="98"/>
                          </a:lnTo>
                          <a:lnTo>
                            <a:pt x="21" y="105"/>
                          </a:lnTo>
                          <a:lnTo>
                            <a:pt x="21" y="113"/>
                          </a:lnTo>
                          <a:lnTo>
                            <a:pt x="28" y="113"/>
                          </a:lnTo>
                          <a:lnTo>
                            <a:pt x="42" y="113"/>
                          </a:lnTo>
                          <a:lnTo>
                            <a:pt x="49" y="113"/>
                          </a:lnTo>
                          <a:lnTo>
                            <a:pt x="56" y="113"/>
                          </a:lnTo>
                          <a:lnTo>
                            <a:pt x="49" y="113"/>
                          </a:lnTo>
                          <a:lnTo>
                            <a:pt x="42" y="113"/>
                          </a:lnTo>
                          <a:lnTo>
                            <a:pt x="35" y="113"/>
                          </a:lnTo>
                          <a:lnTo>
                            <a:pt x="28" y="113"/>
                          </a:lnTo>
                          <a:lnTo>
                            <a:pt x="28" y="120"/>
                          </a:lnTo>
                          <a:lnTo>
                            <a:pt x="35" y="120"/>
                          </a:lnTo>
                          <a:lnTo>
                            <a:pt x="21" y="120"/>
                          </a:lnTo>
                          <a:lnTo>
                            <a:pt x="14" y="120"/>
                          </a:lnTo>
                          <a:lnTo>
                            <a:pt x="14" y="113"/>
                          </a:lnTo>
                          <a:lnTo>
                            <a:pt x="14" y="105"/>
                          </a:lnTo>
                          <a:lnTo>
                            <a:pt x="14" y="90"/>
                          </a:lnTo>
                          <a:lnTo>
                            <a:pt x="14" y="83"/>
                          </a:lnTo>
                          <a:lnTo>
                            <a:pt x="14" y="75"/>
                          </a:lnTo>
                          <a:lnTo>
                            <a:pt x="0" y="75"/>
                          </a:lnTo>
                          <a:lnTo>
                            <a:pt x="7" y="68"/>
                          </a:lnTo>
                          <a:lnTo>
                            <a:pt x="14" y="68"/>
                          </a:lnTo>
                          <a:lnTo>
                            <a:pt x="14" y="60"/>
                          </a:lnTo>
                          <a:lnTo>
                            <a:pt x="14" y="53"/>
                          </a:lnTo>
                          <a:lnTo>
                            <a:pt x="14" y="38"/>
                          </a:lnTo>
                          <a:lnTo>
                            <a:pt x="14" y="23"/>
                          </a:lnTo>
                          <a:lnTo>
                            <a:pt x="21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63" name="Freeform 39">
                      <a:extLst>
                        <a:ext uri="{FF2B5EF4-FFF2-40B4-BE49-F238E27FC236}">
                          <a16:creationId xmlns:a16="http://schemas.microsoft.com/office/drawing/2014/main" id="{3F69CF6F-E989-8DD1-0A3D-E56C26DC91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62" y="1222"/>
                      <a:ext cx="57" cy="121"/>
                    </a:xfrm>
                    <a:custGeom>
                      <a:avLst/>
                      <a:gdLst>
                        <a:gd name="T0" fmla="*/ 21 w 57"/>
                        <a:gd name="T1" fmla="*/ 0 h 121"/>
                        <a:gd name="T2" fmla="*/ 21 w 57"/>
                        <a:gd name="T3" fmla="*/ 8 h 121"/>
                        <a:gd name="T4" fmla="*/ 21 w 57"/>
                        <a:gd name="T5" fmla="*/ 15 h 121"/>
                        <a:gd name="T6" fmla="*/ 14 w 57"/>
                        <a:gd name="T7" fmla="*/ 30 h 121"/>
                        <a:gd name="T8" fmla="*/ 21 w 57"/>
                        <a:gd name="T9" fmla="*/ 23 h 121"/>
                        <a:gd name="T10" fmla="*/ 28 w 57"/>
                        <a:gd name="T11" fmla="*/ 23 h 121"/>
                        <a:gd name="T12" fmla="*/ 21 w 57"/>
                        <a:gd name="T13" fmla="*/ 38 h 121"/>
                        <a:gd name="T14" fmla="*/ 14 w 57"/>
                        <a:gd name="T15" fmla="*/ 38 h 121"/>
                        <a:gd name="T16" fmla="*/ 14 w 57"/>
                        <a:gd name="T17" fmla="*/ 45 h 121"/>
                        <a:gd name="T18" fmla="*/ 21 w 57"/>
                        <a:gd name="T19" fmla="*/ 53 h 121"/>
                        <a:gd name="T20" fmla="*/ 28 w 57"/>
                        <a:gd name="T21" fmla="*/ 45 h 121"/>
                        <a:gd name="T22" fmla="*/ 28 w 57"/>
                        <a:gd name="T23" fmla="*/ 38 h 121"/>
                        <a:gd name="T24" fmla="*/ 35 w 57"/>
                        <a:gd name="T25" fmla="*/ 38 h 121"/>
                        <a:gd name="T26" fmla="*/ 35 w 57"/>
                        <a:gd name="T27" fmla="*/ 45 h 121"/>
                        <a:gd name="T28" fmla="*/ 28 w 57"/>
                        <a:gd name="T29" fmla="*/ 53 h 121"/>
                        <a:gd name="T30" fmla="*/ 21 w 57"/>
                        <a:gd name="T31" fmla="*/ 53 h 121"/>
                        <a:gd name="T32" fmla="*/ 14 w 57"/>
                        <a:gd name="T33" fmla="*/ 68 h 121"/>
                        <a:gd name="T34" fmla="*/ 14 w 57"/>
                        <a:gd name="T35" fmla="*/ 75 h 121"/>
                        <a:gd name="T36" fmla="*/ 14 w 57"/>
                        <a:gd name="T37" fmla="*/ 83 h 121"/>
                        <a:gd name="T38" fmla="*/ 21 w 57"/>
                        <a:gd name="T39" fmla="*/ 83 h 121"/>
                        <a:gd name="T40" fmla="*/ 21 w 57"/>
                        <a:gd name="T41" fmla="*/ 90 h 121"/>
                        <a:gd name="T42" fmla="*/ 14 w 57"/>
                        <a:gd name="T43" fmla="*/ 90 h 121"/>
                        <a:gd name="T44" fmla="*/ 14 w 57"/>
                        <a:gd name="T45" fmla="*/ 98 h 121"/>
                        <a:gd name="T46" fmla="*/ 21 w 57"/>
                        <a:gd name="T47" fmla="*/ 105 h 121"/>
                        <a:gd name="T48" fmla="*/ 21 w 57"/>
                        <a:gd name="T49" fmla="*/ 113 h 121"/>
                        <a:gd name="T50" fmla="*/ 28 w 57"/>
                        <a:gd name="T51" fmla="*/ 113 h 121"/>
                        <a:gd name="T52" fmla="*/ 42 w 57"/>
                        <a:gd name="T53" fmla="*/ 113 h 121"/>
                        <a:gd name="T54" fmla="*/ 49 w 57"/>
                        <a:gd name="T55" fmla="*/ 113 h 121"/>
                        <a:gd name="T56" fmla="*/ 56 w 57"/>
                        <a:gd name="T57" fmla="*/ 113 h 121"/>
                        <a:gd name="T58" fmla="*/ 49 w 57"/>
                        <a:gd name="T59" fmla="*/ 113 h 121"/>
                        <a:gd name="T60" fmla="*/ 42 w 57"/>
                        <a:gd name="T61" fmla="*/ 113 h 121"/>
                        <a:gd name="T62" fmla="*/ 35 w 57"/>
                        <a:gd name="T63" fmla="*/ 113 h 121"/>
                        <a:gd name="T64" fmla="*/ 28 w 57"/>
                        <a:gd name="T65" fmla="*/ 113 h 121"/>
                        <a:gd name="T66" fmla="*/ 28 w 57"/>
                        <a:gd name="T67" fmla="*/ 120 h 121"/>
                        <a:gd name="T68" fmla="*/ 35 w 57"/>
                        <a:gd name="T69" fmla="*/ 120 h 121"/>
                        <a:gd name="T70" fmla="*/ 21 w 57"/>
                        <a:gd name="T71" fmla="*/ 120 h 121"/>
                        <a:gd name="T72" fmla="*/ 14 w 57"/>
                        <a:gd name="T73" fmla="*/ 120 h 121"/>
                        <a:gd name="T74" fmla="*/ 14 w 57"/>
                        <a:gd name="T75" fmla="*/ 113 h 121"/>
                        <a:gd name="T76" fmla="*/ 14 w 57"/>
                        <a:gd name="T77" fmla="*/ 105 h 121"/>
                        <a:gd name="T78" fmla="*/ 14 w 57"/>
                        <a:gd name="T79" fmla="*/ 90 h 121"/>
                        <a:gd name="T80" fmla="*/ 14 w 57"/>
                        <a:gd name="T81" fmla="*/ 83 h 121"/>
                        <a:gd name="T82" fmla="*/ 14 w 57"/>
                        <a:gd name="T83" fmla="*/ 75 h 121"/>
                        <a:gd name="T84" fmla="*/ 0 w 57"/>
                        <a:gd name="T85" fmla="*/ 75 h 121"/>
                        <a:gd name="T86" fmla="*/ 7 w 57"/>
                        <a:gd name="T87" fmla="*/ 68 h 121"/>
                        <a:gd name="T88" fmla="*/ 14 w 57"/>
                        <a:gd name="T89" fmla="*/ 68 h 121"/>
                        <a:gd name="T90" fmla="*/ 14 w 57"/>
                        <a:gd name="T91" fmla="*/ 60 h 121"/>
                        <a:gd name="T92" fmla="*/ 14 w 57"/>
                        <a:gd name="T93" fmla="*/ 53 h 121"/>
                        <a:gd name="T94" fmla="*/ 14 w 57"/>
                        <a:gd name="T95" fmla="*/ 38 h 121"/>
                        <a:gd name="T96" fmla="*/ 14 w 57"/>
                        <a:gd name="T97" fmla="*/ 23 h 121"/>
                        <a:gd name="T98" fmla="*/ 21 w 57"/>
                        <a:gd name="T99" fmla="*/ 0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7" h="121">
                          <a:moveTo>
                            <a:pt x="21" y="0"/>
                          </a:moveTo>
                          <a:lnTo>
                            <a:pt x="21" y="8"/>
                          </a:lnTo>
                          <a:lnTo>
                            <a:pt x="21" y="15"/>
                          </a:lnTo>
                          <a:lnTo>
                            <a:pt x="14" y="30"/>
                          </a:lnTo>
                          <a:lnTo>
                            <a:pt x="21" y="23"/>
                          </a:lnTo>
                          <a:lnTo>
                            <a:pt x="28" y="23"/>
                          </a:lnTo>
                          <a:lnTo>
                            <a:pt x="21" y="38"/>
                          </a:lnTo>
                          <a:lnTo>
                            <a:pt x="14" y="38"/>
                          </a:lnTo>
                          <a:lnTo>
                            <a:pt x="14" y="45"/>
                          </a:lnTo>
                          <a:lnTo>
                            <a:pt x="21" y="53"/>
                          </a:lnTo>
                          <a:lnTo>
                            <a:pt x="28" y="45"/>
                          </a:lnTo>
                          <a:lnTo>
                            <a:pt x="28" y="38"/>
                          </a:lnTo>
                          <a:lnTo>
                            <a:pt x="35" y="38"/>
                          </a:lnTo>
                          <a:lnTo>
                            <a:pt x="35" y="45"/>
                          </a:lnTo>
                          <a:lnTo>
                            <a:pt x="28" y="53"/>
                          </a:lnTo>
                          <a:lnTo>
                            <a:pt x="21" y="53"/>
                          </a:lnTo>
                          <a:lnTo>
                            <a:pt x="14" y="68"/>
                          </a:lnTo>
                          <a:lnTo>
                            <a:pt x="14" y="75"/>
                          </a:lnTo>
                          <a:lnTo>
                            <a:pt x="14" y="83"/>
                          </a:lnTo>
                          <a:lnTo>
                            <a:pt x="21" y="83"/>
                          </a:lnTo>
                          <a:lnTo>
                            <a:pt x="21" y="90"/>
                          </a:lnTo>
                          <a:lnTo>
                            <a:pt x="14" y="90"/>
                          </a:lnTo>
                          <a:lnTo>
                            <a:pt x="14" y="98"/>
                          </a:lnTo>
                          <a:lnTo>
                            <a:pt x="21" y="105"/>
                          </a:lnTo>
                          <a:lnTo>
                            <a:pt x="21" y="113"/>
                          </a:lnTo>
                          <a:lnTo>
                            <a:pt x="28" y="113"/>
                          </a:lnTo>
                          <a:lnTo>
                            <a:pt x="42" y="113"/>
                          </a:lnTo>
                          <a:lnTo>
                            <a:pt x="49" y="113"/>
                          </a:lnTo>
                          <a:lnTo>
                            <a:pt x="56" y="113"/>
                          </a:lnTo>
                          <a:lnTo>
                            <a:pt x="49" y="113"/>
                          </a:lnTo>
                          <a:lnTo>
                            <a:pt x="42" y="113"/>
                          </a:lnTo>
                          <a:lnTo>
                            <a:pt x="35" y="113"/>
                          </a:lnTo>
                          <a:lnTo>
                            <a:pt x="28" y="113"/>
                          </a:lnTo>
                          <a:lnTo>
                            <a:pt x="28" y="120"/>
                          </a:lnTo>
                          <a:lnTo>
                            <a:pt x="35" y="120"/>
                          </a:lnTo>
                          <a:lnTo>
                            <a:pt x="21" y="120"/>
                          </a:lnTo>
                          <a:lnTo>
                            <a:pt x="14" y="120"/>
                          </a:lnTo>
                          <a:lnTo>
                            <a:pt x="14" y="113"/>
                          </a:lnTo>
                          <a:lnTo>
                            <a:pt x="14" y="105"/>
                          </a:lnTo>
                          <a:lnTo>
                            <a:pt x="14" y="90"/>
                          </a:lnTo>
                          <a:lnTo>
                            <a:pt x="14" y="83"/>
                          </a:lnTo>
                          <a:lnTo>
                            <a:pt x="14" y="75"/>
                          </a:lnTo>
                          <a:lnTo>
                            <a:pt x="0" y="75"/>
                          </a:lnTo>
                          <a:lnTo>
                            <a:pt x="7" y="68"/>
                          </a:lnTo>
                          <a:lnTo>
                            <a:pt x="14" y="68"/>
                          </a:lnTo>
                          <a:lnTo>
                            <a:pt x="14" y="60"/>
                          </a:lnTo>
                          <a:lnTo>
                            <a:pt x="14" y="53"/>
                          </a:lnTo>
                          <a:lnTo>
                            <a:pt x="14" y="38"/>
                          </a:lnTo>
                          <a:lnTo>
                            <a:pt x="14" y="23"/>
                          </a:lnTo>
                          <a:lnTo>
                            <a:pt x="21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64" name="Freeform 40">
                      <a:extLst>
                        <a:ext uri="{FF2B5EF4-FFF2-40B4-BE49-F238E27FC236}">
                          <a16:creationId xmlns:a16="http://schemas.microsoft.com/office/drawing/2014/main" id="{2D310DCB-775F-C22C-24ED-89591B6671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46" y="1286"/>
                      <a:ext cx="17" cy="1"/>
                    </a:xfrm>
                    <a:custGeom>
                      <a:avLst/>
                      <a:gdLst>
                        <a:gd name="T0" fmla="*/ 16 w 17"/>
                        <a:gd name="T1" fmla="*/ 0 h 1"/>
                        <a:gd name="T2" fmla="*/ 0 w 17"/>
                        <a:gd name="T3" fmla="*/ 0 h 1"/>
                        <a:gd name="T4" fmla="*/ 11 w 17"/>
                        <a:gd name="T5" fmla="*/ 0 h 1"/>
                        <a:gd name="T6" fmla="*/ 16 w 17"/>
                        <a:gd name="T7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16" y="0"/>
                          </a:moveTo>
                          <a:lnTo>
                            <a:pt x="0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65" name="Freeform 41">
                      <a:extLst>
                        <a:ext uri="{FF2B5EF4-FFF2-40B4-BE49-F238E27FC236}">
                          <a16:creationId xmlns:a16="http://schemas.microsoft.com/office/drawing/2014/main" id="{0A036D5F-7AC2-42BF-5ACB-4C8A209808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46" y="1286"/>
                      <a:ext cx="17" cy="1"/>
                    </a:xfrm>
                    <a:custGeom>
                      <a:avLst/>
                      <a:gdLst>
                        <a:gd name="T0" fmla="*/ 16 w 17"/>
                        <a:gd name="T1" fmla="*/ 0 h 1"/>
                        <a:gd name="T2" fmla="*/ 0 w 17"/>
                        <a:gd name="T3" fmla="*/ 0 h 1"/>
                        <a:gd name="T4" fmla="*/ 11 w 17"/>
                        <a:gd name="T5" fmla="*/ 0 h 1"/>
                        <a:gd name="T6" fmla="*/ 16 w 17"/>
                        <a:gd name="T7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16" y="0"/>
                          </a:moveTo>
                          <a:lnTo>
                            <a:pt x="0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77866" name="Group 42">
                      <a:extLst>
                        <a:ext uri="{FF2B5EF4-FFF2-40B4-BE49-F238E27FC236}">
                          <a16:creationId xmlns:a16="http://schemas.microsoft.com/office/drawing/2014/main" id="{CF2564F4-4448-B993-5A4D-DC1195D6A9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14" y="1198"/>
                      <a:ext cx="33" cy="185"/>
                      <a:chOff x="3414" y="1198"/>
                      <a:chExt cx="33" cy="185"/>
                    </a:xfrm>
                  </p:grpSpPr>
                  <p:sp>
                    <p:nvSpPr>
                      <p:cNvPr id="77867" name="Freeform 43">
                        <a:extLst>
                          <a:ext uri="{FF2B5EF4-FFF2-40B4-BE49-F238E27FC236}">
                            <a16:creationId xmlns:a16="http://schemas.microsoft.com/office/drawing/2014/main" id="{59F9DC2C-A77E-3581-FD10-981616FC888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14" y="1198"/>
                        <a:ext cx="33" cy="185"/>
                      </a:xfrm>
                      <a:custGeom>
                        <a:avLst/>
                        <a:gdLst>
                          <a:gd name="T0" fmla="*/ 13 w 33"/>
                          <a:gd name="T1" fmla="*/ 8 h 185"/>
                          <a:gd name="T2" fmla="*/ 6 w 33"/>
                          <a:gd name="T3" fmla="*/ 0 h 185"/>
                          <a:gd name="T4" fmla="*/ 0 w 33"/>
                          <a:gd name="T5" fmla="*/ 8 h 185"/>
                          <a:gd name="T6" fmla="*/ 0 w 33"/>
                          <a:gd name="T7" fmla="*/ 23 h 185"/>
                          <a:gd name="T8" fmla="*/ 0 w 33"/>
                          <a:gd name="T9" fmla="*/ 46 h 185"/>
                          <a:gd name="T10" fmla="*/ 0 w 33"/>
                          <a:gd name="T11" fmla="*/ 54 h 185"/>
                          <a:gd name="T12" fmla="*/ 6 w 33"/>
                          <a:gd name="T13" fmla="*/ 69 h 185"/>
                          <a:gd name="T14" fmla="*/ 6 w 33"/>
                          <a:gd name="T15" fmla="*/ 84 h 185"/>
                          <a:gd name="T16" fmla="*/ 6 w 33"/>
                          <a:gd name="T17" fmla="*/ 107 h 185"/>
                          <a:gd name="T18" fmla="*/ 6 w 33"/>
                          <a:gd name="T19" fmla="*/ 123 h 185"/>
                          <a:gd name="T20" fmla="*/ 6 w 33"/>
                          <a:gd name="T21" fmla="*/ 138 h 185"/>
                          <a:gd name="T22" fmla="*/ 13 w 33"/>
                          <a:gd name="T23" fmla="*/ 153 h 185"/>
                          <a:gd name="T24" fmla="*/ 13 w 33"/>
                          <a:gd name="T25" fmla="*/ 161 h 185"/>
                          <a:gd name="T26" fmla="*/ 19 w 33"/>
                          <a:gd name="T27" fmla="*/ 176 h 185"/>
                          <a:gd name="T28" fmla="*/ 19 w 33"/>
                          <a:gd name="T29" fmla="*/ 184 h 185"/>
                          <a:gd name="T30" fmla="*/ 32 w 33"/>
                          <a:gd name="T31" fmla="*/ 184 h 185"/>
                          <a:gd name="T32" fmla="*/ 32 w 33"/>
                          <a:gd name="T33" fmla="*/ 176 h 185"/>
                          <a:gd name="T34" fmla="*/ 26 w 33"/>
                          <a:gd name="T35" fmla="*/ 169 h 185"/>
                          <a:gd name="T36" fmla="*/ 26 w 33"/>
                          <a:gd name="T37" fmla="*/ 161 h 185"/>
                          <a:gd name="T38" fmla="*/ 19 w 33"/>
                          <a:gd name="T39" fmla="*/ 153 h 185"/>
                          <a:gd name="T40" fmla="*/ 19 w 33"/>
                          <a:gd name="T41" fmla="*/ 138 h 185"/>
                          <a:gd name="T42" fmla="*/ 19 w 33"/>
                          <a:gd name="T43" fmla="*/ 130 h 185"/>
                          <a:gd name="T44" fmla="*/ 19 w 33"/>
                          <a:gd name="T45" fmla="*/ 123 h 185"/>
                          <a:gd name="T46" fmla="*/ 26 w 33"/>
                          <a:gd name="T47" fmla="*/ 107 h 185"/>
                          <a:gd name="T48" fmla="*/ 26 w 33"/>
                          <a:gd name="T49" fmla="*/ 100 h 185"/>
                          <a:gd name="T50" fmla="*/ 26 w 33"/>
                          <a:gd name="T51" fmla="*/ 84 h 185"/>
                          <a:gd name="T52" fmla="*/ 32 w 33"/>
                          <a:gd name="T53" fmla="*/ 69 h 185"/>
                          <a:gd name="T54" fmla="*/ 32 w 33"/>
                          <a:gd name="T55" fmla="*/ 61 h 185"/>
                          <a:gd name="T56" fmla="*/ 32 w 33"/>
                          <a:gd name="T57" fmla="*/ 54 h 185"/>
                          <a:gd name="T58" fmla="*/ 32 w 33"/>
                          <a:gd name="T59" fmla="*/ 46 h 185"/>
                          <a:gd name="T60" fmla="*/ 19 w 33"/>
                          <a:gd name="T61" fmla="*/ 46 h 185"/>
                          <a:gd name="T62" fmla="*/ 32 w 33"/>
                          <a:gd name="T63" fmla="*/ 38 h 185"/>
                          <a:gd name="T64" fmla="*/ 32 w 33"/>
                          <a:gd name="T65" fmla="*/ 31 h 185"/>
                          <a:gd name="T66" fmla="*/ 26 w 33"/>
                          <a:gd name="T67" fmla="*/ 23 h 185"/>
                          <a:gd name="T68" fmla="*/ 19 w 33"/>
                          <a:gd name="T69" fmla="*/ 15 h 185"/>
                          <a:gd name="T70" fmla="*/ 13 w 33"/>
                          <a:gd name="T71" fmla="*/ 8 h 1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33" h="185">
                            <a:moveTo>
                              <a:pt x="13" y="8"/>
                            </a:moveTo>
                            <a:lnTo>
                              <a:pt x="6" y="0"/>
                            </a:lnTo>
                            <a:lnTo>
                              <a:pt x="0" y="8"/>
                            </a:lnTo>
                            <a:lnTo>
                              <a:pt x="0" y="23"/>
                            </a:lnTo>
                            <a:lnTo>
                              <a:pt x="0" y="46"/>
                            </a:lnTo>
                            <a:lnTo>
                              <a:pt x="0" y="54"/>
                            </a:lnTo>
                            <a:lnTo>
                              <a:pt x="6" y="69"/>
                            </a:lnTo>
                            <a:lnTo>
                              <a:pt x="6" y="84"/>
                            </a:lnTo>
                            <a:lnTo>
                              <a:pt x="6" y="107"/>
                            </a:lnTo>
                            <a:lnTo>
                              <a:pt x="6" y="123"/>
                            </a:lnTo>
                            <a:lnTo>
                              <a:pt x="6" y="138"/>
                            </a:lnTo>
                            <a:lnTo>
                              <a:pt x="13" y="153"/>
                            </a:lnTo>
                            <a:lnTo>
                              <a:pt x="13" y="161"/>
                            </a:lnTo>
                            <a:lnTo>
                              <a:pt x="19" y="176"/>
                            </a:lnTo>
                            <a:lnTo>
                              <a:pt x="19" y="184"/>
                            </a:lnTo>
                            <a:lnTo>
                              <a:pt x="32" y="184"/>
                            </a:lnTo>
                            <a:lnTo>
                              <a:pt x="32" y="176"/>
                            </a:lnTo>
                            <a:lnTo>
                              <a:pt x="26" y="169"/>
                            </a:lnTo>
                            <a:lnTo>
                              <a:pt x="26" y="161"/>
                            </a:lnTo>
                            <a:lnTo>
                              <a:pt x="19" y="153"/>
                            </a:lnTo>
                            <a:lnTo>
                              <a:pt x="19" y="138"/>
                            </a:lnTo>
                            <a:lnTo>
                              <a:pt x="19" y="130"/>
                            </a:lnTo>
                            <a:lnTo>
                              <a:pt x="19" y="123"/>
                            </a:lnTo>
                            <a:lnTo>
                              <a:pt x="26" y="107"/>
                            </a:lnTo>
                            <a:lnTo>
                              <a:pt x="26" y="100"/>
                            </a:lnTo>
                            <a:lnTo>
                              <a:pt x="26" y="84"/>
                            </a:lnTo>
                            <a:lnTo>
                              <a:pt x="32" y="69"/>
                            </a:lnTo>
                            <a:lnTo>
                              <a:pt x="32" y="61"/>
                            </a:lnTo>
                            <a:lnTo>
                              <a:pt x="32" y="54"/>
                            </a:lnTo>
                            <a:lnTo>
                              <a:pt x="32" y="46"/>
                            </a:lnTo>
                            <a:lnTo>
                              <a:pt x="19" y="46"/>
                            </a:lnTo>
                            <a:lnTo>
                              <a:pt x="32" y="38"/>
                            </a:lnTo>
                            <a:lnTo>
                              <a:pt x="32" y="31"/>
                            </a:lnTo>
                            <a:lnTo>
                              <a:pt x="26" y="23"/>
                            </a:lnTo>
                            <a:lnTo>
                              <a:pt x="19" y="15"/>
                            </a:lnTo>
                            <a:lnTo>
                              <a:pt x="13" y="8"/>
                            </a:lnTo>
                          </a:path>
                        </a:pathLst>
                      </a:custGeom>
                      <a:solidFill>
                        <a:srgbClr val="5F5F5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68" name="Freeform 44">
                        <a:extLst>
                          <a:ext uri="{FF2B5EF4-FFF2-40B4-BE49-F238E27FC236}">
                            <a16:creationId xmlns:a16="http://schemas.microsoft.com/office/drawing/2014/main" id="{239EF16D-446D-704B-544C-BD187CEF502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14" y="1198"/>
                        <a:ext cx="33" cy="185"/>
                      </a:xfrm>
                      <a:custGeom>
                        <a:avLst/>
                        <a:gdLst>
                          <a:gd name="T0" fmla="*/ 13 w 33"/>
                          <a:gd name="T1" fmla="*/ 8 h 185"/>
                          <a:gd name="T2" fmla="*/ 6 w 33"/>
                          <a:gd name="T3" fmla="*/ 0 h 185"/>
                          <a:gd name="T4" fmla="*/ 0 w 33"/>
                          <a:gd name="T5" fmla="*/ 8 h 185"/>
                          <a:gd name="T6" fmla="*/ 0 w 33"/>
                          <a:gd name="T7" fmla="*/ 23 h 185"/>
                          <a:gd name="T8" fmla="*/ 0 w 33"/>
                          <a:gd name="T9" fmla="*/ 46 h 185"/>
                          <a:gd name="T10" fmla="*/ 0 w 33"/>
                          <a:gd name="T11" fmla="*/ 54 h 185"/>
                          <a:gd name="T12" fmla="*/ 6 w 33"/>
                          <a:gd name="T13" fmla="*/ 69 h 185"/>
                          <a:gd name="T14" fmla="*/ 6 w 33"/>
                          <a:gd name="T15" fmla="*/ 84 h 185"/>
                          <a:gd name="T16" fmla="*/ 6 w 33"/>
                          <a:gd name="T17" fmla="*/ 107 h 185"/>
                          <a:gd name="T18" fmla="*/ 6 w 33"/>
                          <a:gd name="T19" fmla="*/ 123 h 185"/>
                          <a:gd name="T20" fmla="*/ 6 w 33"/>
                          <a:gd name="T21" fmla="*/ 138 h 185"/>
                          <a:gd name="T22" fmla="*/ 13 w 33"/>
                          <a:gd name="T23" fmla="*/ 153 h 185"/>
                          <a:gd name="T24" fmla="*/ 13 w 33"/>
                          <a:gd name="T25" fmla="*/ 161 h 185"/>
                          <a:gd name="T26" fmla="*/ 19 w 33"/>
                          <a:gd name="T27" fmla="*/ 176 h 185"/>
                          <a:gd name="T28" fmla="*/ 19 w 33"/>
                          <a:gd name="T29" fmla="*/ 184 h 185"/>
                          <a:gd name="T30" fmla="*/ 32 w 33"/>
                          <a:gd name="T31" fmla="*/ 184 h 185"/>
                          <a:gd name="T32" fmla="*/ 32 w 33"/>
                          <a:gd name="T33" fmla="*/ 176 h 185"/>
                          <a:gd name="T34" fmla="*/ 26 w 33"/>
                          <a:gd name="T35" fmla="*/ 169 h 185"/>
                          <a:gd name="T36" fmla="*/ 26 w 33"/>
                          <a:gd name="T37" fmla="*/ 161 h 185"/>
                          <a:gd name="T38" fmla="*/ 19 w 33"/>
                          <a:gd name="T39" fmla="*/ 153 h 185"/>
                          <a:gd name="T40" fmla="*/ 19 w 33"/>
                          <a:gd name="T41" fmla="*/ 138 h 185"/>
                          <a:gd name="T42" fmla="*/ 19 w 33"/>
                          <a:gd name="T43" fmla="*/ 130 h 185"/>
                          <a:gd name="T44" fmla="*/ 19 w 33"/>
                          <a:gd name="T45" fmla="*/ 123 h 185"/>
                          <a:gd name="T46" fmla="*/ 26 w 33"/>
                          <a:gd name="T47" fmla="*/ 107 h 185"/>
                          <a:gd name="T48" fmla="*/ 26 w 33"/>
                          <a:gd name="T49" fmla="*/ 100 h 185"/>
                          <a:gd name="T50" fmla="*/ 26 w 33"/>
                          <a:gd name="T51" fmla="*/ 84 h 185"/>
                          <a:gd name="T52" fmla="*/ 32 w 33"/>
                          <a:gd name="T53" fmla="*/ 69 h 185"/>
                          <a:gd name="T54" fmla="*/ 32 w 33"/>
                          <a:gd name="T55" fmla="*/ 61 h 185"/>
                          <a:gd name="T56" fmla="*/ 32 w 33"/>
                          <a:gd name="T57" fmla="*/ 54 h 185"/>
                          <a:gd name="T58" fmla="*/ 32 w 33"/>
                          <a:gd name="T59" fmla="*/ 46 h 185"/>
                          <a:gd name="T60" fmla="*/ 19 w 33"/>
                          <a:gd name="T61" fmla="*/ 46 h 185"/>
                          <a:gd name="T62" fmla="*/ 32 w 33"/>
                          <a:gd name="T63" fmla="*/ 38 h 185"/>
                          <a:gd name="T64" fmla="*/ 32 w 33"/>
                          <a:gd name="T65" fmla="*/ 31 h 185"/>
                          <a:gd name="T66" fmla="*/ 26 w 33"/>
                          <a:gd name="T67" fmla="*/ 23 h 185"/>
                          <a:gd name="T68" fmla="*/ 19 w 33"/>
                          <a:gd name="T69" fmla="*/ 15 h 185"/>
                          <a:gd name="T70" fmla="*/ 13 w 33"/>
                          <a:gd name="T71" fmla="*/ 8 h 1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33" h="185">
                            <a:moveTo>
                              <a:pt x="13" y="8"/>
                            </a:moveTo>
                            <a:lnTo>
                              <a:pt x="6" y="0"/>
                            </a:lnTo>
                            <a:lnTo>
                              <a:pt x="0" y="8"/>
                            </a:lnTo>
                            <a:lnTo>
                              <a:pt x="0" y="23"/>
                            </a:lnTo>
                            <a:lnTo>
                              <a:pt x="0" y="46"/>
                            </a:lnTo>
                            <a:lnTo>
                              <a:pt x="0" y="54"/>
                            </a:lnTo>
                            <a:lnTo>
                              <a:pt x="6" y="69"/>
                            </a:lnTo>
                            <a:lnTo>
                              <a:pt x="6" y="84"/>
                            </a:lnTo>
                            <a:lnTo>
                              <a:pt x="6" y="107"/>
                            </a:lnTo>
                            <a:lnTo>
                              <a:pt x="6" y="123"/>
                            </a:lnTo>
                            <a:lnTo>
                              <a:pt x="6" y="138"/>
                            </a:lnTo>
                            <a:lnTo>
                              <a:pt x="13" y="153"/>
                            </a:lnTo>
                            <a:lnTo>
                              <a:pt x="13" y="161"/>
                            </a:lnTo>
                            <a:lnTo>
                              <a:pt x="19" y="176"/>
                            </a:lnTo>
                            <a:lnTo>
                              <a:pt x="19" y="184"/>
                            </a:lnTo>
                            <a:lnTo>
                              <a:pt x="32" y="184"/>
                            </a:lnTo>
                            <a:lnTo>
                              <a:pt x="32" y="176"/>
                            </a:lnTo>
                            <a:lnTo>
                              <a:pt x="26" y="169"/>
                            </a:lnTo>
                            <a:lnTo>
                              <a:pt x="26" y="161"/>
                            </a:lnTo>
                            <a:lnTo>
                              <a:pt x="19" y="153"/>
                            </a:lnTo>
                            <a:lnTo>
                              <a:pt x="19" y="138"/>
                            </a:lnTo>
                            <a:lnTo>
                              <a:pt x="19" y="130"/>
                            </a:lnTo>
                            <a:lnTo>
                              <a:pt x="19" y="123"/>
                            </a:lnTo>
                            <a:lnTo>
                              <a:pt x="26" y="107"/>
                            </a:lnTo>
                            <a:lnTo>
                              <a:pt x="26" y="100"/>
                            </a:lnTo>
                            <a:lnTo>
                              <a:pt x="26" y="84"/>
                            </a:lnTo>
                            <a:lnTo>
                              <a:pt x="32" y="69"/>
                            </a:lnTo>
                            <a:lnTo>
                              <a:pt x="32" y="61"/>
                            </a:lnTo>
                            <a:lnTo>
                              <a:pt x="32" y="54"/>
                            </a:lnTo>
                            <a:lnTo>
                              <a:pt x="32" y="46"/>
                            </a:lnTo>
                            <a:lnTo>
                              <a:pt x="19" y="46"/>
                            </a:lnTo>
                            <a:lnTo>
                              <a:pt x="32" y="38"/>
                            </a:lnTo>
                            <a:lnTo>
                              <a:pt x="32" y="31"/>
                            </a:lnTo>
                            <a:lnTo>
                              <a:pt x="26" y="23"/>
                            </a:lnTo>
                            <a:lnTo>
                              <a:pt x="19" y="15"/>
                            </a:lnTo>
                            <a:lnTo>
                              <a:pt x="13" y="8"/>
                            </a:lnTo>
                          </a:path>
                        </a:pathLst>
                      </a:custGeom>
                      <a:solidFill>
                        <a:srgbClr val="5F5F5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69" name="Freeform 45">
                        <a:extLst>
                          <a:ext uri="{FF2B5EF4-FFF2-40B4-BE49-F238E27FC236}">
                            <a16:creationId xmlns:a16="http://schemas.microsoft.com/office/drawing/2014/main" id="{422F287D-9009-6CE4-49B9-F743B5E975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14" y="1198"/>
                        <a:ext cx="33" cy="185"/>
                      </a:xfrm>
                      <a:custGeom>
                        <a:avLst/>
                        <a:gdLst>
                          <a:gd name="T0" fmla="*/ 13 w 33"/>
                          <a:gd name="T1" fmla="*/ 0 h 185"/>
                          <a:gd name="T2" fmla="*/ 0 w 33"/>
                          <a:gd name="T3" fmla="*/ 0 h 185"/>
                          <a:gd name="T4" fmla="*/ 0 w 33"/>
                          <a:gd name="T5" fmla="*/ 8 h 185"/>
                          <a:gd name="T6" fmla="*/ 0 w 33"/>
                          <a:gd name="T7" fmla="*/ 23 h 185"/>
                          <a:gd name="T8" fmla="*/ 0 w 33"/>
                          <a:gd name="T9" fmla="*/ 46 h 185"/>
                          <a:gd name="T10" fmla="*/ 0 w 33"/>
                          <a:gd name="T11" fmla="*/ 54 h 185"/>
                          <a:gd name="T12" fmla="*/ 6 w 33"/>
                          <a:gd name="T13" fmla="*/ 69 h 185"/>
                          <a:gd name="T14" fmla="*/ 6 w 33"/>
                          <a:gd name="T15" fmla="*/ 84 h 185"/>
                          <a:gd name="T16" fmla="*/ 6 w 33"/>
                          <a:gd name="T17" fmla="*/ 100 h 185"/>
                          <a:gd name="T18" fmla="*/ 6 w 33"/>
                          <a:gd name="T19" fmla="*/ 123 h 185"/>
                          <a:gd name="T20" fmla="*/ 6 w 33"/>
                          <a:gd name="T21" fmla="*/ 130 h 185"/>
                          <a:gd name="T22" fmla="*/ 13 w 33"/>
                          <a:gd name="T23" fmla="*/ 146 h 185"/>
                          <a:gd name="T24" fmla="*/ 13 w 33"/>
                          <a:gd name="T25" fmla="*/ 161 h 185"/>
                          <a:gd name="T26" fmla="*/ 19 w 33"/>
                          <a:gd name="T27" fmla="*/ 176 h 185"/>
                          <a:gd name="T28" fmla="*/ 19 w 33"/>
                          <a:gd name="T29" fmla="*/ 184 h 185"/>
                          <a:gd name="T30" fmla="*/ 32 w 33"/>
                          <a:gd name="T31" fmla="*/ 184 h 185"/>
                          <a:gd name="T32" fmla="*/ 26 w 33"/>
                          <a:gd name="T33" fmla="*/ 176 h 185"/>
                          <a:gd name="T34" fmla="*/ 26 w 33"/>
                          <a:gd name="T35" fmla="*/ 169 h 185"/>
                          <a:gd name="T36" fmla="*/ 26 w 33"/>
                          <a:gd name="T37" fmla="*/ 153 h 185"/>
                          <a:gd name="T38" fmla="*/ 19 w 33"/>
                          <a:gd name="T39" fmla="*/ 146 h 185"/>
                          <a:gd name="T40" fmla="*/ 19 w 33"/>
                          <a:gd name="T41" fmla="*/ 138 h 185"/>
                          <a:gd name="T42" fmla="*/ 19 w 33"/>
                          <a:gd name="T43" fmla="*/ 130 h 185"/>
                          <a:gd name="T44" fmla="*/ 19 w 33"/>
                          <a:gd name="T45" fmla="*/ 123 h 185"/>
                          <a:gd name="T46" fmla="*/ 26 w 33"/>
                          <a:gd name="T47" fmla="*/ 100 h 185"/>
                          <a:gd name="T48" fmla="*/ 26 w 33"/>
                          <a:gd name="T49" fmla="*/ 92 h 185"/>
                          <a:gd name="T50" fmla="*/ 26 w 33"/>
                          <a:gd name="T51" fmla="*/ 84 h 185"/>
                          <a:gd name="T52" fmla="*/ 32 w 33"/>
                          <a:gd name="T53" fmla="*/ 69 h 185"/>
                          <a:gd name="T54" fmla="*/ 32 w 33"/>
                          <a:gd name="T55" fmla="*/ 61 h 185"/>
                          <a:gd name="T56" fmla="*/ 32 w 33"/>
                          <a:gd name="T57" fmla="*/ 54 h 185"/>
                          <a:gd name="T58" fmla="*/ 32 w 33"/>
                          <a:gd name="T59" fmla="*/ 46 h 185"/>
                          <a:gd name="T60" fmla="*/ 19 w 33"/>
                          <a:gd name="T61" fmla="*/ 46 h 185"/>
                          <a:gd name="T62" fmla="*/ 32 w 33"/>
                          <a:gd name="T63" fmla="*/ 31 h 185"/>
                          <a:gd name="T64" fmla="*/ 26 w 33"/>
                          <a:gd name="T65" fmla="*/ 23 h 185"/>
                          <a:gd name="T66" fmla="*/ 19 w 33"/>
                          <a:gd name="T67" fmla="*/ 8 h 185"/>
                          <a:gd name="T68" fmla="*/ 13 w 33"/>
                          <a:gd name="T69" fmla="*/ 0 h 1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3" h="185">
                            <a:moveTo>
                              <a:pt x="13" y="0"/>
                            </a:moveTo>
                            <a:lnTo>
                              <a:pt x="0" y="0"/>
                            </a:lnTo>
                            <a:lnTo>
                              <a:pt x="0" y="8"/>
                            </a:lnTo>
                            <a:lnTo>
                              <a:pt x="0" y="23"/>
                            </a:lnTo>
                            <a:lnTo>
                              <a:pt x="0" y="46"/>
                            </a:lnTo>
                            <a:lnTo>
                              <a:pt x="0" y="54"/>
                            </a:lnTo>
                            <a:lnTo>
                              <a:pt x="6" y="69"/>
                            </a:lnTo>
                            <a:lnTo>
                              <a:pt x="6" y="84"/>
                            </a:lnTo>
                            <a:lnTo>
                              <a:pt x="6" y="100"/>
                            </a:lnTo>
                            <a:lnTo>
                              <a:pt x="6" y="123"/>
                            </a:lnTo>
                            <a:lnTo>
                              <a:pt x="6" y="130"/>
                            </a:lnTo>
                            <a:lnTo>
                              <a:pt x="13" y="146"/>
                            </a:lnTo>
                            <a:lnTo>
                              <a:pt x="13" y="161"/>
                            </a:lnTo>
                            <a:lnTo>
                              <a:pt x="19" y="176"/>
                            </a:lnTo>
                            <a:lnTo>
                              <a:pt x="19" y="184"/>
                            </a:lnTo>
                            <a:lnTo>
                              <a:pt x="32" y="184"/>
                            </a:lnTo>
                            <a:lnTo>
                              <a:pt x="26" y="176"/>
                            </a:lnTo>
                            <a:lnTo>
                              <a:pt x="26" y="169"/>
                            </a:lnTo>
                            <a:lnTo>
                              <a:pt x="26" y="153"/>
                            </a:lnTo>
                            <a:lnTo>
                              <a:pt x="19" y="146"/>
                            </a:lnTo>
                            <a:lnTo>
                              <a:pt x="19" y="138"/>
                            </a:lnTo>
                            <a:lnTo>
                              <a:pt x="19" y="130"/>
                            </a:lnTo>
                            <a:lnTo>
                              <a:pt x="19" y="123"/>
                            </a:lnTo>
                            <a:lnTo>
                              <a:pt x="26" y="100"/>
                            </a:lnTo>
                            <a:lnTo>
                              <a:pt x="26" y="92"/>
                            </a:lnTo>
                            <a:lnTo>
                              <a:pt x="26" y="84"/>
                            </a:lnTo>
                            <a:lnTo>
                              <a:pt x="32" y="69"/>
                            </a:lnTo>
                            <a:lnTo>
                              <a:pt x="32" y="61"/>
                            </a:lnTo>
                            <a:lnTo>
                              <a:pt x="32" y="54"/>
                            </a:lnTo>
                            <a:lnTo>
                              <a:pt x="32" y="46"/>
                            </a:lnTo>
                            <a:lnTo>
                              <a:pt x="19" y="46"/>
                            </a:lnTo>
                            <a:lnTo>
                              <a:pt x="32" y="31"/>
                            </a:lnTo>
                            <a:lnTo>
                              <a:pt x="26" y="23"/>
                            </a:lnTo>
                            <a:lnTo>
                              <a:pt x="19" y="8"/>
                            </a:lnTo>
                            <a:lnTo>
                              <a:pt x="13" y="0"/>
                            </a:lnTo>
                          </a:path>
                        </a:pathLst>
                      </a:custGeom>
                      <a:solidFill>
                        <a:srgbClr val="7F7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70" name="Freeform 46">
                        <a:extLst>
                          <a:ext uri="{FF2B5EF4-FFF2-40B4-BE49-F238E27FC236}">
                            <a16:creationId xmlns:a16="http://schemas.microsoft.com/office/drawing/2014/main" id="{D9004310-055E-2E69-8F4E-1DF41E1495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14" y="1198"/>
                        <a:ext cx="33" cy="185"/>
                      </a:xfrm>
                      <a:custGeom>
                        <a:avLst/>
                        <a:gdLst>
                          <a:gd name="T0" fmla="*/ 13 w 33"/>
                          <a:gd name="T1" fmla="*/ 0 h 185"/>
                          <a:gd name="T2" fmla="*/ 0 w 33"/>
                          <a:gd name="T3" fmla="*/ 0 h 185"/>
                          <a:gd name="T4" fmla="*/ 0 w 33"/>
                          <a:gd name="T5" fmla="*/ 8 h 185"/>
                          <a:gd name="T6" fmla="*/ 0 w 33"/>
                          <a:gd name="T7" fmla="*/ 23 h 185"/>
                          <a:gd name="T8" fmla="*/ 0 w 33"/>
                          <a:gd name="T9" fmla="*/ 46 h 185"/>
                          <a:gd name="T10" fmla="*/ 0 w 33"/>
                          <a:gd name="T11" fmla="*/ 54 h 185"/>
                          <a:gd name="T12" fmla="*/ 6 w 33"/>
                          <a:gd name="T13" fmla="*/ 69 h 185"/>
                          <a:gd name="T14" fmla="*/ 6 w 33"/>
                          <a:gd name="T15" fmla="*/ 84 h 185"/>
                          <a:gd name="T16" fmla="*/ 6 w 33"/>
                          <a:gd name="T17" fmla="*/ 100 h 185"/>
                          <a:gd name="T18" fmla="*/ 6 w 33"/>
                          <a:gd name="T19" fmla="*/ 123 h 185"/>
                          <a:gd name="T20" fmla="*/ 6 w 33"/>
                          <a:gd name="T21" fmla="*/ 130 h 185"/>
                          <a:gd name="T22" fmla="*/ 13 w 33"/>
                          <a:gd name="T23" fmla="*/ 146 h 185"/>
                          <a:gd name="T24" fmla="*/ 13 w 33"/>
                          <a:gd name="T25" fmla="*/ 161 h 185"/>
                          <a:gd name="T26" fmla="*/ 19 w 33"/>
                          <a:gd name="T27" fmla="*/ 176 h 185"/>
                          <a:gd name="T28" fmla="*/ 19 w 33"/>
                          <a:gd name="T29" fmla="*/ 184 h 185"/>
                          <a:gd name="T30" fmla="*/ 32 w 33"/>
                          <a:gd name="T31" fmla="*/ 184 h 185"/>
                          <a:gd name="T32" fmla="*/ 26 w 33"/>
                          <a:gd name="T33" fmla="*/ 176 h 185"/>
                          <a:gd name="T34" fmla="*/ 26 w 33"/>
                          <a:gd name="T35" fmla="*/ 169 h 185"/>
                          <a:gd name="T36" fmla="*/ 26 w 33"/>
                          <a:gd name="T37" fmla="*/ 153 h 185"/>
                          <a:gd name="T38" fmla="*/ 19 w 33"/>
                          <a:gd name="T39" fmla="*/ 146 h 185"/>
                          <a:gd name="T40" fmla="*/ 19 w 33"/>
                          <a:gd name="T41" fmla="*/ 138 h 185"/>
                          <a:gd name="T42" fmla="*/ 19 w 33"/>
                          <a:gd name="T43" fmla="*/ 130 h 185"/>
                          <a:gd name="T44" fmla="*/ 19 w 33"/>
                          <a:gd name="T45" fmla="*/ 123 h 185"/>
                          <a:gd name="T46" fmla="*/ 26 w 33"/>
                          <a:gd name="T47" fmla="*/ 100 h 185"/>
                          <a:gd name="T48" fmla="*/ 26 w 33"/>
                          <a:gd name="T49" fmla="*/ 92 h 185"/>
                          <a:gd name="T50" fmla="*/ 26 w 33"/>
                          <a:gd name="T51" fmla="*/ 84 h 185"/>
                          <a:gd name="T52" fmla="*/ 32 w 33"/>
                          <a:gd name="T53" fmla="*/ 69 h 185"/>
                          <a:gd name="T54" fmla="*/ 32 w 33"/>
                          <a:gd name="T55" fmla="*/ 61 h 185"/>
                          <a:gd name="T56" fmla="*/ 32 w 33"/>
                          <a:gd name="T57" fmla="*/ 54 h 185"/>
                          <a:gd name="T58" fmla="*/ 32 w 33"/>
                          <a:gd name="T59" fmla="*/ 46 h 185"/>
                          <a:gd name="T60" fmla="*/ 19 w 33"/>
                          <a:gd name="T61" fmla="*/ 46 h 185"/>
                          <a:gd name="T62" fmla="*/ 32 w 33"/>
                          <a:gd name="T63" fmla="*/ 31 h 185"/>
                          <a:gd name="T64" fmla="*/ 26 w 33"/>
                          <a:gd name="T65" fmla="*/ 23 h 185"/>
                          <a:gd name="T66" fmla="*/ 19 w 33"/>
                          <a:gd name="T67" fmla="*/ 8 h 185"/>
                          <a:gd name="T68" fmla="*/ 13 w 33"/>
                          <a:gd name="T69" fmla="*/ 0 h 1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</a:cxnLst>
                        <a:rect l="0" t="0" r="r" b="b"/>
                        <a:pathLst>
                          <a:path w="33" h="185">
                            <a:moveTo>
                              <a:pt x="13" y="0"/>
                            </a:moveTo>
                            <a:lnTo>
                              <a:pt x="0" y="0"/>
                            </a:lnTo>
                            <a:lnTo>
                              <a:pt x="0" y="8"/>
                            </a:lnTo>
                            <a:lnTo>
                              <a:pt x="0" y="23"/>
                            </a:lnTo>
                            <a:lnTo>
                              <a:pt x="0" y="46"/>
                            </a:lnTo>
                            <a:lnTo>
                              <a:pt x="0" y="54"/>
                            </a:lnTo>
                            <a:lnTo>
                              <a:pt x="6" y="69"/>
                            </a:lnTo>
                            <a:lnTo>
                              <a:pt x="6" y="84"/>
                            </a:lnTo>
                            <a:lnTo>
                              <a:pt x="6" y="100"/>
                            </a:lnTo>
                            <a:lnTo>
                              <a:pt x="6" y="123"/>
                            </a:lnTo>
                            <a:lnTo>
                              <a:pt x="6" y="130"/>
                            </a:lnTo>
                            <a:lnTo>
                              <a:pt x="13" y="146"/>
                            </a:lnTo>
                            <a:lnTo>
                              <a:pt x="13" y="161"/>
                            </a:lnTo>
                            <a:lnTo>
                              <a:pt x="19" y="176"/>
                            </a:lnTo>
                            <a:lnTo>
                              <a:pt x="19" y="184"/>
                            </a:lnTo>
                            <a:lnTo>
                              <a:pt x="32" y="184"/>
                            </a:lnTo>
                            <a:lnTo>
                              <a:pt x="26" y="176"/>
                            </a:lnTo>
                            <a:lnTo>
                              <a:pt x="26" y="169"/>
                            </a:lnTo>
                            <a:lnTo>
                              <a:pt x="26" y="153"/>
                            </a:lnTo>
                            <a:lnTo>
                              <a:pt x="19" y="146"/>
                            </a:lnTo>
                            <a:lnTo>
                              <a:pt x="19" y="138"/>
                            </a:lnTo>
                            <a:lnTo>
                              <a:pt x="19" y="130"/>
                            </a:lnTo>
                            <a:lnTo>
                              <a:pt x="19" y="123"/>
                            </a:lnTo>
                            <a:lnTo>
                              <a:pt x="26" y="100"/>
                            </a:lnTo>
                            <a:lnTo>
                              <a:pt x="26" y="92"/>
                            </a:lnTo>
                            <a:lnTo>
                              <a:pt x="26" y="84"/>
                            </a:lnTo>
                            <a:lnTo>
                              <a:pt x="32" y="69"/>
                            </a:lnTo>
                            <a:lnTo>
                              <a:pt x="32" y="61"/>
                            </a:lnTo>
                            <a:lnTo>
                              <a:pt x="32" y="54"/>
                            </a:lnTo>
                            <a:lnTo>
                              <a:pt x="32" y="46"/>
                            </a:lnTo>
                            <a:lnTo>
                              <a:pt x="19" y="46"/>
                            </a:lnTo>
                            <a:lnTo>
                              <a:pt x="32" y="31"/>
                            </a:lnTo>
                            <a:lnTo>
                              <a:pt x="26" y="23"/>
                            </a:lnTo>
                            <a:lnTo>
                              <a:pt x="19" y="8"/>
                            </a:lnTo>
                            <a:lnTo>
                              <a:pt x="13" y="0"/>
                            </a:lnTo>
                          </a:path>
                        </a:pathLst>
                      </a:custGeom>
                      <a:solidFill>
                        <a:srgbClr val="7F7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  <p:grpSp>
            <p:nvGrpSpPr>
              <p:cNvPr id="77871" name="Group 47">
                <a:extLst>
                  <a:ext uri="{FF2B5EF4-FFF2-40B4-BE49-F238E27FC236}">
                    <a16:creationId xmlns:a16="http://schemas.microsoft.com/office/drawing/2014/main" id="{80C87DCE-A56E-F35F-4191-91A4064825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34" y="1110"/>
                <a:ext cx="97" cy="121"/>
                <a:chOff x="3334" y="1110"/>
                <a:chExt cx="97" cy="121"/>
              </a:xfrm>
            </p:grpSpPr>
            <p:sp>
              <p:nvSpPr>
                <p:cNvPr id="77872" name="Freeform 48">
                  <a:extLst>
                    <a:ext uri="{FF2B5EF4-FFF2-40B4-BE49-F238E27FC236}">
                      <a16:creationId xmlns:a16="http://schemas.microsoft.com/office/drawing/2014/main" id="{7F57CB13-BBA5-9FF8-3DFF-3C12936F6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1110"/>
                  <a:ext cx="89" cy="121"/>
                </a:xfrm>
                <a:custGeom>
                  <a:avLst/>
                  <a:gdLst>
                    <a:gd name="T0" fmla="*/ 7 w 89"/>
                    <a:gd name="T1" fmla="*/ 60 h 121"/>
                    <a:gd name="T2" fmla="*/ 0 w 89"/>
                    <a:gd name="T3" fmla="*/ 60 h 121"/>
                    <a:gd name="T4" fmla="*/ 0 w 89"/>
                    <a:gd name="T5" fmla="*/ 68 h 121"/>
                    <a:gd name="T6" fmla="*/ 7 w 89"/>
                    <a:gd name="T7" fmla="*/ 75 h 121"/>
                    <a:gd name="T8" fmla="*/ 7 w 89"/>
                    <a:gd name="T9" fmla="*/ 83 h 121"/>
                    <a:gd name="T10" fmla="*/ 15 w 89"/>
                    <a:gd name="T11" fmla="*/ 90 h 121"/>
                    <a:gd name="T12" fmla="*/ 22 w 89"/>
                    <a:gd name="T13" fmla="*/ 90 h 121"/>
                    <a:gd name="T14" fmla="*/ 29 w 89"/>
                    <a:gd name="T15" fmla="*/ 90 h 121"/>
                    <a:gd name="T16" fmla="*/ 29 w 89"/>
                    <a:gd name="T17" fmla="*/ 98 h 121"/>
                    <a:gd name="T18" fmla="*/ 29 w 89"/>
                    <a:gd name="T19" fmla="*/ 105 h 121"/>
                    <a:gd name="T20" fmla="*/ 37 w 89"/>
                    <a:gd name="T21" fmla="*/ 105 h 121"/>
                    <a:gd name="T22" fmla="*/ 44 w 89"/>
                    <a:gd name="T23" fmla="*/ 113 h 121"/>
                    <a:gd name="T24" fmla="*/ 51 w 89"/>
                    <a:gd name="T25" fmla="*/ 120 h 121"/>
                    <a:gd name="T26" fmla="*/ 59 w 89"/>
                    <a:gd name="T27" fmla="*/ 120 h 121"/>
                    <a:gd name="T28" fmla="*/ 66 w 89"/>
                    <a:gd name="T29" fmla="*/ 120 h 121"/>
                    <a:gd name="T30" fmla="*/ 66 w 89"/>
                    <a:gd name="T31" fmla="*/ 113 h 121"/>
                    <a:gd name="T32" fmla="*/ 73 w 89"/>
                    <a:gd name="T33" fmla="*/ 105 h 121"/>
                    <a:gd name="T34" fmla="*/ 81 w 89"/>
                    <a:gd name="T35" fmla="*/ 105 h 121"/>
                    <a:gd name="T36" fmla="*/ 81 w 89"/>
                    <a:gd name="T37" fmla="*/ 98 h 121"/>
                    <a:gd name="T38" fmla="*/ 88 w 89"/>
                    <a:gd name="T39" fmla="*/ 98 h 121"/>
                    <a:gd name="T40" fmla="*/ 88 w 89"/>
                    <a:gd name="T41" fmla="*/ 90 h 121"/>
                    <a:gd name="T42" fmla="*/ 88 w 89"/>
                    <a:gd name="T43" fmla="*/ 83 h 121"/>
                    <a:gd name="T44" fmla="*/ 88 w 89"/>
                    <a:gd name="T45" fmla="*/ 75 h 121"/>
                    <a:gd name="T46" fmla="*/ 88 w 89"/>
                    <a:gd name="T47" fmla="*/ 68 h 121"/>
                    <a:gd name="T48" fmla="*/ 88 w 89"/>
                    <a:gd name="T49" fmla="*/ 53 h 121"/>
                    <a:gd name="T50" fmla="*/ 88 w 89"/>
                    <a:gd name="T51" fmla="*/ 45 h 121"/>
                    <a:gd name="T52" fmla="*/ 81 w 89"/>
                    <a:gd name="T53" fmla="*/ 45 h 121"/>
                    <a:gd name="T54" fmla="*/ 81 w 89"/>
                    <a:gd name="T55" fmla="*/ 38 h 121"/>
                    <a:gd name="T56" fmla="*/ 81 w 89"/>
                    <a:gd name="T57" fmla="*/ 30 h 121"/>
                    <a:gd name="T58" fmla="*/ 73 w 89"/>
                    <a:gd name="T59" fmla="*/ 30 h 121"/>
                    <a:gd name="T60" fmla="*/ 73 w 89"/>
                    <a:gd name="T61" fmla="*/ 23 h 121"/>
                    <a:gd name="T62" fmla="*/ 66 w 89"/>
                    <a:gd name="T63" fmla="*/ 15 h 121"/>
                    <a:gd name="T64" fmla="*/ 66 w 89"/>
                    <a:gd name="T65" fmla="*/ 8 h 121"/>
                    <a:gd name="T66" fmla="*/ 59 w 89"/>
                    <a:gd name="T67" fmla="*/ 8 h 121"/>
                    <a:gd name="T68" fmla="*/ 51 w 89"/>
                    <a:gd name="T69" fmla="*/ 0 h 121"/>
                    <a:gd name="T70" fmla="*/ 44 w 89"/>
                    <a:gd name="T71" fmla="*/ 0 h 121"/>
                    <a:gd name="T72" fmla="*/ 37 w 89"/>
                    <a:gd name="T73" fmla="*/ 0 h 121"/>
                    <a:gd name="T74" fmla="*/ 29 w 89"/>
                    <a:gd name="T75" fmla="*/ 0 h 121"/>
                    <a:gd name="T76" fmla="*/ 29 w 89"/>
                    <a:gd name="T77" fmla="*/ 8 h 121"/>
                    <a:gd name="T78" fmla="*/ 22 w 89"/>
                    <a:gd name="T79" fmla="*/ 8 h 121"/>
                    <a:gd name="T80" fmla="*/ 15 w 89"/>
                    <a:gd name="T81" fmla="*/ 15 h 121"/>
                    <a:gd name="T82" fmla="*/ 7 w 89"/>
                    <a:gd name="T83" fmla="*/ 15 h 121"/>
                    <a:gd name="T84" fmla="*/ 7 w 89"/>
                    <a:gd name="T85" fmla="*/ 23 h 121"/>
                    <a:gd name="T86" fmla="*/ 0 w 89"/>
                    <a:gd name="T87" fmla="*/ 30 h 121"/>
                    <a:gd name="T88" fmla="*/ 0 w 89"/>
                    <a:gd name="T89" fmla="*/ 45 h 121"/>
                    <a:gd name="T90" fmla="*/ 0 w 89"/>
                    <a:gd name="T91" fmla="*/ 53 h 121"/>
                    <a:gd name="T92" fmla="*/ 7 w 89"/>
                    <a:gd name="T93" fmla="*/ 6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9" h="121">
                      <a:moveTo>
                        <a:pt x="7" y="60"/>
                      </a:moveTo>
                      <a:lnTo>
                        <a:pt x="0" y="60"/>
                      </a:lnTo>
                      <a:lnTo>
                        <a:pt x="0" y="68"/>
                      </a:lnTo>
                      <a:lnTo>
                        <a:pt x="7" y="75"/>
                      </a:lnTo>
                      <a:lnTo>
                        <a:pt x="7" y="83"/>
                      </a:lnTo>
                      <a:lnTo>
                        <a:pt x="15" y="90"/>
                      </a:lnTo>
                      <a:lnTo>
                        <a:pt x="22" y="90"/>
                      </a:lnTo>
                      <a:lnTo>
                        <a:pt x="29" y="90"/>
                      </a:lnTo>
                      <a:lnTo>
                        <a:pt x="29" y="98"/>
                      </a:lnTo>
                      <a:lnTo>
                        <a:pt x="29" y="105"/>
                      </a:lnTo>
                      <a:lnTo>
                        <a:pt x="37" y="105"/>
                      </a:lnTo>
                      <a:lnTo>
                        <a:pt x="44" y="113"/>
                      </a:lnTo>
                      <a:lnTo>
                        <a:pt x="51" y="120"/>
                      </a:lnTo>
                      <a:lnTo>
                        <a:pt x="59" y="120"/>
                      </a:lnTo>
                      <a:lnTo>
                        <a:pt x="66" y="120"/>
                      </a:lnTo>
                      <a:lnTo>
                        <a:pt x="66" y="113"/>
                      </a:lnTo>
                      <a:lnTo>
                        <a:pt x="73" y="105"/>
                      </a:lnTo>
                      <a:lnTo>
                        <a:pt x="81" y="105"/>
                      </a:lnTo>
                      <a:lnTo>
                        <a:pt x="81" y="98"/>
                      </a:lnTo>
                      <a:lnTo>
                        <a:pt x="88" y="98"/>
                      </a:lnTo>
                      <a:lnTo>
                        <a:pt x="88" y="90"/>
                      </a:lnTo>
                      <a:lnTo>
                        <a:pt x="88" y="83"/>
                      </a:lnTo>
                      <a:lnTo>
                        <a:pt x="88" y="75"/>
                      </a:lnTo>
                      <a:lnTo>
                        <a:pt x="88" y="68"/>
                      </a:lnTo>
                      <a:lnTo>
                        <a:pt x="88" y="53"/>
                      </a:lnTo>
                      <a:lnTo>
                        <a:pt x="88" y="45"/>
                      </a:lnTo>
                      <a:lnTo>
                        <a:pt x="81" y="45"/>
                      </a:lnTo>
                      <a:lnTo>
                        <a:pt x="81" y="38"/>
                      </a:lnTo>
                      <a:lnTo>
                        <a:pt x="81" y="30"/>
                      </a:lnTo>
                      <a:lnTo>
                        <a:pt x="73" y="30"/>
                      </a:lnTo>
                      <a:lnTo>
                        <a:pt x="73" y="23"/>
                      </a:lnTo>
                      <a:lnTo>
                        <a:pt x="66" y="15"/>
                      </a:lnTo>
                      <a:lnTo>
                        <a:pt x="66" y="8"/>
                      </a:lnTo>
                      <a:lnTo>
                        <a:pt x="59" y="8"/>
                      </a:lnTo>
                      <a:lnTo>
                        <a:pt x="51" y="0"/>
                      </a:lnTo>
                      <a:lnTo>
                        <a:pt x="44" y="0"/>
                      </a:lnTo>
                      <a:lnTo>
                        <a:pt x="37" y="0"/>
                      </a:lnTo>
                      <a:lnTo>
                        <a:pt x="29" y="0"/>
                      </a:lnTo>
                      <a:lnTo>
                        <a:pt x="29" y="8"/>
                      </a:lnTo>
                      <a:lnTo>
                        <a:pt x="22" y="8"/>
                      </a:lnTo>
                      <a:lnTo>
                        <a:pt x="15" y="15"/>
                      </a:lnTo>
                      <a:lnTo>
                        <a:pt x="7" y="15"/>
                      </a:lnTo>
                      <a:lnTo>
                        <a:pt x="7" y="23"/>
                      </a:lnTo>
                      <a:lnTo>
                        <a:pt x="0" y="30"/>
                      </a:lnTo>
                      <a:lnTo>
                        <a:pt x="0" y="45"/>
                      </a:lnTo>
                      <a:lnTo>
                        <a:pt x="0" y="53"/>
                      </a:lnTo>
                      <a:lnTo>
                        <a:pt x="7" y="60"/>
                      </a:lnTo>
                    </a:path>
                  </a:pathLst>
                </a:custGeom>
                <a:solidFill>
                  <a:srgbClr val="F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873" name="Freeform 49">
                  <a:extLst>
                    <a:ext uri="{FF2B5EF4-FFF2-40B4-BE49-F238E27FC236}">
                      <a16:creationId xmlns:a16="http://schemas.microsoft.com/office/drawing/2014/main" id="{797E0F33-31AA-C256-DA0A-C125A48C38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1110"/>
                  <a:ext cx="89" cy="121"/>
                </a:xfrm>
                <a:custGeom>
                  <a:avLst/>
                  <a:gdLst>
                    <a:gd name="T0" fmla="*/ 7 w 89"/>
                    <a:gd name="T1" fmla="*/ 60 h 121"/>
                    <a:gd name="T2" fmla="*/ 0 w 89"/>
                    <a:gd name="T3" fmla="*/ 60 h 121"/>
                    <a:gd name="T4" fmla="*/ 0 w 89"/>
                    <a:gd name="T5" fmla="*/ 68 h 121"/>
                    <a:gd name="T6" fmla="*/ 7 w 89"/>
                    <a:gd name="T7" fmla="*/ 75 h 121"/>
                    <a:gd name="T8" fmla="*/ 7 w 89"/>
                    <a:gd name="T9" fmla="*/ 83 h 121"/>
                    <a:gd name="T10" fmla="*/ 15 w 89"/>
                    <a:gd name="T11" fmla="*/ 90 h 121"/>
                    <a:gd name="T12" fmla="*/ 22 w 89"/>
                    <a:gd name="T13" fmla="*/ 90 h 121"/>
                    <a:gd name="T14" fmla="*/ 29 w 89"/>
                    <a:gd name="T15" fmla="*/ 90 h 121"/>
                    <a:gd name="T16" fmla="*/ 29 w 89"/>
                    <a:gd name="T17" fmla="*/ 98 h 121"/>
                    <a:gd name="T18" fmla="*/ 29 w 89"/>
                    <a:gd name="T19" fmla="*/ 105 h 121"/>
                    <a:gd name="T20" fmla="*/ 37 w 89"/>
                    <a:gd name="T21" fmla="*/ 105 h 121"/>
                    <a:gd name="T22" fmla="*/ 44 w 89"/>
                    <a:gd name="T23" fmla="*/ 113 h 121"/>
                    <a:gd name="T24" fmla="*/ 51 w 89"/>
                    <a:gd name="T25" fmla="*/ 120 h 121"/>
                    <a:gd name="T26" fmla="*/ 59 w 89"/>
                    <a:gd name="T27" fmla="*/ 120 h 121"/>
                    <a:gd name="T28" fmla="*/ 66 w 89"/>
                    <a:gd name="T29" fmla="*/ 120 h 121"/>
                    <a:gd name="T30" fmla="*/ 66 w 89"/>
                    <a:gd name="T31" fmla="*/ 113 h 121"/>
                    <a:gd name="T32" fmla="*/ 73 w 89"/>
                    <a:gd name="T33" fmla="*/ 105 h 121"/>
                    <a:gd name="T34" fmla="*/ 81 w 89"/>
                    <a:gd name="T35" fmla="*/ 105 h 121"/>
                    <a:gd name="T36" fmla="*/ 81 w 89"/>
                    <a:gd name="T37" fmla="*/ 98 h 121"/>
                    <a:gd name="T38" fmla="*/ 88 w 89"/>
                    <a:gd name="T39" fmla="*/ 98 h 121"/>
                    <a:gd name="T40" fmla="*/ 88 w 89"/>
                    <a:gd name="T41" fmla="*/ 90 h 121"/>
                    <a:gd name="T42" fmla="*/ 88 w 89"/>
                    <a:gd name="T43" fmla="*/ 83 h 121"/>
                    <a:gd name="T44" fmla="*/ 88 w 89"/>
                    <a:gd name="T45" fmla="*/ 75 h 121"/>
                    <a:gd name="T46" fmla="*/ 88 w 89"/>
                    <a:gd name="T47" fmla="*/ 68 h 121"/>
                    <a:gd name="T48" fmla="*/ 88 w 89"/>
                    <a:gd name="T49" fmla="*/ 53 h 121"/>
                    <a:gd name="T50" fmla="*/ 88 w 89"/>
                    <a:gd name="T51" fmla="*/ 45 h 121"/>
                    <a:gd name="T52" fmla="*/ 81 w 89"/>
                    <a:gd name="T53" fmla="*/ 45 h 121"/>
                    <a:gd name="T54" fmla="*/ 81 w 89"/>
                    <a:gd name="T55" fmla="*/ 38 h 121"/>
                    <a:gd name="T56" fmla="*/ 81 w 89"/>
                    <a:gd name="T57" fmla="*/ 30 h 121"/>
                    <a:gd name="T58" fmla="*/ 73 w 89"/>
                    <a:gd name="T59" fmla="*/ 30 h 121"/>
                    <a:gd name="T60" fmla="*/ 73 w 89"/>
                    <a:gd name="T61" fmla="*/ 23 h 121"/>
                    <a:gd name="T62" fmla="*/ 66 w 89"/>
                    <a:gd name="T63" fmla="*/ 15 h 121"/>
                    <a:gd name="T64" fmla="*/ 66 w 89"/>
                    <a:gd name="T65" fmla="*/ 8 h 121"/>
                    <a:gd name="T66" fmla="*/ 59 w 89"/>
                    <a:gd name="T67" fmla="*/ 8 h 121"/>
                    <a:gd name="T68" fmla="*/ 51 w 89"/>
                    <a:gd name="T69" fmla="*/ 0 h 121"/>
                    <a:gd name="T70" fmla="*/ 44 w 89"/>
                    <a:gd name="T71" fmla="*/ 0 h 121"/>
                    <a:gd name="T72" fmla="*/ 37 w 89"/>
                    <a:gd name="T73" fmla="*/ 0 h 121"/>
                    <a:gd name="T74" fmla="*/ 29 w 89"/>
                    <a:gd name="T75" fmla="*/ 0 h 121"/>
                    <a:gd name="T76" fmla="*/ 29 w 89"/>
                    <a:gd name="T77" fmla="*/ 8 h 121"/>
                    <a:gd name="T78" fmla="*/ 22 w 89"/>
                    <a:gd name="T79" fmla="*/ 8 h 121"/>
                    <a:gd name="T80" fmla="*/ 15 w 89"/>
                    <a:gd name="T81" fmla="*/ 15 h 121"/>
                    <a:gd name="T82" fmla="*/ 7 w 89"/>
                    <a:gd name="T83" fmla="*/ 15 h 121"/>
                    <a:gd name="T84" fmla="*/ 7 w 89"/>
                    <a:gd name="T85" fmla="*/ 23 h 121"/>
                    <a:gd name="T86" fmla="*/ 0 w 89"/>
                    <a:gd name="T87" fmla="*/ 30 h 121"/>
                    <a:gd name="T88" fmla="*/ 0 w 89"/>
                    <a:gd name="T89" fmla="*/ 45 h 121"/>
                    <a:gd name="T90" fmla="*/ 0 w 89"/>
                    <a:gd name="T91" fmla="*/ 53 h 121"/>
                    <a:gd name="T92" fmla="*/ 7 w 89"/>
                    <a:gd name="T93" fmla="*/ 6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9" h="121">
                      <a:moveTo>
                        <a:pt x="7" y="60"/>
                      </a:moveTo>
                      <a:lnTo>
                        <a:pt x="0" y="60"/>
                      </a:lnTo>
                      <a:lnTo>
                        <a:pt x="0" y="68"/>
                      </a:lnTo>
                      <a:lnTo>
                        <a:pt x="7" y="75"/>
                      </a:lnTo>
                      <a:lnTo>
                        <a:pt x="7" y="83"/>
                      </a:lnTo>
                      <a:lnTo>
                        <a:pt x="15" y="90"/>
                      </a:lnTo>
                      <a:lnTo>
                        <a:pt x="22" y="90"/>
                      </a:lnTo>
                      <a:lnTo>
                        <a:pt x="29" y="90"/>
                      </a:lnTo>
                      <a:lnTo>
                        <a:pt x="29" y="98"/>
                      </a:lnTo>
                      <a:lnTo>
                        <a:pt x="29" y="105"/>
                      </a:lnTo>
                      <a:lnTo>
                        <a:pt x="37" y="105"/>
                      </a:lnTo>
                      <a:lnTo>
                        <a:pt x="44" y="113"/>
                      </a:lnTo>
                      <a:lnTo>
                        <a:pt x="51" y="120"/>
                      </a:lnTo>
                      <a:lnTo>
                        <a:pt x="59" y="120"/>
                      </a:lnTo>
                      <a:lnTo>
                        <a:pt x="66" y="120"/>
                      </a:lnTo>
                      <a:lnTo>
                        <a:pt x="66" y="113"/>
                      </a:lnTo>
                      <a:lnTo>
                        <a:pt x="73" y="105"/>
                      </a:lnTo>
                      <a:lnTo>
                        <a:pt x="81" y="105"/>
                      </a:lnTo>
                      <a:lnTo>
                        <a:pt x="81" y="98"/>
                      </a:lnTo>
                      <a:lnTo>
                        <a:pt x="88" y="98"/>
                      </a:lnTo>
                      <a:lnTo>
                        <a:pt x="88" y="90"/>
                      </a:lnTo>
                      <a:lnTo>
                        <a:pt x="88" y="83"/>
                      </a:lnTo>
                      <a:lnTo>
                        <a:pt x="88" y="75"/>
                      </a:lnTo>
                      <a:lnTo>
                        <a:pt x="88" y="68"/>
                      </a:lnTo>
                      <a:lnTo>
                        <a:pt x="88" y="53"/>
                      </a:lnTo>
                      <a:lnTo>
                        <a:pt x="88" y="45"/>
                      </a:lnTo>
                      <a:lnTo>
                        <a:pt x="81" y="45"/>
                      </a:lnTo>
                      <a:lnTo>
                        <a:pt x="81" y="38"/>
                      </a:lnTo>
                      <a:lnTo>
                        <a:pt x="81" y="30"/>
                      </a:lnTo>
                      <a:lnTo>
                        <a:pt x="73" y="30"/>
                      </a:lnTo>
                      <a:lnTo>
                        <a:pt x="73" y="23"/>
                      </a:lnTo>
                      <a:lnTo>
                        <a:pt x="66" y="15"/>
                      </a:lnTo>
                      <a:lnTo>
                        <a:pt x="66" y="8"/>
                      </a:lnTo>
                      <a:lnTo>
                        <a:pt x="59" y="8"/>
                      </a:lnTo>
                      <a:lnTo>
                        <a:pt x="51" y="0"/>
                      </a:lnTo>
                      <a:lnTo>
                        <a:pt x="44" y="0"/>
                      </a:lnTo>
                      <a:lnTo>
                        <a:pt x="37" y="0"/>
                      </a:lnTo>
                      <a:lnTo>
                        <a:pt x="29" y="0"/>
                      </a:lnTo>
                      <a:lnTo>
                        <a:pt x="29" y="8"/>
                      </a:lnTo>
                      <a:lnTo>
                        <a:pt x="22" y="8"/>
                      </a:lnTo>
                      <a:lnTo>
                        <a:pt x="15" y="15"/>
                      </a:lnTo>
                      <a:lnTo>
                        <a:pt x="7" y="15"/>
                      </a:lnTo>
                      <a:lnTo>
                        <a:pt x="7" y="23"/>
                      </a:lnTo>
                      <a:lnTo>
                        <a:pt x="0" y="30"/>
                      </a:lnTo>
                      <a:lnTo>
                        <a:pt x="0" y="45"/>
                      </a:lnTo>
                      <a:lnTo>
                        <a:pt x="0" y="53"/>
                      </a:lnTo>
                      <a:lnTo>
                        <a:pt x="7" y="60"/>
                      </a:lnTo>
                    </a:path>
                  </a:pathLst>
                </a:custGeom>
                <a:solidFill>
                  <a:srgbClr val="F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77874" name="Group 50">
                  <a:extLst>
                    <a:ext uri="{FF2B5EF4-FFF2-40B4-BE49-F238E27FC236}">
                      <a16:creationId xmlns:a16="http://schemas.microsoft.com/office/drawing/2014/main" id="{246A9FF9-F518-4F93-40E8-F93B0A89A2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50" y="1150"/>
                  <a:ext cx="81" cy="65"/>
                  <a:chOff x="3350" y="1150"/>
                  <a:chExt cx="81" cy="65"/>
                </a:xfrm>
              </p:grpSpPr>
              <p:grpSp>
                <p:nvGrpSpPr>
                  <p:cNvPr id="77875" name="Group 51">
                    <a:extLst>
                      <a:ext uri="{FF2B5EF4-FFF2-40B4-BE49-F238E27FC236}">
                        <a16:creationId xmlns:a16="http://schemas.microsoft.com/office/drawing/2014/main" id="{D1474BC9-28CE-7816-600B-7150935810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50" y="1150"/>
                    <a:ext cx="81" cy="65"/>
                    <a:chOff x="3350" y="1150"/>
                    <a:chExt cx="81" cy="65"/>
                  </a:xfrm>
                </p:grpSpPr>
                <p:sp>
                  <p:nvSpPr>
                    <p:cNvPr id="77876" name="Freeform 52">
                      <a:extLst>
                        <a:ext uri="{FF2B5EF4-FFF2-40B4-BE49-F238E27FC236}">
                          <a16:creationId xmlns:a16="http://schemas.microsoft.com/office/drawing/2014/main" id="{2F646304-1B75-42CD-FD97-BC94990AD5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98" y="1150"/>
                      <a:ext cx="17" cy="25"/>
                    </a:xfrm>
                    <a:custGeom>
                      <a:avLst/>
                      <a:gdLst>
                        <a:gd name="T0" fmla="*/ 11 w 17"/>
                        <a:gd name="T1" fmla="*/ 0 h 25"/>
                        <a:gd name="T2" fmla="*/ 11 w 17"/>
                        <a:gd name="T3" fmla="*/ 0 h 25"/>
                        <a:gd name="T4" fmla="*/ 11 w 17"/>
                        <a:gd name="T5" fmla="*/ 6 h 25"/>
                        <a:gd name="T6" fmla="*/ 5 w 17"/>
                        <a:gd name="T7" fmla="*/ 6 h 25"/>
                        <a:gd name="T8" fmla="*/ 16 w 17"/>
                        <a:gd name="T9" fmla="*/ 6 h 25"/>
                        <a:gd name="T10" fmla="*/ 11 w 17"/>
                        <a:gd name="T11" fmla="*/ 12 h 25"/>
                        <a:gd name="T12" fmla="*/ 5 w 17"/>
                        <a:gd name="T13" fmla="*/ 12 h 25"/>
                        <a:gd name="T14" fmla="*/ 11 w 17"/>
                        <a:gd name="T15" fmla="*/ 12 h 25"/>
                        <a:gd name="T16" fmla="*/ 16 w 17"/>
                        <a:gd name="T17" fmla="*/ 12 h 25"/>
                        <a:gd name="T18" fmla="*/ 11 w 17"/>
                        <a:gd name="T19" fmla="*/ 12 h 25"/>
                        <a:gd name="T20" fmla="*/ 5 w 17"/>
                        <a:gd name="T21" fmla="*/ 12 h 25"/>
                        <a:gd name="T22" fmla="*/ 5 w 17"/>
                        <a:gd name="T23" fmla="*/ 18 h 25"/>
                        <a:gd name="T24" fmla="*/ 11 w 17"/>
                        <a:gd name="T25" fmla="*/ 24 h 25"/>
                        <a:gd name="T26" fmla="*/ 5 w 17"/>
                        <a:gd name="T27" fmla="*/ 24 h 25"/>
                        <a:gd name="T28" fmla="*/ 5 w 17"/>
                        <a:gd name="T29" fmla="*/ 18 h 25"/>
                        <a:gd name="T30" fmla="*/ 0 w 17"/>
                        <a:gd name="T31" fmla="*/ 18 h 25"/>
                        <a:gd name="T32" fmla="*/ 0 w 17"/>
                        <a:gd name="T33" fmla="*/ 12 h 25"/>
                        <a:gd name="T34" fmla="*/ 0 w 17"/>
                        <a:gd name="T35" fmla="*/ 6 h 25"/>
                        <a:gd name="T36" fmla="*/ 11 w 17"/>
                        <a:gd name="T37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7" h="25">
                          <a:moveTo>
                            <a:pt x="11" y="0"/>
                          </a:moveTo>
                          <a:lnTo>
                            <a:pt x="11" y="0"/>
                          </a:lnTo>
                          <a:lnTo>
                            <a:pt x="11" y="6"/>
                          </a:lnTo>
                          <a:lnTo>
                            <a:pt x="5" y="6"/>
                          </a:lnTo>
                          <a:lnTo>
                            <a:pt x="16" y="6"/>
                          </a:lnTo>
                          <a:lnTo>
                            <a:pt x="11" y="12"/>
                          </a:lnTo>
                          <a:lnTo>
                            <a:pt x="5" y="12"/>
                          </a:lnTo>
                          <a:lnTo>
                            <a:pt x="11" y="12"/>
                          </a:lnTo>
                          <a:lnTo>
                            <a:pt x="16" y="12"/>
                          </a:lnTo>
                          <a:lnTo>
                            <a:pt x="11" y="12"/>
                          </a:lnTo>
                          <a:lnTo>
                            <a:pt x="5" y="12"/>
                          </a:lnTo>
                          <a:lnTo>
                            <a:pt x="5" y="18"/>
                          </a:lnTo>
                          <a:lnTo>
                            <a:pt x="11" y="24"/>
                          </a:lnTo>
                          <a:lnTo>
                            <a:pt x="5" y="24"/>
                          </a:lnTo>
                          <a:lnTo>
                            <a:pt x="5" y="18"/>
                          </a:lnTo>
                          <a:lnTo>
                            <a:pt x="0" y="18"/>
                          </a:lnTo>
                          <a:lnTo>
                            <a:pt x="0" y="12"/>
                          </a:lnTo>
                          <a:lnTo>
                            <a:pt x="0" y="6"/>
                          </a:lnTo>
                          <a:lnTo>
                            <a:pt x="11" y="0"/>
                          </a:lnTo>
                        </a:path>
                      </a:pathLst>
                    </a:custGeom>
                    <a:solidFill>
                      <a:srgbClr val="DF9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77" name="Freeform 53">
                      <a:extLst>
                        <a:ext uri="{FF2B5EF4-FFF2-40B4-BE49-F238E27FC236}">
                          <a16:creationId xmlns:a16="http://schemas.microsoft.com/office/drawing/2014/main" id="{430B0676-012F-23EE-5D39-726E57740A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98" y="1150"/>
                      <a:ext cx="17" cy="25"/>
                    </a:xfrm>
                    <a:custGeom>
                      <a:avLst/>
                      <a:gdLst>
                        <a:gd name="T0" fmla="*/ 11 w 17"/>
                        <a:gd name="T1" fmla="*/ 0 h 25"/>
                        <a:gd name="T2" fmla="*/ 11 w 17"/>
                        <a:gd name="T3" fmla="*/ 6 h 25"/>
                        <a:gd name="T4" fmla="*/ 5 w 17"/>
                        <a:gd name="T5" fmla="*/ 6 h 25"/>
                        <a:gd name="T6" fmla="*/ 16 w 17"/>
                        <a:gd name="T7" fmla="*/ 6 h 25"/>
                        <a:gd name="T8" fmla="*/ 11 w 17"/>
                        <a:gd name="T9" fmla="*/ 12 h 25"/>
                        <a:gd name="T10" fmla="*/ 5 w 17"/>
                        <a:gd name="T11" fmla="*/ 12 h 25"/>
                        <a:gd name="T12" fmla="*/ 11 w 17"/>
                        <a:gd name="T13" fmla="*/ 12 h 25"/>
                        <a:gd name="T14" fmla="*/ 16 w 17"/>
                        <a:gd name="T15" fmla="*/ 12 h 25"/>
                        <a:gd name="T16" fmla="*/ 11 w 17"/>
                        <a:gd name="T17" fmla="*/ 12 h 25"/>
                        <a:gd name="T18" fmla="*/ 5 w 17"/>
                        <a:gd name="T19" fmla="*/ 12 h 25"/>
                        <a:gd name="T20" fmla="*/ 5 w 17"/>
                        <a:gd name="T21" fmla="*/ 18 h 25"/>
                        <a:gd name="T22" fmla="*/ 11 w 17"/>
                        <a:gd name="T23" fmla="*/ 24 h 25"/>
                        <a:gd name="T24" fmla="*/ 5 w 17"/>
                        <a:gd name="T25" fmla="*/ 24 h 25"/>
                        <a:gd name="T26" fmla="*/ 5 w 17"/>
                        <a:gd name="T27" fmla="*/ 18 h 25"/>
                        <a:gd name="T28" fmla="*/ 0 w 17"/>
                        <a:gd name="T29" fmla="*/ 18 h 25"/>
                        <a:gd name="T30" fmla="*/ 0 w 17"/>
                        <a:gd name="T31" fmla="*/ 12 h 25"/>
                        <a:gd name="T32" fmla="*/ 0 w 17"/>
                        <a:gd name="T33" fmla="*/ 6 h 25"/>
                        <a:gd name="T34" fmla="*/ 11 w 17"/>
                        <a:gd name="T35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7" h="25">
                          <a:moveTo>
                            <a:pt x="11" y="0"/>
                          </a:moveTo>
                          <a:lnTo>
                            <a:pt x="11" y="6"/>
                          </a:lnTo>
                          <a:lnTo>
                            <a:pt x="5" y="6"/>
                          </a:lnTo>
                          <a:lnTo>
                            <a:pt x="16" y="6"/>
                          </a:lnTo>
                          <a:lnTo>
                            <a:pt x="11" y="12"/>
                          </a:lnTo>
                          <a:lnTo>
                            <a:pt x="5" y="12"/>
                          </a:lnTo>
                          <a:lnTo>
                            <a:pt x="11" y="12"/>
                          </a:lnTo>
                          <a:lnTo>
                            <a:pt x="16" y="12"/>
                          </a:lnTo>
                          <a:lnTo>
                            <a:pt x="11" y="12"/>
                          </a:lnTo>
                          <a:lnTo>
                            <a:pt x="5" y="12"/>
                          </a:lnTo>
                          <a:lnTo>
                            <a:pt x="5" y="18"/>
                          </a:lnTo>
                          <a:lnTo>
                            <a:pt x="11" y="24"/>
                          </a:lnTo>
                          <a:lnTo>
                            <a:pt x="5" y="24"/>
                          </a:lnTo>
                          <a:lnTo>
                            <a:pt x="5" y="18"/>
                          </a:lnTo>
                          <a:lnTo>
                            <a:pt x="0" y="18"/>
                          </a:lnTo>
                          <a:lnTo>
                            <a:pt x="0" y="12"/>
                          </a:lnTo>
                          <a:lnTo>
                            <a:pt x="0" y="6"/>
                          </a:lnTo>
                          <a:lnTo>
                            <a:pt x="11" y="0"/>
                          </a:lnTo>
                        </a:path>
                      </a:pathLst>
                    </a:custGeom>
                    <a:solidFill>
                      <a:srgbClr val="DF9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77878" name="Group 54">
                      <a:extLst>
                        <a:ext uri="{FF2B5EF4-FFF2-40B4-BE49-F238E27FC236}">
                          <a16:creationId xmlns:a16="http://schemas.microsoft.com/office/drawing/2014/main" id="{D32B6838-790D-C9F5-4330-82A09AE2F2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350" y="1174"/>
                      <a:ext cx="81" cy="41"/>
                      <a:chOff x="3350" y="1174"/>
                      <a:chExt cx="81" cy="41"/>
                    </a:xfrm>
                  </p:grpSpPr>
                  <p:sp>
                    <p:nvSpPr>
                      <p:cNvPr id="77879" name="Freeform 55">
                        <a:extLst>
                          <a:ext uri="{FF2B5EF4-FFF2-40B4-BE49-F238E27FC236}">
                            <a16:creationId xmlns:a16="http://schemas.microsoft.com/office/drawing/2014/main" id="{20A2662A-7EB4-B73E-FAF4-CD235B46BFF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50" y="1174"/>
                        <a:ext cx="57" cy="41"/>
                      </a:xfrm>
                      <a:custGeom>
                        <a:avLst/>
                        <a:gdLst>
                          <a:gd name="T0" fmla="*/ 0 w 57"/>
                          <a:gd name="T1" fmla="*/ 0 h 41"/>
                          <a:gd name="T2" fmla="*/ 0 w 57"/>
                          <a:gd name="T3" fmla="*/ 7 h 41"/>
                          <a:gd name="T4" fmla="*/ 7 w 57"/>
                          <a:gd name="T5" fmla="*/ 7 h 41"/>
                          <a:gd name="T6" fmla="*/ 7 w 57"/>
                          <a:gd name="T7" fmla="*/ 13 h 41"/>
                          <a:gd name="T8" fmla="*/ 14 w 57"/>
                          <a:gd name="T9" fmla="*/ 13 h 41"/>
                          <a:gd name="T10" fmla="*/ 21 w 57"/>
                          <a:gd name="T11" fmla="*/ 13 h 41"/>
                          <a:gd name="T12" fmla="*/ 28 w 57"/>
                          <a:gd name="T13" fmla="*/ 13 h 41"/>
                          <a:gd name="T14" fmla="*/ 35 w 57"/>
                          <a:gd name="T15" fmla="*/ 13 h 41"/>
                          <a:gd name="T16" fmla="*/ 35 w 57"/>
                          <a:gd name="T17" fmla="*/ 20 h 41"/>
                          <a:gd name="T18" fmla="*/ 28 w 57"/>
                          <a:gd name="T19" fmla="*/ 20 h 41"/>
                          <a:gd name="T20" fmla="*/ 28 w 57"/>
                          <a:gd name="T21" fmla="*/ 27 h 41"/>
                          <a:gd name="T22" fmla="*/ 28 w 57"/>
                          <a:gd name="T23" fmla="*/ 33 h 41"/>
                          <a:gd name="T24" fmla="*/ 35 w 57"/>
                          <a:gd name="T25" fmla="*/ 33 h 41"/>
                          <a:gd name="T26" fmla="*/ 42 w 57"/>
                          <a:gd name="T27" fmla="*/ 33 h 41"/>
                          <a:gd name="T28" fmla="*/ 49 w 57"/>
                          <a:gd name="T29" fmla="*/ 40 h 41"/>
                          <a:gd name="T30" fmla="*/ 49 w 57"/>
                          <a:gd name="T31" fmla="*/ 33 h 41"/>
                          <a:gd name="T32" fmla="*/ 56 w 57"/>
                          <a:gd name="T33" fmla="*/ 40 h 41"/>
                          <a:gd name="T34" fmla="*/ 49 w 57"/>
                          <a:gd name="T35" fmla="*/ 40 h 41"/>
                          <a:gd name="T36" fmla="*/ 42 w 57"/>
                          <a:gd name="T37" fmla="*/ 40 h 41"/>
                          <a:gd name="T38" fmla="*/ 35 w 57"/>
                          <a:gd name="T39" fmla="*/ 40 h 41"/>
                          <a:gd name="T40" fmla="*/ 28 w 57"/>
                          <a:gd name="T41" fmla="*/ 40 h 41"/>
                          <a:gd name="T42" fmla="*/ 21 w 57"/>
                          <a:gd name="T43" fmla="*/ 33 h 41"/>
                          <a:gd name="T44" fmla="*/ 14 w 57"/>
                          <a:gd name="T45" fmla="*/ 27 h 41"/>
                          <a:gd name="T46" fmla="*/ 7 w 57"/>
                          <a:gd name="T47" fmla="*/ 20 h 41"/>
                          <a:gd name="T48" fmla="*/ 0 w 57"/>
                          <a:gd name="T49" fmla="*/ 13 h 41"/>
                          <a:gd name="T50" fmla="*/ 0 w 57"/>
                          <a:gd name="T51" fmla="*/ 7 h 41"/>
                          <a:gd name="T52" fmla="*/ 0 w 57"/>
                          <a:gd name="T53" fmla="*/ 0 h 4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57" h="41">
                            <a:moveTo>
                              <a:pt x="0" y="0"/>
                            </a:moveTo>
                            <a:lnTo>
                              <a:pt x="0" y="7"/>
                            </a:lnTo>
                            <a:lnTo>
                              <a:pt x="7" y="7"/>
                            </a:lnTo>
                            <a:lnTo>
                              <a:pt x="7" y="13"/>
                            </a:lnTo>
                            <a:lnTo>
                              <a:pt x="14" y="13"/>
                            </a:lnTo>
                            <a:lnTo>
                              <a:pt x="21" y="13"/>
                            </a:lnTo>
                            <a:lnTo>
                              <a:pt x="28" y="13"/>
                            </a:lnTo>
                            <a:lnTo>
                              <a:pt x="35" y="13"/>
                            </a:lnTo>
                            <a:lnTo>
                              <a:pt x="35" y="20"/>
                            </a:lnTo>
                            <a:lnTo>
                              <a:pt x="28" y="20"/>
                            </a:lnTo>
                            <a:lnTo>
                              <a:pt x="28" y="27"/>
                            </a:lnTo>
                            <a:lnTo>
                              <a:pt x="28" y="33"/>
                            </a:lnTo>
                            <a:lnTo>
                              <a:pt x="35" y="33"/>
                            </a:lnTo>
                            <a:lnTo>
                              <a:pt x="42" y="33"/>
                            </a:lnTo>
                            <a:lnTo>
                              <a:pt x="49" y="40"/>
                            </a:lnTo>
                            <a:lnTo>
                              <a:pt x="49" y="33"/>
                            </a:lnTo>
                            <a:lnTo>
                              <a:pt x="56" y="40"/>
                            </a:lnTo>
                            <a:lnTo>
                              <a:pt x="49" y="40"/>
                            </a:lnTo>
                            <a:lnTo>
                              <a:pt x="42" y="40"/>
                            </a:lnTo>
                            <a:lnTo>
                              <a:pt x="35" y="40"/>
                            </a:lnTo>
                            <a:lnTo>
                              <a:pt x="28" y="40"/>
                            </a:lnTo>
                            <a:lnTo>
                              <a:pt x="21" y="33"/>
                            </a:lnTo>
                            <a:lnTo>
                              <a:pt x="14" y="27"/>
                            </a:lnTo>
                            <a:lnTo>
                              <a:pt x="7" y="20"/>
                            </a:lnTo>
                            <a:lnTo>
                              <a:pt x="0" y="13"/>
                            </a:lnTo>
                            <a:lnTo>
                              <a:pt x="0" y="7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80" name="Freeform 56">
                        <a:extLst>
                          <a:ext uri="{FF2B5EF4-FFF2-40B4-BE49-F238E27FC236}">
                            <a16:creationId xmlns:a16="http://schemas.microsoft.com/office/drawing/2014/main" id="{51625A86-A0FB-1D63-FD34-4EAD88CD402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50" y="1174"/>
                        <a:ext cx="57" cy="41"/>
                      </a:xfrm>
                      <a:custGeom>
                        <a:avLst/>
                        <a:gdLst>
                          <a:gd name="T0" fmla="*/ 0 w 57"/>
                          <a:gd name="T1" fmla="*/ 0 h 41"/>
                          <a:gd name="T2" fmla="*/ 0 w 57"/>
                          <a:gd name="T3" fmla="*/ 7 h 41"/>
                          <a:gd name="T4" fmla="*/ 7 w 57"/>
                          <a:gd name="T5" fmla="*/ 7 h 41"/>
                          <a:gd name="T6" fmla="*/ 7 w 57"/>
                          <a:gd name="T7" fmla="*/ 13 h 41"/>
                          <a:gd name="T8" fmla="*/ 14 w 57"/>
                          <a:gd name="T9" fmla="*/ 13 h 41"/>
                          <a:gd name="T10" fmla="*/ 21 w 57"/>
                          <a:gd name="T11" fmla="*/ 13 h 41"/>
                          <a:gd name="T12" fmla="*/ 28 w 57"/>
                          <a:gd name="T13" fmla="*/ 13 h 41"/>
                          <a:gd name="T14" fmla="*/ 35 w 57"/>
                          <a:gd name="T15" fmla="*/ 13 h 41"/>
                          <a:gd name="T16" fmla="*/ 35 w 57"/>
                          <a:gd name="T17" fmla="*/ 20 h 41"/>
                          <a:gd name="T18" fmla="*/ 28 w 57"/>
                          <a:gd name="T19" fmla="*/ 20 h 41"/>
                          <a:gd name="T20" fmla="*/ 28 w 57"/>
                          <a:gd name="T21" fmla="*/ 27 h 41"/>
                          <a:gd name="T22" fmla="*/ 28 w 57"/>
                          <a:gd name="T23" fmla="*/ 33 h 41"/>
                          <a:gd name="T24" fmla="*/ 35 w 57"/>
                          <a:gd name="T25" fmla="*/ 33 h 41"/>
                          <a:gd name="T26" fmla="*/ 42 w 57"/>
                          <a:gd name="T27" fmla="*/ 33 h 41"/>
                          <a:gd name="T28" fmla="*/ 49 w 57"/>
                          <a:gd name="T29" fmla="*/ 40 h 41"/>
                          <a:gd name="T30" fmla="*/ 49 w 57"/>
                          <a:gd name="T31" fmla="*/ 33 h 41"/>
                          <a:gd name="T32" fmla="*/ 56 w 57"/>
                          <a:gd name="T33" fmla="*/ 40 h 41"/>
                          <a:gd name="T34" fmla="*/ 49 w 57"/>
                          <a:gd name="T35" fmla="*/ 40 h 41"/>
                          <a:gd name="T36" fmla="*/ 42 w 57"/>
                          <a:gd name="T37" fmla="*/ 40 h 41"/>
                          <a:gd name="T38" fmla="*/ 35 w 57"/>
                          <a:gd name="T39" fmla="*/ 40 h 41"/>
                          <a:gd name="T40" fmla="*/ 28 w 57"/>
                          <a:gd name="T41" fmla="*/ 40 h 41"/>
                          <a:gd name="T42" fmla="*/ 21 w 57"/>
                          <a:gd name="T43" fmla="*/ 33 h 41"/>
                          <a:gd name="T44" fmla="*/ 14 w 57"/>
                          <a:gd name="T45" fmla="*/ 27 h 41"/>
                          <a:gd name="T46" fmla="*/ 7 w 57"/>
                          <a:gd name="T47" fmla="*/ 20 h 41"/>
                          <a:gd name="T48" fmla="*/ 0 w 57"/>
                          <a:gd name="T49" fmla="*/ 13 h 41"/>
                          <a:gd name="T50" fmla="*/ 0 w 57"/>
                          <a:gd name="T51" fmla="*/ 7 h 41"/>
                          <a:gd name="T52" fmla="*/ 0 w 57"/>
                          <a:gd name="T53" fmla="*/ 0 h 4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57" h="41">
                            <a:moveTo>
                              <a:pt x="0" y="0"/>
                            </a:moveTo>
                            <a:lnTo>
                              <a:pt x="0" y="7"/>
                            </a:lnTo>
                            <a:lnTo>
                              <a:pt x="7" y="7"/>
                            </a:lnTo>
                            <a:lnTo>
                              <a:pt x="7" y="13"/>
                            </a:lnTo>
                            <a:lnTo>
                              <a:pt x="14" y="13"/>
                            </a:lnTo>
                            <a:lnTo>
                              <a:pt x="21" y="13"/>
                            </a:lnTo>
                            <a:lnTo>
                              <a:pt x="28" y="13"/>
                            </a:lnTo>
                            <a:lnTo>
                              <a:pt x="35" y="13"/>
                            </a:lnTo>
                            <a:lnTo>
                              <a:pt x="35" y="20"/>
                            </a:lnTo>
                            <a:lnTo>
                              <a:pt x="28" y="20"/>
                            </a:lnTo>
                            <a:lnTo>
                              <a:pt x="28" y="27"/>
                            </a:lnTo>
                            <a:lnTo>
                              <a:pt x="28" y="33"/>
                            </a:lnTo>
                            <a:lnTo>
                              <a:pt x="35" y="33"/>
                            </a:lnTo>
                            <a:lnTo>
                              <a:pt x="42" y="33"/>
                            </a:lnTo>
                            <a:lnTo>
                              <a:pt x="49" y="40"/>
                            </a:lnTo>
                            <a:lnTo>
                              <a:pt x="49" y="33"/>
                            </a:lnTo>
                            <a:lnTo>
                              <a:pt x="56" y="40"/>
                            </a:lnTo>
                            <a:lnTo>
                              <a:pt x="49" y="40"/>
                            </a:lnTo>
                            <a:lnTo>
                              <a:pt x="42" y="40"/>
                            </a:lnTo>
                            <a:lnTo>
                              <a:pt x="35" y="40"/>
                            </a:lnTo>
                            <a:lnTo>
                              <a:pt x="28" y="40"/>
                            </a:lnTo>
                            <a:lnTo>
                              <a:pt x="21" y="33"/>
                            </a:lnTo>
                            <a:lnTo>
                              <a:pt x="14" y="27"/>
                            </a:lnTo>
                            <a:lnTo>
                              <a:pt x="7" y="20"/>
                            </a:lnTo>
                            <a:lnTo>
                              <a:pt x="0" y="13"/>
                            </a:lnTo>
                            <a:lnTo>
                              <a:pt x="0" y="7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81" name="Freeform 57">
                        <a:extLst>
                          <a:ext uri="{FF2B5EF4-FFF2-40B4-BE49-F238E27FC236}">
                            <a16:creationId xmlns:a16="http://schemas.microsoft.com/office/drawing/2014/main" id="{E1245D98-D588-5E24-4FF8-E51738A9885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90" y="1182"/>
                        <a:ext cx="1" cy="25"/>
                      </a:xfrm>
                      <a:custGeom>
                        <a:avLst/>
                        <a:gdLst>
                          <a:gd name="T0" fmla="*/ 0 w 1"/>
                          <a:gd name="T1" fmla="*/ 0 h 25"/>
                          <a:gd name="T2" fmla="*/ 0 w 1"/>
                          <a:gd name="T3" fmla="*/ 0 h 25"/>
                          <a:gd name="T4" fmla="*/ 0 w 1"/>
                          <a:gd name="T5" fmla="*/ 6 h 25"/>
                          <a:gd name="T6" fmla="*/ 0 w 1"/>
                          <a:gd name="T7" fmla="*/ 12 h 25"/>
                          <a:gd name="T8" fmla="*/ 0 w 1"/>
                          <a:gd name="T9" fmla="*/ 18 h 25"/>
                          <a:gd name="T10" fmla="*/ 0 w 1"/>
                          <a:gd name="T11" fmla="*/ 24 h 25"/>
                          <a:gd name="T12" fmla="*/ 0 w 1"/>
                          <a:gd name="T13" fmla="*/ 18 h 25"/>
                          <a:gd name="T14" fmla="*/ 0 w 1"/>
                          <a:gd name="T15" fmla="*/ 12 h 25"/>
                          <a:gd name="T16" fmla="*/ 0 w 1"/>
                          <a:gd name="T17" fmla="*/ 6 h 25"/>
                          <a:gd name="T18" fmla="*/ 0 w 1"/>
                          <a:gd name="T19" fmla="*/ 6 h 25"/>
                          <a:gd name="T20" fmla="*/ 0 w 1"/>
                          <a:gd name="T21" fmla="*/ 0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1" h="25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6"/>
                            </a:lnTo>
                            <a:lnTo>
                              <a:pt x="0" y="12"/>
                            </a:lnTo>
                            <a:lnTo>
                              <a:pt x="0" y="18"/>
                            </a:lnTo>
                            <a:lnTo>
                              <a:pt x="0" y="24"/>
                            </a:lnTo>
                            <a:lnTo>
                              <a:pt x="0" y="18"/>
                            </a:lnTo>
                            <a:lnTo>
                              <a:pt x="0" y="12"/>
                            </a:lnTo>
                            <a:lnTo>
                              <a:pt x="0" y="6"/>
                            </a:lnTo>
                            <a:lnTo>
                              <a:pt x="0" y="6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82" name="Freeform 58">
                        <a:extLst>
                          <a:ext uri="{FF2B5EF4-FFF2-40B4-BE49-F238E27FC236}">
                            <a16:creationId xmlns:a16="http://schemas.microsoft.com/office/drawing/2014/main" id="{32342287-3537-4BB0-FA12-A0D583CAC15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90" y="1182"/>
                        <a:ext cx="1" cy="25"/>
                      </a:xfrm>
                      <a:custGeom>
                        <a:avLst/>
                        <a:gdLst>
                          <a:gd name="T0" fmla="*/ 0 w 1"/>
                          <a:gd name="T1" fmla="*/ 0 h 25"/>
                          <a:gd name="T2" fmla="*/ 0 w 1"/>
                          <a:gd name="T3" fmla="*/ 6 h 25"/>
                          <a:gd name="T4" fmla="*/ 0 w 1"/>
                          <a:gd name="T5" fmla="*/ 12 h 25"/>
                          <a:gd name="T6" fmla="*/ 0 w 1"/>
                          <a:gd name="T7" fmla="*/ 18 h 25"/>
                          <a:gd name="T8" fmla="*/ 0 w 1"/>
                          <a:gd name="T9" fmla="*/ 24 h 25"/>
                          <a:gd name="T10" fmla="*/ 0 w 1"/>
                          <a:gd name="T11" fmla="*/ 18 h 25"/>
                          <a:gd name="T12" fmla="*/ 0 w 1"/>
                          <a:gd name="T13" fmla="*/ 12 h 25"/>
                          <a:gd name="T14" fmla="*/ 0 w 1"/>
                          <a:gd name="T15" fmla="*/ 6 h 25"/>
                          <a:gd name="T16" fmla="*/ 0 w 1"/>
                          <a:gd name="T17" fmla="*/ 6 h 25"/>
                          <a:gd name="T18" fmla="*/ 0 w 1"/>
                          <a:gd name="T19" fmla="*/ 0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" h="25">
                            <a:moveTo>
                              <a:pt x="0" y="0"/>
                            </a:moveTo>
                            <a:lnTo>
                              <a:pt x="0" y="6"/>
                            </a:lnTo>
                            <a:lnTo>
                              <a:pt x="0" y="12"/>
                            </a:lnTo>
                            <a:lnTo>
                              <a:pt x="0" y="18"/>
                            </a:lnTo>
                            <a:lnTo>
                              <a:pt x="0" y="24"/>
                            </a:lnTo>
                            <a:lnTo>
                              <a:pt x="0" y="18"/>
                            </a:lnTo>
                            <a:lnTo>
                              <a:pt x="0" y="12"/>
                            </a:lnTo>
                            <a:lnTo>
                              <a:pt x="0" y="6"/>
                            </a:lnTo>
                            <a:lnTo>
                              <a:pt x="0" y="6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83" name="Freeform 59">
                        <a:extLst>
                          <a:ext uri="{FF2B5EF4-FFF2-40B4-BE49-F238E27FC236}">
                            <a16:creationId xmlns:a16="http://schemas.microsoft.com/office/drawing/2014/main" id="{DD7492DF-305E-02A1-A00D-3EE5A113306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98" y="1190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1"/>
                          <a:gd name="T2" fmla="*/ 0 w 1"/>
                          <a:gd name="T3" fmla="*/ 0 h 1"/>
                          <a:gd name="T4" fmla="*/ 0 w 1"/>
                          <a:gd name="T5" fmla="*/ 0 h 1"/>
                          <a:gd name="T6" fmla="*/ 0 w 1"/>
                          <a:gd name="T7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1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84" name="Freeform 60">
                        <a:extLst>
                          <a:ext uri="{FF2B5EF4-FFF2-40B4-BE49-F238E27FC236}">
                            <a16:creationId xmlns:a16="http://schemas.microsoft.com/office/drawing/2014/main" id="{95F53740-65F2-AB95-1972-70DA59E81C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98" y="1190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1"/>
                          <a:gd name="T2" fmla="*/ 0 w 1"/>
                          <a:gd name="T3" fmla="*/ 0 h 1"/>
                          <a:gd name="T4" fmla="*/ 0 w 1"/>
                          <a:gd name="T5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85" name="Freeform 61">
                        <a:extLst>
                          <a:ext uri="{FF2B5EF4-FFF2-40B4-BE49-F238E27FC236}">
                            <a16:creationId xmlns:a16="http://schemas.microsoft.com/office/drawing/2014/main" id="{3543BBC3-8696-7866-0316-A9E1343D4F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06" y="1190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1"/>
                          <a:gd name="T2" fmla="*/ 0 w 1"/>
                          <a:gd name="T3" fmla="*/ 0 h 1"/>
                          <a:gd name="T4" fmla="*/ 0 w 1"/>
                          <a:gd name="T5" fmla="*/ 0 h 1"/>
                          <a:gd name="T6" fmla="*/ 0 w 1"/>
                          <a:gd name="T7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1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86" name="Freeform 62">
                        <a:extLst>
                          <a:ext uri="{FF2B5EF4-FFF2-40B4-BE49-F238E27FC236}">
                            <a16:creationId xmlns:a16="http://schemas.microsoft.com/office/drawing/2014/main" id="{8C60613E-FB35-C33B-19EA-3D270574206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06" y="1190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1"/>
                          <a:gd name="T2" fmla="*/ 0 w 1"/>
                          <a:gd name="T3" fmla="*/ 0 h 1"/>
                          <a:gd name="T4" fmla="*/ 0 w 1"/>
                          <a:gd name="T5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87" name="Freeform 63">
                        <a:extLst>
                          <a:ext uri="{FF2B5EF4-FFF2-40B4-BE49-F238E27FC236}">
                            <a16:creationId xmlns:a16="http://schemas.microsoft.com/office/drawing/2014/main" id="{73271CE2-B584-3C5B-3C5D-C93E99966BF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14" y="1190"/>
                        <a:ext cx="17" cy="1"/>
                      </a:xfrm>
                      <a:custGeom>
                        <a:avLst/>
                        <a:gdLst>
                          <a:gd name="T0" fmla="*/ 0 w 17"/>
                          <a:gd name="T1" fmla="*/ 0 h 1"/>
                          <a:gd name="T2" fmla="*/ 0 w 17"/>
                          <a:gd name="T3" fmla="*/ 0 h 1"/>
                          <a:gd name="T4" fmla="*/ 8 w 17"/>
                          <a:gd name="T5" fmla="*/ 0 h 1"/>
                          <a:gd name="T6" fmla="*/ 8 w 17"/>
                          <a:gd name="T7" fmla="*/ 0 h 1"/>
                          <a:gd name="T8" fmla="*/ 16 w 17"/>
                          <a:gd name="T9" fmla="*/ 0 h 1"/>
                          <a:gd name="T10" fmla="*/ 8 w 17"/>
                          <a:gd name="T11" fmla="*/ 0 h 1"/>
                          <a:gd name="T12" fmla="*/ 0 w 17"/>
                          <a:gd name="T13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7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8" y="0"/>
                            </a:lnTo>
                            <a:lnTo>
                              <a:pt x="8" y="0"/>
                            </a:lnTo>
                            <a:lnTo>
                              <a:pt x="16" y="0"/>
                            </a:lnTo>
                            <a:lnTo>
                              <a:pt x="8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88" name="Freeform 64">
                        <a:extLst>
                          <a:ext uri="{FF2B5EF4-FFF2-40B4-BE49-F238E27FC236}">
                            <a16:creationId xmlns:a16="http://schemas.microsoft.com/office/drawing/2014/main" id="{A249B1AF-B501-D9DC-A724-81F150E4C2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14" y="1190"/>
                        <a:ext cx="17" cy="1"/>
                      </a:xfrm>
                      <a:custGeom>
                        <a:avLst/>
                        <a:gdLst>
                          <a:gd name="T0" fmla="*/ 0 w 17"/>
                          <a:gd name="T1" fmla="*/ 0 h 1"/>
                          <a:gd name="T2" fmla="*/ 8 w 17"/>
                          <a:gd name="T3" fmla="*/ 0 h 1"/>
                          <a:gd name="T4" fmla="*/ 8 w 17"/>
                          <a:gd name="T5" fmla="*/ 0 h 1"/>
                          <a:gd name="T6" fmla="*/ 16 w 17"/>
                          <a:gd name="T7" fmla="*/ 0 h 1"/>
                          <a:gd name="T8" fmla="*/ 8 w 17"/>
                          <a:gd name="T9" fmla="*/ 0 h 1"/>
                          <a:gd name="T10" fmla="*/ 0 w 17"/>
                          <a:gd name="T11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7" h="1">
                            <a:moveTo>
                              <a:pt x="0" y="0"/>
                            </a:moveTo>
                            <a:lnTo>
                              <a:pt x="8" y="0"/>
                            </a:lnTo>
                            <a:lnTo>
                              <a:pt x="8" y="0"/>
                            </a:lnTo>
                            <a:lnTo>
                              <a:pt x="16" y="0"/>
                            </a:lnTo>
                            <a:lnTo>
                              <a:pt x="8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89" name="Freeform 65">
                        <a:extLst>
                          <a:ext uri="{FF2B5EF4-FFF2-40B4-BE49-F238E27FC236}">
                            <a16:creationId xmlns:a16="http://schemas.microsoft.com/office/drawing/2014/main" id="{71ED96D0-5FE0-FB37-8634-D4850CAD7BC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06" y="1190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1"/>
                          <a:gd name="T2" fmla="*/ 0 w 1"/>
                          <a:gd name="T3" fmla="*/ 0 h 1"/>
                          <a:gd name="T4" fmla="*/ 0 w 1"/>
                          <a:gd name="T5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90" name="Freeform 66">
                        <a:extLst>
                          <a:ext uri="{FF2B5EF4-FFF2-40B4-BE49-F238E27FC236}">
                            <a16:creationId xmlns:a16="http://schemas.microsoft.com/office/drawing/2014/main" id="{8ED80813-8603-6CB7-3527-BB4E4AF6F62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06" y="1190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1"/>
                          <a:gd name="T2" fmla="*/ 0 w 1"/>
                          <a:gd name="T3" fmla="*/ 0 h 1"/>
                          <a:gd name="T4" fmla="*/ 0 w 1"/>
                          <a:gd name="T5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91" name="Freeform 67">
                        <a:extLst>
                          <a:ext uri="{FF2B5EF4-FFF2-40B4-BE49-F238E27FC236}">
                            <a16:creationId xmlns:a16="http://schemas.microsoft.com/office/drawing/2014/main" id="{3012C16F-1042-8DF4-AC11-CAB3A23F876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98" y="1198"/>
                        <a:ext cx="17" cy="1"/>
                      </a:xfrm>
                      <a:custGeom>
                        <a:avLst/>
                        <a:gdLst>
                          <a:gd name="T0" fmla="*/ 0 w 17"/>
                          <a:gd name="T1" fmla="*/ 0 h 1"/>
                          <a:gd name="T2" fmla="*/ 0 w 17"/>
                          <a:gd name="T3" fmla="*/ 0 h 1"/>
                          <a:gd name="T4" fmla="*/ 5 w 17"/>
                          <a:gd name="T5" fmla="*/ 0 h 1"/>
                          <a:gd name="T6" fmla="*/ 5 w 17"/>
                          <a:gd name="T7" fmla="*/ 0 h 1"/>
                          <a:gd name="T8" fmla="*/ 11 w 17"/>
                          <a:gd name="T9" fmla="*/ 0 h 1"/>
                          <a:gd name="T10" fmla="*/ 16 w 17"/>
                          <a:gd name="T11" fmla="*/ 0 h 1"/>
                          <a:gd name="T12" fmla="*/ 11 w 17"/>
                          <a:gd name="T13" fmla="*/ 0 h 1"/>
                          <a:gd name="T14" fmla="*/ 11 w 17"/>
                          <a:gd name="T15" fmla="*/ 0 h 1"/>
                          <a:gd name="T16" fmla="*/ 5 w 17"/>
                          <a:gd name="T17" fmla="*/ 0 h 1"/>
                          <a:gd name="T18" fmla="*/ 0 w 17"/>
                          <a:gd name="T19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7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5" y="0"/>
                            </a:lnTo>
                            <a:lnTo>
                              <a:pt x="5" y="0"/>
                            </a:lnTo>
                            <a:lnTo>
                              <a:pt x="11" y="0"/>
                            </a:lnTo>
                            <a:lnTo>
                              <a:pt x="16" y="0"/>
                            </a:lnTo>
                            <a:lnTo>
                              <a:pt x="11" y="0"/>
                            </a:lnTo>
                            <a:lnTo>
                              <a:pt x="11" y="0"/>
                            </a:lnTo>
                            <a:lnTo>
                              <a:pt x="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92" name="Freeform 68">
                        <a:extLst>
                          <a:ext uri="{FF2B5EF4-FFF2-40B4-BE49-F238E27FC236}">
                            <a16:creationId xmlns:a16="http://schemas.microsoft.com/office/drawing/2014/main" id="{E00A7FB2-3D28-D8C1-2839-A3BC93D795B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98" y="1198"/>
                        <a:ext cx="17" cy="1"/>
                      </a:xfrm>
                      <a:custGeom>
                        <a:avLst/>
                        <a:gdLst>
                          <a:gd name="T0" fmla="*/ 0 w 17"/>
                          <a:gd name="T1" fmla="*/ 0 h 1"/>
                          <a:gd name="T2" fmla="*/ 5 w 17"/>
                          <a:gd name="T3" fmla="*/ 0 h 1"/>
                          <a:gd name="T4" fmla="*/ 5 w 17"/>
                          <a:gd name="T5" fmla="*/ 0 h 1"/>
                          <a:gd name="T6" fmla="*/ 11 w 17"/>
                          <a:gd name="T7" fmla="*/ 0 h 1"/>
                          <a:gd name="T8" fmla="*/ 16 w 17"/>
                          <a:gd name="T9" fmla="*/ 0 h 1"/>
                          <a:gd name="T10" fmla="*/ 11 w 17"/>
                          <a:gd name="T11" fmla="*/ 0 h 1"/>
                          <a:gd name="T12" fmla="*/ 11 w 17"/>
                          <a:gd name="T13" fmla="*/ 0 h 1"/>
                          <a:gd name="T14" fmla="*/ 5 w 17"/>
                          <a:gd name="T15" fmla="*/ 0 h 1"/>
                          <a:gd name="T16" fmla="*/ 0 w 17"/>
                          <a:gd name="T17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7" h="1">
                            <a:moveTo>
                              <a:pt x="0" y="0"/>
                            </a:moveTo>
                            <a:lnTo>
                              <a:pt x="5" y="0"/>
                            </a:lnTo>
                            <a:lnTo>
                              <a:pt x="5" y="0"/>
                            </a:lnTo>
                            <a:lnTo>
                              <a:pt x="11" y="0"/>
                            </a:lnTo>
                            <a:lnTo>
                              <a:pt x="16" y="0"/>
                            </a:lnTo>
                            <a:lnTo>
                              <a:pt x="11" y="0"/>
                            </a:lnTo>
                            <a:lnTo>
                              <a:pt x="11" y="0"/>
                            </a:lnTo>
                            <a:lnTo>
                              <a:pt x="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93" name="Freeform 69">
                        <a:extLst>
                          <a:ext uri="{FF2B5EF4-FFF2-40B4-BE49-F238E27FC236}">
                            <a16:creationId xmlns:a16="http://schemas.microsoft.com/office/drawing/2014/main" id="{564C7A56-9BC2-FF2D-A75B-D8A61256338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98" y="1206"/>
                        <a:ext cx="17" cy="1"/>
                      </a:xfrm>
                      <a:custGeom>
                        <a:avLst/>
                        <a:gdLst>
                          <a:gd name="T0" fmla="*/ 0 w 17"/>
                          <a:gd name="T1" fmla="*/ 0 h 1"/>
                          <a:gd name="T2" fmla="*/ 5 w 17"/>
                          <a:gd name="T3" fmla="*/ 0 h 1"/>
                          <a:gd name="T4" fmla="*/ 11 w 17"/>
                          <a:gd name="T5" fmla="*/ 0 h 1"/>
                          <a:gd name="T6" fmla="*/ 16 w 17"/>
                          <a:gd name="T7" fmla="*/ 0 h 1"/>
                          <a:gd name="T8" fmla="*/ 11 w 17"/>
                          <a:gd name="T9" fmla="*/ 0 h 1"/>
                          <a:gd name="T10" fmla="*/ 5 w 17"/>
                          <a:gd name="T11" fmla="*/ 0 h 1"/>
                          <a:gd name="T12" fmla="*/ 0 w 17"/>
                          <a:gd name="T13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7" h="1">
                            <a:moveTo>
                              <a:pt x="0" y="0"/>
                            </a:moveTo>
                            <a:lnTo>
                              <a:pt x="5" y="0"/>
                            </a:lnTo>
                            <a:lnTo>
                              <a:pt x="11" y="0"/>
                            </a:lnTo>
                            <a:lnTo>
                              <a:pt x="16" y="0"/>
                            </a:lnTo>
                            <a:lnTo>
                              <a:pt x="11" y="0"/>
                            </a:lnTo>
                            <a:lnTo>
                              <a:pt x="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894" name="Freeform 70">
                        <a:extLst>
                          <a:ext uri="{FF2B5EF4-FFF2-40B4-BE49-F238E27FC236}">
                            <a16:creationId xmlns:a16="http://schemas.microsoft.com/office/drawing/2014/main" id="{56DBBB18-AE04-FD10-2A85-434AC779330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98" y="1206"/>
                        <a:ext cx="17" cy="1"/>
                      </a:xfrm>
                      <a:custGeom>
                        <a:avLst/>
                        <a:gdLst>
                          <a:gd name="T0" fmla="*/ 0 w 17"/>
                          <a:gd name="T1" fmla="*/ 0 h 1"/>
                          <a:gd name="T2" fmla="*/ 5 w 17"/>
                          <a:gd name="T3" fmla="*/ 0 h 1"/>
                          <a:gd name="T4" fmla="*/ 11 w 17"/>
                          <a:gd name="T5" fmla="*/ 0 h 1"/>
                          <a:gd name="T6" fmla="*/ 16 w 17"/>
                          <a:gd name="T7" fmla="*/ 0 h 1"/>
                          <a:gd name="T8" fmla="*/ 11 w 17"/>
                          <a:gd name="T9" fmla="*/ 0 h 1"/>
                          <a:gd name="T10" fmla="*/ 5 w 17"/>
                          <a:gd name="T11" fmla="*/ 0 h 1"/>
                          <a:gd name="T12" fmla="*/ 0 w 17"/>
                          <a:gd name="T13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7" h="1">
                            <a:moveTo>
                              <a:pt x="0" y="0"/>
                            </a:moveTo>
                            <a:lnTo>
                              <a:pt x="5" y="0"/>
                            </a:lnTo>
                            <a:lnTo>
                              <a:pt x="11" y="0"/>
                            </a:lnTo>
                            <a:lnTo>
                              <a:pt x="16" y="0"/>
                            </a:lnTo>
                            <a:lnTo>
                              <a:pt x="11" y="0"/>
                            </a:lnTo>
                            <a:lnTo>
                              <a:pt x="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77895" name="Freeform 71">
                      <a:extLst>
                        <a:ext uri="{FF2B5EF4-FFF2-40B4-BE49-F238E27FC236}">
                          <a16:creationId xmlns:a16="http://schemas.microsoft.com/office/drawing/2014/main" id="{D856AAFB-CD2B-8FDC-E23F-1B82DCB214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66" y="1174"/>
                      <a:ext cx="17" cy="1"/>
                    </a:xfrm>
                    <a:custGeom>
                      <a:avLst/>
                      <a:gdLst>
                        <a:gd name="T0" fmla="*/ 16 w 17"/>
                        <a:gd name="T1" fmla="*/ 0 h 1"/>
                        <a:gd name="T2" fmla="*/ 16 w 17"/>
                        <a:gd name="T3" fmla="*/ 0 h 1"/>
                        <a:gd name="T4" fmla="*/ 11 w 17"/>
                        <a:gd name="T5" fmla="*/ 0 h 1"/>
                        <a:gd name="T6" fmla="*/ 5 w 17"/>
                        <a:gd name="T7" fmla="*/ 0 h 1"/>
                        <a:gd name="T8" fmla="*/ 0 w 17"/>
                        <a:gd name="T9" fmla="*/ 0 h 1"/>
                        <a:gd name="T10" fmla="*/ 5 w 17"/>
                        <a:gd name="T11" fmla="*/ 0 h 1"/>
                        <a:gd name="T12" fmla="*/ 11 w 17"/>
                        <a:gd name="T13" fmla="*/ 0 h 1"/>
                        <a:gd name="T14" fmla="*/ 16 w 17"/>
                        <a:gd name="T15" fmla="*/ 0 h 1"/>
                        <a:gd name="T16" fmla="*/ 16 w 17"/>
                        <a:gd name="T17" fmla="*/ 0 h 1"/>
                        <a:gd name="T18" fmla="*/ 11 w 17"/>
                        <a:gd name="T19" fmla="*/ 0 h 1"/>
                        <a:gd name="T20" fmla="*/ 5 w 17"/>
                        <a:gd name="T21" fmla="*/ 0 h 1"/>
                        <a:gd name="T22" fmla="*/ 11 w 17"/>
                        <a:gd name="T23" fmla="*/ 0 h 1"/>
                        <a:gd name="T24" fmla="*/ 16 w 17"/>
                        <a:gd name="T25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16" y="0"/>
                          </a:moveTo>
                          <a:lnTo>
                            <a:pt x="16" y="0"/>
                          </a:lnTo>
                          <a:lnTo>
                            <a:pt x="11" y="0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  <a:lnTo>
                            <a:pt x="5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  <a:lnTo>
                            <a:pt x="16" y="0"/>
                          </a:lnTo>
                          <a:lnTo>
                            <a:pt x="11" y="0"/>
                          </a:lnTo>
                          <a:lnTo>
                            <a:pt x="5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DF9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96" name="Freeform 72">
                      <a:extLst>
                        <a:ext uri="{FF2B5EF4-FFF2-40B4-BE49-F238E27FC236}">
                          <a16:creationId xmlns:a16="http://schemas.microsoft.com/office/drawing/2014/main" id="{D1539196-85F4-5F14-32AA-22549606EF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66" y="1174"/>
                      <a:ext cx="17" cy="1"/>
                    </a:xfrm>
                    <a:custGeom>
                      <a:avLst/>
                      <a:gdLst>
                        <a:gd name="T0" fmla="*/ 16 w 17"/>
                        <a:gd name="T1" fmla="*/ 0 h 1"/>
                        <a:gd name="T2" fmla="*/ 16 w 17"/>
                        <a:gd name="T3" fmla="*/ 0 h 1"/>
                        <a:gd name="T4" fmla="*/ 11 w 17"/>
                        <a:gd name="T5" fmla="*/ 0 h 1"/>
                        <a:gd name="T6" fmla="*/ 5 w 17"/>
                        <a:gd name="T7" fmla="*/ 0 h 1"/>
                        <a:gd name="T8" fmla="*/ 0 w 17"/>
                        <a:gd name="T9" fmla="*/ 0 h 1"/>
                        <a:gd name="T10" fmla="*/ 5 w 17"/>
                        <a:gd name="T11" fmla="*/ 0 h 1"/>
                        <a:gd name="T12" fmla="*/ 11 w 17"/>
                        <a:gd name="T13" fmla="*/ 0 h 1"/>
                        <a:gd name="T14" fmla="*/ 16 w 17"/>
                        <a:gd name="T15" fmla="*/ 0 h 1"/>
                        <a:gd name="T16" fmla="*/ 16 w 17"/>
                        <a:gd name="T17" fmla="*/ 0 h 1"/>
                        <a:gd name="T18" fmla="*/ 11 w 17"/>
                        <a:gd name="T19" fmla="*/ 0 h 1"/>
                        <a:gd name="T20" fmla="*/ 5 w 17"/>
                        <a:gd name="T21" fmla="*/ 0 h 1"/>
                        <a:gd name="T22" fmla="*/ 11 w 17"/>
                        <a:gd name="T23" fmla="*/ 0 h 1"/>
                        <a:gd name="T24" fmla="*/ 16 w 17"/>
                        <a:gd name="T25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16" y="0"/>
                          </a:moveTo>
                          <a:lnTo>
                            <a:pt x="16" y="0"/>
                          </a:lnTo>
                          <a:lnTo>
                            <a:pt x="11" y="0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  <a:lnTo>
                            <a:pt x="5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  <a:lnTo>
                            <a:pt x="16" y="0"/>
                          </a:lnTo>
                          <a:lnTo>
                            <a:pt x="11" y="0"/>
                          </a:lnTo>
                          <a:lnTo>
                            <a:pt x="5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DF9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7897" name="Group 73">
                    <a:extLst>
                      <a:ext uri="{FF2B5EF4-FFF2-40B4-BE49-F238E27FC236}">
                        <a16:creationId xmlns:a16="http://schemas.microsoft.com/office/drawing/2014/main" id="{C828E5F5-675D-2BD2-301F-9D83D0F59E3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06" y="1158"/>
                    <a:ext cx="17" cy="1"/>
                    <a:chOff x="3406" y="1158"/>
                    <a:chExt cx="17" cy="1"/>
                  </a:xfrm>
                </p:grpSpPr>
                <p:sp>
                  <p:nvSpPr>
                    <p:cNvPr id="77898" name="Freeform 74">
                      <a:extLst>
                        <a:ext uri="{FF2B5EF4-FFF2-40B4-BE49-F238E27FC236}">
                          <a16:creationId xmlns:a16="http://schemas.microsoft.com/office/drawing/2014/main" id="{65A2B62E-1B59-C0A8-FD11-2D27BA86AA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06" y="1158"/>
                      <a:ext cx="17" cy="1"/>
                    </a:xfrm>
                    <a:custGeom>
                      <a:avLst/>
                      <a:gdLst>
                        <a:gd name="T0" fmla="*/ 0 w 17"/>
                        <a:gd name="T1" fmla="*/ 0 h 1"/>
                        <a:gd name="T2" fmla="*/ 0 w 17"/>
                        <a:gd name="T3" fmla="*/ 0 h 1"/>
                        <a:gd name="T4" fmla="*/ 8 w 17"/>
                        <a:gd name="T5" fmla="*/ 0 h 1"/>
                        <a:gd name="T6" fmla="*/ 16 w 17"/>
                        <a:gd name="T7" fmla="*/ 0 h 1"/>
                        <a:gd name="T8" fmla="*/ 8 w 17"/>
                        <a:gd name="T9" fmla="*/ 0 h 1"/>
                        <a:gd name="T10" fmla="*/ 8 w 17"/>
                        <a:gd name="T11" fmla="*/ 0 h 1"/>
                        <a:gd name="T12" fmla="*/ 0 w 17"/>
                        <a:gd name="T13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8" y="0"/>
                          </a:lnTo>
                          <a:lnTo>
                            <a:pt x="16" y="0"/>
                          </a:lnTo>
                          <a:lnTo>
                            <a:pt x="8" y="0"/>
                          </a:lnTo>
                          <a:lnTo>
                            <a:pt x="8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899" name="Freeform 75">
                      <a:extLst>
                        <a:ext uri="{FF2B5EF4-FFF2-40B4-BE49-F238E27FC236}">
                          <a16:creationId xmlns:a16="http://schemas.microsoft.com/office/drawing/2014/main" id="{D66B40AD-3972-B51B-CAC4-023D502A7B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06" y="1158"/>
                      <a:ext cx="17" cy="1"/>
                    </a:xfrm>
                    <a:custGeom>
                      <a:avLst/>
                      <a:gdLst>
                        <a:gd name="T0" fmla="*/ 0 w 17"/>
                        <a:gd name="T1" fmla="*/ 0 h 1"/>
                        <a:gd name="T2" fmla="*/ 0 w 17"/>
                        <a:gd name="T3" fmla="*/ 0 h 1"/>
                        <a:gd name="T4" fmla="*/ 8 w 17"/>
                        <a:gd name="T5" fmla="*/ 0 h 1"/>
                        <a:gd name="T6" fmla="*/ 16 w 17"/>
                        <a:gd name="T7" fmla="*/ 0 h 1"/>
                        <a:gd name="T8" fmla="*/ 8 w 17"/>
                        <a:gd name="T9" fmla="*/ 0 h 1"/>
                        <a:gd name="T10" fmla="*/ 8 w 17"/>
                        <a:gd name="T11" fmla="*/ 0 h 1"/>
                        <a:gd name="T12" fmla="*/ 0 w 17"/>
                        <a:gd name="T13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8" y="0"/>
                          </a:lnTo>
                          <a:lnTo>
                            <a:pt x="16" y="0"/>
                          </a:lnTo>
                          <a:lnTo>
                            <a:pt x="8" y="0"/>
                          </a:lnTo>
                          <a:lnTo>
                            <a:pt x="8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900" name="Freeform 76">
                      <a:extLst>
                        <a:ext uri="{FF2B5EF4-FFF2-40B4-BE49-F238E27FC236}">
                          <a16:creationId xmlns:a16="http://schemas.microsoft.com/office/drawing/2014/main" id="{34E295F4-8FBD-B748-4895-343C2D65B4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06" y="1158"/>
                      <a:ext cx="17" cy="1"/>
                    </a:xfrm>
                    <a:custGeom>
                      <a:avLst/>
                      <a:gdLst>
                        <a:gd name="T0" fmla="*/ 0 w 17"/>
                        <a:gd name="T1" fmla="*/ 0 h 1"/>
                        <a:gd name="T2" fmla="*/ 0 w 17"/>
                        <a:gd name="T3" fmla="*/ 0 h 1"/>
                        <a:gd name="T4" fmla="*/ 8 w 17"/>
                        <a:gd name="T5" fmla="*/ 0 h 1"/>
                        <a:gd name="T6" fmla="*/ 16 w 17"/>
                        <a:gd name="T7" fmla="*/ 0 h 1"/>
                        <a:gd name="T8" fmla="*/ 8 w 17"/>
                        <a:gd name="T9" fmla="*/ 0 h 1"/>
                        <a:gd name="T10" fmla="*/ 8 w 17"/>
                        <a:gd name="T11" fmla="*/ 0 h 1"/>
                        <a:gd name="T12" fmla="*/ 0 w 17"/>
                        <a:gd name="T13" fmla="*/ 0 h 1"/>
                        <a:gd name="T14" fmla="*/ 0 w 17"/>
                        <a:gd name="T15" fmla="*/ 0 h 1"/>
                        <a:gd name="T16" fmla="*/ 0 w 17"/>
                        <a:gd name="T17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8" y="0"/>
                          </a:lnTo>
                          <a:lnTo>
                            <a:pt x="16" y="0"/>
                          </a:lnTo>
                          <a:lnTo>
                            <a:pt x="8" y="0"/>
                          </a:lnTo>
                          <a:lnTo>
                            <a:pt x="8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7F3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901" name="Freeform 77">
                      <a:extLst>
                        <a:ext uri="{FF2B5EF4-FFF2-40B4-BE49-F238E27FC236}">
                          <a16:creationId xmlns:a16="http://schemas.microsoft.com/office/drawing/2014/main" id="{F9937F4B-60B7-E7FB-C2D0-747525FA54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06" y="1158"/>
                      <a:ext cx="17" cy="1"/>
                    </a:xfrm>
                    <a:custGeom>
                      <a:avLst/>
                      <a:gdLst>
                        <a:gd name="T0" fmla="*/ 0 w 17"/>
                        <a:gd name="T1" fmla="*/ 0 h 1"/>
                        <a:gd name="T2" fmla="*/ 0 w 17"/>
                        <a:gd name="T3" fmla="*/ 0 h 1"/>
                        <a:gd name="T4" fmla="*/ 8 w 17"/>
                        <a:gd name="T5" fmla="*/ 0 h 1"/>
                        <a:gd name="T6" fmla="*/ 16 w 17"/>
                        <a:gd name="T7" fmla="*/ 0 h 1"/>
                        <a:gd name="T8" fmla="*/ 8 w 17"/>
                        <a:gd name="T9" fmla="*/ 0 h 1"/>
                        <a:gd name="T10" fmla="*/ 8 w 17"/>
                        <a:gd name="T11" fmla="*/ 0 h 1"/>
                        <a:gd name="T12" fmla="*/ 0 w 17"/>
                        <a:gd name="T13" fmla="*/ 0 h 1"/>
                        <a:gd name="T14" fmla="*/ 0 w 17"/>
                        <a:gd name="T15" fmla="*/ 0 h 1"/>
                        <a:gd name="T16" fmla="*/ 0 w 17"/>
                        <a:gd name="T17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8" y="0"/>
                          </a:lnTo>
                          <a:lnTo>
                            <a:pt x="16" y="0"/>
                          </a:lnTo>
                          <a:lnTo>
                            <a:pt x="8" y="0"/>
                          </a:lnTo>
                          <a:lnTo>
                            <a:pt x="8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7F3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7902" name="Group 78">
                    <a:extLst>
                      <a:ext uri="{FF2B5EF4-FFF2-40B4-BE49-F238E27FC236}">
                        <a16:creationId xmlns:a16="http://schemas.microsoft.com/office/drawing/2014/main" id="{2E8EDA2A-F67E-A0DD-2579-B13E8799AD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66" y="1174"/>
                    <a:ext cx="17" cy="1"/>
                    <a:chOff x="3366" y="1174"/>
                    <a:chExt cx="17" cy="1"/>
                  </a:xfrm>
                </p:grpSpPr>
                <p:sp>
                  <p:nvSpPr>
                    <p:cNvPr id="77903" name="Freeform 79">
                      <a:extLst>
                        <a:ext uri="{FF2B5EF4-FFF2-40B4-BE49-F238E27FC236}">
                          <a16:creationId xmlns:a16="http://schemas.microsoft.com/office/drawing/2014/main" id="{AA433C59-9CFA-CA2E-22B3-82349C7A9A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66" y="1174"/>
                      <a:ext cx="17" cy="1"/>
                    </a:xfrm>
                    <a:custGeom>
                      <a:avLst/>
                      <a:gdLst>
                        <a:gd name="T0" fmla="*/ 0 w 17"/>
                        <a:gd name="T1" fmla="*/ 0 h 1"/>
                        <a:gd name="T2" fmla="*/ 5 w 17"/>
                        <a:gd name="T3" fmla="*/ 0 h 1"/>
                        <a:gd name="T4" fmla="*/ 11 w 17"/>
                        <a:gd name="T5" fmla="*/ 0 h 1"/>
                        <a:gd name="T6" fmla="*/ 16 w 17"/>
                        <a:gd name="T7" fmla="*/ 0 h 1"/>
                        <a:gd name="T8" fmla="*/ 11 w 17"/>
                        <a:gd name="T9" fmla="*/ 0 h 1"/>
                        <a:gd name="T10" fmla="*/ 11 w 17"/>
                        <a:gd name="T11" fmla="*/ 0 h 1"/>
                        <a:gd name="T12" fmla="*/ 5 w 17"/>
                        <a:gd name="T13" fmla="*/ 0 h 1"/>
                        <a:gd name="T14" fmla="*/ 0 w 17"/>
                        <a:gd name="T15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0" y="0"/>
                          </a:moveTo>
                          <a:lnTo>
                            <a:pt x="5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  <a:lnTo>
                            <a:pt x="11" y="0"/>
                          </a:lnTo>
                          <a:lnTo>
                            <a:pt x="11" y="0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904" name="Freeform 80">
                      <a:extLst>
                        <a:ext uri="{FF2B5EF4-FFF2-40B4-BE49-F238E27FC236}">
                          <a16:creationId xmlns:a16="http://schemas.microsoft.com/office/drawing/2014/main" id="{F93D05A8-031D-6A04-8F8D-4E4A8D2CA2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66" y="1174"/>
                      <a:ext cx="17" cy="1"/>
                    </a:xfrm>
                    <a:custGeom>
                      <a:avLst/>
                      <a:gdLst>
                        <a:gd name="T0" fmla="*/ 0 w 17"/>
                        <a:gd name="T1" fmla="*/ 0 h 1"/>
                        <a:gd name="T2" fmla="*/ 5 w 17"/>
                        <a:gd name="T3" fmla="*/ 0 h 1"/>
                        <a:gd name="T4" fmla="*/ 11 w 17"/>
                        <a:gd name="T5" fmla="*/ 0 h 1"/>
                        <a:gd name="T6" fmla="*/ 16 w 17"/>
                        <a:gd name="T7" fmla="*/ 0 h 1"/>
                        <a:gd name="T8" fmla="*/ 11 w 17"/>
                        <a:gd name="T9" fmla="*/ 0 h 1"/>
                        <a:gd name="T10" fmla="*/ 11 w 17"/>
                        <a:gd name="T11" fmla="*/ 0 h 1"/>
                        <a:gd name="T12" fmla="*/ 5 w 17"/>
                        <a:gd name="T13" fmla="*/ 0 h 1"/>
                        <a:gd name="T14" fmla="*/ 0 w 17"/>
                        <a:gd name="T15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0" y="0"/>
                          </a:moveTo>
                          <a:lnTo>
                            <a:pt x="5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  <a:lnTo>
                            <a:pt x="11" y="0"/>
                          </a:lnTo>
                          <a:lnTo>
                            <a:pt x="11" y="0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905" name="Freeform 81">
                      <a:extLst>
                        <a:ext uri="{FF2B5EF4-FFF2-40B4-BE49-F238E27FC236}">
                          <a16:creationId xmlns:a16="http://schemas.microsoft.com/office/drawing/2014/main" id="{4A8F706C-96F5-0A68-0F85-5C6DC8B6D4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66" y="1174"/>
                      <a:ext cx="17" cy="1"/>
                    </a:xfrm>
                    <a:custGeom>
                      <a:avLst/>
                      <a:gdLst>
                        <a:gd name="T0" fmla="*/ 0 w 17"/>
                        <a:gd name="T1" fmla="*/ 0 h 1"/>
                        <a:gd name="T2" fmla="*/ 5 w 17"/>
                        <a:gd name="T3" fmla="*/ 0 h 1"/>
                        <a:gd name="T4" fmla="*/ 11 w 17"/>
                        <a:gd name="T5" fmla="*/ 0 h 1"/>
                        <a:gd name="T6" fmla="*/ 16 w 17"/>
                        <a:gd name="T7" fmla="*/ 0 h 1"/>
                        <a:gd name="T8" fmla="*/ 11 w 17"/>
                        <a:gd name="T9" fmla="*/ 0 h 1"/>
                        <a:gd name="T10" fmla="*/ 16 w 17"/>
                        <a:gd name="T11" fmla="*/ 0 h 1"/>
                        <a:gd name="T12" fmla="*/ 11 w 17"/>
                        <a:gd name="T13" fmla="*/ 0 h 1"/>
                        <a:gd name="T14" fmla="*/ 5 w 17"/>
                        <a:gd name="T15" fmla="*/ 0 h 1"/>
                        <a:gd name="T16" fmla="*/ 5 w 17"/>
                        <a:gd name="T17" fmla="*/ 0 h 1"/>
                        <a:gd name="T18" fmla="*/ 5 w 17"/>
                        <a:gd name="T19" fmla="*/ 0 h 1"/>
                        <a:gd name="T20" fmla="*/ 0 w 17"/>
                        <a:gd name="T21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0" y="0"/>
                          </a:moveTo>
                          <a:lnTo>
                            <a:pt x="5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  <a:lnTo>
                            <a:pt x="11" y="0"/>
                          </a:lnTo>
                          <a:lnTo>
                            <a:pt x="5" y="0"/>
                          </a:lnTo>
                          <a:lnTo>
                            <a:pt x="5" y="0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7F3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906" name="Freeform 82">
                      <a:extLst>
                        <a:ext uri="{FF2B5EF4-FFF2-40B4-BE49-F238E27FC236}">
                          <a16:creationId xmlns:a16="http://schemas.microsoft.com/office/drawing/2014/main" id="{CE89E46A-6C7C-512B-8D2A-CA0B32C6A9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66" y="1174"/>
                      <a:ext cx="17" cy="1"/>
                    </a:xfrm>
                    <a:custGeom>
                      <a:avLst/>
                      <a:gdLst>
                        <a:gd name="T0" fmla="*/ 0 w 17"/>
                        <a:gd name="T1" fmla="*/ 0 h 1"/>
                        <a:gd name="T2" fmla="*/ 5 w 17"/>
                        <a:gd name="T3" fmla="*/ 0 h 1"/>
                        <a:gd name="T4" fmla="*/ 11 w 17"/>
                        <a:gd name="T5" fmla="*/ 0 h 1"/>
                        <a:gd name="T6" fmla="*/ 16 w 17"/>
                        <a:gd name="T7" fmla="*/ 0 h 1"/>
                        <a:gd name="T8" fmla="*/ 11 w 17"/>
                        <a:gd name="T9" fmla="*/ 0 h 1"/>
                        <a:gd name="T10" fmla="*/ 16 w 17"/>
                        <a:gd name="T11" fmla="*/ 0 h 1"/>
                        <a:gd name="T12" fmla="*/ 11 w 17"/>
                        <a:gd name="T13" fmla="*/ 0 h 1"/>
                        <a:gd name="T14" fmla="*/ 5 w 17"/>
                        <a:gd name="T15" fmla="*/ 0 h 1"/>
                        <a:gd name="T16" fmla="*/ 5 w 17"/>
                        <a:gd name="T17" fmla="*/ 0 h 1"/>
                        <a:gd name="T18" fmla="*/ 5 w 17"/>
                        <a:gd name="T19" fmla="*/ 0 h 1"/>
                        <a:gd name="T20" fmla="*/ 0 w 17"/>
                        <a:gd name="T21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0" y="0"/>
                          </a:moveTo>
                          <a:lnTo>
                            <a:pt x="5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  <a:lnTo>
                            <a:pt x="11" y="0"/>
                          </a:lnTo>
                          <a:lnTo>
                            <a:pt x="5" y="0"/>
                          </a:lnTo>
                          <a:lnTo>
                            <a:pt x="5" y="0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7F3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77907" name="Group 83">
                  <a:extLst>
                    <a:ext uri="{FF2B5EF4-FFF2-40B4-BE49-F238E27FC236}">
                      <a16:creationId xmlns:a16="http://schemas.microsoft.com/office/drawing/2014/main" id="{1CAE2F05-945D-EE60-5706-E48B6B9D45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34" y="1110"/>
                  <a:ext cx="81" cy="73"/>
                  <a:chOff x="3334" y="1110"/>
                  <a:chExt cx="81" cy="73"/>
                </a:xfrm>
              </p:grpSpPr>
              <p:grpSp>
                <p:nvGrpSpPr>
                  <p:cNvPr id="77908" name="Group 84">
                    <a:extLst>
                      <a:ext uri="{FF2B5EF4-FFF2-40B4-BE49-F238E27FC236}">
                        <a16:creationId xmlns:a16="http://schemas.microsoft.com/office/drawing/2014/main" id="{2F6EFF45-4B9D-2FC0-A7FF-23A672E96AB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66" y="1142"/>
                    <a:ext cx="49" cy="25"/>
                    <a:chOff x="3366" y="1142"/>
                    <a:chExt cx="49" cy="25"/>
                  </a:xfrm>
                </p:grpSpPr>
                <p:sp>
                  <p:nvSpPr>
                    <p:cNvPr id="77909" name="Freeform 85">
                      <a:extLst>
                        <a:ext uri="{FF2B5EF4-FFF2-40B4-BE49-F238E27FC236}">
                          <a16:creationId xmlns:a16="http://schemas.microsoft.com/office/drawing/2014/main" id="{F93BE756-19A9-759A-4C35-45BF9327E7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66" y="1166"/>
                      <a:ext cx="17" cy="1"/>
                    </a:xfrm>
                    <a:custGeom>
                      <a:avLst/>
                      <a:gdLst>
                        <a:gd name="T0" fmla="*/ 16 w 17"/>
                        <a:gd name="T1" fmla="*/ 0 h 1"/>
                        <a:gd name="T2" fmla="*/ 16 w 17"/>
                        <a:gd name="T3" fmla="*/ 0 h 1"/>
                        <a:gd name="T4" fmla="*/ 11 w 17"/>
                        <a:gd name="T5" fmla="*/ 0 h 1"/>
                        <a:gd name="T6" fmla="*/ 5 w 17"/>
                        <a:gd name="T7" fmla="*/ 0 h 1"/>
                        <a:gd name="T8" fmla="*/ 0 w 17"/>
                        <a:gd name="T9" fmla="*/ 0 h 1"/>
                        <a:gd name="T10" fmla="*/ 0 w 17"/>
                        <a:gd name="T11" fmla="*/ 0 h 1"/>
                        <a:gd name="T12" fmla="*/ 5 w 17"/>
                        <a:gd name="T13" fmla="*/ 0 h 1"/>
                        <a:gd name="T14" fmla="*/ 11 w 17"/>
                        <a:gd name="T15" fmla="*/ 0 h 1"/>
                        <a:gd name="T16" fmla="*/ 16 w 17"/>
                        <a:gd name="T17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16" y="0"/>
                          </a:moveTo>
                          <a:lnTo>
                            <a:pt x="16" y="0"/>
                          </a:lnTo>
                          <a:lnTo>
                            <a:pt x="11" y="0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5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910" name="Freeform 86">
                      <a:extLst>
                        <a:ext uri="{FF2B5EF4-FFF2-40B4-BE49-F238E27FC236}">
                          <a16:creationId xmlns:a16="http://schemas.microsoft.com/office/drawing/2014/main" id="{1DDD2DCE-DB99-C260-192C-BA8B806C4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66" y="1166"/>
                      <a:ext cx="17" cy="1"/>
                    </a:xfrm>
                    <a:custGeom>
                      <a:avLst/>
                      <a:gdLst>
                        <a:gd name="T0" fmla="*/ 16 w 17"/>
                        <a:gd name="T1" fmla="*/ 0 h 1"/>
                        <a:gd name="T2" fmla="*/ 11 w 17"/>
                        <a:gd name="T3" fmla="*/ 0 h 1"/>
                        <a:gd name="T4" fmla="*/ 5 w 17"/>
                        <a:gd name="T5" fmla="*/ 0 h 1"/>
                        <a:gd name="T6" fmla="*/ 0 w 17"/>
                        <a:gd name="T7" fmla="*/ 0 h 1"/>
                        <a:gd name="T8" fmla="*/ 0 w 17"/>
                        <a:gd name="T9" fmla="*/ 0 h 1"/>
                        <a:gd name="T10" fmla="*/ 5 w 17"/>
                        <a:gd name="T11" fmla="*/ 0 h 1"/>
                        <a:gd name="T12" fmla="*/ 11 w 17"/>
                        <a:gd name="T13" fmla="*/ 0 h 1"/>
                        <a:gd name="T14" fmla="*/ 16 w 17"/>
                        <a:gd name="T15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7" h="1">
                          <a:moveTo>
                            <a:pt x="16" y="0"/>
                          </a:moveTo>
                          <a:lnTo>
                            <a:pt x="11" y="0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5" y="0"/>
                          </a:lnTo>
                          <a:lnTo>
                            <a:pt x="11" y="0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911" name="Freeform 87">
                      <a:extLst>
                        <a:ext uri="{FF2B5EF4-FFF2-40B4-BE49-F238E27FC236}">
                          <a16:creationId xmlns:a16="http://schemas.microsoft.com/office/drawing/2014/main" id="{2429B3F5-0627-7C21-197F-4AE84CB1F9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98" y="1142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16 h 17"/>
                        <a:gd name="T2" fmla="*/ 8 w 17"/>
                        <a:gd name="T3" fmla="*/ 11 h 17"/>
                        <a:gd name="T4" fmla="*/ 16 w 17"/>
                        <a:gd name="T5" fmla="*/ 5 h 17"/>
                        <a:gd name="T6" fmla="*/ 16 w 17"/>
                        <a:gd name="T7" fmla="*/ 0 h 17"/>
                        <a:gd name="T8" fmla="*/ 16 w 17"/>
                        <a:gd name="T9" fmla="*/ 5 h 17"/>
                        <a:gd name="T10" fmla="*/ 8 w 17"/>
                        <a:gd name="T11" fmla="*/ 5 h 17"/>
                        <a:gd name="T12" fmla="*/ 8 w 17"/>
                        <a:gd name="T13" fmla="*/ 11 h 17"/>
                        <a:gd name="T14" fmla="*/ 0 w 17"/>
                        <a:gd name="T15" fmla="*/ 11 h 17"/>
                        <a:gd name="T16" fmla="*/ 0 w 17"/>
                        <a:gd name="T17" fmla="*/ 16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" h="17">
                          <a:moveTo>
                            <a:pt x="0" y="16"/>
                          </a:moveTo>
                          <a:lnTo>
                            <a:pt x="8" y="11"/>
                          </a:lnTo>
                          <a:lnTo>
                            <a:pt x="16" y="5"/>
                          </a:lnTo>
                          <a:lnTo>
                            <a:pt x="16" y="0"/>
                          </a:lnTo>
                          <a:lnTo>
                            <a:pt x="16" y="5"/>
                          </a:lnTo>
                          <a:lnTo>
                            <a:pt x="8" y="5"/>
                          </a:lnTo>
                          <a:lnTo>
                            <a:pt x="8" y="11"/>
                          </a:lnTo>
                          <a:lnTo>
                            <a:pt x="0" y="11"/>
                          </a:lnTo>
                          <a:lnTo>
                            <a:pt x="0" y="16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912" name="Freeform 88">
                      <a:extLst>
                        <a:ext uri="{FF2B5EF4-FFF2-40B4-BE49-F238E27FC236}">
                          <a16:creationId xmlns:a16="http://schemas.microsoft.com/office/drawing/2014/main" id="{22C72D42-0882-24CB-2458-A102242861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98" y="1142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16 h 17"/>
                        <a:gd name="T2" fmla="*/ 8 w 17"/>
                        <a:gd name="T3" fmla="*/ 11 h 17"/>
                        <a:gd name="T4" fmla="*/ 16 w 17"/>
                        <a:gd name="T5" fmla="*/ 5 h 17"/>
                        <a:gd name="T6" fmla="*/ 16 w 17"/>
                        <a:gd name="T7" fmla="*/ 0 h 17"/>
                        <a:gd name="T8" fmla="*/ 16 w 17"/>
                        <a:gd name="T9" fmla="*/ 5 h 17"/>
                        <a:gd name="T10" fmla="*/ 8 w 17"/>
                        <a:gd name="T11" fmla="*/ 5 h 17"/>
                        <a:gd name="T12" fmla="*/ 8 w 17"/>
                        <a:gd name="T13" fmla="*/ 11 h 17"/>
                        <a:gd name="T14" fmla="*/ 0 w 17"/>
                        <a:gd name="T15" fmla="*/ 11 h 17"/>
                        <a:gd name="T16" fmla="*/ 0 w 17"/>
                        <a:gd name="T17" fmla="*/ 16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" h="17">
                          <a:moveTo>
                            <a:pt x="0" y="16"/>
                          </a:moveTo>
                          <a:lnTo>
                            <a:pt x="8" y="11"/>
                          </a:lnTo>
                          <a:lnTo>
                            <a:pt x="16" y="5"/>
                          </a:lnTo>
                          <a:lnTo>
                            <a:pt x="16" y="0"/>
                          </a:lnTo>
                          <a:lnTo>
                            <a:pt x="16" y="5"/>
                          </a:lnTo>
                          <a:lnTo>
                            <a:pt x="8" y="5"/>
                          </a:lnTo>
                          <a:lnTo>
                            <a:pt x="8" y="11"/>
                          </a:lnTo>
                          <a:lnTo>
                            <a:pt x="0" y="11"/>
                          </a:lnTo>
                          <a:lnTo>
                            <a:pt x="0" y="16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7913" name="Group 89">
                    <a:extLst>
                      <a:ext uri="{FF2B5EF4-FFF2-40B4-BE49-F238E27FC236}">
                        <a16:creationId xmlns:a16="http://schemas.microsoft.com/office/drawing/2014/main" id="{9F1A4E15-398D-EEC9-C6DF-DAD21FA24C6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34" y="1110"/>
                    <a:ext cx="81" cy="73"/>
                    <a:chOff x="3334" y="1110"/>
                    <a:chExt cx="81" cy="73"/>
                  </a:xfrm>
                </p:grpSpPr>
                <p:grpSp>
                  <p:nvGrpSpPr>
                    <p:cNvPr id="77914" name="Group 90">
                      <a:extLst>
                        <a:ext uri="{FF2B5EF4-FFF2-40B4-BE49-F238E27FC236}">
                          <a16:creationId xmlns:a16="http://schemas.microsoft.com/office/drawing/2014/main" id="{E0A51713-5692-A3F7-4FAB-7BC64F1CDDB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334" y="1110"/>
                      <a:ext cx="81" cy="73"/>
                      <a:chOff x="3334" y="1110"/>
                      <a:chExt cx="81" cy="73"/>
                    </a:xfrm>
                  </p:grpSpPr>
                  <p:sp>
                    <p:nvSpPr>
                      <p:cNvPr id="77915" name="Freeform 91">
                        <a:extLst>
                          <a:ext uri="{FF2B5EF4-FFF2-40B4-BE49-F238E27FC236}">
                            <a16:creationId xmlns:a16="http://schemas.microsoft.com/office/drawing/2014/main" id="{CB836D4C-2FA4-FAE1-3336-83591613744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34" y="1110"/>
                        <a:ext cx="81" cy="73"/>
                      </a:xfrm>
                      <a:custGeom>
                        <a:avLst/>
                        <a:gdLst>
                          <a:gd name="T0" fmla="*/ 0 w 81"/>
                          <a:gd name="T1" fmla="*/ 58 h 73"/>
                          <a:gd name="T2" fmla="*/ 7 w 81"/>
                          <a:gd name="T3" fmla="*/ 65 h 73"/>
                          <a:gd name="T4" fmla="*/ 15 w 81"/>
                          <a:gd name="T5" fmla="*/ 65 h 73"/>
                          <a:gd name="T6" fmla="*/ 15 w 81"/>
                          <a:gd name="T7" fmla="*/ 72 h 73"/>
                          <a:gd name="T8" fmla="*/ 15 w 81"/>
                          <a:gd name="T9" fmla="*/ 65 h 73"/>
                          <a:gd name="T10" fmla="*/ 15 w 81"/>
                          <a:gd name="T11" fmla="*/ 58 h 73"/>
                          <a:gd name="T12" fmla="*/ 22 w 81"/>
                          <a:gd name="T13" fmla="*/ 50 h 73"/>
                          <a:gd name="T14" fmla="*/ 22 w 81"/>
                          <a:gd name="T15" fmla="*/ 43 h 73"/>
                          <a:gd name="T16" fmla="*/ 15 w 81"/>
                          <a:gd name="T17" fmla="*/ 36 h 73"/>
                          <a:gd name="T18" fmla="*/ 22 w 81"/>
                          <a:gd name="T19" fmla="*/ 36 h 73"/>
                          <a:gd name="T20" fmla="*/ 29 w 81"/>
                          <a:gd name="T21" fmla="*/ 36 h 73"/>
                          <a:gd name="T22" fmla="*/ 29 w 81"/>
                          <a:gd name="T23" fmla="*/ 29 h 73"/>
                          <a:gd name="T24" fmla="*/ 36 w 81"/>
                          <a:gd name="T25" fmla="*/ 29 h 73"/>
                          <a:gd name="T26" fmla="*/ 44 w 81"/>
                          <a:gd name="T27" fmla="*/ 29 h 73"/>
                          <a:gd name="T28" fmla="*/ 51 w 81"/>
                          <a:gd name="T29" fmla="*/ 29 h 73"/>
                          <a:gd name="T30" fmla="*/ 51 w 81"/>
                          <a:gd name="T31" fmla="*/ 22 h 73"/>
                          <a:gd name="T32" fmla="*/ 58 w 81"/>
                          <a:gd name="T33" fmla="*/ 14 h 73"/>
                          <a:gd name="T34" fmla="*/ 65 w 81"/>
                          <a:gd name="T35" fmla="*/ 14 h 73"/>
                          <a:gd name="T36" fmla="*/ 73 w 81"/>
                          <a:gd name="T37" fmla="*/ 22 h 73"/>
                          <a:gd name="T38" fmla="*/ 80 w 81"/>
                          <a:gd name="T39" fmla="*/ 29 h 73"/>
                          <a:gd name="T40" fmla="*/ 80 w 81"/>
                          <a:gd name="T41" fmla="*/ 36 h 73"/>
                          <a:gd name="T42" fmla="*/ 80 w 81"/>
                          <a:gd name="T43" fmla="*/ 43 h 73"/>
                          <a:gd name="T44" fmla="*/ 80 w 81"/>
                          <a:gd name="T45" fmla="*/ 29 h 73"/>
                          <a:gd name="T46" fmla="*/ 80 w 81"/>
                          <a:gd name="T47" fmla="*/ 22 h 73"/>
                          <a:gd name="T48" fmla="*/ 73 w 81"/>
                          <a:gd name="T49" fmla="*/ 14 h 73"/>
                          <a:gd name="T50" fmla="*/ 65 w 81"/>
                          <a:gd name="T51" fmla="*/ 7 h 73"/>
                          <a:gd name="T52" fmla="*/ 65 w 81"/>
                          <a:gd name="T53" fmla="*/ 0 h 73"/>
                          <a:gd name="T54" fmla="*/ 58 w 81"/>
                          <a:gd name="T55" fmla="*/ 0 h 73"/>
                          <a:gd name="T56" fmla="*/ 51 w 81"/>
                          <a:gd name="T57" fmla="*/ 0 h 73"/>
                          <a:gd name="T58" fmla="*/ 44 w 81"/>
                          <a:gd name="T59" fmla="*/ 0 h 73"/>
                          <a:gd name="T60" fmla="*/ 36 w 81"/>
                          <a:gd name="T61" fmla="*/ 0 h 73"/>
                          <a:gd name="T62" fmla="*/ 29 w 81"/>
                          <a:gd name="T63" fmla="*/ 0 h 73"/>
                          <a:gd name="T64" fmla="*/ 22 w 81"/>
                          <a:gd name="T65" fmla="*/ 0 h 73"/>
                          <a:gd name="T66" fmla="*/ 15 w 81"/>
                          <a:gd name="T67" fmla="*/ 0 h 73"/>
                          <a:gd name="T68" fmla="*/ 15 w 81"/>
                          <a:gd name="T69" fmla="*/ 7 h 73"/>
                          <a:gd name="T70" fmla="*/ 7 w 81"/>
                          <a:gd name="T71" fmla="*/ 7 h 73"/>
                          <a:gd name="T72" fmla="*/ 7 w 81"/>
                          <a:gd name="T73" fmla="*/ 14 h 73"/>
                          <a:gd name="T74" fmla="*/ 0 w 81"/>
                          <a:gd name="T75" fmla="*/ 14 h 73"/>
                          <a:gd name="T76" fmla="*/ 0 w 81"/>
                          <a:gd name="T77" fmla="*/ 22 h 73"/>
                          <a:gd name="T78" fmla="*/ 0 w 81"/>
                          <a:gd name="T79" fmla="*/ 29 h 73"/>
                          <a:gd name="T80" fmla="*/ 0 w 81"/>
                          <a:gd name="T81" fmla="*/ 36 h 73"/>
                          <a:gd name="T82" fmla="*/ 0 w 81"/>
                          <a:gd name="T83" fmla="*/ 43 h 73"/>
                          <a:gd name="T84" fmla="*/ 0 w 81"/>
                          <a:gd name="T85" fmla="*/ 50 h 73"/>
                          <a:gd name="T86" fmla="*/ 0 w 81"/>
                          <a:gd name="T87" fmla="*/ 58 h 7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</a:cxnLst>
                        <a:rect l="0" t="0" r="r" b="b"/>
                        <a:pathLst>
                          <a:path w="81" h="73">
                            <a:moveTo>
                              <a:pt x="0" y="58"/>
                            </a:moveTo>
                            <a:lnTo>
                              <a:pt x="7" y="65"/>
                            </a:lnTo>
                            <a:lnTo>
                              <a:pt x="15" y="65"/>
                            </a:lnTo>
                            <a:lnTo>
                              <a:pt x="15" y="72"/>
                            </a:lnTo>
                            <a:lnTo>
                              <a:pt x="15" y="65"/>
                            </a:lnTo>
                            <a:lnTo>
                              <a:pt x="15" y="58"/>
                            </a:lnTo>
                            <a:lnTo>
                              <a:pt x="22" y="50"/>
                            </a:lnTo>
                            <a:lnTo>
                              <a:pt x="22" y="43"/>
                            </a:lnTo>
                            <a:lnTo>
                              <a:pt x="15" y="36"/>
                            </a:lnTo>
                            <a:lnTo>
                              <a:pt x="22" y="36"/>
                            </a:lnTo>
                            <a:lnTo>
                              <a:pt x="29" y="36"/>
                            </a:lnTo>
                            <a:lnTo>
                              <a:pt x="29" y="29"/>
                            </a:lnTo>
                            <a:lnTo>
                              <a:pt x="36" y="29"/>
                            </a:lnTo>
                            <a:lnTo>
                              <a:pt x="44" y="29"/>
                            </a:lnTo>
                            <a:lnTo>
                              <a:pt x="51" y="29"/>
                            </a:lnTo>
                            <a:lnTo>
                              <a:pt x="51" y="22"/>
                            </a:lnTo>
                            <a:lnTo>
                              <a:pt x="58" y="14"/>
                            </a:lnTo>
                            <a:lnTo>
                              <a:pt x="65" y="14"/>
                            </a:lnTo>
                            <a:lnTo>
                              <a:pt x="73" y="22"/>
                            </a:lnTo>
                            <a:lnTo>
                              <a:pt x="80" y="29"/>
                            </a:lnTo>
                            <a:lnTo>
                              <a:pt x="80" y="36"/>
                            </a:lnTo>
                            <a:lnTo>
                              <a:pt x="80" y="43"/>
                            </a:lnTo>
                            <a:lnTo>
                              <a:pt x="80" y="29"/>
                            </a:lnTo>
                            <a:lnTo>
                              <a:pt x="80" y="22"/>
                            </a:lnTo>
                            <a:lnTo>
                              <a:pt x="73" y="14"/>
                            </a:lnTo>
                            <a:lnTo>
                              <a:pt x="65" y="7"/>
                            </a:lnTo>
                            <a:lnTo>
                              <a:pt x="65" y="0"/>
                            </a:lnTo>
                            <a:lnTo>
                              <a:pt x="58" y="0"/>
                            </a:lnTo>
                            <a:lnTo>
                              <a:pt x="51" y="0"/>
                            </a:lnTo>
                            <a:lnTo>
                              <a:pt x="44" y="0"/>
                            </a:lnTo>
                            <a:lnTo>
                              <a:pt x="36" y="0"/>
                            </a:lnTo>
                            <a:lnTo>
                              <a:pt x="29" y="0"/>
                            </a:lnTo>
                            <a:lnTo>
                              <a:pt x="22" y="0"/>
                            </a:lnTo>
                            <a:lnTo>
                              <a:pt x="15" y="0"/>
                            </a:lnTo>
                            <a:lnTo>
                              <a:pt x="15" y="7"/>
                            </a:lnTo>
                            <a:lnTo>
                              <a:pt x="7" y="7"/>
                            </a:lnTo>
                            <a:lnTo>
                              <a:pt x="7" y="14"/>
                            </a:lnTo>
                            <a:lnTo>
                              <a:pt x="0" y="14"/>
                            </a:lnTo>
                            <a:lnTo>
                              <a:pt x="0" y="22"/>
                            </a:lnTo>
                            <a:lnTo>
                              <a:pt x="0" y="29"/>
                            </a:lnTo>
                            <a:lnTo>
                              <a:pt x="0" y="36"/>
                            </a:lnTo>
                            <a:lnTo>
                              <a:pt x="0" y="43"/>
                            </a:lnTo>
                            <a:lnTo>
                              <a:pt x="0" y="50"/>
                            </a:lnTo>
                            <a:lnTo>
                              <a:pt x="0" y="58"/>
                            </a:lnTo>
                          </a:path>
                        </a:pathLst>
                      </a:custGeom>
                      <a:solidFill>
                        <a:srgbClr val="5F5F5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16" name="Freeform 92">
                        <a:extLst>
                          <a:ext uri="{FF2B5EF4-FFF2-40B4-BE49-F238E27FC236}">
                            <a16:creationId xmlns:a16="http://schemas.microsoft.com/office/drawing/2014/main" id="{FB009247-7897-4148-BD92-2BB024D616D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34" y="1110"/>
                        <a:ext cx="81" cy="73"/>
                      </a:xfrm>
                      <a:custGeom>
                        <a:avLst/>
                        <a:gdLst>
                          <a:gd name="T0" fmla="*/ 0 w 81"/>
                          <a:gd name="T1" fmla="*/ 58 h 73"/>
                          <a:gd name="T2" fmla="*/ 7 w 81"/>
                          <a:gd name="T3" fmla="*/ 65 h 73"/>
                          <a:gd name="T4" fmla="*/ 15 w 81"/>
                          <a:gd name="T5" fmla="*/ 65 h 73"/>
                          <a:gd name="T6" fmla="*/ 15 w 81"/>
                          <a:gd name="T7" fmla="*/ 72 h 73"/>
                          <a:gd name="T8" fmla="*/ 15 w 81"/>
                          <a:gd name="T9" fmla="*/ 65 h 73"/>
                          <a:gd name="T10" fmla="*/ 15 w 81"/>
                          <a:gd name="T11" fmla="*/ 58 h 73"/>
                          <a:gd name="T12" fmla="*/ 22 w 81"/>
                          <a:gd name="T13" fmla="*/ 50 h 73"/>
                          <a:gd name="T14" fmla="*/ 22 w 81"/>
                          <a:gd name="T15" fmla="*/ 43 h 73"/>
                          <a:gd name="T16" fmla="*/ 15 w 81"/>
                          <a:gd name="T17" fmla="*/ 36 h 73"/>
                          <a:gd name="T18" fmla="*/ 22 w 81"/>
                          <a:gd name="T19" fmla="*/ 36 h 73"/>
                          <a:gd name="T20" fmla="*/ 29 w 81"/>
                          <a:gd name="T21" fmla="*/ 36 h 73"/>
                          <a:gd name="T22" fmla="*/ 29 w 81"/>
                          <a:gd name="T23" fmla="*/ 29 h 73"/>
                          <a:gd name="T24" fmla="*/ 36 w 81"/>
                          <a:gd name="T25" fmla="*/ 29 h 73"/>
                          <a:gd name="T26" fmla="*/ 44 w 81"/>
                          <a:gd name="T27" fmla="*/ 29 h 73"/>
                          <a:gd name="T28" fmla="*/ 51 w 81"/>
                          <a:gd name="T29" fmla="*/ 29 h 73"/>
                          <a:gd name="T30" fmla="*/ 51 w 81"/>
                          <a:gd name="T31" fmla="*/ 22 h 73"/>
                          <a:gd name="T32" fmla="*/ 58 w 81"/>
                          <a:gd name="T33" fmla="*/ 14 h 73"/>
                          <a:gd name="T34" fmla="*/ 65 w 81"/>
                          <a:gd name="T35" fmla="*/ 14 h 73"/>
                          <a:gd name="T36" fmla="*/ 73 w 81"/>
                          <a:gd name="T37" fmla="*/ 22 h 73"/>
                          <a:gd name="T38" fmla="*/ 80 w 81"/>
                          <a:gd name="T39" fmla="*/ 29 h 73"/>
                          <a:gd name="T40" fmla="*/ 80 w 81"/>
                          <a:gd name="T41" fmla="*/ 36 h 73"/>
                          <a:gd name="T42" fmla="*/ 80 w 81"/>
                          <a:gd name="T43" fmla="*/ 43 h 73"/>
                          <a:gd name="T44" fmla="*/ 80 w 81"/>
                          <a:gd name="T45" fmla="*/ 29 h 73"/>
                          <a:gd name="T46" fmla="*/ 80 w 81"/>
                          <a:gd name="T47" fmla="*/ 22 h 73"/>
                          <a:gd name="T48" fmla="*/ 73 w 81"/>
                          <a:gd name="T49" fmla="*/ 14 h 73"/>
                          <a:gd name="T50" fmla="*/ 65 w 81"/>
                          <a:gd name="T51" fmla="*/ 7 h 73"/>
                          <a:gd name="T52" fmla="*/ 65 w 81"/>
                          <a:gd name="T53" fmla="*/ 0 h 73"/>
                          <a:gd name="T54" fmla="*/ 58 w 81"/>
                          <a:gd name="T55" fmla="*/ 0 h 73"/>
                          <a:gd name="T56" fmla="*/ 51 w 81"/>
                          <a:gd name="T57" fmla="*/ 0 h 73"/>
                          <a:gd name="T58" fmla="*/ 44 w 81"/>
                          <a:gd name="T59" fmla="*/ 0 h 73"/>
                          <a:gd name="T60" fmla="*/ 36 w 81"/>
                          <a:gd name="T61" fmla="*/ 0 h 73"/>
                          <a:gd name="T62" fmla="*/ 29 w 81"/>
                          <a:gd name="T63" fmla="*/ 0 h 73"/>
                          <a:gd name="T64" fmla="*/ 22 w 81"/>
                          <a:gd name="T65" fmla="*/ 0 h 73"/>
                          <a:gd name="T66" fmla="*/ 15 w 81"/>
                          <a:gd name="T67" fmla="*/ 0 h 73"/>
                          <a:gd name="T68" fmla="*/ 15 w 81"/>
                          <a:gd name="T69" fmla="*/ 7 h 73"/>
                          <a:gd name="T70" fmla="*/ 7 w 81"/>
                          <a:gd name="T71" fmla="*/ 7 h 73"/>
                          <a:gd name="T72" fmla="*/ 7 w 81"/>
                          <a:gd name="T73" fmla="*/ 14 h 73"/>
                          <a:gd name="T74" fmla="*/ 0 w 81"/>
                          <a:gd name="T75" fmla="*/ 14 h 73"/>
                          <a:gd name="T76" fmla="*/ 0 w 81"/>
                          <a:gd name="T77" fmla="*/ 22 h 73"/>
                          <a:gd name="T78" fmla="*/ 0 w 81"/>
                          <a:gd name="T79" fmla="*/ 29 h 73"/>
                          <a:gd name="T80" fmla="*/ 0 w 81"/>
                          <a:gd name="T81" fmla="*/ 36 h 73"/>
                          <a:gd name="T82" fmla="*/ 0 w 81"/>
                          <a:gd name="T83" fmla="*/ 43 h 73"/>
                          <a:gd name="T84" fmla="*/ 0 w 81"/>
                          <a:gd name="T85" fmla="*/ 50 h 73"/>
                          <a:gd name="T86" fmla="*/ 0 w 81"/>
                          <a:gd name="T87" fmla="*/ 58 h 7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</a:cxnLst>
                        <a:rect l="0" t="0" r="r" b="b"/>
                        <a:pathLst>
                          <a:path w="81" h="73">
                            <a:moveTo>
                              <a:pt x="0" y="58"/>
                            </a:moveTo>
                            <a:lnTo>
                              <a:pt x="7" y="65"/>
                            </a:lnTo>
                            <a:lnTo>
                              <a:pt x="15" y="65"/>
                            </a:lnTo>
                            <a:lnTo>
                              <a:pt x="15" y="72"/>
                            </a:lnTo>
                            <a:lnTo>
                              <a:pt x="15" y="65"/>
                            </a:lnTo>
                            <a:lnTo>
                              <a:pt x="15" y="58"/>
                            </a:lnTo>
                            <a:lnTo>
                              <a:pt x="22" y="50"/>
                            </a:lnTo>
                            <a:lnTo>
                              <a:pt x="22" y="43"/>
                            </a:lnTo>
                            <a:lnTo>
                              <a:pt x="15" y="36"/>
                            </a:lnTo>
                            <a:lnTo>
                              <a:pt x="22" y="36"/>
                            </a:lnTo>
                            <a:lnTo>
                              <a:pt x="29" y="36"/>
                            </a:lnTo>
                            <a:lnTo>
                              <a:pt x="29" y="29"/>
                            </a:lnTo>
                            <a:lnTo>
                              <a:pt x="36" y="29"/>
                            </a:lnTo>
                            <a:lnTo>
                              <a:pt x="44" y="29"/>
                            </a:lnTo>
                            <a:lnTo>
                              <a:pt x="51" y="29"/>
                            </a:lnTo>
                            <a:lnTo>
                              <a:pt x="51" y="22"/>
                            </a:lnTo>
                            <a:lnTo>
                              <a:pt x="58" y="14"/>
                            </a:lnTo>
                            <a:lnTo>
                              <a:pt x="65" y="14"/>
                            </a:lnTo>
                            <a:lnTo>
                              <a:pt x="73" y="22"/>
                            </a:lnTo>
                            <a:lnTo>
                              <a:pt x="80" y="29"/>
                            </a:lnTo>
                            <a:lnTo>
                              <a:pt x="80" y="36"/>
                            </a:lnTo>
                            <a:lnTo>
                              <a:pt x="80" y="43"/>
                            </a:lnTo>
                            <a:lnTo>
                              <a:pt x="80" y="29"/>
                            </a:lnTo>
                            <a:lnTo>
                              <a:pt x="80" y="22"/>
                            </a:lnTo>
                            <a:lnTo>
                              <a:pt x="73" y="14"/>
                            </a:lnTo>
                            <a:lnTo>
                              <a:pt x="65" y="7"/>
                            </a:lnTo>
                            <a:lnTo>
                              <a:pt x="65" y="0"/>
                            </a:lnTo>
                            <a:lnTo>
                              <a:pt x="58" y="0"/>
                            </a:lnTo>
                            <a:lnTo>
                              <a:pt x="51" y="0"/>
                            </a:lnTo>
                            <a:lnTo>
                              <a:pt x="44" y="0"/>
                            </a:lnTo>
                            <a:lnTo>
                              <a:pt x="36" y="0"/>
                            </a:lnTo>
                            <a:lnTo>
                              <a:pt x="29" y="0"/>
                            </a:lnTo>
                            <a:lnTo>
                              <a:pt x="22" y="0"/>
                            </a:lnTo>
                            <a:lnTo>
                              <a:pt x="15" y="0"/>
                            </a:lnTo>
                            <a:lnTo>
                              <a:pt x="15" y="7"/>
                            </a:lnTo>
                            <a:lnTo>
                              <a:pt x="7" y="7"/>
                            </a:lnTo>
                            <a:lnTo>
                              <a:pt x="7" y="14"/>
                            </a:lnTo>
                            <a:lnTo>
                              <a:pt x="0" y="14"/>
                            </a:lnTo>
                            <a:lnTo>
                              <a:pt x="0" y="22"/>
                            </a:lnTo>
                            <a:lnTo>
                              <a:pt x="0" y="29"/>
                            </a:lnTo>
                            <a:lnTo>
                              <a:pt x="0" y="36"/>
                            </a:lnTo>
                            <a:lnTo>
                              <a:pt x="0" y="43"/>
                            </a:lnTo>
                            <a:lnTo>
                              <a:pt x="0" y="50"/>
                            </a:lnTo>
                            <a:lnTo>
                              <a:pt x="0" y="58"/>
                            </a:lnTo>
                          </a:path>
                        </a:pathLst>
                      </a:custGeom>
                      <a:solidFill>
                        <a:srgbClr val="5F5F5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17" name="Freeform 93">
                        <a:extLst>
                          <a:ext uri="{FF2B5EF4-FFF2-40B4-BE49-F238E27FC236}">
                            <a16:creationId xmlns:a16="http://schemas.microsoft.com/office/drawing/2014/main" id="{9890D207-324E-0329-A728-DF775186989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34" y="1110"/>
                        <a:ext cx="49" cy="65"/>
                      </a:xfrm>
                      <a:custGeom>
                        <a:avLst/>
                        <a:gdLst>
                          <a:gd name="T0" fmla="*/ 34 w 49"/>
                          <a:gd name="T1" fmla="*/ 0 h 65"/>
                          <a:gd name="T2" fmla="*/ 34 w 49"/>
                          <a:gd name="T3" fmla="*/ 0 h 65"/>
                          <a:gd name="T4" fmla="*/ 41 w 49"/>
                          <a:gd name="T5" fmla="*/ 0 h 65"/>
                          <a:gd name="T6" fmla="*/ 48 w 49"/>
                          <a:gd name="T7" fmla="*/ 0 h 65"/>
                          <a:gd name="T8" fmla="*/ 48 w 49"/>
                          <a:gd name="T9" fmla="*/ 7 h 65"/>
                          <a:gd name="T10" fmla="*/ 48 w 49"/>
                          <a:gd name="T11" fmla="*/ 14 h 65"/>
                          <a:gd name="T12" fmla="*/ 48 w 49"/>
                          <a:gd name="T13" fmla="*/ 21 h 65"/>
                          <a:gd name="T14" fmla="*/ 41 w 49"/>
                          <a:gd name="T15" fmla="*/ 21 h 65"/>
                          <a:gd name="T16" fmla="*/ 41 w 49"/>
                          <a:gd name="T17" fmla="*/ 28 h 65"/>
                          <a:gd name="T18" fmla="*/ 34 w 49"/>
                          <a:gd name="T19" fmla="*/ 28 h 65"/>
                          <a:gd name="T20" fmla="*/ 27 w 49"/>
                          <a:gd name="T21" fmla="*/ 28 h 65"/>
                          <a:gd name="T22" fmla="*/ 21 w 49"/>
                          <a:gd name="T23" fmla="*/ 28 h 65"/>
                          <a:gd name="T24" fmla="*/ 27 w 49"/>
                          <a:gd name="T25" fmla="*/ 28 h 65"/>
                          <a:gd name="T26" fmla="*/ 21 w 49"/>
                          <a:gd name="T27" fmla="*/ 28 h 65"/>
                          <a:gd name="T28" fmla="*/ 21 w 49"/>
                          <a:gd name="T29" fmla="*/ 36 h 65"/>
                          <a:gd name="T30" fmla="*/ 14 w 49"/>
                          <a:gd name="T31" fmla="*/ 36 h 65"/>
                          <a:gd name="T32" fmla="*/ 14 w 49"/>
                          <a:gd name="T33" fmla="*/ 43 h 65"/>
                          <a:gd name="T34" fmla="*/ 14 w 49"/>
                          <a:gd name="T35" fmla="*/ 50 h 65"/>
                          <a:gd name="T36" fmla="*/ 14 w 49"/>
                          <a:gd name="T37" fmla="*/ 57 h 65"/>
                          <a:gd name="T38" fmla="*/ 14 w 49"/>
                          <a:gd name="T39" fmla="*/ 64 h 65"/>
                          <a:gd name="T40" fmla="*/ 7 w 49"/>
                          <a:gd name="T41" fmla="*/ 57 h 65"/>
                          <a:gd name="T42" fmla="*/ 7 w 49"/>
                          <a:gd name="T43" fmla="*/ 50 h 65"/>
                          <a:gd name="T44" fmla="*/ 7 w 49"/>
                          <a:gd name="T45" fmla="*/ 43 h 65"/>
                          <a:gd name="T46" fmla="*/ 7 w 49"/>
                          <a:gd name="T47" fmla="*/ 36 h 65"/>
                          <a:gd name="T48" fmla="*/ 7 w 49"/>
                          <a:gd name="T49" fmla="*/ 43 h 65"/>
                          <a:gd name="T50" fmla="*/ 0 w 49"/>
                          <a:gd name="T51" fmla="*/ 36 h 65"/>
                          <a:gd name="T52" fmla="*/ 0 w 49"/>
                          <a:gd name="T53" fmla="*/ 28 h 65"/>
                          <a:gd name="T54" fmla="*/ 7 w 49"/>
                          <a:gd name="T55" fmla="*/ 28 h 65"/>
                          <a:gd name="T56" fmla="*/ 0 w 49"/>
                          <a:gd name="T57" fmla="*/ 28 h 65"/>
                          <a:gd name="T58" fmla="*/ 7 w 49"/>
                          <a:gd name="T59" fmla="*/ 28 h 65"/>
                          <a:gd name="T60" fmla="*/ 7 w 49"/>
                          <a:gd name="T61" fmla="*/ 21 h 65"/>
                          <a:gd name="T62" fmla="*/ 14 w 49"/>
                          <a:gd name="T63" fmla="*/ 21 h 65"/>
                          <a:gd name="T64" fmla="*/ 7 w 49"/>
                          <a:gd name="T65" fmla="*/ 21 h 65"/>
                          <a:gd name="T66" fmla="*/ 14 w 49"/>
                          <a:gd name="T67" fmla="*/ 21 h 65"/>
                          <a:gd name="T68" fmla="*/ 21 w 49"/>
                          <a:gd name="T69" fmla="*/ 21 h 65"/>
                          <a:gd name="T70" fmla="*/ 27 w 49"/>
                          <a:gd name="T71" fmla="*/ 21 h 65"/>
                          <a:gd name="T72" fmla="*/ 21 w 49"/>
                          <a:gd name="T73" fmla="*/ 21 h 65"/>
                          <a:gd name="T74" fmla="*/ 14 w 49"/>
                          <a:gd name="T75" fmla="*/ 21 h 65"/>
                          <a:gd name="T76" fmla="*/ 14 w 49"/>
                          <a:gd name="T77" fmla="*/ 14 h 65"/>
                          <a:gd name="T78" fmla="*/ 7 w 49"/>
                          <a:gd name="T79" fmla="*/ 14 h 65"/>
                          <a:gd name="T80" fmla="*/ 14 w 49"/>
                          <a:gd name="T81" fmla="*/ 14 h 65"/>
                          <a:gd name="T82" fmla="*/ 14 w 49"/>
                          <a:gd name="T83" fmla="*/ 7 h 65"/>
                          <a:gd name="T84" fmla="*/ 21 w 49"/>
                          <a:gd name="T85" fmla="*/ 7 h 65"/>
                          <a:gd name="T86" fmla="*/ 27 w 49"/>
                          <a:gd name="T87" fmla="*/ 7 h 65"/>
                          <a:gd name="T88" fmla="*/ 27 w 49"/>
                          <a:gd name="T89" fmla="*/ 14 h 65"/>
                          <a:gd name="T90" fmla="*/ 34 w 49"/>
                          <a:gd name="T91" fmla="*/ 7 h 65"/>
                          <a:gd name="T92" fmla="*/ 27 w 49"/>
                          <a:gd name="T93" fmla="*/ 7 h 65"/>
                          <a:gd name="T94" fmla="*/ 34 w 49"/>
                          <a:gd name="T95" fmla="*/ 7 h 65"/>
                          <a:gd name="T96" fmla="*/ 41 w 49"/>
                          <a:gd name="T97" fmla="*/ 7 h 65"/>
                          <a:gd name="T98" fmla="*/ 41 w 49"/>
                          <a:gd name="T99" fmla="*/ 0 h 65"/>
                          <a:gd name="T100" fmla="*/ 34 w 49"/>
                          <a:gd name="T101" fmla="*/ 0 h 65"/>
                          <a:gd name="T102" fmla="*/ 41 w 49"/>
                          <a:gd name="T103" fmla="*/ 0 h 65"/>
                          <a:gd name="T104" fmla="*/ 34 w 49"/>
                          <a:gd name="T105" fmla="*/ 0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</a:cxnLst>
                        <a:rect l="0" t="0" r="r" b="b"/>
                        <a:pathLst>
                          <a:path w="49" h="65">
                            <a:moveTo>
                              <a:pt x="34" y="0"/>
                            </a:moveTo>
                            <a:lnTo>
                              <a:pt x="34" y="0"/>
                            </a:lnTo>
                            <a:lnTo>
                              <a:pt x="41" y="0"/>
                            </a:lnTo>
                            <a:lnTo>
                              <a:pt x="48" y="0"/>
                            </a:lnTo>
                            <a:lnTo>
                              <a:pt x="48" y="7"/>
                            </a:lnTo>
                            <a:lnTo>
                              <a:pt x="48" y="14"/>
                            </a:lnTo>
                            <a:lnTo>
                              <a:pt x="48" y="21"/>
                            </a:lnTo>
                            <a:lnTo>
                              <a:pt x="41" y="21"/>
                            </a:lnTo>
                            <a:lnTo>
                              <a:pt x="41" y="28"/>
                            </a:lnTo>
                            <a:lnTo>
                              <a:pt x="34" y="28"/>
                            </a:lnTo>
                            <a:lnTo>
                              <a:pt x="27" y="28"/>
                            </a:lnTo>
                            <a:lnTo>
                              <a:pt x="21" y="28"/>
                            </a:lnTo>
                            <a:lnTo>
                              <a:pt x="27" y="28"/>
                            </a:lnTo>
                            <a:lnTo>
                              <a:pt x="21" y="28"/>
                            </a:lnTo>
                            <a:lnTo>
                              <a:pt x="21" y="36"/>
                            </a:lnTo>
                            <a:lnTo>
                              <a:pt x="14" y="36"/>
                            </a:lnTo>
                            <a:lnTo>
                              <a:pt x="14" y="43"/>
                            </a:lnTo>
                            <a:lnTo>
                              <a:pt x="14" y="50"/>
                            </a:lnTo>
                            <a:lnTo>
                              <a:pt x="14" y="57"/>
                            </a:lnTo>
                            <a:lnTo>
                              <a:pt x="14" y="64"/>
                            </a:lnTo>
                            <a:lnTo>
                              <a:pt x="7" y="57"/>
                            </a:lnTo>
                            <a:lnTo>
                              <a:pt x="7" y="50"/>
                            </a:lnTo>
                            <a:lnTo>
                              <a:pt x="7" y="43"/>
                            </a:lnTo>
                            <a:lnTo>
                              <a:pt x="7" y="36"/>
                            </a:lnTo>
                            <a:lnTo>
                              <a:pt x="7" y="43"/>
                            </a:lnTo>
                            <a:lnTo>
                              <a:pt x="0" y="36"/>
                            </a:lnTo>
                            <a:lnTo>
                              <a:pt x="0" y="28"/>
                            </a:lnTo>
                            <a:lnTo>
                              <a:pt x="7" y="28"/>
                            </a:lnTo>
                            <a:lnTo>
                              <a:pt x="0" y="28"/>
                            </a:lnTo>
                            <a:lnTo>
                              <a:pt x="7" y="28"/>
                            </a:lnTo>
                            <a:lnTo>
                              <a:pt x="7" y="21"/>
                            </a:lnTo>
                            <a:lnTo>
                              <a:pt x="14" y="21"/>
                            </a:lnTo>
                            <a:lnTo>
                              <a:pt x="7" y="21"/>
                            </a:lnTo>
                            <a:lnTo>
                              <a:pt x="14" y="21"/>
                            </a:lnTo>
                            <a:lnTo>
                              <a:pt x="21" y="21"/>
                            </a:lnTo>
                            <a:lnTo>
                              <a:pt x="27" y="21"/>
                            </a:lnTo>
                            <a:lnTo>
                              <a:pt x="21" y="21"/>
                            </a:lnTo>
                            <a:lnTo>
                              <a:pt x="14" y="21"/>
                            </a:lnTo>
                            <a:lnTo>
                              <a:pt x="14" y="14"/>
                            </a:lnTo>
                            <a:lnTo>
                              <a:pt x="7" y="14"/>
                            </a:lnTo>
                            <a:lnTo>
                              <a:pt x="14" y="14"/>
                            </a:lnTo>
                            <a:lnTo>
                              <a:pt x="14" y="7"/>
                            </a:lnTo>
                            <a:lnTo>
                              <a:pt x="21" y="7"/>
                            </a:lnTo>
                            <a:lnTo>
                              <a:pt x="27" y="7"/>
                            </a:lnTo>
                            <a:lnTo>
                              <a:pt x="27" y="14"/>
                            </a:lnTo>
                            <a:lnTo>
                              <a:pt x="34" y="7"/>
                            </a:lnTo>
                            <a:lnTo>
                              <a:pt x="27" y="7"/>
                            </a:lnTo>
                            <a:lnTo>
                              <a:pt x="34" y="7"/>
                            </a:lnTo>
                            <a:lnTo>
                              <a:pt x="41" y="7"/>
                            </a:lnTo>
                            <a:lnTo>
                              <a:pt x="41" y="0"/>
                            </a:lnTo>
                            <a:lnTo>
                              <a:pt x="34" y="0"/>
                            </a:lnTo>
                            <a:lnTo>
                              <a:pt x="41" y="0"/>
                            </a:lnTo>
                            <a:lnTo>
                              <a:pt x="34" y="0"/>
                            </a:lnTo>
                          </a:path>
                        </a:pathLst>
                      </a:custGeom>
                      <a:solidFill>
                        <a:srgbClr val="3F3F3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18" name="Freeform 94">
                        <a:extLst>
                          <a:ext uri="{FF2B5EF4-FFF2-40B4-BE49-F238E27FC236}">
                            <a16:creationId xmlns:a16="http://schemas.microsoft.com/office/drawing/2014/main" id="{EE4CEEBA-5B66-F5F3-9A3E-21B20F60E0E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34" y="1110"/>
                        <a:ext cx="49" cy="65"/>
                      </a:xfrm>
                      <a:custGeom>
                        <a:avLst/>
                        <a:gdLst>
                          <a:gd name="T0" fmla="*/ 34 w 49"/>
                          <a:gd name="T1" fmla="*/ 0 h 65"/>
                          <a:gd name="T2" fmla="*/ 41 w 49"/>
                          <a:gd name="T3" fmla="*/ 0 h 65"/>
                          <a:gd name="T4" fmla="*/ 48 w 49"/>
                          <a:gd name="T5" fmla="*/ 0 h 65"/>
                          <a:gd name="T6" fmla="*/ 48 w 49"/>
                          <a:gd name="T7" fmla="*/ 7 h 65"/>
                          <a:gd name="T8" fmla="*/ 48 w 49"/>
                          <a:gd name="T9" fmla="*/ 14 h 65"/>
                          <a:gd name="T10" fmla="*/ 48 w 49"/>
                          <a:gd name="T11" fmla="*/ 21 h 65"/>
                          <a:gd name="T12" fmla="*/ 41 w 49"/>
                          <a:gd name="T13" fmla="*/ 21 h 65"/>
                          <a:gd name="T14" fmla="*/ 41 w 49"/>
                          <a:gd name="T15" fmla="*/ 28 h 65"/>
                          <a:gd name="T16" fmla="*/ 34 w 49"/>
                          <a:gd name="T17" fmla="*/ 28 h 65"/>
                          <a:gd name="T18" fmla="*/ 27 w 49"/>
                          <a:gd name="T19" fmla="*/ 28 h 65"/>
                          <a:gd name="T20" fmla="*/ 21 w 49"/>
                          <a:gd name="T21" fmla="*/ 28 h 65"/>
                          <a:gd name="T22" fmla="*/ 27 w 49"/>
                          <a:gd name="T23" fmla="*/ 28 h 65"/>
                          <a:gd name="T24" fmla="*/ 21 w 49"/>
                          <a:gd name="T25" fmla="*/ 28 h 65"/>
                          <a:gd name="T26" fmla="*/ 21 w 49"/>
                          <a:gd name="T27" fmla="*/ 36 h 65"/>
                          <a:gd name="T28" fmla="*/ 14 w 49"/>
                          <a:gd name="T29" fmla="*/ 36 h 65"/>
                          <a:gd name="T30" fmla="*/ 14 w 49"/>
                          <a:gd name="T31" fmla="*/ 43 h 65"/>
                          <a:gd name="T32" fmla="*/ 14 w 49"/>
                          <a:gd name="T33" fmla="*/ 50 h 65"/>
                          <a:gd name="T34" fmla="*/ 14 w 49"/>
                          <a:gd name="T35" fmla="*/ 57 h 65"/>
                          <a:gd name="T36" fmla="*/ 14 w 49"/>
                          <a:gd name="T37" fmla="*/ 64 h 65"/>
                          <a:gd name="T38" fmla="*/ 7 w 49"/>
                          <a:gd name="T39" fmla="*/ 57 h 65"/>
                          <a:gd name="T40" fmla="*/ 7 w 49"/>
                          <a:gd name="T41" fmla="*/ 50 h 65"/>
                          <a:gd name="T42" fmla="*/ 7 w 49"/>
                          <a:gd name="T43" fmla="*/ 43 h 65"/>
                          <a:gd name="T44" fmla="*/ 7 w 49"/>
                          <a:gd name="T45" fmla="*/ 36 h 65"/>
                          <a:gd name="T46" fmla="*/ 7 w 49"/>
                          <a:gd name="T47" fmla="*/ 43 h 65"/>
                          <a:gd name="T48" fmla="*/ 0 w 49"/>
                          <a:gd name="T49" fmla="*/ 36 h 65"/>
                          <a:gd name="T50" fmla="*/ 0 w 49"/>
                          <a:gd name="T51" fmla="*/ 28 h 65"/>
                          <a:gd name="T52" fmla="*/ 7 w 49"/>
                          <a:gd name="T53" fmla="*/ 28 h 65"/>
                          <a:gd name="T54" fmla="*/ 0 w 49"/>
                          <a:gd name="T55" fmla="*/ 28 h 65"/>
                          <a:gd name="T56" fmla="*/ 7 w 49"/>
                          <a:gd name="T57" fmla="*/ 28 h 65"/>
                          <a:gd name="T58" fmla="*/ 7 w 49"/>
                          <a:gd name="T59" fmla="*/ 21 h 65"/>
                          <a:gd name="T60" fmla="*/ 14 w 49"/>
                          <a:gd name="T61" fmla="*/ 21 h 65"/>
                          <a:gd name="T62" fmla="*/ 7 w 49"/>
                          <a:gd name="T63" fmla="*/ 21 h 65"/>
                          <a:gd name="T64" fmla="*/ 14 w 49"/>
                          <a:gd name="T65" fmla="*/ 21 h 65"/>
                          <a:gd name="T66" fmla="*/ 21 w 49"/>
                          <a:gd name="T67" fmla="*/ 21 h 65"/>
                          <a:gd name="T68" fmla="*/ 27 w 49"/>
                          <a:gd name="T69" fmla="*/ 21 h 65"/>
                          <a:gd name="T70" fmla="*/ 21 w 49"/>
                          <a:gd name="T71" fmla="*/ 21 h 65"/>
                          <a:gd name="T72" fmla="*/ 14 w 49"/>
                          <a:gd name="T73" fmla="*/ 21 h 65"/>
                          <a:gd name="T74" fmla="*/ 14 w 49"/>
                          <a:gd name="T75" fmla="*/ 14 h 65"/>
                          <a:gd name="T76" fmla="*/ 7 w 49"/>
                          <a:gd name="T77" fmla="*/ 14 h 65"/>
                          <a:gd name="T78" fmla="*/ 14 w 49"/>
                          <a:gd name="T79" fmla="*/ 14 h 65"/>
                          <a:gd name="T80" fmla="*/ 14 w 49"/>
                          <a:gd name="T81" fmla="*/ 7 h 65"/>
                          <a:gd name="T82" fmla="*/ 21 w 49"/>
                          <a:gd name="T83" fmla="*/ 7 h 65"/>
                          <a:gd name="T84" fmla="*/ 27 w 49"/>
                          <a:gd name="T85" fmla="*/ 7 h 65"/>
                          <a:gd name="T86" fmla="*/ 27 w 49"/>
                          <a:gd name="T87" fmla="*/ 14 h 65"/>
                          <a:gd name="T88" fmla="*/ 34 w 49"/>
                          <a:gd name="T89" fmla="*/ 7 h 65"/>
                          <a:gd name="T90" fmla="*/ 27 w 49"/>
                          <a:gd name="T91" fmla="*/ 7 h 65"/>
                          <a:gd name="T92" fmla="*/ 34 w 49"/>
                          <a:gd name="T93" fmla="*/ 7 h 65"/>
                          <a:gd name="T94" fmla="*/ 41 w 49"/>
                          <a:gd name="T95" fmla="*/ 7 h 65"/>
                          <a:gd name="T96" fmla="*/ 41 w 49"/>
                          <a:gd name="T97" fmla="*/ 0 h 65"/>
                          <a:gd name="T98" fmla="*/ 34 w 49"/>
                          <a:gd name="T99" fmla="*/ 0 h 65"/>
                          <a:gd name="T100" fmla="*/ 41 w 49"/>
                          <a:gd name="T101" fmla="*/ 0 h 65"/>
                          <a:gd name="T102" fmla="*/ 34 w 49"/>
                          <a:gd name="T103" fmla="*/ 0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</a:cxnLst>
                        <a:rect l="0" t="0" r="r" b="b"/>
                        <a:pathLst>
                          <a:path w="49" h="65">
                            <a:moveTo>
                              <a:pt x="34" y="0"/>
                            </a:moveTo>
                            <a:lnTo>
                              <a:pt x="41" y="0"/>
                            </a:lnTo>
                            <a:lnTo>
                              <a:pt x="48" y="0"/>
                            </a:lnTo>
                            <a:lnTo>
                              <a:pt x="48" y="7"/>
                            </a:lnTo>
                            <a:lnTo>
                              <a:pt x="48" y="14"/>
                            </a:lnTo>
                            <a:lnTo>
                              <a:pt x="48" y="21"/>
                            </a:lnTo>
                            <a:lnTo>
                              <a:pt x="41" y="21"/>
                            </a:lnTo>
                            <a:lnTo>
                              <a:pt x="41" y="28"/>
                            </a:lnTo>
                            <a:lnTo>
                              <a:pt x="34" y="28"/>
                            </a:lnTo>
                            <a:lnTo>
                              <a:pt x="27" y="28"/>
                            </a:lnTo>
                            <a:lnTo>
                              <a:pt x="21" y="28"/>
                            </a:lnTo>
                            <a:lnTo>
                              <a:pt x="27" y="28"/>
                            </a:lnTo>
                            <a:lnTo>
                              <a:pt x="21" y="28"/>
                            </a:lnTo>
                            <a:lnTo>
                              <a:pt x="21" y="36"/>
                            </a:lnTo>
                            <a:lnTo>
                              <a:pt x="14" y="36"/>
                            </a:lnTo>
                            <a:lnTo>
                              <a:pt x="14" y="43"/>
                            </a:lnTo>
                            <a:lnTo>
                              <a:pt x="14" y="50"/>
                            </a:lnTo>
                            <a:lnTo>
                              <a:pt x="14" y="57"/>
                            </a:lnTo>
                            <a:lnTo>
                              <a:pt x="14" y="64"/>
                            </a:lnTo>
                            <a:lnTo>
                              <a:pt x="7" y="57"/>
                            </a:lnTo>
                            <a:lnTo>
                              <a:pt x="7" y="50"/>
                            </a:lnTo>
                            <a:lnTo>
                              <a:pt x="7" y="43"/>
                            </a:lnTo>
                            <a:lnTo>
                              <a:pt x="7" y="36"/>
                            </a:lnTo>
                            <a:lnTo>
                              <a:pt x="7" y="43"/>
                            </a:lnTo>
                            <a:lnTo>
                              <a:pt x="0" y="36"/>
                            </a:lnTo>
                            <a:lnTo>
                              <a:pt x="0" y="28"/>
                            </a:lnTo>
                            <a:lnTo>
                              <a:pt x="7" y="28"/>
                            </a:lnTo>
                            <a:lnTo>
                              <a:pt x="0" y="28"/>
                            </a:lnTo>
                            <a:lnTo>
                              <a:pt x="7" y="28"/>
                            </a:lnTo>
                            <a:lnTo>
                              <a:pt x="7" y="21"/>
                            </a:lnTo>
                            <a:lnTo>
                              <a:pt x="14" y="21"/>
                            </a:lnTo>
                            <a:lnTo>
                              <a:pt x="7" y="21"/>
                            </a:lnTo>
                            <a:lnTo>
                              <a:pt x="14" y="21"/>
                            </a:lnTo>
                            <a:lnTo>
                              <a:pt x="21" y="21"/>
                            </a:lnTo>
                            <a:lnTo>
                              <a:pt x="27" y="21"/>
                            </a:lnTo>
                            <a:lnTo>
                              <a:pt x="21" y="21"/>
                            </a:lnTo>
                            <a:lnTo>
                              <a:pt x="14" y="21"/>
                            </a:lnTo>
                            <a:lnTo>
                              <a:pt x="14" y="14"/>
                            </a:lnTo>
                            <a:lnTo>
                              <a:pt x="7" y="14"/>
                            </a:lnTo>
                            <a:lnTo>
                              <a:pt x="14" y="14"/>
                            </a:lnTo>
                            <a:lnTo>
                              <a:pt x="14" y="7"/>
                            </a:lnTo>
                            <a:lnTo>
                              <a:pt x="21" y="7"/>
                            </a:lnTo>
                            <a:lnTo>
                              <a:pt x="27" y="7"/>
                            </a:lnTo>
                            <a:lnTo>
                              <a:pt x="27" y="14"/>
                            </a:lnTo>
                            <a:lnTo>
                              <a:pt x="34" y="7"/>
                            </a:lnTo>
                            <a:lnTo>
                              <a:pt x="27" y="7"/>
                            </a:lnTo>
                            <a:lnTo>
                              <a:pt x="34" y="7"/>
                            </a:lnTo>
                            <a:lnTo>
                              <a:pt x="41" y="7"/>
                            </a:lnTo>
                            <a:lnTo>
                              <a:pt x="41" y="0"/>
                            </a:lnTo>
                            <a:lnTo>
                              <a:pt x="34" y="0"/>
                            </a:lnTo>
                            <a:lnTo>
                              <a:pt x="41" y="0"/>
                            </a:lnTo>
                            <a:lnTo>
                              <a:pt x="34" y="0"/>
                            </a:lnTo>
                          </a:path>
                        </a:pathLst>
                      </a:custGeom>
                      <a:solidFill>
                        <a:srgbClr val="3F3F3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77919" name="Freeform 95">
                      <a:extLst>
                        <a:ext uri="{FF2B5EF4-FFF2-40B4-BE49-F238E27FC236}">
                          <a16:creationId xmlns:a16="http://schemas.microsoft.com/office/drawing/2014/main" id="{A285457C-42EC-8326-DDE0-8CC9343F54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90" y="1110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0 h 17"/>
                        <a:gd name="T2" fmla="*/ 8 w 17"/>
                        <a:gd name="T3" fmla="*/ 0 h 17"/>
                        <a:gd name="T4" fmla="*/ 8 w 17"/>
                        <a:gd name="T5" fmla="*/ 8 h 17"/>
                        <a:gd name="T6" fmla="*/ 16 w 17"/>
                        <a:gd name="T7" fmla="*/ 8 h 17"/>
                        <a:gd name="T8" fmla="*/ 8 w 17"/>
                        <a:gd name="T9" fmla="*/ 8 h 17"/>
                        <a:gd name="T10" fmla="*/ 8 w 17"/>
                        <a:gd name="T11" fmla="*/ 16 h 17"/>
                        <a:gd name="T12" fmla="*/ 16 w 17"/>
                        <a:gd name="T13" fmla="*/ 16 h 17"/>
                        <a:gd name="T14" fmla="*/ 8 w 17"/>
                        <a:gd name="T15" fmla="*/ 16 h 17"/>
                        <a:gd name="T16" fmla="*/ 8 w 17"/>
                        <a:gd name="T17" fmla="*/ 8 h 17"/>
                        <a:gd name="T18" fmla="*/ 8 w 17"/>
                        <a:gd name="T19" fmla="*/ 0 h 17"/>
                        <a:gd name="T20" fmla="*/ 0 w 17"/>
                        <a:gd name="T21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7" h="17">
                          <a:moveTo>
                            <a:pt x="0" y="0"/>
                          </a:moveTo>
                          <a:lnTo>
                            <a:pt x="8" y="0"/>
                          </a:lnTo>
                          <a:lnTo>
                            <a:pt x="8" y="8"/>
                          </a:lnTo>
                          <a:lnTo>
                            <a:pt x="16" y="8"/>
                          </a:lnTo>
                          <a:lnTo>
                            <a:pt x="8" y="8"/>
                          </a:lnTo>
                          <a:lnTo>
                            <a:pt x="8" y="16"/>
                          </a:lnTo>
                          <a:lnTo>
                            <a:pt x="16" y="16"/>
                          </a:lnTo>
                          <a:lnTo>
                            <a:pt x="8" y="16"/>
                          </a:lnTo>
                          <a:lnTo>
                            <a:pt x="8" y="8"/>
                          </a:lnTo>
                          <a:lnTo>
                            <a:pt x="8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3F3F3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7920" name="Freeform 96">
                      <a:extLst>
                        <a:ext uri="{FF2B5EF4-FFF2-40B4-BE49-F238E27FC236}">
                          <a16:creationId xmlns:a16="http://schemas.microsoft.com/office/drawing/2014/main" id="{77C78288-42BD-7928-DEAB-DEDD4724E9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90" y="1110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0 h 17"/>
                        <a:gd name="T2" fmla="*/ 8 w 17"/>
                        <a:gd name="T3" fmla="*/ 0 h 17"/>
                        <a:gd name="T4" fmla="*/ 8 w 17"/>
                        <a:gd name="T5" fmla="*/ 8 h 17"/>
                        <a:gd name="T6" fmla="*/ 16 w 17"/>
                        <a:gd name="T7" fmla="*/ 8 h 17"/>
                        <a:gd name="T8" fmla="*/ 8 w 17"/>
                        <a:gd name="T9" fmla="*/ 8 h 17"/>
                        <a:gd name="T10" fmla="*/ 8 w 17"/>
                        <a:gd name="T11" fmla="*/ 16 h 17"/>
                        <a:gd name="T12" fmla="*/ 16 w 17"/>
                        <a:gd name="T13" fmla="*/ 16 h 17"/>
                        <a:gd name="T14" fmla="*/ 8 w 17"/>
                        <a:gd name="T15" fmla="*/ 16 h 17"/>
                        <a:gd name="T16" fmla="*/ 8 w 17"/>
                        <a:gd name="T17" fmla="*/ 8 h 17"/>
                        <a:gd name="T18" fmla="*/ 8 w 17"/>
                        <a:gd name="T19" fmla="*/ 0 h 17"/>
                        <a:gd name="T20" fmla="*/ 0 w 17"/>
                        <a:gd name="T21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7" h="17">
                          <a:moveTo>
                            <a:pt x="0" y="0"/>
                          </a:moveTo>
                          <a:lnTo>
                            <a:pt x="8" y="0"/>
                          </a:lnTo>
                          <a:lnTo>
                            <a:pt x="8" y="8"/>
                          </a:lnTo>
                          <a:lnTo>
                            <a:pt x="16" y="8"/>
                          </a:lnTo>
                          <a:lnTo>
                            <a:pt x="8" y="8"/>
                          </a:lnTo>
                          <a:lnTo>
                            <a:pt x="8" y="16"/>
                          </a:lnTo>
                          <a:lnTo>
                            <a:pt x="16" y="16"/>
                          </a:lnTo>
                          <a:lnTo>
                            <a:pt x="8" y="16"/>
                          </a:lnTo>
                          <a:lnTo>
                            <a:pt x="8" y="8"/>
                          </a:lnTo>
                          <a:lnTo>
                            <a:pt x="8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3F3F3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sp>
          <p:nvSpPr>
            <p:cNvPr id="77921" name="Freeform 97">
              <a:extLst>
                <a:ext uri="{FF2B5EF4-FFF2-40B4-BE49-F238E27FC236}">
                  <a16:creationId xmlns:a16="http://schemas.microsoft.com/office/drawing/2014/main" id="{8B76E739-47BB-8624-3313-EEEFA3E3B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" y="1382"/>
              <a:ext cx="977" cy="169"/>
            </a:xfrm>
            <a:custGeom>
              <a:avLst/>
              <a:gdLst>
                <a:gd name="T0" fmla="*/ 119 w 977"/>
                <a:gd name="T1" fmla="*/ 0 h 169"/>
                <a:gd name="T2" fmla="*/ 0 w 977"/>
                <a:gd name="T3" fmla="*/ 168 h 169"/>
                <a:gd name="T4" fmla="*/ 976 w 977"/>
                <a:gd name="T5" fmla="*/ 168 h 169"/>
                <a:gd name="T6" fmla="*/ 889 w 977"/>
                <a:gd name="T7" fmla="*/ 0 h 169"/>
                <a:gd name="T8" fmla="*/ 119 w 977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7" h="169">
                  <a:moveTo>
                    <a:pt x="119" y="0"/>
                  </a:moveTo>
                  <a:lnTo>
                    <a:pt x="0" y="168"/>
                  </a:lnTo>
                  <a:lnTo>
                    <a:pt x="976" y="168"/>
                  </a:lnTo>
                  <a:lnTo>
                    <a:pt x="889" y="0"/>
                  </a:lnTo>
                  <a:lnTo>
                    <a:pt x="119" y="0"/>
                  </a:lnTo>
                </a:path>
              </a:pathLst>
            </a:custGeom>
            <a:solidFill>
              <a:srgbClr val="3F1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7922" name="Freeform 98">
              <a:extLst>
                <a:ext uri="{FF2B5EF4-FFF2-40B4-BE49-F238E27FC236}">
                  <a16:creationId xmlns:a16="http://schemas.microsoft.com/office/drawing/2014/main" id="{2ECCE283-1E8E-453E-0381-0EE25BA77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" y="1382"/>
              <a:ext cx="977" cy="169"/>
            </a:xfrm>
            <a:custGeom>
              <a:avLst/>
              <a:gdLst>
                <a:gd name="T0" fmla="*/ 119 w 977"/>
                <a:gd name="T1" fmla="*/ 0 h 169"/>
                <a:gd name="T2" fmla="*/ 0 w 977"/>
                <a:gd name="T3" fmla="*/ 168 h 169"/>
                <a:gd name="T4" fmla="*/ 976 w 977"/>
                <a:gd name="T5" fmla="*/ 168 h 169"/>
                <a:gd name="T6" fmla="*/ 889 w 977"/>
                <a:gd name="T7" fmla="*/ 0 h 169"/>
                <a:gd name="T8" fmla="*/ 119 w 977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7" h="169">
                  <a:moveTo>
                    <a:pt x="119" y="0"/>
                  </a:moveTo>
                  <a:lnTo>
                    <a:pt x="0" y="168"/>
                  </a:lnTo>
                  <a:lnTo>
                    <a:pt x="976" y="168"/>
                  </a:lnTo>
                  <a:lnTo>
                    <a:pt x="889" y="0"/>
                  </a:lnTo>
                  <a:lnTo>
                    <a:pt x="119" y="0"/>
                  </a:lnTo>
                </a:path>
              </a:pathLst>
            </a:custGeom>
            <a:solidFill>
              <a:srgbClr val="3F1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77923" name="Group 99">
              <a:extLst>
                <a:ext uri="{FF2B5EF4-FFF2-40B4-BE49-F238E27FC236}">
                  <a16:creationId xmlns:a16="http://schemas.microsoft.com/office/drawing/2014/main" id="{185D2DCA-B4CA-4E61-3EAD-BC7FB99D00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6" y="1342"/>
              <a:ext cx="41" cy="41"/>
              <a:chOff x="3246" y="1342"/>
              <a:chExt cx="41" cy="41"/>
            </a:xfrm>
          </p:grpSpPr>
          <p:sp>
            <p:nvSpPr>
              <p:cNvPr id="77924" name="Freeform 100">
                <a:extLst>
                  <a:ext uri="{FF2B5EF4-FFF2-40B4-BE49-F238E27FC236}">
                    <a16:creationId xmlns:a16="http://schemas.microsoft.com/office/drawing/2014/main" id="{B5E06A73-16AB-1EC1-EB5C-F01F3DF6A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1342"/>
                <a:ext cx="41" cy="41"/>
              </a:xfrm>
              <a:custGeom>
                <a:avLst/>
                <a:gdLst>
                  <a:gd name="T0" fmla="*/ 7 w 41"/>
                  <a:gd name="T1" fmla="*/ 0 h 41"/>
                  <a:gd name="T2" fmla="*/ 13 w 41"/>
                  <a:gd name="T3" fmla="*/ 0 h 41"/>
                  <a:gd name="T4" fmla="*/ 20 w 41"/>
                  <a:gd name="T5" fmla="*/ 0 h 41"/>
                  <a:gd name="T6" fmla="*/ 27 w 41"/>
                  <a:gd name="T7" fmla="*/ 0 h 41"/>
                  <a:gd name="T8" fmla="*/ 33 w 41"/>
                  <a:gd name="T9" fmla="*/ 0 h 41"/>
                  <a:gd name="T10" fmla="*/ 33 w 41"/>
                  <a:gd name="T11" fmla="*/ 7 h 41"/>
                  <a:gd name="T12" fmla="*/ 33 w 41"/>
                  <a:gd name="T13" fmla="*/ 13 h 41"/>
                  <a:gd name="T14" fmla="*/ 40 w 41"/>
                  <a:gd name="T15" fmla="*/ 13 h 41"/>
                  <a:gd name="T16" fmla="*/ 33 w 41"/>
                  <a:gd name="T17" fmla="*/ 20 h 41"/>
                  <a:gd name="T18" fmla="*/ 40 w 41"/>
                  <a:gd name="T19" fmla="*/ 20 h 41"/>
                  <a:gd name="T20" fmla="*/ 40 w 41"/>
                  <a:gd name="T21" fmla="*/ 27 h 41"/>
                  <a:gd name="T22" fmla="*/ 33 w 41"/>
                  <a:gd name="T23" fmla="*/ 27 h 41"/>
                  <a:gd name="T24" fmla="*/ 33 w 41"/>
                  <a:gd name="T25" fmla="*/ 33 h 41"/>
                  <a:gd name="T26" fmla="*/ 13 w 41"/>
                  <a:gd name="T27" fmla="*/ 40 h 41"/>
                  <a:gd name="T28" fmla="*/ 7 w 41"/>
                  <a:gd name="T29" fmla="*/ 33 h 41"/>
                  <a:gd name="T30" fmla="*/ 0 w 41"/>
                  <a:gd name="T31" fmla="*/ 27 h 41"/>
                  <a:gd name="T32" fmla="*/ 0 w 41"/>
                  <a:gd name="T33" fmla="*/ 20 h 41"/>
                  <a:gd name="T34" fmla="*/ 0 w 41"/>
                  <a:gd name="T35" fmla="*/ 13 h 41"/>
                  <a:gd name="T36" fmla="*/ 0 w 41"/>
                  <a:gd name="T37" fmla="*/ 7 h 41"/>
                  <a:gd name="T38" fmla="*/ 7 w 41"/>
                  <a:gd name="T3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" h="41">
                    <a:moveTo>
                      <a:pt x="7" y="0"/>
                    </a:moveTo>
                    <a:lnTo>
                      <a:pt x="13" y="0"/>
                    </a:lnTo>
                    <a:lnTo>
                      <a:pt x="20" y="0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33" y="13"/>
                    </a:lnTo>
                    <a:lnTo>
                      <a:pt x="40" y="13"/>
                    </a:lnTo>
                    <a:lnTo>
                      <a:pt x="33" y="20"/>
                    </a:lnTo>
                    <a:lnTo>
                      <a:pt x="40" y="20"/>
                    </a:lnTo>
                    <a:lnTo>
                      <a:pt x="40" y="27"/>
                    </a:lnTo>
                    <a:lnTo>
                      <a:pt x="33" y="27"/>
                    </a:lnTo>
                    <a:lnTo>
                      <a:pt x="33" y="33"/>
                    </a:lnTo>
                    <a:lnTo>
                      <a:pt x="13" y="40"/>
                    </a:lnTo>
                    <a:lnTo>
                      <a:pt x="7" y="33"/>
                    </a:lnTo>
                    <a:lnTo>
                      <a:pt x="0" y="27"/>
                    </a:lnTo>
                    <a:lnTo>
                      <a:pt x="0" y="20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F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925" name="Freeform 101">
                <a:extLst>
                  <a:ext uri="{FF2B5EF4-FFF2-40B4-BE49-F238E27FC236}">
                    <a16:creationId xmlns:a16="http://schemas.microsoft.com/office/drawing/2014/main" id="{C86E1182-3C67-B3B1-CB68-A99D4AFD8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1342"/>
                <a:ext cx="41" cy="41"/>
              </a:xfrm>
              <a:custGeom>
                <a:avLst/>
                <a:gdLst>
                  <a:gd name="T0" fmla="*/ 7 w 41"/>
                  <a:gd name="T1" fmla="*/ 0 h 41"/>
                  <a:gd name="T2" fmla="*/ 13 w 41"/>
                  <a:gd name="T3" fmla="*/ 0 h 41"/>
                  <a:gd name="T4" fmla="*/ 20 w 41"/>
                  <a:gd name="T5" fmla="*/ 0 h 41"/>
                  <a:gd name="T6" fmla="*/ 27 w 41"/>
                  <a:gd name="T7" fmla="*/ 0 h 41"/>
                  <a:gd name="T8" fmla="*/ 33 w 41"/>
                  <a:gd name="T9" fmla="*/ 0 h 41"/>
                  <a:gd name="T10" fmla="*/ 33 w 41"/>
                  <a:gd name="T11" fmla="*/ 7 h 41"/>
                  <a:gd name="T12" fmla="*/ 33 w 41"/>
                  <a:gd name="T13" fmla="*/ 13 h 41"/>
                  <a:gd name="T14" fmla="*/ 40 w 41"/>
                  <a:gd name="T15" fmla="*/ 13 h 41"/>
                  <a:gd name="T16" fmla="*/ 33 w 41"/>
                  <a:gd name="T17" fmla="*/ 20 h 41"/>
                  <a:gd name="T18" fmla="*/ 40 w 41"/>
                  <a:gd name="T19" fmla="*/ 20 h 41"/>
                  <a:gd name="T20" fmla="*/ 40 w 41"/>
                  <a:gd name="T21" fmla="*/ 27 h 41"/>
                  <a:gd name="T22" fmla="*/ 33 w 41"/>
                  <a:gd name="T23" fmla="*/ 27 h 41"/>
                  <a:gd name="T24" fmla="*/ 33 w 41"/>
                  <a:gd name="T25" fmla="*/ 33 h 41"/>
                  <a:gd name="T26" fmla="*/ 13 w 41"/>
                  <a:gd name="T27" fmla="*/ 40 h 41"/>
                  <a:gd name="T28" fmla="*/ 7 w 41"/>
                  <a:gd name="T29" fmla="*/ 33 h 41"/>
                  <a:gd name="T30" fmla="*/ 0 w 41"/>
                  <a:gd name="T31" fmla="*/ 27 h 41"/>
                  <a:gd name="T32" fmla="*/ 0 w 41"/>
                  <a:gd name="T33" fmla="*/ 20 h 41"/>
                  <a:gd name="T34" fmla="*/ 0 w 41"/>
                  <a:gd name="T35" fmla="*/ 13 h 41"/>
                  <a:gd name="T36" fmla="*/ 0 w 41"/>
                  <a:gd name="T37" fmla="*/ 7 h 41"/>
                  <a:gd name="T38" fmla="*/ 7 w 41"/>
                  <a:gd name="T3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" h="41">
                    <a:moveTo>
                      <a:pt x="7" y="0"/>
                    </a:moveTo>
                    <a:lnTo>
                      <a:pt x="13" y="0"/>
                    </a:lnTo>
                    <a:lnTo>
                      <a:pt x="20" y="0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33" y="13"/>
                    </a:lnTo>
                    <a:lnTo>
                      <a:pt x="40" y="13"/>
                    </a:lnTo>
                    <a:lnTo>
                      <a:pt x="33" y="20"/>
                    </a:lnTo>
                    <a:lnTo>
                      <a:pt x="40" y="20"/>
                    </a:lnTo>
                    <a:lnTo>
                      <a:pt x="40" y="27"/>
                    </a:lnTo>
                    <a:lnTo>
                      <a:pt x="33" y="27"/>
                    </a:lnTo>
                    <a:lnTo>
                      <a:pt x="33" y="33"/>
                    </a:lnTo>
                    <a:lnTo>
                      <a:pt x="13" y="40"/>
                    </a:lnTo>
                    <a:lnTo>
                      <a:pt x="7" y="33"/>
                    </a:lnTo>
                    <a:lnTo>
                      <a:pt x="0" y="27"/>
                    </a:lnTo>
                    <a:lnTo>
                      <a:pt x="0" y="20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F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7926" name="Group 102">
                <a:extLst>
                  <a:ext uri="{FF2B5EF4-FFF2-40B4-BE49-F238E27FC236}">
                    <a16:creationId xmlns:a16="http://schemas.microsoft.com/office/drawing/2014/main" id="{7401DEF0-488C-75D7-CBE5-C951017DB6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54" y="1342"/>
                <a:ext cx="33" cy="41"/>
                <a:chOff x="3254" y="1342"/>
                <a:chExt cx="33" cy="41"/>
              </a:xfrm>
            </p:grpSpPr>
            <p:sp>
              <p:nvSpPr>
                <p:cNvPr id="77927" name="Freeform 103">
                  <a:extLst>
                    <a:ext uri="{FF2B5EF4-FFF2-40B4-BE49-F238E27FC236}">
                      <a16:creationId xmlns:a16="http://schemas.microsoft.com/office/drawing/2014/main" id="{9A16FD71-0879-2701-7BCD-1C8909194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4" y="1350"/>
                  <a:ext cx="33" cy="33"/>
                </a:xfrm>
                <a:custGeom>
                  <a:avLst/>
                  <a:gdLst>
                    <a:gd name="T0" fmla="*/ 13 w 33"/>
                    <a:gd name="T1" fmla="*/ 6 h 33"/>
                    <a:gd name="T2" fmla="*/ 13 w 33"/>
                    <a:gd name="T3" fmla="*/ 6 h 33"/>
                    <a:gd name="T4" fmla="*/ 13 w 33"/>
                    <a:gd name="T5" fmla="*/ 0 h 33"/>
                    <a:gd name="T6" fmla="*/ 19 w 33"/>
                    <a:gd name="T7" fmla="*/ 6 h 33"/>
                    <a:gd name="T8" fmla="*/ 26 w 33"/>
                    <a:gd name="T9" fmla="*/ 6 h 33"/>
                    <a:gd name="T10" fmla="*/ 32 w 33"/>
                    <a:gd name="T11" fmla="*/ 6 h 33"/>
                    <a:gd name="T12" fmla="*/ 26 w 33"/>
                    <a:gd name="T13" fmla="*/ 6 h 33"/>
                    <a:gd name="T14" fmla="*/ 32 w 33"/>
                    <a:gd name="T15" fmla="*/ 6 h 33"/>
                    <a:gd name="T16" fmla="*/ 26 w 33"/>
                    <a:gd name="T17" fmla="*/ 13 h 33"/>
                    <a:gd name="T18" fmla="*/ 32 w 33"/>
                    <a:gd name="T19" fmla="*/ 13 h 33"/>
                    <a:gd name="T20" fmla="*/ 32 w 33"/>
                    <a:gd name="T21" fmla="*/ 19 h 33"/>
                    <a:gd name="T22" fmla="*/ 26 w 33"/>
                    <a:gd name="T23" fmla="*/ 19 h 33"/>
                    <a:gd name="T24" fmla="*/ 26 w 33"/>
                    <a:gd name="T25" fmla="*/ 26 h 33"/>
                    <a:gd name="T26" fmla="*/ 6 w 33"/>
                    <a:gd name="T27" fmla="*/ 32 h 33"/>
                    <a:gd name="T28" fmla="*/ 0 w 33"/>
                    <a:gd name="T29" fmla="*/ 26 h 33"/>
                    <a:gd name="T30" fmla="*/ 6 w 33"/>
                    <a:gd name="T31" fmla="*/ 26 h 33"/>
                    <a:gd name="T32" fmla="*/ 13 w 33"/>
                    <a:gd name="T33" fmla="*/ 26 h 33"/>
                    <a:gd name="T34" fmla="*/ 19 w 33"/>
                    <a:gd name="T35" fmla="*/ 26 h 33"/>
                    <a:gd name="T36" fmla="*/ 26 w 33"/>
                    <a:gd name="T37" fmla="*/ 26 h 33"/>
                    <a:gd name="T38" fmla="*/ 26 w 33"/>
                    <a:gd name="T39" fmla="*/ 19 h 33"/>
                    <a:gd name="T40" fmla="*/ 26 w 33"/>
                    <a:gd name="T41" fmla="*/ 26 h 33"/>
                    <a:gd name="T42" fmla="*/ 19 w 33"/>
                    <a:gd name="T43" fmla="*/ 26 h 33"/>
                    <a:gd name="T44" fmla="*/ 13 w 33"/>
                    <a:gd name="T45" fmla="*/ 26 h 33"/>
                    <a:gd name="T46" fmla="*/ 6 w 33"/>
                    <a:gd name="T47" fmla="*/ 19 h 33"/>
                    <a:gd name="T48" fmla="*/ 13 w 33"/>
                    <a:gd name="T49" fmla="*/ 19 h 33"/>
                    <a:gd name="T50" fmla="*/ 19 w 33"/>
                    <a:gd name="T51" fmla="*/ 19 h 33"/>
                    <a:gd name="T52" fmla="*/ 26 w 33"/>
                    <a:gd name="T53" fmla="*/ 19 h 33"/>
                    <a:gd name="T54" fmla="*/ 32 w 33"/>
                    <a:gd name="T55" fmla="*/ 19 h 33"/>
                    <a:gd name="T56" fmla="*/ 26 w 33"/>
                    <a:gd name="T57" fmla="*/ 19 h 33"/>
                    <a:gd name="T58" fmla="*/ 26 w 33"/>
                    <a:gd name="T59" fmla="*/ 13 h 33"/>
                    <a:gd name="T60" fmla="*/ 19 w 33"/>
                    <a:gd name="T61" fmla="*/ 19 h 33"/>
                    <a:gd name="T62" fmla="*/ 13 w 33"/>
                    <a:gd name="T63" fmla="*/ 19 h 33"/>
                    <a:gd name="T64" fmla="*/ 6 w 33"/>
                    <a:gd name="T65" fmla="*/ 19 h 33"/>
                    <a:gd name="T66" fmla="*/ 6 w 33"/>
                    <a:gd name="T67" fmla="*/ 13 h 33"/>
                    <a:gd name="T68" fmla="*/ 0 w 33"/>
                    <a:gd name="T69" fmla="*/ 13 h 33"/>
                    <a:gd name="T70" fmla="*/ 6 w 33"/>
                    <a:gd name="T71" fmla="*/ 13 h 33"/>
                    <a:gd name="T72" fmla="*/ 13 w 33"/>
                    <a:gd name="T73" fmla="*/ 19 h 33"/>
                    <a:gd name="T74" fmla="*/ 19 w 33"/>
                    <a:gd name="T75" fmla="*/ 13 h 33"/>
                    <a:gd name="T76" fmla="*/ 26 w 33"/>
                    <a:gd name="T77" fmla="*/ 13 h 33"/>
                    <a:gd name="T78" fmla="*/ 32 w 33"/>
                    <a:gd name="T79" fmla="*/ 13 h 33"/>
                    <a:gd name="T80" fmla="*/ 32 w 33"/>
                    <a:gd name="T81" fmla="*/ 6 h 33"/>
                    <a:gd name="T82" fmla="*/ 26 w 33"/>
                    <a:gd name="T83" fmla="*/ 6 h 33"/>
                    <a:gd name="T84" fmla="*/ 19 w 33"/>
                    <a:gd name="T85" fmla="*/ 6 h 33"/>
                    <a:gd name="T86" fmla="*/ 13 w 33"/>
                    <a:gd name="T87" fmla="*/ 6 h 33"/>
                    <a:gd name="T88" fmla="*/ 6 w 33"/>
                    <a:gd name="T89" fmla="*/ 6 h 33"/>
                    <a:gd name="T90" fmla="*/ 13 w 33"/>
                    <a:gd name="T91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3" h="33">
                      <a:moveTo>
                        <a:pt x="13" y="6"/>
                      </a:moveTo>
                      <a:lnTo>
                        <a:pt x="13" y="6"/>
                      </a:lnTo>
                      <a:lnTo>
                        <a:pt x="13" y="0"/>
                      </a:lnTo>
                      <a:lnTo>
                        <a:pt x="19" y="6"/>
                      </a:lnTo>
                      <a:lnTo>
                        <a:pt x="26" y="6"/>
                      </a:lnTo>
                      <a:lnTo>
                        <a:pt x="32" y="6"/>
                      </a:lnTo>
                      <a:lnTo>
                        <a:pt x="26" y="6"/>
                      </a:lnTo>
                      <a:lnTo>
                        <a:pt x="32" y="6"/>
                      </a:lnTo>
                      <a:lnTo>
                        <a:pt x="26" y="13"/>
                      </a:lnTo>
                      <a:lnTo>
                        <a:pt x="32" y="13"/>
                      </a:lnTo>
                      <a:lnTo>
                        <a:pt x="32" y="19"/>
                      </a:lnTo>
                      <a:lnTo>
                        <a:pt x="26" y="19"/>
                      </a:lnTo>
                      <a:lnTo>
                        <a:pt x="26" y="26"/>
                      </a:lnTo>
                      <a:lnTo>
                        <a:pt x="6" y="32"/>
                      </a:lnTo>
                      <a:lnTo>
                        <a:pt x="0" y="26"/>
                      </a:lnTo>
                      <a:lnTo>
                        <a:pt x="6" y="26"/>
                      </a:lnTo>
                      <a:lnTo>
                        <a:pt x="13" y="26"/>
                      </a:lnTo>
                      <a:lnTo>
                        <a:pt x="19" y="26"/>
                      </a:lnTo>
                      <a:lnTo>
                        <a:pt x="26" y="26"/>
                      </a:lnTo>
                      <a:lnTo>
                        <a:pt x="26" y="19"/>
                      </a:lnTo>
                      <a:lnTo>
                        <a:pt x="26" y="26"/>
                      </a:lnTo>
                      <a:lnTo>
                        <a:pt x="19" y="26"/>
                      </a:lnTo>
                      <a:lnTo>
                        <a:pt x="13" y="26"/>
                      </a:lnTo>
                      <a:lnTo>
                        <a:pt x="6" y="19"/>
                      </a:lnTo>
                      <a:lnTo>
                        <a:pt x="13" y="19"/>
                      </a:lnTo>
                      <a:lnTo>
                        <a:pt x="19" y="19"/>
                      </a:lnTo>
                      <a:lnTo>
                        <a:pt x="26" y="19"/>
                      </a:lnTo>
                      <a:lnTo>
                        <a:pt x="32" y="19"/>
                      </a:lnTo>
                      <a:lnTo>
                        <a:pt x="26" y="19"/>
                      </a:lnTo>
                      <a:lnTo>
                        <a:pt x="26" y="13"/>
                      </a:lnTo>
                      <a:lnTo>
                        <a:pt x="19" y="19"/>
                      </a:lnTo>
                      <a:lnTo>
                        <a:pt x="13" y="19"/>
                      </a:lnTo>
                      <a:lnTo>
                        <a:pt x="6" y="19"/>
                      </a:lnTo>
                      <a:lnTo>
                        <a:pt x="6" y="13"/>
                      </a:lnTo>
                      <a:lnTo>
                        <a:pt x="0" y="13"/>
                      </a:lnTo>
                      <a:lnTo>
                        <a:pt x="6" y="13"/>
                      </a:lnTo>
                      <a:lnTo>
                        <a:pt x="13" y="19"/>
                      </a:lnTo>
                      <a:lnTo>
                        <a:pt x="19" y="13"/>
                      </a:lnTo>
                      <a:lnTo>
                        <a:pt x="26" y="13"/>
                      </a:lnTo>
                      <a:lnTo>
                        <a:pt x="32" y="13"/>
                      </a:lnTo>
                      <a:lnTo>
                        <a:pt x="32" y="6"/>
                      </a:lnTo>
                      <a:lnTo>
                        <a:pt x="26" y="6"/>
                      </a:lnTo>
                      <a:lnTo>
                        <a:pt x="19" y="6"/>
                      </a:lnTo>
                      <a:lnTo>
                        <a:pt x="13" y="6"/>
                      </a:lnTo>
                      <a:lnTo>
                        <a:pt x="6" y="6"/>
                      </a:lnTo>
                      <a:lnTo>
                        <a:pt x="13" y="6"/>
                      </a:lnTo>
                    </a:path>
                  </a:pathLst>
                </a:custGeom>
                <a:solidFill>
                  <a:srgbClr val="DF9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28" name="Freeform 104">
                  <a:extLst>
                    <a:ext uri="{FF2B5EF4-FFF2-40B4-BE49-F238E27FC236}">
                      <a16:creationId xmlns:a16="http://schemas.microsoft.com/office/drawing/2014/main" id="{5F697E7F-3EDA-BECE-9BCC-0057B10F12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4" y="1350"/>
                  <a:ext cx="33" cy="33"/>
                </a:xfrm>
                <a:custGeom>
                  <a:avLst/>
                  <a:gdLst>
                    <a:gd name="T0" fmla="*/ 13 w 33"/>
                    <a:gd name="T1" fmla="*/ 6 h 33"/>
                    <a:gd name="T2" fmla="*/ 13 w 33"/>
                    <a:gd name="T3" fmla="*/ 0 h 33"/>
                    <a:gd name="T4" fmla="*/ 19 w 33"/>
                    <a:gd name="T5" fmla="*/ 6 h 33"/>
                    <a:gd name="T6" fmla="*/ 26 w 33"/>
                    <a:gd name="T7" fmla="*/ 6 h 33"/>
                    <a:gd name="T8" fmla="*/ 32 w 33"/>
                    <a:gd name="T9" fmla="*/ 6 h 33"/>
                    <a:gd name="T10" fmla="*/ 26 w 33"/>
                    <a:gd name="T11" fmla="*/ 6 h 33"/>
                    <a:gd name="T12" fmla="*/ 32 w 33"/>
                    <a:gd name="T13" fmla="*/ 6 h 33"/>
                    <a:gd name="T14" fmla="*/ 26 w 33"/>
                    <a:gd name="T15" fmla="*/ 13 h 33"/>
                    <a:gd name="T16" fmla="*/ 32 w 33"/>
                    <a:gd name="T17" fmla="*/ 13 h 33"/>
                    <a:gd name="T18" fmla="*/ 32 w 33"/>
                    <a:gd name="T19" fmla="*/ 19 h 33"/>
                    <a:gd name="T20" fmla="*/ 26 w 33"/>
                    <a:gd name="T21" fmla="*/ 19 h 33"/>
                    <a:gd name="T22" fmla="*/ 26 w 33"/>
                    <a:gd name="T23" fmla="*/ 26 h 33"/>
                    <a:gd name="T24" fmla="*/ 6 w 33"/>
                    <a:gd name="T25" fmla="*/ 32 h 33"/>
                    <a:gd name="T26" fmla="*/ 0 w 33"/>
                    <a:gd name="T27" fmla="*/ 26 h 33"/>
                    <a:gd name="T28" fmla="*/ 6 w 33"/>
                    <a:gd name="T29" fmla="*/ 26 h 33"/>
                    <a:gd name="T30" fmla="*/ 13 w 33"/>
                    <a:gd name="T31" fmla="*/ 26 h 33"/>
                    <a:gd name="T32" fmla="*/ 19 w 33"/>
                    <a:gd name="T33" fmla="*/ 26 h 33"/>
                    <a:gd name="T34" fmla="*/ 26 w 33"/>
                    <a:gd name="T35" fmla="*/ 26 h 33"/>
                    <a:gd name="T36" fmla="*/ 26 w 33"/>
                    <a:gd name="T37" fmla="*/ 19 h 33"/>
                    <a:gd name="T38" fmla="*/ 26 w 33"/>
                    <a:gd name="T39" fmla="*/ 26 h 33"/>
                    <a:gd name="T40" fmla="*/ 19 w 33"/>
                    <a:gd name="T41" fmla="*/ 26 h 33"/>
                    <a:gd name="T42" fmla="*/ 13 w 33"/>
                    <a:gd name="T43" fmla="*/ 26 h 33"/>
                    <a:gd name="T44" fmla="*/ 6 w 33"/>
                    <a:gd name="T45" fmla="*/ 19 h 33"/>
                    <a:gd name="T46" fmla="*/ 13 w 33"/>
                    <a:gd name="T47" fmla="*/ 19 h 33"/>
                    <a:gd name="T48" fmla="*/ 19 w 33"/>
                    <a:gd name="T49" fmla="*/ 19 h 33"/>
                    <a:gd name="T50" fmla="*/ 26 w 33"/>
                    <a:gd name="T51" fmla="*/ 19 h 33"/>
                    <a:gd name="T52" fmla="*/ 32 w 33"/>
                    <a:gd name="T53" fmla="*/ 19 h 33"/>
                    <a:gd name="T54" fmla="*/ 26 w 33"/>
                    <a:gd name="T55" fmla="*/ 19 h 33"/>
                    <a:gd name="T56" fmla="*/ 26 w 33"/>
                    <a:gd name="T57" fmla="*/ 13 h 33"/>
                    <a:gd name="T58" fmla="*/ 19 w 33"/>
                    <a:gd name="T59" fmla="*/ 19 h 33"/>
                    <a:gd name="T60" fmla="*/ 13 w 33"/>
                    <a:gd name="T61" fmla="*/ 19 h 33"/>
                    <a:gd name="T62" fmla="*/ 6 w 33"/>
                    <a:gd name="T63" fmla="*/ 19 h 33"/>
                    <a:gd name="T64" fmla="*/ 6 w 33"/>
                    <a:gd name="T65" fmla="*/ 13 h 33"/>
                    <a:gd name="T66" fmla="*/ 0 w 33"/>
                    <a:gd name="T67" fmla="*/ 13 h 33"/>
                    <a:gd name="T68" fmla="*/ 6 w 33"/>
                    <a:gd name="T69" fmla="*/ 13 h 33"/>
                    <a:gd name="T70" fmla="*/ 13 w 33"/>
                    <a:gd name="T71" fmla="*/ 19 h 33"/>
                    <a:gd name="T72" fmla="*/ 19 w 33"/>
                    <a:gd name="T73" fmla="*/ 13 h 33"/>
                    <a:gd name="T74" fmla="*/ 26 w 33"/>
                    <a:gd name="T75" fmla="*/ 13 h 33"/>
                    <a:gd name="T76" fmla="*/ 32 w 33"/>
                    <a:gd name="T77" fmla="*/ 13 h 33"/>
                    <a:gd name="T78" fmla="*/ 32 w 33"/>
                    <a:gd name="T79" fmla="*/ 6 h 33"/>
                    <a:gd name="T80" fmla="*/ 26 w 33"/>
                    <a:gd name="T81" fmla="*/ 6 h 33"/>
                    <a:gd name="T82" fmla="*/ 19 w 33"/>
                    <a:gd name="T83" fmla="*/ 6 h 33"/>
                    <a:gd name="T84" fmla="*/ 13 w 33"/>
                    <a:gd name="T85" fmla="*/ 6 h 33"/>
                    <a:gd name="T86" fmla="*/ 6 w 33"/>
                    <a:gd name="T87" fmla="*/ 6 h 33"/>
                    <a:gd name="T88" fmla="*/ 13 w 33"/>
                    <a:gd name="T89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3" h="33">
                      <a:moveTo>
                        <a:pt x="13" y="6"/>
                      </a:moveTo>
                      <a:lnTo>
                        <a:pt x="13" y="0"/>
                      </a:lnTo>
                      <a:lnTo>
                        <a:pt x="19" y="6"/>
                      </a:lnTo>
                      <a:lnTo>
                        <a:pt x="26" y="6"/>
                      </a:lnTo>
                      <a:lnTo>
                        <a:pt x="32" y="6"/>
                      </a:lnTo>
                      <a:lnTo>
                        <a:pt x="26" y="6"/>
                      </a:lnTo>
                      <a:lnTo>
                        <a:pt x="32" y="6"/>
                      </a:lnTo>
                      <a:lnTo>
                        <a:pt x="26" y="13"/>
                      </a:lnTo>
                      <a:lnTo>
                        <a:pt x="32" y="13"/>
                      </a:lnTo>
                      <a:lnTo>
                        <a:pt x="32" y="19"/>
                      </a:lnTo>
                      <a:lnTo>
                        <a:pt x="26" y="19"/>
                      </a:lnTo>
                      <a:lnTo>
                        <a:pt x="26" y="26"/>
                      </a:lnTo>
                      <a:lnTo>
                        <a:pt x="6" y="32"/>
                      </a:lnTo>
                      <a:lnTo>
                        <a:pt x="0" y="26"/>
                      </a:lnTo>
                      <a:lnTo>
                        <a:pt x="6" y="26"/>
                      </a:lnTo>
                      <a:lnTo>
                        <a:pt x="13" y="26"/>
                      </a:lnTo>
                      <a:lnTo>
                        <a:pt x="19" y="26"/>
                      </a:lnTo>
                      <a:lnTo>
                        <a:pt x="26" y="26"/>
                      </a:lnTo>
                      <a:lnTo>
                        <a:pt x="26" y="19"/>
                      </a:lnTo>
                      <a:lnTo>
                        <a:pt x="26" y="26"/>
                      </a:lnTo>
                      <a:lnTo>
                        <a:pt x="19" y="26"/>
                      </a:lnTo>
                      <a:lnTo>
                        <a:pt x="13" y="26"/>
                      </a:lnTo>
                      <a:lnTo>
                        <a:pt x="6" y="19"/>
                      </a:lnTo>
                      <a:lnTo>
                        <a:pt x="13" y="19"/>
                      </a:lnTo>
                      <a:lnTo>
                        <a:pt x="19" y="19"/>
                      </a:lnTo>
                      <a:lnTo>
                        <a:pt x="26" y="19"/>
                      </a:lnTo>
                      <a:lnTo>
                        <a:pt x="32" y="19"/>
                      </a:lnTo>
                      <a:lnTo>
                        <a:pt x="26" y="19"/>
                      </a:lnTo>
                      <a:lnTo>
                        <a:pt x="26" y="13"/>
                      </a:lnTo>
                      <a:lnTo>
                        <a:pt x="19" y="19"/>
                      </a:lnTo>
                      <a:lnTo>
                        <a:pt x="13" y="19"/>
                      </a:lnTo>
                      <a:lnTo>
                        <a:pt x="6" y="19"/>
                      </a:lnTo>
                      <a:lnTo>
                        <a:pt x="6" y="13"/>
                      </a:lnTo>
                      <a:lnTo>
                        <a:pt x="0" y="13"/>
                      </a:lnTo>
                      <a:lnTo>
                        <a:pt x="6" y="13"/>
                      </a:lnTo>
                      <a:lnTo>
                        <a:pt x="13" y="19"/>
                      </a:lnTo>
                      <a:lnTo>
                        <a:pt x="19" y="13"/>
                      </a:lnTo>
                      <a:lnTo>
                        <a:pt x="26" y="13"/>
                      </a:lnTo>
                      <a:lnTo>
                        <a:pt x="32" y="13"/>
                      </a:lnTo>
                      <a:lnTo>
                        <a:pt x="32" y="6"/>
                      </a:lnTo>
                      <a:lnTo>
                        <a:pt x="26" y="6"/>
                      </a:lnTo>
                      <a:lnTo>
                        <a:pt x="19" y="6"/>
                      </a:lnTo>
                      <a:lnTo>
                        <a:pt x="13" y="6"/>
                      </a:lnTo>
                      <a:lnTo>
                        <a:pt x="6" y="6"/>
                      </a:lnTo>
                      <a:lnTo>
                        <a:pt x="13" y="6"/>
                      </a:lnTo>
                    </a:path>
                  </a:pathLst>
                </a:custGeom>
                <a:solidFill>
                  <a:srgbClr val="DF9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29" name="Freeform 105">
                  <a:extLst>
                    <a:ext uri="{FF2B5EF4-FFF2-40B4-BE49-F238E27FC236}">
                      <a16:creationId xmlns:a16="http://schemas.microsoft.com/office/drawing/2014/main" id="{A33CFD07-E901-DDC2-0632-16FD6736BD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4" y="1342"/>
                  <a:ext cx="17" cy="1"/>
                </a:xfrm>
                <a:custGeom>
                  <a:avLst/>
                  <a:gdLst>
                    <a:gd name="T0" fmla="*/ 16 w 17"/>
                    <a:gd name="T1" fmla="*/ 0 h 1"/>
                    <a:gd name="T2" fmla="*/ 16 w 17"/>
                    <a:gd name="T3" fmla="*/ 0 h 1"/>
                    <a:gd name="T4" fmla="*/ 11 w 17"/>
                    <a:gd name="T5" fmla="*/ 0 h 1"/>
                    <a:gd name="T6" fmla="*/ 5 w 17"/>
                    <a:gd name="T7" fmla="*/ 0 h 1"/>
                    <a:gd name="T8" fmla="*/ 0 w 17"/>
                    <a:gd name="T9" fmla="*/ 0 h 1"/>
                    <a:gd name="T10" fmla="*/ 5 w 17"/>
                    <a:gd name="T11" fmla="*/ 0 h 1"/>
                    <a:gd name="T12" fmla="*/ 5 w 17"/>
                    <a:gd name="T13" fmla="*/ 0 h 1"/>
                    <a:gd name="T14" fmla="*/ 11 w 17"/>
                    <a:gd name="T15" fmla="*/ 0 h 1"/>
                    <a:gd name="T16" fmla="*/ 11 w 17"/>
                    <a:gd name="T17" fmla="*/ 0 h 1"/>
                    <a:gd name="T18" fmla="*/ 11 w 17"/>
                    <a:gd name="T19" fmla="*/ 0 h 1"/>
                    <a:gd name="T20" fmla="*/ 16 w 17"/>
                    <a:gd name="T21" fmla="*/ 0 h 1"/>
                    <a:gd name="T22" fmla="*/ 16 w 17"/>
                    <a:gd name="T2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" h="1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1" y="0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6" y="0"/>
                      </a:lnTo>
                      <a:lnTo>
                        <a:pt x="16" y="0"/>
                      </a:lnTo>
                    </a:path>
                  </a:pathLst>
                </a:custGeom>
                <a:solidFill>
                  <a:srgbClr val="DF9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30" name="Freeform 106">
                  <a:extLst>
                    <a:ext uri="{FF2B5EF4-FFF2-40B4-BE49-F238E27FC236}">
                      <a16:creationId xmlns:a16="http://schemas.microsoft.com/office/drawing/2014/main" id="{1514277B-DB69-2849-527F-9EF10B623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4" y="1342"/>
                  <a:ext cx="17" cy="1"/>
                </a:xfrm>
                <a:custGeom>
                  <a:avLst/>
                  <a:gdLst>
                    <a:gd name="T0" fmla="*/ 16 w 17"/>
                    <a:gd name="T1" fmla="*/ 0 h 1"/>
                    <a:gd name="T2" fmla="*/ 16 w 17"/>
                    <a:gd name="T3" fmla="*/ 0 h 1"/>
                    <a:gd name="T4" fmla="*/ 11 w 17"/>
                    <a:gd name="T5" fmla="*/ 0 h 1"/>
                    <a:gd name="T6" fmla="*/ 5 w 17"/>
                    <a:gd name="T7" fmla="*/ 0 h 1"/>
                    <a:gd name="T8" fmla="*/ 0 w 17"/>
                    <a:gd name="T9" fmla="*/ 0 h 1"/>
                    <a:gd name="T10" fmla="*/ 5 w 17"/>
                    <a:gd name="T11" fmla="*/ 0 h 1"/>
                    <a:gd name="T12" fmla="*/ 5 w 17"/>
                    <a:gd name="T13" fmla="*/ 0 h 1"/>
                    <a:gd name="T14" fmla="*/ 11 w 17"/>
                    <a:gd name="T15" fmla="*/ 0 h 1"/>
                    <a:gd name="T16" fmla="*/ 11 w 17"/>
                    <a:gd name="T17" fmla="*/ 0 h 1"/>
                    <a:gd name="T18" fmla="*/ 11 w 17"/>
                    <a:gd name="T19" fmla="*/ 0 h 1"/>
                    <a:gd name="T20" fmla="*/ 16 w 17"/>
                    <a:gd name="T21" fmla="*/ 0 h 1"/>
                    <a:gd name="T22" fmla="*/ 16 w 17"/>
                    <a:gd name="T2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" h="1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1" y="0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6" y="0"/>
                      </a:lnTo>
                      <a:lnTo>
                        <a:pt x="16" y="0"/>
                      </a:lnTo>
                    </a:path>
                  </a:pathLst>
                </a:custGeom>
                <a:solidFill>
                  <a:srgbClr val="DF9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77931" name="Group 107">
              <a:extLst>
                <a:ext uri="{FF2B5EF4-FFF2-40B4-BE49-F238E27FC236}">
                  <a16:creationId xmlns:a16="http://schemas.microsoft.com/office/drawing/2014/main" id="{C14948E2-05DD-D14D-B20A-A03E27F5E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8" y="1382"/>
              <a:ext cx="305" cy="97"/>
              <a:chOff x="3278" y="1382"/>
              <a:chExt cx="305" cy="97"/>
            </a:xfrm>
          </p:grpSpPr>
          <p:sp>
            <p:nvSpPr>
              <p:cNvPr id="77932" name="Freeform 108">
                <a:extLst>
                  <a:ext uri="{FF2B5EF4-FFF2-40B4-BE49-F238E27FC236}">
                    <a16:creationId xmlns:a16="http://schemas.microsoft.com/office/drawing/2014/main" id="{3FED9CE1-51BE-6895-776B-DAC869EB1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8" y="1390"/>
                <a:ext cx="113" cy="89"/>
              </a:xfrm>
              <a:custGeom>
                <a:avLst/>
                <a:gdLst>
                  <a:gd name="T0" fmla="*/ 22 w 113"/>
                  <a:gd name="T1" fmla="*/ 0 h 89"/>
                  <a:gd name="T2" fmla="*/ 0 w 113"/>
                  <a:gd name="T3" fmla="*/ 81 h 89"/>
                  <a:gd name="T4" fmla="*/ 90 w 113"/>
                  <a:gd name="T5" fmla="*/ 88 h 89"/>
                  <a:gd name="T6" fmla="*/ 112 w 113"/>
                  <a:gd name="T7" fmla="*/ 7 h 89"/>
                  <a:gd name="T8" fmla="*/ 22 w 113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9">
                    <a:moveTo>
                      <a:pt x="22" y="0"/>
                    </a:moveTo>
                    <a:lnTo>
                      <a:pt x="0" y="81"/>
                    </a:lnTo>
                    <a:lnTo>
                      <a:pt x="90" y="88"/>
                    </a:lnTo>
                    <a:lnTo>
                      <a:pt x="112" y="7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933" name="Freeform 109">
                <a:extLst>
                  <a:ext uri="{FF2B5EF4-FFF2-40B4-BE49-F238E27FC236}">
                    <a16:creationId xmlns:a16="http://schemas.microsoft.com/office/drawing/2014/main" id="{F10ABC2E-C288-1989-C45E-9D67F8CC0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8" y="1390"/>
                <a:ext cx="113" cy="89"/>
              </a:xfrm>
              <a:custGeom>
                <a:avLst/>
                <a:gdLst>
                  <a:gd name="T0" fmla="*/ 22 w 113"/>
                  <a:gd name="T1" fmla="*/ 0 h 89"/>
                  <a:gd name="T2" fmla="*/ 0 w 113"/>
                  <a:gd name="T3" fmla="*/ 81 h 89"/>
                  <a:gd name="T4" fmla="*/ 90 w 113"/>
                  <a:gd name="T5" fmla="*/ 88 h 89"/>
                  <a:gd name="T6" fmla="*/ 112 w 113"/>
                  <a:gd name="T7" fmla="*/ 7 h 89"/>
                  <a:gd name="T8" fmla="*/ 22 w 113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9">
                    <a:moveTo>
                      <a:pt x="22" y="0"/>
                    </a:moveTo>
                    <a:lnTo>
                      <a:pt x="0" y="81"/>
                    </a:lnTo>
                    <a:lnTo>
                      <a:pt x="90" y="88"/>
                    </a:lnTo>
                    <a:lnTo>
                      <a:pt x="112" y="7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934" name="Freeform 110">
                <a:extLst>
                  <a:ext uri="{FF2B5EF4-FFF2-40B4-BE49-F238E27FC236}">
                    <a16:creationId xmlns:a16="http://schemas.microsoft.com/office/drawing/2014/main" id="{F420063A-85F4-3015-E37B-D5A4884AA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4" y="1382"/>
                <a:ext cx="129" cy="73"/>
              </a:xfrm>
              <a:custGeom>
                <a:avLst/>
                <a:gdLst>
                  <a:gd name="T0" fmla="*/ 0 w 129"/>
                  <a:gd name="T1" fmla="*/ 14 h 73"/>
                  <a:gd name="T2" fmla="*/ 38 w 129"/>
                  <a:gd name="T3" fmla="*/ 72 h 73"/>
                  <a:gd name="T4" fmla="*/ 128 w 129"/>
                  <a:gd name="T5" fmla="*/ 43 h 73"/>
                  <a:gd name="T6" fmla="*/ 83 w 129"/>
                  <a:gd name="T7" fmla="*/ 0 h 73"/>
                  <a:gd name="T8" fmla="*/ 0 w 129"/>
                  <a:gd name="T9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73">
                    <a:moveTo>
                      <a:pt x="0" y="14"/>
                    </a:moveTo>
                    <a:lnTo>
                      <a:pt x="38" y="72"/>
                    </a:lnTo>
                    <a:lnTo>
                      <a:pt x="128" y="43"/>
                    </a:lnTo>
                    <a:lnTo>
                      <a:pt x="83" y="0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935" name="Freeform 111">
                <a:extLst>
                  <a:ext uri="{FF2B5EF4-FFF2-40B4-BE49-F238E27FC236}">
                    <a16:creationId xmlns:a16="http://schemas.microsoft.com/office/drawing/2014/main" id="{5EE1E417-E28A-9679-0D4A-EA9F5C082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4" y="1382"/>
                <a:ext cx="129" cy="73"/>
              </a:xfrm>
              <a:custGeom>
                <a:avLst/>
                <a:gdLst>
                  <a:gd name="T0" fmla="*/ 0 w 129"/>
                  <a:gd name="T1" fmla="*/ 14 h 73"/>
                  <a:gd name="T2" fmla="*/ 38 w 129"/>
                  <a:gd name="T3" fmla="*/ 72 h 73"/>
                  <a:gd name="T4" fmla="*/ 128 w 129"/>
                  <a:gd name="T5" fmla="*/ 43 h 73"/>
                  <a:gd name="T6" fmla="*/ 83 w 129"/>
                  <a:gd name="T7" fmla="*/ 0 h 73"/>
                  <a:gd name="T8" fmla="*/ 0 w 129"/>
                  <a:gd name="T9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73">
                    <a:moveTo>
                      <a:pt x="0" y="14"/>
                    </a:moveTo>
                    <a:lnTo>
                      <a:pt x="38" y="72"/>
                    </a:lnTo>
                    <a:lnTo>
                      <a:pt x="128" y="43"/>
                    </a:lnTo>
                    <a:lnTo>
                      <a:pt x="83" y="0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936" name="Freeform 112">
                <a:extLst>
                  <a:ext uri="{FF2B5EF4-FFF2-40B4-BE49-F238E27FC236}">
                    <a16:creationId xmlns:a16="http://schemas.microsoft.com/office/drawing/2014/main" id="{FFA1B763-BDDF-F080-4BDC-FCF8E4529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0" y="1382"/>
                <a:ext cx="153" cy="65"/>
              </a:xfrm>
              <a:custGeom>
                <a:avLst/>
                <a:gdLst>
                  <a:gd name="T0" fmla="*/ 0 w 153"/>
                  <a:gd name="T1" fmla="*/ 14 h 65"/>
                  <a:gd name="T2" fmla="*/ 106 w 153"/>
                  <a:gd name="T3" fmla="*/ 0 h 65"/>
                  <a:gd name="T4" fmla="*/ 152 w 153"/>
                  <a:gd name="T5" fmla="*/ 43 h 65"/>
                  <a:gd name="T6" fmla="*/ 30 w 153"/>
                  <a:gd name="T7" fmla="*/ 64 h 65"/>
                  <a:gd name="T8" fmla="*/ 0 w 153"/>
                  <a:gd name="T9" fmla="*/ 1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65">
                    <a:moveTo>
                      <a:pt x="0" y="14"/>
                    </a:moveTo>
                    <a:lnTo>
                      <a:pt x="106" y="0"/>
                    </a:lnTo>
                    <a:lnTo>
                      <a:pt x="152" y="43"/>
                    </a:lnTo>
                    <a:lnTo>
                      <a:pt x="30" y="64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DFDFD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937" name="Freeform 113">
                <a:extLst>
                  <a:ext uri="{FF2B5EF4-FFF2-40B4-BE49-F238E27FC236}">
                    <a16:creationId xmlns:a16="http://schemas.microsoft.com/office/drawing/2014/main" id="{4C0E30DE-D252-25CF-179D-E1548BC0E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0" y="1382"/>
                <a:ext cx="153" cy="65"/>
              </a:xfrm>
              <a:custGeom>
                <a:avLst/>
                <a:gdLst>
                  <a:gd name="T0" fmla="*/ 0 w 153"/>
                  <a:gd name="T1" fmla="*/ 14 h 65"/>
                  <a:gd name="T2" fmla="*/ 106 w 153"/>
                  <a:gd name="T3" fmla="*/ 0 h 65"/>
                  <a:gd name="T4" fmla="*/ 152 w 153"/>
                  <a:gd name="T5" fmla="*/ 43 h 65"/>
                  <a:gd name="T6" fmla="*/ 30 w 153"/>
                  <a:gd name="T7" fmla="*/ 64 h 65"/>
                  <a:gd name="T8" fmla="*/ 0 w 153"/>
                  <a:gd name="T9" fmla="*/ 1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65">
                    <a:moveTo>
                      <a:pt x="0" y="14"/>
                    </a:moveTo>
                    <a:lnTo>
                      <a:pt x="106" y="0"/>
                    </a:lnTo>
                    <a:lnTo>
                      <a:pt x="152" y="43"/>
                    </a:lnTo>
                    <a:lnTo>
                      <a:pt x="30" y="64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DFDFD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7938" name="Group 114">
              <a:extLst>
                <a:ext uri="{FF2B5EF4-FFF2-40B4-BE49-F238E27FC236}">
                  <a16:creationId xmlns:a16="http://schemas.microsoft.com/office/drawing/2014/main" id="{FC91186E-3DFC-18DA-45D3-D706899B35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2" y="1070"/>
              <a:ext cx="321" cy="321"/>
              <a:chOff x="3462" y="1070"/>
              <a:chExt cx="321" cy="321"/>
            </a:xfrm>
          </p:grpSpPr>
          <p:grpSp>
            <p:nvGrpSpPr>
              <p:cNvPr id="77939" name="Group 115">
                <a:extLst>
                  <a:ext uri="{FF2B5EF4-FFF2-40B4-BE49-F238E27FC236}">
                    <a16:creationId xmlns:a16="http://schemas.microsoft.com/office/drawing/2014/main" id="{AA959A51-0F72-5163-E08B-54D5E3FDE1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0" y="1070"/>
                <a:ext cx="273" cy="313"/>
                <a:chOff x="3510" y="1070"/>
                <a:chExt cx="273" cy="313"/>
              </a:xfrm>
            </p:grpSpPr>
            <p:sp>
              <p:nvSpPr>
                <p:cNvPr id="77940" name="Freeform 116">
                  <a:extLst>
                    <a:ext uri="{FF2B5EF4-FFF2-40B4-BE49-F238E27FC236}">
                      <a16:creationId xmlns:a16="http://schemas.microsoft.com/office/drawing/2014/main" id="{35502BDF-9F01-4F56-6C17-E4492E47D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0" y="1190"/>
                  <a:ext cx="273" cy="193"/>
                </a:xfrm>
                <a:custGeom>
                  <a:avLst/>
                  <a:gdLst>
                    <a:gd name="T0" fmla="*/ 163 w 273"/>
                    <a:gd name="T1" fmla="*/ 0 h 193"/>
                    <a:gd name="T2" fmla="*/ 179 w 273"/>
                    <a:gd name="T3" fmla="*/ 0 h 193"/>
                    <a:gd name="T4" fmla="*/ 187 w 273"/>
                    <a:gd name="T5" fmla="*/ 0 h 193"/>
                    <a:gd name="T6" fmla="*/ 194 w 273"/>
                    <a:gd name="T7" fmla="*/ 0 h 193"/>
                    <a:gd name="T8" fmla="*/ 210 w 273"/>
                    <a:gd name="T9" fmla="*/ 15 h 193"/>
                    <a:gd name="T10" fmla="*/ 225 w 273"/>
                    <a:gd name="T11" fmla="*/ 23 h 193"/>
                    <a:gd name="T12" fmla="*/ 233 w 273"/>
                    <a:gd name="T13" fmla="*/ 38 h 193"/>
                    <a:gd name="T14" fmla="*/ 249 w 273"/>
                    <a:gd name="T15" fmla="*/ 54 h 193"/>
                    <a:gd name="T16" fmla="*/ 249 w 273"/>
                    <a:gd name="T17" fmla="*/ 69 h 193"/>
                    <a:gd name="T18" fmla="*/ 256 w 273"/>
                    <a:gd name="T19" fmla="*/ 69 h 193"/>
                    <a:gd name="T20" fmla="*/ 256 w 273"/>
                    <a:gd name="T21" fmla="*/ 92 h 193"/>
                    <a:gd name="T22" fmla="*/ 264 w 273"/>
                    <a:gd name="T23" fmla="*/ 123 h 193"/>
                    <a:gd name="T24" fmla="*/ 272 w 273"/>
                    <a:gd name="T25" fmla="*/ 138 h 193"/>
                    <a:gd name="T26" fmla="*/ 272 w 273"/>
                    <a:gd name="T27" fmla="*/ 161 h 193"/>
                    <a:gd name="T28" fmla="*/ 272 w 273"/>
                    <a:gd name="T29" fmla="*/ 184 h 193"/>
                    <a:gd name="T30" fmla="*/ 218 w 273"/>
                    <a:gd name="T31" fmla="*/ 184 h 193"/>
                    <a:gd name="T32" fmla="*/ 179 w 273"/>
                    <a:gd name="T33" fmla="*/ 192 h 193"/>
                    <a:gd name="T34" fmla="*/ 148 w 273"/>
                    <a:gd name="T35" fmla="*/ 192 h 193"/>
                    <a:gd name="T36" fmla="*/ 70 w 273"/>
                    <a:gd name="T37" fmla="*/ 184 h 193"/>
                    <a:gd name="T38" fmla="*/ 39 w 273"/>
                    <a:gd name="T39" fmla="*/ 184 h 193"/>
                    <a:gd name="T40" fmla="*/ 16 w 273"/>
                    <a:gd name="T41" fmla="*/ 184 h 193"/>
                    <a:gd name="T42" fmla="*/ 16 w 273"/>
                    <a:gd name="T43" fmla="*/ 177 h 193"/>
                    <a:gd name="T44" fmla="*/ 8 w 273"/>
                    <a:gd name="T45" fmla="*/ 169 h 193"/>
                    <a:gd name="T46" fmla="*/ 0 w 273"/>
                    <a:gd name="T47" fmla="*/ 161 h 193"/>
                    <a:gd name="T48" fmla="*/ 0 w 273"/>
                    <a:gd name="T49" fmla="*/ 154 h 193"/>
                    <a:gd name="T50" fmla="*/ 31 w 273"/>
                    <a:gd name="T51" fmla="*/ 146 h 193"/>
                    <a:gd name="T52" fmla="*/ 54 w 273"/>
                    <a:gd name="T53" fmla="*/ 131 h 193"/>
                    <a:gd name="T54" fmla="*/ 70 w 273"/>
                    <a:gd name="T55" fmla="*/ 131 h 193"/>
                    <a:gd name="T56" fmla="*/ 78 w 273"/>
                    <a:gd name="T57" fmla="*/ 123 h 193"/>
                    <a:gd name="T58" fmla="*/ 85 w 273"/>
                    <a:gd name="T59" fmla="*/ 115 h 193"/>
                    <a:gd name="T60" fmla="*/ 85 w 273"/>
                    <a:gd name="T61" fmla="*/ 108 h 193"/>
                    <a:gd name="T62" fmla="*/ 93 w 273"/>
                    <a:gd name="T63" fmla="*/ 100 h 193"/>
                    <a:gd name="T64" fmla="*/ 93 w 273"/>
                    <a:gd name="T65" fmla="*/ 92 h 193"/>
                    <a:gd name="T66" fmla="*/ 93 w 273"/>
                    <a:gd name="T67" fmla="*/ 84 h 193"/>
                    <a:gd name="T68" fmla="*/ 93 w 273"/>
                    <a:gd name="T69" fmla="*/ 77 h 193"/>
                    <a:gd name="T70" fmla="*/ 93 w 273"/>
                    <a:gd name="T71" fmla="*/ 61 h 193"/>
                    <a:gd name="T72" fmla="*/ 101 w 273"/>
                    <a:gd name="T73" fmla="*/ 54 h 193"/>
                    <a:gd name="T74" fmla="*/ 101 w 273"/>
                    <a:gd name="T75" fmla="*/ 46 h 193"/>
                    <a:gd name="T76" fmla="*/ 124 w 273"/>
                    <a:gd name="T77" fmla="*/ 23 h 193"/>
                    <a:gd name="T78" fmla="*/ 124 w 273"/>
                    <a:gd name="T79" fmla="*/ 31 h 193"/>
                    <a:gd name="T80" fmla="*/ 163 w 273"/>
                    <a:gd name="T81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73" h="193">
                      <a:moveTo>
                        <a:pt x="163" y="0"/>
                      </a:moveTo>
                      <a:lnTo>
                        <a:pt x="179" y="0"/>
                      </a:lnTo>
                      <a:lnTo>
                        <a:pt x="187" y="0"/>
                      </a:lnTo>
                      <a:lnTo>
                        <a:pt x="194" y="0"/>
                      </a:lnTo>
                      <a:lnTo>
                        <a:pt x="210" y="15"/>
                      </a:lnTo>
                      <a:lnTo>
                        <a:pt x="225" y="23"/>
                      </a:lnTo>
                      <a:lnTo>
                        <a:pt x="233" y="38"/>
                      </a:lnTo>
                      <a:lnTo>
                        <a:pt x="249" y="54"/>
                      </a:lnTo>
                      <a:lnTo>
                        <a:pt x="249" y="69"/>
                      </a:lnTo>
                      <a:lnTo>
                        <a:pt x="256" y="69"/>
                      </a:lnTo>
                      <a:lnTo>
                        <a:pt x="256" y="92"/>
                      </a:lnTo>
                      <a:lnTo>
                        <a:pt x="264" y="123"/>
                      </a:lnTo>
                      <a:lnTo>
                        <a:pt x="272" y="138"/>
                      </a:lnTo>
                      <a:lnTo>
                        <a:pt x="272" y="161"/>
                      </a:lnTo>
                      <a:lnTo>
                        <a:pt x="272" y="184"/>
                      </a:lnTo>
                      <a:lnTo>
                        <a:pt x="218" y="184"/>
                      </a:lnTo>
                      <a:lnTo>
                        <a:pt x="179" y="192"/>
                      </a:lnTo>
                      <a:lnTo>
                        <a:pt x="148" y="192"/>
                      </a:lnTo>
                      <a:lnTo>
                        <a:pt x="70" y="184"/>
                      </a:lnTo>
                      <a:lnTo>
                        <a:pt x="39" y="184"/>
                      </a:lnTo>
                      <a:lnTo>
                        <a:pt x="16" y="184"/>
                      </a:lnTo>
                      <a:lnTo>
                        <a:pt x="16" y="177"/>
                      </a:lnTo>
                      <a:lnTo>
                        <a:pt x="8" y="169"/>
                      </a:lnTo>
                      <a:lnTo>
                        <a:pt x="0" y="161"/>
                      </a:lnTo>
                      <a:lnTo>
                        <a:pt x="0" y="154"/>
                      </a:lnTo>
                      <a:lnTo>
                        <a:pt x="31" y="146"/>
                      </a:lnTo>
                      <a:lnTo>
                        <a:pt x="54" y="131"/>
                      </a:lnTo>
                      <a:lnTo>
                        <a:pt x="70" y="131"/>
                      </a:lnTo>
                      <a:lnTo>
                        <a:pt x="78" y="123"/>
                      </a:lnTo>
                      <a:lnTo>
                        <a:pt x="85" y="115"/>
                      </a:lnTo>
                      <a:lnTo>
                        <a:pt x="85" y="108"/>
                      </a:lnTo>
                      <a:lnTo>
                        <a:pt x="93" y="100"/>
                      </a:lnTo>
                      <a:lnTo>
                        <a:pt x="93" y="92"/>
                      </a:lnTo>
                      <a:lnTo>
                        <a:pt x="93" y="84"/>
                      </a:lnTo>
                      <a:lnTo>
                        <a:pt x="93" y="77"/>
                      </a:lnTo>
                      <a:lnTo>
                        <a:pt x="93" y="61"/>
                      </a:lnTo>
                      <a:lnTo>
                        <a:pt x="101" y="54"/>
                      </a:lnTo>
                      <a:lnTo>
                        <a:pt x="101" y="46"/>
                      </a:lnTo>
                      <a:lnTo>
                        <a:pt x="124" y="23"/>
                      </a:lnTo>
                      <a:lnTo>
                        <a:pt x="124" y="31"/>
                      </a:lnTo>
                      <a:lnTo>
                        <a:pt x="163" y="0"/>
                      </a:lnTo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41" name="Freeform 117">
                  <a:extLst>
                    <a:ext uri="{FF2B5EF4-FFF2-40B4-BE49-F238E27FC236}">
                      <a16:creationId xmlns:a16="http://schemas.microsoft.com/office/drawing/2014/main" id="{C934D40C-1434-8724-C722-1F17ECC2FD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0" y="1190"/>
                  <a:ext cx="273" cy="193"/>
                </a:xfrm>
                <a:custGeom>
                  <a:avLst/>
                  <a:gdLst>
                    <a:gd name="T0" fmla="*/ 163 w 273"/>
                    <a:gd name="T1" fmla="*/ 0 h 193"/>
                    <a:gd name="T2" fmla="*/ 179 w 273"/>
                    <a:gd name="T3" fmla="*/ 0 h 193"/>
                    <a:gd name="T4" fmla="*/ 187 w 273"/>
                    <a:gd name="T5" fmla="*/ 0 h 193"/>
                    <a:gd name="T6" fmla="*/ 194 w 273"/>
                    <a:gd name="T7" fmla="*/ 0 h 193"/>
                    <a:gd name="T8" fmla="*/ 210 w 273"/>
                    <a:gd name="T9" fmla="*/ 15 h 193"/>
                    <a:gd name="T10" fmla="*/ 225 w 273"/>
                    <a:gd name="T11" fmla="*/ 23 h 193"/>
                    <a:gd name="T12" fmla="*/ 233 w 273"/>
                    <a:gd name="T13" fmla="*/ 38 h 193"/>
                    <a:gd name="T14" fmla="*/ 249 w 273"/>
                    <a:gd name="T15" fmla="*/ 54 h 193"/>
                    <a:gd name="T16" fmla="*/ 249 w 273"/>
                    <a:gd name="T17" fmla="*/ 69 h 193"/>
                    <a:gd name="T18" fmla="*/ 256 w 273"/>
                    <a:gd name="T19" fmla="*/ 69 h 193"/>
                    <a:gd name="T20" fmla="*/ 256 w 273"/>
                    <a:gd name="T21" fmla="*/ 92 h 193"/>
                    <a:gd name="T22" fmla="*/ 264 w 273"/>
                    <a:gd name="T23" fmla="*/ 123 h 193"/>
                    <a:gd name="T24" fmla="*/ 272 w 273"/>
                    <a:gd name="T25" fmla="*/ 138 h 193"/>
                    <a:gd name="T26" fmla="*/ 272 w 273"/>
                    <a:gd name="T27" fmla="*/ 161 h 193"/>
                    <a:gd name="T28" fmla="*/ 272 w 273"/>
                    <a:gd name="T29" fmla="*/ 184 h 193"/>
                    <a:gd name="T30" fmla="*/ 218 w 273"/>
                    <a:gd name="T31" fmla="*/ 184 h 193"/>
                    <a:gd name="T32" fmla="*/ 179 w 273"/>
                    <a:gd name="T33" fmla="*/ 192 h 193"/>
                    <a:gd name="T34" fmla="*/ 148 w 273"/>
                    <a:gd name="T35" fmla="*/ 192 h 193"/>
                    <a:gd name="T36" fmla="*/ 70 w 273"/>
                    <a:gd name="T37" fmla="*/ 184 h 193"/>
                    <a:gd name="T38" fmla="*/ 39 w 273"/>
                    <a:gd name="T39" fmla="*/ 184 h 193"/>
                    <a:gd name="T40" fmla="*/ 16 w 273"/>
                    <a:gd name="T41" fmla="*/ 184 h 193"/>
                    <a:gd name="T42" fmla="*/ 16 w 273"/>
                    <a:gd name="T43" fmla="*/ 177 h 193"/>
                    <a:gd name="T44" fmla="*/ 8 w 273"/>
                    <a:gd name="T45" fmla="*/ 169 h 193"/>
                    <a:gd name="T46" fmla="*/ 0 w 273"/>
                    <a:gd name="T47" fmla="*/ 161 h 193"/>
                    <a:gd name="T48" fmla="*/ 0 w 273"/>
                    <a:gd name="T49" fmla="*/ 154 h 193"/>
                    <a:gd name="T50" fmla="*/ 31 w 273"/>
                    <a:gd name="T51" fmla="*/ 146 h 193"/>
                    <a:gd name="T52" fmla="*/ 54 w 273"/>
                    <a:gd name="T53" fmla="*/ 131 h 193"/>
                    <a:gd name="T54" fmla="*/ 70 w 273"/>
                    <a:gd name="T55" fmla="*/ 131 h 193"/>
                    <a:gd name="T56" fmla="*/ 78 w 273"/>
                    <a:gd name="T57" fmla="*/ 123 h 193"/>
                    <a:gd name="T58" fmla="*/ 85 w 273"/>
                    <a:gd name="T59" fmla="*/ 115 h 193"/>
                    <a:gd name="T60" fmla="*/ 85 w 273"/>
                    <a:gd name="T61" fmla="*/ 108 h 193"/>
                    <a:gd name="T62" fmla="*/ 93 w 273"/>
                    <a:gd name="T63" fmla="*/ 100 h 193"/>
                    <a:gd name="T64" fmla="*/ 93 w 273"/>
                    <a:gd name="T65" fmla="*/ 92 h 193"/>
                    <a:gd name="T66" fmla="*/ 93 w 273"/>
                    <a:gd name="T67" fmla="*/ 84 h 193"/>
                    <a:gd name="T68" fmla="*/ 93 w 273"/>
                    <a:gd name="T69" fmla="*/ 77 h 193"/>
                    <a:gd name="T70" fmla="*/ 93 w 273"/>
                    <a:gd name="T71" fmla="*/ 61 h 193"/>
                    <a:gd name="T72" fmla="*/ 101 w 273"/>
                    <a:gd name="T73" fmla="*/ 54 h 193"/>
                    <a:gd name="T74" fmla="*/ 101 w 273"/>
                    <a:gd name="T75" fmla="*/ 46 h 193"/>
                    <a:gd name="T76" fmla="*/ 124 w 273"/>
                    <a:gd name="T77" fmla="*/ 23 h 193"/>
                    <a:gd name="T78" fmla="*/ 124 w 273"/>
                    <a:gd name="T79" fmla="*/ 31 h 193"/>
                    <a:gd name="T80" fmla="*/ 163 w 273"/>
                    <a:gd name="T81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73" h="193">
                      <a:moveTo>
                        <a:pt x="163" y="0"/>
                      </a:moveTo>
                      <a:lnTo>
                        <a:pt x="179" y="0"/>
                      </a:lnTo>
                      <a:lnTo>
                        <a:pt x="187" y="0"/>
                      </a:lnTo>
                      <a:lnTo>
                        <a:pt x="194" y="0"/>
                      </a:lnTo>
                      <a:lnTo>
                        <a:pt x="210" y="15"/>
                      </a:lnTo>
                      <a:lnTo>
                        <a:pt x="225" y="23"/>
                      </a:lnTo>
                      <a:lnTo>
                        <a:pt x="233" y="38"/>
                      </a:lnTo>
                      <a:lnTo>
                        <a:pt x="249" y="54"/>
                      </a:lnTo>
                      <a:lnTo>
                        <a:pt x="249" y="69"/>
                      </a:lnTo>
                      <a:lnTo>
                        <a:pt x="256" y="69"/>
                      </a:lnTo>
                      <a:lnTo>
                        <a:pt x="256" y="92"/>
                      </a:lnTo>
                      <a:lnTo>
                        <a:pt x="264" y="123"/>
                      </a:lnTo>
                      <a:lnTo>
                        <a:pt x="272" y="138"/>
                      </a:lnTo>
                      <a:lnTo>
                        <a:pt x="272" y="161"/>
                      </a:lnTo>
                      <a:lnTo>
                        <a:pt x="272" y="184"/>
                      </a:lnTo>
                      <a:lnTo>
                        <a:pt x="218" y="184"/>
                      </a:lnTo>
                      <a:lnTo>
                        <a:pt x="179" y="192"/>
                      </a:lnTo>
                      <a:lnTo>
                        <a:pt x="148" y="192"/>
                      </a:lnTo>
                      <a:lnTo>
                        <a:pt x="70" y="184"/>
                      </a:lnTo>
                      <a:lnTo>
                        <a:pt x="39" y="184"/>
                      </a:lnTo>
                      <a:lnTo>
                        <a:pt x="16" y="184"/>
                      </a:lnTo>
                      <a:lnTo>
                        <a:pt x="16" y="177"/>
                      </a:lnTo>
                      <a:lnTo>
                        <a:pt x="8" y="169"/>
                      </a:lnTo>
                      <a:lnTo>
                        <a:pt x="0" y="161"/>
                      </a:lnTo>
                      <a:lnTo>
                        <a:pt x="0" y="154"/>
                      </a:lnTo>
                      <a:lnTo>
                        <a:pt x="31" y="146"/>
                      </a:lnTo>
                      <a:lnTo>
                        <a:pt x="54" y="131"/>
                      </a:lnTo>
                      <a:lnTo>
                        <a:pt x="70" y="131"/>
                      </a:lnTo>
                      <a:lnTo>
                        <a:pt x="78" y="123"/>
                      </a:lnTo>
                      <a:lnTo>
                        <a:pt x="85" y="115"/>
                      </a:lnTo>
                      <a:lnTo>
                        <a:pt x="85" y="108"/>
                      </a:lnTo>
                      <a:lnTo>
                        <a:pt x="93" y="100"/>
                      </a:lnTo>
                      <a:lnTo>
                        <a:pt x="93" y="92"/>
                      </a:lnTo>
                      <a:lnTo>
                        <a:pt x="93" y="84"/>
                      </a:lnTo>
                      <a:lnTo>
                        <a:pt x="93" y="77"/>
                      </a:lnTo>
                      <a:lnTo>
                        <a:pt x="93" y="61"/>
                      </a:lnTo>
                      <a:lnTo>
                        <a:pt x="101" y="54"/>
                      </a:lnTo>
                      <a:lnTo>
                        <a:pt x="101" y="46"/>
                      </a:lnTo>
                      <a:lnTo>
                        <a:pt x="124" y="23"/>
                      </a:lnTo>
                      <a:lnTo>
                        <a:pt x="124" y="31"/>
                      </a:lnTo>
                      <a:lnTo>
                        <a:pt x="163" y="0"/>
                      </a:lnTo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42" name="Freeform 118">
                  <a:extLst>
                    <a:ext uri="{FF2B5EF4-FFF2-40B4-BE49-F238E27FC236}">
                      <a16:creationId xmlns:a16="http://schemas.microsoft.com/office/drawing/2014/main" id="{10A02604-58D9-1456-2294-E251E21368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4" y="1238"/>
                  <a:ext cx="49" cy="145"/>
                </a:xfrm>
                <a:custGeom>
                  <a:avLst/>
                  <a:gdLst>
                    <a:gd name="T0" fmla="*/ 41 w 49"/>
                    <a:gd name="T1" fmla="*/ 0 h 145"/>
                    <a:gd name="T2" fmla="*/ 41 w 49"/>
                    <a:gd name="T3" fmla="*/ 0 h 145"/>
                    <a:gd name="T4" fmla="*/ 48 w 49"/>
                    <a:gd name="T5" fmla="*/ 15 h 145"/>
                    <a:gd name="T6" fmla="*/ 48 w 49"/>
                    <a:gd name="T7" fmla="*/ 30 h 145"/>
                    <a:gd name="T8" fmla="*/ 48 w 49"/>
                    <a:gd name="T9" fmla="*/ 38 h 145"/>
                    <a:gd name="T10" fmla="*/ 48 w 49"/>
                    <a:gd name="T11" fmla="*/ 53 h 145"/>
                    <a:gd name="T12" fmla="*/ 41 w 49"/>
                    <a:gd name="T13" fmla="*/ 53 h 145"/>
                    <a:gd name="T14" fmla="*/ 41 w 49"/>
                    <a:gd name="T15" fmla="*/ 61 h 145"/>
                    <a:gd name="T16" fmla="*/ 41 w 49"/>
                    <a:gd name="T17" fmla="*/ 68 h 145"/>
                    <a:gd name="T18" fmla="*/ 41 w 49"/>
                    <a:gd name="T19" fmla="*/ 76 h 145"/>
                    <a:gd name="T20" fmla="*/ 34 w 49"/>
                    <a:gd name="T21" fmla="*/ 83 h 145"/>
                    <a:gd name="T22" fmla="*/ 34 w 49"/>
                    <a:gd name="T23" fmla="*/ 99 h 145"/>
                    <a:gd name="T24" fmla="*/ 34 w 49"/>
                    <a:gd name="T25" fmla="*/ 106 h 145"/>
                    <a:gd name="T26" fmla="*/ 34 w 49"/>
                    <a:gd name="T27" fmla="*/ 114 h 145"/>
                    <a:gd name="T28" fmla="*/ 27 w 49"/>
                    <a:gd name="T29" fmla="*/ 114 h 145"/>
                    <a:gd name="T30" fmla="*/ 27 w 49"/>
                    <a:gd name="T31" fmla="*/ 121 h 145"/>
                    <a:gd name="T32" fmla="*/ 21 w 49"/>
                    <a:gd name="T33" fmla="*/ 129 h 145"/>
                    <a:gd name="T34" fmla="*/ 21 w 49"/>
                    <a:gd name="T35" fmla="*/ 136 h 145"/>
                    <a:gd name="T36" fmla="*/ 14 w 49"/>
                    <a:gd name="T37" fmla="*/ 144 h 145"/>
                    <a:gd name="T38" fmla="*/ 7 w 49"/>
                    <a:gd name="T39" fmla="*/ 144 h 145"/>
                    <a:gd name="T40" fmla="*/ 21 w 49"/>
                    <a:gd name="T41" fmla="*/ 121 h 145"/>
                    <a:gd name="T42" fmla="*/ 27 w 49"/>
                    <a:gd name="T43" fmla="*/ 114 h 145"/>
                    <a:gd name="T44" fmla="*/ 27 w 49"/>
                    <a:gd name="T45" fmla="*/ 106 h 145"/>
                    <a:gd name="T46" fmla="*/ 27 w 49"/>
                    <a:gd name="T47" fmla="*/ 83 h 145"/>
                    <a:gd name="T48" fmla="*/ 21 w 49"/>
                    <a:gd name="T49" fmla="*/ 76 h 145"/>
                    <a:gd name="T50" fmla="*/ 7 w 49"/>
                    <a:gd name="T51" fmla="*/ 76 h 145"/>
                    <a:gd name="T52" fmla="*/ 0 w 49"/>
                    <a:gd name="T53" fmla="*/ 76 h 145"/>
                    <a:gd name="T54" fmla="*/ 27 w 49"/>
                    <a:gd name="T55" fmla="*/ 76 h 145"/>
                    <a:gd name="T56" fmla="*/ 34 w 49"/>
                    <a:gd name="T57" fmla="*/ 68 h 145"/>
                    <a:gd name="T58" fmla="*/ 27 w 49"/>
                    <a:gd name="T59" fmla="*/ 68 h 145"/>
                    <a:gd name="T60" fmla="*/ 21 w 49"/>
                    <a:gd name="T61" fmla="*/ 61 h 145"/>
                    <a:gd name="T62" fmla="*/ 14 w 49"/>
                    <a:gd name="T63" fmla="*/ 61 h 145"/>
                    <a:gd name="T64" fmla="*/ 27 w 49"/>
                    <a:gd name="T65" fmla="*/ 61 h 145"/>
                    <a:gd name="T66" fmla="*/ 21 w 49"/>
                    <a:gd name="T67" fmla="*/ 45 h 145"/>
                    <a:gd name="T68" fmla="*/ 7 w 49"/>
                    <a:gd name="T69" fmla="*/ 38 h 145"/>
                    <a:gd name="T70" fmla="*/ 0 w 49"/>
                    <a:gd name="T71" fmla="*/ 30 h 145"/>
                    <a:gd name="T72" fmla="*/ 7 w 49"/>
                    <a:gd name="T73" fmla="*/ 30 h 145"/>
                    <a:gd name="T74" fmla="*/ 14 w 49"/>
                    <a:gd name="T75" fmla="*/ 38 h 145"/>
                    <a:gd name="T76" fmla="*/ 27 w 49"/>
                    <a:gd name="T77" fmla="*/ 38 h 145"/>
                    <a:gd name="T78" fmla="*/ 34 w 49"/>
                    <a:gd name="T79" fmla="*/ 45 h 145"/>
                    <a:gd name="T80" fmla="*/ 41 w 49"/>
                    <a:gd name="T81" fmla="*/ 45 h 145"/>
                    <a:gd name="T82" fmla="*/ 41 w 49"/>
                    <a:gd name="T83" fmla="*/ 38 h 145"/>
                    <a:gd name="T84" fmla="*/ 41 w 49"/>
                    <a:gd name="T85" fmla="*/ 23 h 145"/>
                    <a:gd name="T86" fmla="*/ 41 w 49"/>
                    <a:gd name="T8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45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48" y="15"/>
                      </a:lnTo>
                      <a:lnTo>
                        <a:pt x="48" y="30"/>
                      </a:lnTo>
                      <a:lnTo>
                        <a:pt x="48" y="38"/>
                      </a:lnTo>
                      <a:lnTo>
                        <a:pt x="48" y="53"/>
                      </a:lnTo>
                      <a:lnTo>
                        <a:pt x="41" y="53"/>
                      </a:lnTo>
                      <a:lnTo>
                        <a:pt x="41" y="61"/>
                      </a:lnTo>
                      <a:lnTo>
                        <a:pt x="41" y="68"/>
                      </a:lnTo>
                      <a:lnTo>
                        <a:pt x="41" y="76"/>
                      </a:lnTo>
                      <a:lnTo>
                        <a:pt x="34" y="83"/>
                      </a:lnTo>
                      <a:lnTo>
                        <a:pt x="34" y="99"/>
                      </a:lnTo>
                      <a:lnTo>
                        <a:pt x="34" y="106"/>
                      </a:lnTo>
                      <a:lnTo>
                        <a:pt x="34" y="114"/>
                      </a:lnTo>
                      <a:lnTo>
                        <a:pt x="27" y="114"/>
                      </a:lnTo>
                      <a:lnTo>
                        <a:pt x="27" y="121"/>
                      </a:lnTo>
                      <a:lnTo>
                        <a:pt x="21" y="129"/>
                      </a:lnTo>
                      <a:lnTo>
                        <a:pt x="21" y="136"/>
                      </a:lnTo>
                      <a:lnTo>
                        <a:pt x="14" y="144"/>
                      </a:lnTo>
                      <a:lnTo>
                        <a:pt x="7" y="144"/>
                      </a:lnTo>
                      <a:lnTo>
                        <a:pt x="21" y="121"/>
                      </a:lnTo>
                      <a:lnTo>
                        <a:pt x="27" y="114"/>
                      </a:lnTo>
                      <a:lnTo>
                        <a:pt x="27" y="106"/>
                      </a:lnTo>
                      <a:lnTo>
                        <a:pt x="27" y="83"/>
                      </a:lnTo>
                      <a:lnTo>
                        <a:pt x="21" y="76"/>
                      </a:lnTo>
                      <a:lnTo>
                        <a:pt x="7" y="76"/>
                      </a:lnTo>
                      <a:lnTo>
                        <a:pt x="0" y="76"/>
                      </a:lnTo>
                      <a:lnTo>
                        <a:pt x="27" y="76"/>
                      </a:lnTo>
                      <a:lnTo>
                        <a:pt x="34" y="68"/>
                      </a:lnTo>
                      <a:lnTo>
                        <a:pt x="27" y="68"/>
                      </a:lnTo>
                      <a:lnTo>
                        <a:pt x="21" y="61"/>
                      </a:lnTo>
                      <a:lnTo>
                        <a:pt x="14" y="61"/>
                      </a:lnTo>
                      <a:lnTo>
                        <a:pt x="27" y="61"/>
                      </a:lnTo>
                      <a:lnTo>
                        <a:pt x="21" y="45"/>
                      </a:lnTo>
                      <a:lnTo>
                        <a:pt x="7" y="38"/>
                      </a:lnTo>
                      <a:lnTo>
                        <a:pt x="0" y="30"/>
                      </a:lnTo>
                      <a:lnTo>
                        <a:pt x="7" y="30"/>
                      </a:lnTo>
                      <a:lnTo>
                        <a:pt x="14" y="38"/>
                      </a:lnTo>
                      <a:lnTo>
                        <a:pt x="27" y="38"/>
                      </a:lnTo>
                      <a:lnTo>
                        <a:pt x="34" y="45"/>
                      </a:lnTo>
                      <a:lnTo>
                        <a:pt x="41" y="45"/>
                      </a:lnTo>
                      <a:lnTo>
                        <a:pt x="41" y="38"/>
                      </a:lnTo>
                      <a:lnTo>
                        <a:pt x="41" y="23"/>
                      </a:lnTo>
                      <a:lnTo>
                        <a:pt x="41" y="0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43" name="Freeform 119">
                  <a:extLst>
                    <a:ext uri="{FF2B5EF4-FFF2-40B4-BE49-F238E27FC236}">
                      <a16:creationId xmlns:a16="http://schemas.microsoft.com/office/drawing/2014/main" id="{6D0E4EE4-3F9A-7BF0-8A3F-9DA30F2D38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4" y="1238"/>
                  <a:ext cx="49" cy="145"/>
                </a:xfrm>
                <a:custGeom>
                  <a:avLst/>
                  <a:gdLst>
                    <a:gd name="T0" fmla="*/ 41 w 49"/>
                    <a:gd name="T1" fmla="*/ 0 h 145"/>
                    <a:gd name="T2" fmla="*/ 48 w 49"/>
                    <a:gd name="T3" fmla="*/ 15 h 145"/>
                    <a:gd name="T4" fmla="*/ 48 w 49"/>
                    <a:gd name="T5" fmla="*/ 30 h 145"/>
                    <a:gd name="T6" fmla="*/ 48 w 49"/>
                    <a:gd name="T7" fmla="*/ 38 h 145"/>
                    <a:gd name="T8" fmla="*/ 48 w 49"/>
                    <a:gd name="T9" fmla="*/ 53 h 145"/>
                    <a:gd name="T10" fmla="*/ 41 w 49"/>
                    <a:gd name="T11" fmla="*/ 53 h 145"/>
                    <a:gd name="T12" fmla="*/ 41 w 49"/>
                    <a:gd name="T13" fmla="*/ 61 h 145"/>
                    <a:gd name="T14" fmla="*/ 41 w 49"/>
                    <a:gd name="T15" fmla="*/ 68 h 145"/>
                    <a:gd name="T16" fmla="*/ 41 w 49"/>
                    <a:gd name="T17" fmla="*/ 76 h 145"/>
                    <a:gd name="T18" fmla="*/ 34 w 49"/>
                    <a:gd name="T19" fmla="*/ 83 h 145"/>
                    <a:gd name="T20" fmla="*/ 34 w 49"/>
                    <a:gd name="T21" fmla="*/ 99 h 145"/>
                    <a:gd name="T22" fmla="*/ 34 w 49"/>
                    <a:gd name="T23" fmla="*/ 106 h 145"/>
                    <a:gd name="T24" fmla="*/ 34 w 49"/>
                    <a:gd name="T25" fmla="*/ 114 h 145"/>
                    <a:gd name="T26" fmla="*/ 27 w 49"/>
                    <a:gd name="T27" fmla="*/ 114 h 145"/>
                    <a:gd name="T28" fmla="*/ 27 w 49"/>
                    <a:gd name="T29" fmla="*/ 121 h 145"/>
                    <a:gd name="T30" fmla="*/ 21 w 49"/>
                    <a:gd name="T31" fmla="*/ 129 h 145"/>
                    <a:gd name="T32" fmla="*/ 21 w 49"/>
                    <a:gd name="T33" fmla="*/ 136 h 145"/>
                    <a:gd name="T34" fmla="*/ 14 w 49"/>
                    <a:gd name="T35" fmla="*/ 144 h 145"/>
                    <a:gd name="T36" fmla="*/ 7 w 49"/>
                    <a:gd name="T37" fmla="*/ 144 h 145"/>
                    <a:gd name="T38" fmla="*/ 21 w 49"/>
                    <a:gd name="T39" fmla="*/ 121 h 145"/>
                    <a:gd name="T40" fmla="*/ 27 w 49"/>
                    <a:gd name="T41" fmla="*/ 114 h 145"/>
                    <a:gd name="T42" fmla="*/ 27 w 49"/>
                    <a:gd name="T43" fmla="*/ 106 h 145"/>
                    <a:gd name="T44" fmla="*/ 27 w 49"/>
                    <a:gd name="T45" fmla="*/ 83 h 145"/>
                    <a:gd name="T46" fmla="*/ 21 w 49"/>
                    <a:gd name="T47" fmla="*/ 76 h 145"/>
                    <a:gd name="T48" fmla="*/ 7 w 49"/>
                    <a:gd name="T49" fmla="*/ 76 h 145"/>
                    <a:gd name="T50" fmla="*/ 0 w 49"/>
                    <a:gd name="T51" fmla="*/ 76 h 145"/>
                    <a:gd name="T52" fmla="*/ 27 w 49"/>
                    <a:gd name="T53" fmla="*/ 76 h 145"/>
                    <a:gd name="T54" fmla="*/ 34 w 49"/>
                    <a:gd name="T55" fmla="*/ 68 h 145"/>
                    <a:gd name="T56" fmla="*/ 27 w 49"/>
                    <a:gd name="T57" fmla="*/ 68 h 145"/>
                    <a:gd name="T58" fmla="*/ 21 w 49"/>
                    <a:gd name="T59" fmla="*/ 61 h 145"/>
                    <a:gd name="T60" fmla="*/ 14 w 49"/>
                    <a:gd name="T61" fmla="*/ 61 h 145"/>
                    <a:gd name="T62" fmla="*/ 27 w 49"/>
                    <a:gd name="T63" fmla="*/ 61 h 145"/>
                    <a:gd name="T64" fmla="*/ 21 w 49"/>
                    <a:gd name="T65" fmla="*/ 45 h 145"/>
                    <a:gd name="T66" fmla="*/ 7 w 49"/>
                    <a:gd name="T67" fmla="*/ 38 h 145"/>
                    <a:gd name="T68" fmla="*/ 0 w 49"/>
                    <a:gd name="T69" fmla="*/ 30 h 145"/>
                    <a:gd name="T70" fmla="*/ 7 w 49"/>
                    <a:gd name="T71" fmla="*/ 30 h 145"/>
                    <a:gd name="T72" fmla="*/ 14 w 49"/>
                    <a:gd name="T73" fmla="*/ 38 h 145"/>
                    <a:gd name="T74" fmla="*/ 27 w 49"/>
                    <a:gd name="T75" fmla="*/ 38 h 145"/>
                    <a:gd name="T76" fmla="*/ 34 w 49"/>
                    <a:gd name="T77" fmla="*/ 45 h 145"/>
                    <a:gd name="T78" fmla="*/ 41 w 49"/>
                    <a:gd name="T79" fmla="*/ 45 h 145"/>
                    <a:gd name="T80" fmla="*/ 41 w 49"/>
                    <a:gd name="T81" fmla="*/ 38 h 145"/>
                    <a:gd name="T82" fmla="*/ 41 w 49"/>
                    <a:gd name="T83" fmla="*/ 23 h 145"/>
                    <a:gd name="T84" fmla="*/ 41 w 49"/>
                    <a:gd name="T85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9" h="145">
                      <a:moveTo>
                        <a:pt x="41" y="0"/>
                      </a:moveTo>
                      <a:lnTo>
                        <a:pt x="48" y="15"/>
                      </a:lnTo>
                      <a:lnTo>
                        <a:pt x="48" y="30"/>
                      </a:lnTo>
                      <a:lnTo>
                        <a:pt x="48" y="38"/>
                      </a:lnTo>
                      <a:lnTo>
                        <a:pt x="48" y="53"/>
                      </a:lnTo>
                      <a:lnTo>
                        <a:pt x="41" y="53"/>
                      </a:lnTo>
                      <a:lnTo>
                        <a:pt x="41" y="61"/>
                      </a:lnTo>
                      <a:lnTo>
                        <a:pt x="41" y="68"/>
                      </a:lnTo>
                      <a:lnTo>
                        <a:pt x="41" y="76"/>
                      </a:lnTo>
                      <a:lnTo>
                        <a:pt x="34" y="83"/>
                      </a:lnTo>
                      <a:lnTo>
                        <a:pt x="34" y="99"/>
                      </a:lnTo>
                      <a:lnTo>
                        <a:pt x="34" y="106"/>
                      </a:lnTo>
                      <a:lnTo>
                        <a:pt x="34" y="114"/>
                      </a:lnTo>
                      <a:lnTo>
                        <a:pt x="27" y="114"/>
                      </a:lnTo>
                      <a:lnTo>
                        <a:pt x="27" y="121"/>
                      </a:lnTo>
                      <a:lnTo>
                        <a:pt x="21" y="129"/>
                      </a:lnTo>
                      <a:lnTo>
                        <a:pt x="21" y="136"/>
                      </a:lnTo>
                      <a:lnTo>
                        <a:pt x="14" y="144"/>
                      </a:lnTo>
                      <a:lnTo>
                        <a:pt x="7" y="144"/>
                      </a:lnTo>
                      <a:lnTo>
                        <a:pt x="21" y="121"/>
                      </a:lnTo>
                      <a:lnTo>
                        <a:pt x="27" y="114"/>
                      </a:lnTo>
                      <a:lnTo>
                        <a:pt x="27" y="106"/>
                      </a:lnTo>
                      <a:lnTo>
                        <a:pt x="27" y="83"/>
                      </a:lnTo>
                      <a:lnTo>
                        <a:pt x="21" y="76"/>
                      </a:lnTo>
                      <a:lnTo>
                        <a:pt x="7" y="76"/>
                      </a:lnTo>
                      <a:lnTo>
                        <a:pt x="0" y="76"/>
                      </a:lnTo>
                      <a:lnTo>
                        <a:pt x="27" y="76"/>
                      </a:lnTo>
                      <a:lnTo>
                        <a:pt x="34" y="68"/>
                      </a:lnTo>
                      <a:lnTo>
                        <a:pt x="27" y="68"/>
                      </a:lnTo>
                      <a:lnTo>
                        <a:pt x="21" y="61"/>
                      </a:lnTo>
                      <a:lnTo>
                        <a:pt x="14" y="61"/>
                      </a:lnTo>
                      <a:lnTo>
                        <a:pt x="27" y="61"/>
                      </a:lnTo>
                      <a:lnTo>
                        <a:pt x="21" y="45"/>
                      </a:lnTo>
                      <a:lnTo>
                        <a:pt x="7" y="38"/>
                      </a:lnTo>
                      <a:lnTo>
                        <a:pt x="0" y="30"/>
                      </a:lnTo>
                      <a:lnTo>
                        <a:pt x="7" y="30"/>
                      </a:lnTo>
                      <a:lnTo>
                        <a:pt x="14" y="38"/>
                      </a:lnTo>
                      <a:lnTo>
                        <a:pt x="27" y="38"/>
                      </a:lnTo>
                      <a:lnTo>
                        <a:pt x="34" y="45"/>
                      </a:lnTo>
                      <a:lnTo>
                        <a:pt x="41" y="45"/>
                      </a:lnTo>
                      <a:lnTo>
                        <a:pt x="41" y="38"/>
                      </a:lnTo>
                      <a:lnTo>
                        <a:pt x="41" y="23"/>
                      </a:lnTo>
                      <a:lnTo>
                        <a:pt x="41" y="0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44" name="Freeform 120">
                  <a:extLst>
                    <a:ext uri="{FF2B5EF4-FFF2-40B4-BE49-F238E27FC236}">
                      <a16:creationId xmlns:a16="http://schemas.microsoft.com/office/drawing/2014/main" id="{BFE5634B-345F-37B2-111E-3F0384DC9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2" y="1278"/>
                  <a:ext cx="97" cy="97"/>
                </a:xfrm>
                <a:custGeom>
                  <a:avLst/>
                  <a:gdLst>
                    <a:gd name="T0" fmla="*/ 0 w 97"/>
                    <a:gd name="T1" fmla="*/ 96 h 97"/>
                    <a:gd name="T2" fmla="*/ 59 w 97"/>
                    <a:gd name="T3" fmla="*/ 74 h 97"/>
                    <a:gd name="T4" fmla="*/ 66 w 97"/>
                    <a:gd name="T5" fmla="*/ 66 h 97"/>
                    <a:gd name="T6" fmla="*/ 74 w 97"/>
                    <a:gd name="T7" fmla="*/ 59 h 97"/>
                    <a:gd name="T8" fmla="*/ 74 w 97"/>
                    <a:gd name="T9" fmla="*/ 52 h 97"/>
                    <a:gd name="T10" fmla="*/ 74 w 97"/>
                    <a:gd name="T11" fmla="*/ 30 h 97"/>
                    <a:gd name="T12" fmla="*/ 74 w 97"/>
                    <a:gd name="T13" fmla="*/ 44 h 97"/>
                    <a:gd name="T14" fmla="*/ 81 w 97"/>
                    <a:gd name="T15" fmla="*/ 52 h 97"/>
                    <a:gd name="T16" fmla="*/ 81 w 97"/>
                    <a:gd name="T17" fmla="*/ 37 h 97"/>
                    <a:gd name="T18" fmla="*/ 89 w 97"/>
                    <a:gd name="T19" fmla="*/ 30 h 97"/>
                    <a:gd name="T20" fmla="*/ 96 w 97"/>
                    <a:gd name="T21" fmla="*/ 0 h 97"/>
                    <a:gd name="T22" fmla="*/ 89 w 97"/>
                    <a:gd name="T23" fmla="*/ 22 h 97"/>
                    <a:gd name="T24" fmla="*/ 89 w 97"/>
                    <a:gd name="T25" fmla="*/ 37 h 97"/>
                    <a:gd name="T26" fmla="*/ 81 w 97"/>
                    <a:gd name="T27" fmla="*/ 52 h 97"/>
                    <a:gd name="T28" fmla="*/ 81 w 97"/>
                    <a:gd name="T29" fmla="*/ 59 h 97"/>
                    <a:gd name="T30" fmla="*/ 74 w 97"/>
                    <a:gd name="T31" fmla="*/ 66 h 97"/>
                    <a:gd name="T32" fmla="*/ 81 w 97"/>
                    <a:gd name="T33" fmla="*/ 66 h 97"/>
                    <a:gd name="T34" fmla="*/ 89 w 97"/>
                    <a:gd name="T35" fmla="*/ 66 h 97"/>
                    <a:gd name="T36" fmla="*/ 96 w 97"/>
                    <a:gd name="T37" fmla="*/ 59 h 97"/>
                    <a:gd name="T38" fmla="*/ 81 w 97"/>
                    <a:gd name="T39" fmla="*/ 74 h 97"/>
                    <a:gd name="T40" fmla="*/ 66 w 97"/>
                    <a:gd name="T41" fmla="*/ 81 h 97"/>
                    <a:gd name="T42" fmla="*/ 52 w 97"/>
                    <a:gd name="T43" fmla="*/ 81 h 97"/>
                    <a:gd name="T44" fmla="*/ 30 w 97"/>
                    <a:gd name="T45" fmla="*/ 89 h 97"/>
                    <a:gd name="T46" fmla="*/ 7 w 97"/>
                    <a:gd name="T47" fmla="*/ 89 h 97"/>
                    <a:gd name="T48" fmla="*/ 0 w 97"/>
                    <a:gd name="T49" fmla="*/ 96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7" h="97">
                      <a:moveTo>
                        <a:pt x="0" y="96"/>
                      </a:moveTo>
                      <a:lnTo>
                        <a:pt x="59" y="74"/>
                      </a:lnTo>
                      <a:lnTo>
                        <a:pt x="66" y="66"/>
                      </a:lnTo>
                      <a:lnTo>
                        <a:pt x="74" y="59"/>
                      </a:lnTo>
                      <a:lnTo>
                        <a:pt x="74" y="52"/>
                      </a:lnTo>
                      <a:lnTo>
                        <a:pt x="74" y="30"/>
                      </a:lnTo>
                      <a:lnTo>
                        <a:pt x="74" y="44"/>
                      </a:lnTo>
                      <a:lnTo>
                        <a:pt x="81" y="52"/>
                      </a:lnTo>
                      <a:lnTo>
                        <a:pt x="81" y="37"/>
                      </a:lnTo>
                      <a:lnTo>
                        <a:pt x="89" y="30"/>
                      </a:lnTo>
                      <a:lnTo>
                        <a:pt x="96" y="0"/>
                      </a:lnTo>
                      <a:lnTo>
                        <a:pt x="89" y="22"/>
                      </a:lnTo>
                      <a:lnTo>
                        <a:pt x="89" y="37"/>
                      </a:lnTo>
                      <a:lnTo>
                        <a:pt x="81" y="52"/>
                      </a:lnTo>
                      <a:lnTo>
                        <a:pt x="81" y="59"/>
                      </a:lnTo>
                      <a:lnTo>
                        <a:pt x="74" y="66"/>
                      </a:lnTo>
                      <a:lnTo>
                        <a:pt x="81" y="66"/>
                      </a:lnTo>
                      <a:lnTo>
                        <a:pt x="89" y="66"/>
                      </a:lnTo>
                      <a:lnTo>
                        <a:pt x="96" y="59"/>
                      </a:lnTo>
                      <a:lnTo>
                        <a:pt x="81" y="74"/>
                      </a:lnTo>
                      <a:lnTo>
                        <a:pt x="66" y="81"/>
                      </a:lnTo>
                      <a:lnTo>
                        <a:pt x="52" y="81"/>
                      </a:lnTo>
                      <a:lnTo>
                        <a:pt x="30" y="89"/>
                      </a:lnTo>
                      <a:lnTo>
                        <a:pt x="7" y="89"/>
                      </a:lnTo>
                      <a:lnTo>
                        <a:pt x="0" y="96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45" name="Freeform 121">
                  <a:extLst>
                    <a:ext uri="{FF2B5EF4-FFF2-40B4-BE49-F238E27FC236}">
                      <a16:creationId xmlns:a16="http://schemas.microsoft.com/office/drawing/2014/main" id="{0BEC7DE0-8659-85DD-E252-225A878710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2" y="1278"/>
                  <a:ext cx="97" cy="97"/>
                </a:xfrm>
                <a:custGeom>
                  <a:avLst/>
                  <a:gdLst>
                    <a:gd name="T0" fmla="*/ 0 w 97"/>
                    <a:gd name="T1" fmla="*/ 96 h 97"/>
                    <a:gd name="T2" fmla="*/ 59 w 97"/>
                    <a:gd name="T3" fmla="*/ 74 h 97"/>
                    <a:gd name="T4" fmla="*/ 66 w 97"/>
                    <a:gd name="T5" fmla="*/ 66 h 97"/>
                    <a:gd name="T6" fmla="*/ 74 w 97"/>
                    <a:gd name="T7" fmla="*/ 59 h 97"/>
                    <a:gd name="T8" fmla="*/ 74 w 97"/>
                    <a:gd name="T9" fmla="*/ 52 h 97"/>
                    <a:gd name="T10" fmla="*/ 74 w 97"/>
                    <a:gd name="T11" fmla="*/ 30 h 97"/>
                    <a:gd name="T12" fmla="*/ 74 w 97"/>
                    <a:gd name="T13" fmla="*/ 44 h 97"/>
                    <a:gd name="T14" fmla="*/ 81 w 97"/>
                    <a:gd name="T15" fmla="*/ 52 h 97"/>
                    <a:gd name="T16" fmla="*/ 81 w 97"/>
                    <a:gd name="T17" fmla="*/ 37 h 97"/>
                    <a:gd name="T18" fmla="*/ 89 w 97"/>
                    <a:gd name="T19" fmla="*/ 30 h 97"/>
                    <a:gd name="T20" fmla="*/ 96 w 97"/>
                    <a:gd name="T21" fmla="*/ 0 h 97"/>
                    <a:gd name="T22" fmla="*/ 89 w 97"/>
                    <a:gd name="T23" fmla="*/ 22 h 97"/>
                    <a:gd name="T24" fmla="*/ 89 w 97"/>
                    <a:gd name="T25" fmla="*/ 37 h 97"/>
                    <a:gd name="T26" fmla="*/ 81 w 97"/>
                    <a:gd name="T27" fmla="*/ 52 h 97"/>
                    <a:gd name="T28" fmla="*/ 81 w 97"/>
                    <a:gd name="T29" fmla="*/ 59 h 97"/>
                    <a:gd name="T30" fmla="*/ 74 w 97"/>
                    <a:gd name="T31" fmla="*/ 66 h 97"/>
                    <a:gd name="T32" fmla="*/ 81 w 97"/>
                    <a:gd name="T33" fmla="*/ 66 h 97"/>
                    <a:gd name="T34" fmla="*/ 89 w 97"/>
                    <a:gd name="T35" fmla="*/ 66 h 97"/>
                    <a:gd name="T36" fmla="*/ 96 w 97"/>
                    <a:gd name="T37" fmla="*/ 59 h 97"/>
                    <a:gd name="T38" fmla="*/ 81 w 97"/>
                    <a:gd name="T39" fmla="*/ 74 h 97"/>
                    <a:gd name="T40" fmla="*/ 66 w 97"/>
                    <a:gd name="T41" fmla="*/ 81 h 97"/>
                    <a:gd name="T42" fmla="*/ 52 w 97"/>
                    <a:gd name="T43" fmla="*/ 81 h 97"/>
                    <a:gd name="T44" fmla="*/ 30 w 97"/>
                    <a:gd name="T45" fmla="*/ 89 h 97"/>
                    <a:gd name="T46" fmla="*/ 7 w 97"/>
                    <a:gd name="T47" fmla="*/ 89 h 97"/>
                    <a:gd name="T48" fmla="*/ 0 w 97"/>
                    <a:gd name="T49" fmla="*/ 96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7" h="97">
                      <a:moveTo>
                        <a:pt x="0" y="96"/>
                      </a:moveTo>
                      <a:lnTo>
                        <a:pt x="59" y="74"/>
                      </a:lnTo>
                      <a:lnTo>
                        <a:pt x="66" y="66"/>
                      </a:lnTo>
                      <a:lnTo>
                        <a:pt x="74" y="59"/>
                      </a:lnTo>
                      <a:lnTo>
                        <a:pt x="74" y="52"/>
                      </a:lnTo>
                      <a:lnTo>
                        <a:pt x="74" y="30"/>
                      </a:lnTo>
                      <a:lnTo>
                        <a:pt x="74" y="44"/>
                      </a:lnTo>
                      <a:lnTo>
                        <a:pt x="81" y="52"/>
                      </a:lnTo>
                      <a:lnTo>
                        <a:pt x="81" y="37"/>
                      </a:lnTo>
                      <a:lnTo>
                        <a:pt x="89" y="30"/>
                      </a:lnTo>
                      <a:lnTo>
                        <a:pt x="96" y="0"/>
                      </a:lnTo>
                      <a:lnTo>
                        <a:pt x="89" y="22"/>
                      </a:lnTo>
                      <a:lnTo>
                        <a:pt x="89" y="37"/>
                      </a:lnTo>
                      <a:lnTo>
                        <a:pt x="81" y="52"/>
                      </a:lnTo>
                      <a:lnTo>
                        <a:pt x="81" y="59"/>
                      </a:lnTo>
                      <a:lnTo>
                        <a:pt x="74" y="66"/>
                      </a:lnTo>
                      <a:lnTo>
                        <a:pt x="81" y="66"/>
                      </a:lnTo>
                      <a:lnTo>
                        <a:pt x="89" y="66"/>
                      </a:lnTo>
                      <a:lnTo>
                        <a:pt x="96" y="59"/>
                      </a:lnTo>
                      <a:lnTo>
                        <a:pt x="81" y="74"/>
                      </a:lnTo>
                      <a:lnTo>
                        <a:pt x="66" y="81"/>
                      </a:lnTo>
                      <a:lnTo>
                        <a:pt x="52" y="81"/>
                      </a:lnTo>
                      <a:lnTo>
                        <a:pt x="30" y="89"/>
                      </a:lnTo>
                      <a:lnTo>
                        <a:pt x="7" y="89"/>
                      </a:lnTo>
                      <a:lnTo>
                        <a:pt x="0" y="96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46" name="Freeform 122">
                  <a:extLst>
                    <a:ext uri="{FF2B5EF4-FFF2-40B4-BE49-F238E27FC236}">
                      <a16:creationId xmlns:a16="http://schemas.microsoft.com/office/drawing/2014/main" id="{629E481A-55CC-051F-06AF-C7439456DA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8" y="1206"/>
                  <a:ext cx="81" cy="169"/>
                </a:xfrm>
                <a:custGeom>
                  <a:avLst/>
                  <a:gdLst>
                    <a:gd name="T0" fmla="*/ 80 w 81"/>
                    <a:gd name="T1" fmla="*/ 0 h 169"/>
                    <a:gd name="T2" fmla="*/ 58 w 81"/>
                    <a:gd name="T3" fmla="*/ 0 h 169"/>
                    <a:gd name="T4" fmla="*/ 51 w 81"/>
                    <a:gd name="T5" fmla="*/ 0 h 169"/>
                    <a:gd name="T6" fmla="*/ 36 w 81"/>
                    <a:gd name="T7" fmla="*/ 15 h 169"/>
                    <a:gd name="T8" fmla="*/ 22 w 81"/>
                    <a:gd name="T9" fmla="*/ 31 h 169"/>
                    <a:gd name="T10" fmla="*/ 15 w 81"/>
                    <a:gd name="T11" fmla="*/ 69 h 169"/>
                    <a:gd name="T12" fmla="*/ 15 w 81"/>
                    <a:gd name="T13" fmla="*/ 76 h 169"/>
                    <a:gd name="T14" fmla="*/ 7 w 81"/>
                    <a:gd name="T15" fmla="*/ 107 h 169"/>
                    <a:gd name="T16" fmla="*/ 7 w 81"/>
                    <a:gd name="T17" fmla="*/ 130 h 169"/>
                    <a:gd name="T18" fmla="*/ 0 w 81"/>
                    <a:gd name="T19" fmla="*/ 137 h 169"/>
                    <a:gd name="T20" fmla="*/ 22 w 81"/>
                    <a:gd name="T21" fmla="*/ 168 h 169"/>
                    <a:gd name="T22" fmla="*/ 7 w 81"/>
                    <a:gd name="T23" fmla="*/ 145 h 169"/>
                    <a:gd name="T24" fmla="*/ 15 w 81"/>
                    <a:gd name="T25" fmla="*/ 145 h 169"/>
                    <a:gd name="T26" fmla="*/ 29 w 81"/>
                    <a:gd name="T27" fmla="*/ 153 h 169"/>
                    <a:gd name="T28" fmla="*/ 44 w 81"/>
                    <a:gd name="T29" fmla="*/ 160 h 169"/>
                    <a:gd name="T30" fmla="*/ 22 w 81"/>
                    <a:gd name="T31" fmla="*/ 145 h 169"/>
                    <a:gd name="T32" fmla="*/ 15 w 81"/>
                    <a:gd name="T33" fmla="*/ 137 h 169"/>
                    <a:gd name="T34" fmla="*/ 15 w 81"/>
                    <a:gd name="T35" fmla="*/ 130 h 169"/>
                    <a:gd name="T36" fmla="*/ 29 w 81"/>
                    <a:gd name="T37" fmla="*/ 130 h 169"/>
                    <a:gd name="T38" fmla="*/ 15 w 81"/>
                    <a:gd name="T39" fmla="*/ 130 h 169"/>
                    <a:gd name="T40" fmla="*/ 15 w 81"/>
                    <a:gd name="T41" fmla="*/ 107 h 169"/>
                    <a:gd name="T42" fmla="*/ 22 w 81"/>
                    <a:gd name="T43" fmla="*/ 76 h 169"/>
                    <a:gd name="T44" fmla="*/ 29 w 81"/>
                    <a:gd name="T45" fmla="*/ 31 h 169"/>
                    <a:gd name="T46" fmla="*/ 36 w 81"/>
                    <a:gd name="T47" fmla="*/ 15 h 169"/>
                    <a:gd name="T48" fmla="*/ 51 w 81"/>
                    <a:gd name="T49" fmla="*/ 0 h 169"/>
                    <a:gd name="T50" fmla="*/ 58 w 81"/>
                    <a:gd name="T51" fmla="*/ 0 h 169"/>
                    <a:gd name="T52" fmla="*/ 80 w 81"/>
                    <a:gd name="T53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81" h="169">
                      <a:moveTo>
                        <a:pt x="80" y="0"/>
                      </a:moveTo>
                      <a:lnTo>
                        <a:pt x="58" y="0"/>
                      </a:lnTo>
                      <a:lnTo>
                        <a:pt x="51" y="0"/>
                      </a:lnTo>
                      <a:lnTo>
                        <a:pt x="36" y="15"/>
                      </a:lnTo>
                      <a:lnTo>
                        <a:pt x="22" y="31"/>
                      </a:lnTo>
                      <a:lnTo>
                        <a:pt x="15" y="69"/>
                      </a:lnTo>
                      <a:lnTo>
                        <a:pt x="15" y="76"/>
                      </a:lnTo>
                      <a:lnTo>
                        <a:pt x="7" y="107"/>
                      </a:lnTo>
                      <a:lnTo>
                        <a:pt x="7" y="130"/>
                      </a:lnTo>
                      <a:lnTo>
                        <a:pt x="0" y="137"/>
                      </a:lnTo>
                      <a:lnTo>
                        <a:pt x="22" y="168"/>
                      </a:lnTo>
                      <a:lnTo>
                        <a:pt x="7" y="145"/>
                      </a:lnTo>
                      <a:lnTo>
                        <a:pt x="15" y="145"/>
                      </a:lnTo>
                      <a:lnTo>
                        <a:pt x="29" y="153"/>
                      </a:lnTo>
                      <a:lnTo>
                        <a:pt x="44" y="160"/>
                      </a:lnTo>
                      <a:lnTo>
                        <a:pt x="22" y="145"/>
                      </a:lnTo>
                      <a:lnTo>
                        <a:pt x="15" y="137"/>
                      </a:lnTo>
                      <a:lnTo>
                        <a:pt x="15" y="130"/>
                      </a:lnTo>
                      <a:lnTo>
                        <a:pt x="29" y="130"/>
                      </a:lnTo>
                      <a:lnTo>
                        <a:pt x="15" y="130"/>
                      </a:lnTo>
                      <a:lnTo>
                        <a:pt x="15" y="107"/>
                      </a:lnTo>
                      <a:lnTo>
                        <a:pt x="22" y="76"/>
                      </a:lnTo>
                      <a:lnTo>
                        <a:pt x="29" y="31"/>
                      </a:lnTo>
                      <a:lnTo>
                        <a:pt x="36" y="15"/>
                      </a:lnTo>
                      <a:lnTo>
                        <a:pt x="51" y="0"/>
                      </a:lnTo>
                      <a:lnTo>
                        <a:pt x="58" y="0"/>
                      </a:lnTo>
                      <a:lnTo>
                        <a:pt x="80" y="0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47" name="Freeform 123">
                  <a:extLst>
                    <a:ext uri="{FF2B5EF4-FFF2-40B4-BE49-F238E27FC236}">
                      <a16:creationId xmlns:a16="http://schemas.microsoft.com/office/drawing/2014/main" id="{01DCF8FA-27B9-3080-1747-59CBD22396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8" y="1206"/>
                  <a:ext cx="81" cy="169"/>
                </a:xfrm>
                <a:custGeom>
                  <a:avLst/>
                  <a:gdLst>
                    <a:gd name="T0" fmla="*/ 80 w 81"/>
                    <a:gd name="T1" fmla="*/ 0 h 169"/>
                    <a:gd name="T2" fmla="*/ 58 w 81"/>
                    <a:gd name="T3" fmla="*/ 0 h 169"/>
                    <a:gd name="T4" fmla="*/ 51 w 81"/>
                    <a:gd name="T5" fmla="*/ 0 h 169"/>
                    <a:gd name="T6" fmla="*/ 36 w 81"/>
                    <a:gd name="T7" fmla="*/ 15 h 169"/>
                    <a:gd name="T8" fmla="*/ 22 w 81"/>
                    <a:gd name="T9" fmla="*/ 31 h 169"/>
                    <a:gd name="T10" fmla="*/ 15 w 81"/>
                    <a:gd name="T11" fmla="*/ 69 h 169"/>
                    <a:gd name="T12" fmla="*/ 15 w 81"/>
                    <a:gd name="T13" fmla="*/ 76 h 169"/>
                    <a:gd name="T14" fmla="*/ 7 w 81"/>
                    <a:gd name="T15" fmla="*/ 107 h 169"/>
                    <a:gd name="T16" fmla="*/ 7 w 81"/>
                    <a:gd name="T17" fmla="*/ 130 h 169"/>
                    <a:gd name="T18" fmla="*/ 0 w 81"/>
                    <a:gd name="T19" fmla="*/ 137 h 169"/>
                    <a:gd name="T20" fmla="*/ 22 w 81"/>
                    <a:gd name="T21" fmla="*/ 168 h 169"/>
                    <a:gd name="T22" fmla="*/ 7 w 81"/>
                    <a:gd name="T23" fmla="*/ 145 h 169"/>
                    <a:gd name="T24" fmla="*/ 15 w 81"/>
                    <a:gd name="T25" fmla="*/ 145 h 169"/>
                    <a:gd name="T26" fmla="*/ 29 w 81"/>
                    <a:gd name="T27" fmla="*/ 153 h 169"/>
                    <a:gd name="T28" fmla="*/ 44 w 81"/>
                    <a:gd name="T29" fmla="*/ 160 h 169"/>
                    <a:gd name="T30" fmla="*/ 22 w 81"/>
                    <a:gd name="T31" fmla="*/ 145 h 169"/>
                    <a:gd name="T32" fmla="*/ 15 w 81"/>
                    <a:gd name="T33" fmla="*/ 137 h 169"/>
                    <a:gd name="T34" fmla="*/ 15 w 81"/>
                    <a:gd name="T35" fmla="*/ 130 h 169"/>
                    <a:gd name="T36" fmla="*/ 29 w 81"/>
                    <a:gd name="T37" fmla="*/ 130 h 169"/>
                    <a:gd name="T38" fmla="*/ 15 w 81"/>
                    <a:gd name="T39" fmla="*/ 130 h 169"/>
                    <a:gd name="T40" fmla="*/ 15 w 81"/>
                    <a:gd name="T41" fmla="*/ 107 h 169"/>
                    <a:gd name="T42" fmla="*/ 22 w 81"/>
                    <a:gd name="T43" fmla="*/ 76 h 169"/>
                    <a:gd name="T44" fmla="*/ 29 w 81"/>
                    <a:gd name="T45" fmla="*/ 31 h 169"/>
                    <a:gd name="T46" fmla="*/ 36 w 81"/>
                    <a:gd name="T47" fmla="*/ 15 h 169"/>
                    <a:gd name="T48" fmla="*/ 51 w 81"/>
                    <a:gd name="T49" fmla="*/ 0 h 169"/>
                    <a:gd name="T50" fmla="*/ 58 w 81"/>
                    <a:gd name="T51" fmla="*/ 0 h 169"/>
                    <a:gd name="T52" fmla="*/ 80 w 81"/>
                    <a:gd name="T53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81" h="169">
                      <a:moveTo>
                        <a:pt x="80" y="0"/>
                      </a:moveTo>
                      <a:lnTo>
                        <a:pt x="58" y="0"/>
                      </a:lnTo>
                      <a:lnTo>
                        <a:pt x="51" y="0"/>
                      </a:lnTo>
                      <a:lnTo>
                        <a:pt x="36" y="15"/>
                      </a:lnTo>
                      <a:lnTo>
                        <a:pt x="22" y="31"/>
                      </a:lnTo>
                      <a:lnTo>
                        <a:pt x="15" y="69"/>
                      </a:lnTo>
                      <a:lnTo>
                        <a:pt x="15" y="76"/>
                      </a:lnTo>
                      <a:lnTo>
                        <a:pt x="7" y="107"/>
                      </a:lnTo>
                      <a:lnTo>
                        <a:pt x="7" y="130"/>
                      </a:lnTo>
                      <a:lnTo>
                        <a:pt x="0" y="137"/>
                      </a:lnTo>
                      <a:lnTo>
                        <a:pt x="22" y="168"/>
                      </a:lnTo>
                      <a:lnTo>
                        <a:pt x="7" y="145"/>
                      </a:lnTo>
                      <a:lnTo>
                        <a:pt x="15" y="145"/>
                      </a:lnTo>
                      <a:lnTo>
                        <a:pt x="29" y="153"/>
                      </a:lnTo>
                      <a:lnTo>
                        <a:pt x="44" y="160"/>
                      </a:lnTo>
                      <a:lnTo>
                        <a:pt x="22" y="145"/>
                      </a:lnTo>
                      <a:lnTo>
                        <a:pt x="15" y="137"/>
                      </a:lnTo>
                      <a:lnTo>
                        <a:pt x="15" y="130"/>
                      </a:lnTo>
                      <a:lnTo>
                        <a:pt x="29" y="130"/>
                      </a:lnTo>
                      <a:lnTo>
                        <a:pt x="15" y="130"/>
                      </a:lnTo>
                      <a:lnTo>
                        <a:pt x="15" y="107"/>
                      </a:lnTo>
                      <a:lnTo>
                        <a:pt x="22" y="76"/>
                      </a:lnTo>
                      <a:lnTo>
                        <a:pt x="29" y="31"/>
                      </a:lnTo>
                      <a:lnTo>
                        <a:pt x="36" y="15"/>
                      </a:lnTo>
                      <a:lnTo>
                        <a:pt x="51" y="0"/>
                      </a:lnTo>
                      <a:lnTo>
                        <a:pt x="58" y="0"/>
                      </a:lnTo>
                      <a:lnTo>
                        <a:pt x="80" y="0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77948" name="Group 124">
                  <a:extLst>
                    <a:ext uri="{FF2B5EF4-FFF2-40B4-BE49-F238E27FC236}">
                      <a16:creationId xmlns:a16="http://schemas.microsoft.com/office/drawing/2014/main" id="{1DE8C95D-7CDB-C973-8CA0-91E24E1CB5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66" y="1070"/>
                  <a:ext cx="137" cy="209"/>
                  <a:chOff x="3566" y="1070"/>
                  <a:chExt cx="137" cy="209"/>
                </a:xfrm>
              </p:grpSpPr>
              <p:sp>
                <p:nvSpPr>
                  <p:cNvPr id="77949" name="Freeform 125">
                    <a:extLst>
                      <a:ext uri="{FF2B5EF4-FFF2-40B4-BE49-F238E27FC236}">
                        <a16:creationId xmlns:a16="http://schemas.microsoft.com/office/drawing/2014/main" id="{3343CD84-2BF3-6E38-58D7-4C777EADC4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2" y="1182"/>
                    <a:ext cx="49" cy="49"/>
                  </a:xfrm>
                  <a:custGeom>
                    <a:avLst/>
                    <a:gdLst>
                      <a:gd name="T0" fmla="*/ 41 w 49"/>
                      <a:gd name="T1" fmla="*/ 0 h 49"/>
                      <a:gd name="T2" fmla="*/ 14 w 49"/>
                      <a:gd name="T3" fmla="*/ 27 h 49"/>
                      <a:gd name="T4" fmla="*/ 7 w 49"/>
                      <a:gd name="T5" fmla="*/ 27 h 49"/>
                      <a:gd name="T6" fmla="*/ 7 w 49"/>
                      <a:gd name="T7" fmla="*/ 34 h 49"/>
                      <a:gd name="T8" fmla="*/ 0 w 49"/>
                      <a:gd name="T9" fmla="*/ 41 h 49"/>
                      <a:gd name="T10" fmla="*/ 7 w 49"/>
                      <a:gd name="T11" fmla="*/ 41 h 49"/>
                      <a:gd name="T12" fmla="*/ 14 w 49"/>
                      <a:gd name="T13" fmla="*/ 34 h 49"/>
                      <a:gd name="T14" fmla="*/ 14 w 49"/>
                      <a:gd name="T15" fmla="*/ 48 h 49"/>
                      <a:gd name="T16" fmla="*/ 27 w 49"/>
                      <a:gd name="T17" fmla="*/ 34 h 49"/>
                      <a:gd name="T18" fmla="*/ 34 w 49"/>
                      <a:gd name="T19" fmla="*/ 21 h 49"/>
                      <a:gd name="T20" fmla="*/ 48 w 49"/>
                      <a:gd name="T21" fmla="*/ 7 h 49"/>
                      <a:gd name="T22" fmla="*/ 41 w 49"/>
                      <a:gd name="T23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9" h="49">
                        <a:moveTo>
                          <a:pt x="41" y="0"/>
                        </a:moveTo>
                        <a:lnTo>
                          <a:pt x="14" y="27"/>
                        </a:lnTo>
                        <a:lnTo>
                          <a:pt x="7" y="27"/>
                        </a:lnTo>
                        <a:lnTo>
                          <a:pt x="7" y="34"/>
                        </a:lnTo>
                        <a:lnTo>
                          <a:pt x="0" y="41"/>
                        </a:lnTo>
                        <a:lnTo>
                          <a:pt x="7" y="41"/>
                        </a:lnTo>
                        <a:lnTo>
                          <a:pt x="14" y="34"/>
                        </a:lnTo>
                        <a:lnTo>
                          <a:pt x="14" y="48"/>
                        </a:lnTo>
                        <a:lnTo>
                          <a:pt x="27" y="34"/>
                        </a:lnTo>
                        <a:lnTo>
                          <a:pt x="34" y="21"/>
                        </a:lnTo>
                        <a:lnTo>
                          <a:pt x="48" y="7"/>
                        </a:lnTo>
                        <a:lnTo>
                          <a:pt x="41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50" name="Freeform 126">
                    <a:extLst>
                      <a:ext uri="{FF2B5EF4-FFF2-40B4-BE49-F238E27FC236}">
                        <a16:creationId xmlns:a16="http://schemas.microsoft.com/office/drawing/2014/main" id="{32D458F5-32E6-6147-9FA7-244B2E653C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2" y="1182"/>
                    <a:ext cx="49" cy="49"/>
                  </a:xfrm>
                  <a:custGeom>
                    <a:avLst/>
                    <a:gdLst>
                      <a:gd name="T0" fmla="*/ 41 w 49"/>
                      <a:gd name="T1" fmla="*/ 0 h 49"/>
                      <a:gd name="T2" fmla="*/ 14 w 49"/>
                      <a:gd name="T3" fmla="*/ 27 h 49"/>
                      <a:gd name="T4" fmla="*/ 7 w 49"/>
                      <a:gd name="T5" fmla="*/ 27 h 49"/>
                      <a:gd name="T6" fmla="*/ 7 w 49"/>
                      <a:gd name="T7" fmla="*/ 34 h 49"/>
                      <a:gd name="T8" fmla="*/ 0 w 49"/>
                      <a:gd name="T9" fmla="*/ 41 h 49"/>
                      <a:gd name="T10" fmla="*/ 7 w 49"/>
                      <a:gd name="T11" fmla="*/ 41 h 49"/>
                      <a:gd name="T12" fmla="*/ 14 w 49"/>
                      <a:gd name="T13" fmla="*/ 34 h 49"/>
                      <a:gd name="T14" fmla="*/ 14 w 49"/>
                      <a:gd name="T15" fmla="*/ 48 h 49"/>
                      <a:gd name="T16" fmla="*/ 27 w 49"/>
                      <a:gd name="T17" fmla="*/ 34 h 49"/>
                      <a:gd name="T18" fmla="*/ 34 w 49"/>
                      <a:gd name="T19" fmla="*/ 21 h 49"/>
                      <a:gd name="T20" fmla="*/ 48 w 49"/>
                      <a:gd name="T21" fmla="*/ 7 h 49"/>
                      <a:gd name="T22" fmla="*/ 41 w 49"/>
                      <a:gd name="T23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9" h="49">
                        <a:moveTo>
                          <a:pt x="41" y="0"/>
                        </a:moveTo>
                        <a:lnTo>
                          <a:pt x="14" y="27"/>
                        </a:lnTo>
                        <a:lnTo>
                          <a:pt x="7" y="27"/>
                        </a:lnTo>
                        <a:lnTo>
                          <a:pt x="7" y="34"/>
                        </a:lnTo>
                        <a:lnTo>
                          <a:pt x="0" y="41"/>
                        </a:lnTo>
                        <a:lnTo>
                          <a:pt x="7" y="41"/>
                        </a:lnTo>
                        <a:lnTo>
                          <a:pt x="14" y="34"/>
                        </a:lnTo>
                        <a:lnTo>
                          <a:pt x="14" y="48"/>
                        </a:lnTo>
                        <a:lnTo>
                          <a:pt x="27" y="34"/>
                        </a:lnTo>
                        <a:lnTo>
                          <a:pt x="34" y="21"/>
                        </a:lnTo>
                        <a:lnTo>
                          <a:pt x="48" y="7"/>
                        </a:lnTo>
                        <a:lnTo>
                          <a:pt x="41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51" name="Freeform 127">
                    <a:extLst>
                      <a:ext uri="{FF2B5EF4-FFF2-40B4-BE49-F238E27FC236}">
                        <a16:creationId xmlns:a16="http://schemas.microsoft.com/office/drawing/2014/main" id="{ED71C9CA-E227-8DEC-C70B-CB1F13AF6E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2" y="1222"/>
                    <a:ext cx="17" cy="57"/>
                  </a:xfrm>
                  <a:custGeom>
                    <a:avLst/>
                    <a:gdLst>
                      <a:gd name="T0" fmla="*/ 8 w 17"/>
                      <a:gd name="T1" fmla="*/ 0 h 57"/>
                      <a:gd name="T2" fmla="*/ 8 w 17"/>
                      <a:gd name="T3" fmla="*/ 0 h 57"/>
                      <a:gd name="T4" fmla="*/ 8 w 17"/>
                      <a:gd name="T5" fmla="*/ 7 h 57"/>
                      <a:gd name="T6" fmla="*/ 0 w 17"/>
                      <a:gd name="T7" fmla="*/ 14 h 57"/>
                      <a:gd name="T8" fmla="*/ 0 w 17"/>
                      <a:gd name="T9" fmla="*/ 21 h 57"/>
                      <a:gd name="T10" fmla="*/ 8 w 17"/>
                      <a:gd name="T11" fmla="*/ 21 h 57"/>
                      <a:gd name="T12" fmla="*/ 8 w 17"/>
                      <a:gd name="T13" fmla="*/ 28 h 57"/>
                      <a:gd name="T14" fmla="*/ 0 w 17"/>
                      <a:gd name="T15" fmla="*/ 35 h 57"/>
                      <a:gd name="T16" fmla="*/ 0 w 17"/>
                      <a:gd name="T17" fmla="*/ 42 h 57"/>
                      <a:gd name="T18" fmla="*/ 0 w 17"/>
                      <a:gd name="T19" fmla="*/ 49 h 57"/>
                      <a:gd name="T20" fmla="*/ 0 w 17"/>
                      <a:gd name="T21" fmla="*/ 56 h 57"/>
                      <a:gd name="T22" fmla="*/ 8 w 17"/>
                      <a:gd name="T23" fmla="*/ 35 h 57"/>
                      <a:gd name="T24" fmla="*/ 8 w 17"/>
                      <a:gd name="T25" fmla="*/ 28 h 57"/>
                      <a:gd name="T26" fmla="*/ 16 w 17"/>
                      <a:gd name="T27" fmla="*/ 14 h 57"/>
                      <a:gd name="T28" fmla="*/ 8 w 17"/>
                      <a:gd name="T29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7" h="57">
                        <a:moveTo>
                          <a:pt x="8" y="0"/>
                        </a:moveTo>
                        <a:lnTo>
                          <a:pt x="8" y="0"/>
                        </a:lnTo>
                        <a:lnTo>
                          <a:pt x="8" y="7"/>
                        </a:lnTo>
                        <a:lnTo>
                          <a:pt x="0" y="14"/>
                        </a:lnTo>
                        <a:lnTo>
                          <a:pt x="0" y="21"/>
                        </a:lnTo>
                        <a:lnTo>
                          <a:pt x="8" y="21"/>
                        </a:lnTo>
                        <a:lnTo>
                          <a:pt x="8" y="28"/>
                        </a:lnTo>
                        <a:lnTo>
                          <a:pt x="0" y="35"/>
                        </a:lnTo>
                        <a:lnTo>
                          <a:pt x="0" y="42"/>
                        </a:lnTo>
                        <a:lnTo>
                          <a:pt x="0" y="49"/>
                        </a:lnTo>
                        <a:lnTo>
                          <a:pt x="0" y="56"/>
                        </a:lnTo>
                        <a:lnTo>
                          <a:pt x="8" y="35"/>
                        </a:lnTo>
                        <a:lnTo>
                          <a:pt x="8" y="28"/>
                        </a:lnTo>
                        <a:lnTo>
                          <a:pt x="16" y="14"/>
                        </a:lnTo>
                        <a:lnTo>
                          <a:pt x="8" y="0"/>
                        </a:lnTo>
                      </a:path>
                    </a:pathLst>
                  </a:custGeom>
                  <a:solidFill>
                    <a:srgbClr val="000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52" name="Freeform 128">
                    <a:extLst>
                      <a:ext uri="{FF2B5EF4-FFF2-40B4-BE49-F238E27FC236}">
                        <a16:creationId xmlns:a16="http://schemas.microsoft.com/office/drawing/2014/main" id="{8B5EA572-7F57-9AFD-C898-778CB45B4D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2" y="1222"/>
                    <a:ext cx="17" cy="57"/>
                  </a:xfrm>
                  <a:custGeom>
                    <a:avLst/>
                    <a:gdLst>
                      <a:gd name="T0" fmla="*/ 8 w 17"/>
                      <a:gd name="T1" fmla="*/ 0 h 57"/>
                      <a:gd name="T2" fmla="*/ 8 w 17"/>
                      <a:gd name="T3" fmla="*/ 7 h 57"/>
                      <a:gd name="T4" fmla="*/ 0 w 17"/>
                      <a:gd name="T5" fmla="*/ 14 h 57"/>
                      <a:gd name="T6" fmla="*/ 0 w 17"/>
                      <a:gd name="T7" fmla="*/ 21 h 57"/>
                      <a:gd name="T8" fmla="*/ 8 w 17"/>
                      <a:gd name="T9" fmla="*/ 21 h 57"/>
                      <a:gd name="T10" fmla="*/ 8 w 17"/>
                      <a:gd name="T11" fmla="*/ 28 h 57"/>
                      <a:gd name="T12" fmla="*/ 0 w 17"/>
                      <a:gd name="T13" fmla="*/ 35 h 57"/>
                      <a:gd name="T14" fmla="*/ 0 w 17"/>
                      <a:gd name="T15" fmla="*/ 42 h 57"/>
                      <a:gd name="T16" fmla="*/ 0 w 17"/>
                      <a:gd name="T17" fmla="*/ 49 h 57"/>
                      <a:gd name="T18" fmla="*/ 0 w 17"/>
                      <a:gd name="T19" fmla="*/ 56 h 57"/>
                      <a:gd name="T20" fmla="*/ 8 w 17"/>
                      <a:gd name="T21" fmla="*/ 35 h 57"/>
                      <a:gd name="T22" fmla="*/ 8 w 17"/>
                      <a:gd name="T23" fmla="*/ 28 h 57"/>
                      <a:gd name="T24" fmla="*/ 16 w 17"/>
                      <a:gd name="T25" fmla="*/ 14 h 57"/>
                      <a:gd name="T26" fmla="*/ 8 w 17"/>
                      <a:gd name="T27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57">
                        <a:moveTo>
                          <a:pt x="8" y="0"/>
                        </a:moveTo>
                        <a:lnTo>
                          <a:pt x="8" y="7"/>
                        </a:lnTo>
                        <a:lnTo>
                          <a:pt x="0" y="14"/>
                        </a:lnTo>
                        <a:lnTo>
                          <a:pt x="0" y="21"/>
                        </a:lnTo>
                        <a:lnTo>
                          <a:pt x="8" y="21"/>
                        </a:lnTo>
                        <a:lnTo>
                          <a:pt x="8" y="28"/>
                        </a:lnTo>
                        <a:lnTo>
                          <a:pt x="0" y="35"/>
                        </a:lnTo>
                        <a:lnTo>
                          <a:pt x="0" y="42"/>
                        </a:lnTo>
                        <a:lnTo>
                          <a:pt x="0" y="49"/>
                        </a:lnTo>
                        <a:lnTo>
                          <a:pt x="0" y="56"/>
                        </a:lnTo>
                        <a:lnTo>
                          <a:pt x="8" y="35"/>
                        </a:lnTo>
                        <a:lnTo>
                          <a:pt x="8" y="28"/>
                        </a:lnTo>
                        <a:lnTo>
                          <a:pt x="16" y="14"/>
                        </a:lnTo>
                        <a:lnTo>
                          <a:pt x="8" y="0"/>
                        </a:lnTo>
                      </a:path>
                    </a:pathLst>
                  </a:custGeom>
                  <a:solidFill>
                    <a:srgbClr val="000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53" name="Freeform 129">
                    <a:extLst>
                      <a:ext uri="{FF2B5EF4-FFF2-40B4-BE49-F238E27FC236}">
                        <a16:creationId xmlns:a16="http://schemas.microsoft.com/office/drawing/2014/main" id="{595456E9-4134-B869-F1C8-52A58FA2DE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2" y="1222"/>
                    <a:ext cx="17" cy="25"/>
                  </a:xfrm>
                  <a:custGeom>
                    <a:avLst/>
                    <a:gdLst>
                      <a:gd name="T0" fmla="*/ 8 w 17"/>
                      <a:gd name="T1" fmla="*/ 0 h 25"/>
                      <a:gd name="T2" fmla="*/ 8 w 17"/>
                      <a:gd name="T3" fmla="*/ 0 h 25"/>
                      <a:gd name="T4" fmla="*/ 8 w 17"/>
                      <a:gd name="T5" fmla="*/ 6 h 25"/>
                      <a:gd name="T6" fmla="*/ 0 w 17"/>
                      <a:gd name="T7" fmla="*/ 12 h 25"/>
                      <a:gd name="T8" fmla="*/ 0 w 17"/>
                      <a:gd name="T9" fmla="*/ 18 h 25"/>
                      <a:gd name="T10" fmla="*/ 8 w 17"/>
                      <a:gd name="T11" fmla="*/ 18 h 25"/>
                      <a:gd name="T12" fmla="*/ 8 w 17"/>
                      <a:gd name="T13" fmla="*/ 24 h 25"/>
                      <a:gd name="T14" fmla="*/ 16 w 17"/>
                      <a:gd name="T15" fmla="*/ 12 h 25"/>
                      <a:gd name="T16" fmla="*/ 8 w 17"/>
                      <a:gd name="T1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7" h="25">
                        <a:moveTo>
                          <a:pt x="8" y="0"/>
                        </a:move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0" y="12"/>
                        </a:lnTo>
                        <a:lnTo>
                          <a:pt x="0" y="18"/>
                        </a:lnTo>
                        <a:lnTo>
                          <a:pt x="8" y="18"/>
                        </a:lnTo>
                        <a:lnTo>
                          <a:pt x="8" y="24"/>
                        </a:lnTo>
                        <a:lnTo>
                          <a:pt x="16" y="12"/>
                        </a:lnTo>
                        <a:lnTo>
                          <a:pt x="8" y="0"/>
                        </a:lnTo>
                      </a:path>
                    </a:pathLst>
                  </a:custGeom>
                  <a:solidFill>
                    <a:srgbClr val="0000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54" name="Freeform 130">
                    <a:extLst>
                      <a:ext uri="{FF2B5EF4-FFF2-40B4-BE49-F238E27FC236}">
                        <a16:creationId xmlns:a16="http://schemas.microsoft.com/office/drawing/2014/main" id="{422E9ECC-1974-96E6-0E14-DE1FD17174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2" y="1222"/>
                    <a:ext cx="17" cy="25"/>
                  </a:xfrm>
                  <a:custGeom>
                    <a:avLst/>
                    <a:gdLst>
                      <a:gd name="T0" fmla="*/ 8 w 17"/>
                      <a:gd name="T1" fmla="*/ 0 h 25"/>
                      <a:gd name="T2" fmla="*/ 8 w 17"/>
                      <a:gd name="T3" fmla="*/ 6 h 25"/>
                      <a:gd name="T4" fmla="*/ 0 w 17"/>
                      <a:gd name="T5" fmla="*/ 12 h 25"/>
                      <a:gd name="T6" fmla="*/ 0 w 17"/>
                      <a:gd name="T7" fmla="*/ 18 h 25"/>
                      <a:gd name="T8" fmla="*/ 8 w 17"/>
                      <a:gd name="T9" fmla="*/ 18 h 25"/>
                      <a:gd name="T10" fmla="*/ 8 w 17"/>
                      <a:gd name="T11" fmla="*/ 24 h 25"/>
                      <a:gd name="T12" fmla="*/ 16 w 17"/>
                      <a:gd name="T13" fmla="*/ 12 h 25"/>
                      <a:gd name="T14" fmla="*/ 8 w 17"/>
                      <a:gd name="T15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" h="25">
                        <a:moveTo>
                          <a:pt x="8" y="0"/>
                        </a:moveTo>
                        <a:lnTo>
                          <a:pt x="8" y="6"/>
                        </a:lnTo>
                        <a:lnTo>
                          <a:pt x="0" y="12"/>
                        </a:lnTo>
                        <a:lnTo>
                          <a:pt x="0" y="18"/>
                        </a:lnTo>
                        <a:lnTo>
                          <a:pt x="8" y="18"/>
                        </a:lnTo>
                        <a:lnTo>
                          <a:pt x="8" y="24"/>
                        </a:lnTo>
                        <a:lnTo>
                          <a:pt x="16" y="12"/>
                        </a:lnTo>
                        <a:lnTo>
                          <a:pt x="8" y="0"/>
                        </a:lnTo>
                      </a:path>
                    </a:pathLst>
                  </a:custGeom>
                  <a:solidFill>
                    <a:srgbClr val="0000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grpSp>
                <p:nvGrpSpPr>
                  <p:cNvPr id="77955" name="Group 131">
                    <a:extLst>
                      <a:ext uri="{FF2B5EF4-FFF2-40B4-BE49-F238E27FC236}">
                        <a16:creationId xmlns:a16="http://schemas.microsoft.com/office/drawing/2014/main" id="{F8A8E762-9E4E-A13C-5A76-2E9DA161E4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566" y="1070"/>
                    <a:ext cx="137" cy="145"/>
                    <a:chOff x="3566" y="1070"/>
                    <a:chExt cx="137" cy="145"/>
                  </a:xfrm>
                </p:grpSpPr>
                <p:grpSp>
                  <p:nvGrpSpPr>
                    <p:cNvPr id="77956" name="Group 132">
                      <a:extLst>
                        <a:ext uri="{FF2B5EF4-FFF2-40B4-BE49-F238E27FC236}">
                          <a16:creationId xmlns:a16="http://schemas.microsoft.com/office/drawing/2014/main" id="{35BFC308-010C-62C6-4DEF-8318DF3A4C0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82" y="1078"/>
                      <a:ext cx="97" cy="137"/>
                      <a:chOff x="3582" y="1078"/>
                      <a:chExt cx="97" cy="137"/>
                    </a:xfrm>
                  </p:grpSpPr>
                  <p:sp>
                    <p:nvSpPr>
                      <p:cNvPr id="77957" name="Freeform 133">
                        <a:extLst>
                          <a:ext uri="{FF2B5EF4-FFF2-40B4-BE49-F238E27FC236}">
                            <a16:creationId xmlns:a16="http://schemas.microsoft.com/office/drawing/2014/main" id="{598312A8-8A63-CF71-D76E-F332949FBFB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82" y="1078"/>
                        <a:ext cx="97" cy="137"/>
                      </a:xfrm>
                      <a:custGeom>
                        <a:avLst/>
                        <a:gdLst>
                          <a:gd name="T0" fmla="*/ 30 w 97"/>
                          <a:gd name="T1" fmla="*/ 8 h 137"/>
                          <a:gd name="T2" fmla="*/ 22 w 97"/>
                          <a:gd name="T3" fmla="*/ 8 h 137"/>
                          <a:gd name="T4" fmla="*/ 15 w 97"/>
                          <a:gd name="T5" fmla="*/ 15 h 137"/>
                          <a:gd name="T6" fmla="*/ 7 w 97"/>
                          <a:gd name="T7" fmla="*/ 23 h 137"/>
                          <a:gd name="T8" fmla="*/ 0 w 97"/>
                          <a:gd name="T9" fmla="*/ 30 h 137"/>
                          <a:gd name="T10" fmla="*/ 0 w 97"/>
                          <a:gd name="T11" fmla="*/ 38 h 137"/>
                          <a:gd name="T12" fmla="*/ 0 w 97"/>
                          <a:gd name="T13" fmla="*/ 45 h 137"/>
                          <a:gd name="T14" fmla="*/ 0 w 97"/>
                          <a:gd name="T15" fmla="*/ 53 h 137"/>
                          <a:gd name="T16" fmla="*/ 0 w 97"/>
                          <a:gd name="T17" fmla="*/ 60 h 137"/>
                          <a:gd name="T18" fmla="*/ 0 w 97"/>
                          <a:gd name="T19" fmla="*/ 68 h 137"/>
                          <a:gd name="T20" fmla="*/ 7 w 97"/>
                          <a:gd name="T21" fmla="*/ 68 h 137"/>
                          <a:gd name="T22" fmla="*/ 7 w 97"/>
                          <a:gd name="T23" fmla="*/ 76 h 137"/>
                          <a:gd name="T24" fmla="*/ 7 w 97"/>
                          <a:gd name="T25" fmla="*/ 83 h 137"/>
                          <a:gd name="T26" fmla="*/ 0 w 97"/>
                          <a:gd name="T27" fmla="*/ 91 h 137"/>
                          <a:gd name="T28" fmla="*/ 0 w 97"/>
                          <a:gd name="T29" fmla="*/ 98 h 137"/>
                          <a:gd name="T30" fmla="*/ 7 w 97"/>
                          <a:gd name="T31" fmla="*/ 98 h 137"/>
                          <a:gd name="T32" fmla="*/ 15 w 97"/>
                          <a:gd name="T33" fmla="*/ 106 h 137"/>
                          <a:gd name="T34" fmla="*/ 15 w 97"/>
                          <a:gd name="T35" fmla="*/ 113 h 137"/>
                          <a:gd name="T36" fmla="*/ 22 w 97"/>
                          <a:gd name="T37" fmla="*/ 113 h 137"/>
                          <a:gd name="T38" fmla="*/ 22 w 97"/>
                          <a:gd name="T39" fmla="*/ 121 h 137"/>
                          <a:gd name="T40" fmla="*/ 22 w 97"/>
                          <a:gd name="T41" fmla="*/ 128 h 137"/>
                          <a:gd name="T42" fmla="*/ 22 w 97"/>
                          <a:gd name="T43" fmla="*/ 136 h 137"/>
                          <a:gd name="T44" fmla="*/ 30 w 97"/>
                          <a:gd name="T45" fmla="*/ 136 h 137"/>
                          <a:gd name="T46" fmla="*/ 37 w 97"/>
                          <a:gd name="T47" fmla="*/ 136 h 137"/>
                          <a:gd name="T48" fmla="*/ 37 w 97"/>
                          <a:gd name="T49" fmla="*/ 128 h 137"/>
                          <a:gd name="T50" fmla="*/ 44 w 97"/>
                          <a:gd name="T51" fmla="*/ 128 h 137"/>
                          <a:gd name="T52" fmla="*/ 52 w 97"/>
                          <a:gd name="T53" fmla="*/ 128 h 137"/>
                          <a:gd name="T54" fmla="*/ 96 w 97"/>
                          <a:gd name="T55" fmla="*/ 98 h 137"/>
                          <a:gd name="T56" fmla="*/ 89 w 97"/>
                          <a:gd name="T57" fmla="*/ 91 h 137"/>
                          <a:gd name="T58" fmla="*/ 96 w 97"/>
                          <a:gd name="T59" fmla="*/ 83 h 137"/>
                          <a:gd name="T60" fmla="*/ 96 w 97"/>
                          <a:gd name="T61" fmla="*/ 76 h 137"/>
                          <a:gd name="T62" fmla="*/ 96 w 97"/>
                          <a:gd name="T63" fmla="*/ 60 h 137"/>
                          <a:gd name="T64" fmla="*/ 96 w 97"/>
                          <a:gd name="T65" fmla="*/ 45 h 137"/>
                          <a:gd name="T66" fmla="*/ 96 w 97"/>
                          <a:gd name="T67" fmla="*/ 30 h 137"/>
                          <a:gd name="T68" fmla="*/ 89 w 97"/>
                          <a:gd name="T69" fmla="*/ 15 h 137"/>
                          <a:gd name="T70" fmla="*/ 81 w 97"/>
                          <a:gd name="T71" fmla="*/ 8 h 137"/>
                          <a:gd name="T72" fmla="*/ 66 w 97"/>
                          <a:gd name="T73" fmla="*/ 0 h 137"/>
                          <a:gd name="T74" fmla="*/ 37 w 97"/>
                          <a:gd name="T75" fmla="*/ 8 h 137"/>
                          <a:gd name="T76" fmla="*/ 30 w 97"/>
                          <a:gd name="T77" fmla="*/ 8 h 1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97" h="137">
                            <a:moveTo>
                              <a:pt x="30" y="8"/>
                            </a:moveTo>
                            <a:lnTo>
                              <a:pt x="22" y="8"/>
                            </a:lnTo>
                            <a:lnTo>
                              <a:pt x="15" y="15"/>
                            </a:lnTo>
                            <a:lnTo>
                              <a:pt x="7" y="23"/>
                            </a:lnTo>
                            <a:lnTo>
                              <a:pt x="0" y="30"/>
                            </a:lnTo>
                            <a:lnTo>
                              <a:pt x="0" y="38"/>
                            </a:lnTo>
                            <a:lnTo>
                              <a:pt x="0" y="45"/>
                            </a:lnTo>
                            <a:lnTo>
                              <a:pt x="0" y="53"/>
                            </a:lnTo>
                            <a:lnTo>
                              <a:pt x="0" y="60"/>
                            </a:lnTo>
                            <a:lnTo>
                              <a:pt x="0" y="68"/>
                            </a:lnTo>
                            <a:lnTo>
                              <a:pt x="7" y="68"/>
                            </a:lnTo>
                            <a:lnTo>
                              <a:pt x="7" y="76"/>
                            </a:lnTo>
                            <a:lnTo>
                              <a:pt x="7" y="83"/>
                            </a:lnTo>
                            <a:lnTo>
                              <a:pt x="0" y="91"/>
                            </a:lnTo>
                            <a:lnTo>
                              <a:pt x="0" y="98"/>
                            </a:lnTo>
                            <a:lnTo>
                              <a:pt x="7" y="98"/>
                            </a:lnTo>
                            <a:lnTo>
                              <a:pt x="15" y="106"/>
                            </a:lnTo>
                            <a:lnTo>
                              <a:pt x="15" y="113"/>
                            </a:lnTo>
                            <a:lnTo>
                              <a:pt x="22" y="113"/>
                            </a:lnTo>
                            <a:lnTo>
                              <a:pt x="22" y="121"/>
                            </a:lnTo>
                            <a:lnTo>
                              <a:pt x="22" y="128"/>
                            </a:lnTo>
                            <a:lnTo>
                              <a:pt x="22" y="136"/>
                            </a:lnTo>
                            <a:lnTo>
                              <a:pt x="30" y="136"/>
                            </a:lnTo>
                            <a:lnTo>
                              <a:pt x="37" y="136"/>
                            </a:lnTo>
                            <a:lnTo>
                              <a:pt x="37" y="128"/>
                            </a:lnTo>
                            <a:lnTo>
                              <a:pt x="44" y="128"/>
                            </a:lnTo>
                            <a:lnTo>
                              <a:pt x="52" y="128"/>
                            </a:lnTo>
                            <a:lnTo>
                              <a:pt x="96" y="98"/>
                            </a:lnTo>
                            <a:lnTo>
                              <a:pt x="89" y="91"/>
                            </a:lnTo>
                            <a:lnTo>
                              <a:pt x="96" y="83"/>
                            </a:lnTo>
                            <a:lnTo>
                              <a:pt x="96" y="76"/>
                            </a:lnTo>
                            <a:lnTo>
                              <a:pt x="96" y="60"/>
                            </a:lnTo>
                            <a:lnTo>
                              <a:pt x="96" y="45"/>
                            </a:lnTo>
                            <a:lnTo>
                              <a:pt x="96" y="30"/>
                            </a:lnTo>
                            <a:lnTo>
                              <a:pt x="89" y="15"/>
                            </a:lnTo>
                            <a:lnTo>
                              <a:pt x="81" y="8"/>
                            </a:lnTo>
                            <a:lnTo>
                              <a:pt x="66" y="0"/>
                            </a:lnTo>
                            <a:lnTo>
                              <a:pt x="37" y="8"/>
                            </a:lnTo>
                            <a:lnTo>
                              <a:pt x="30" y="8"/>
                            </a:lnTo>
                          </a:path>
                        </a:pathLst>
                      </a:custGeom>
                      <a:solidFill>
                        <a:srgbClr val="FFBFB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58" name="Freeform 134">
                        <a:extLst>
                          <a:ext uri="{FF2B5EF4-FFF2-40B4-BE49-F238E27FC236}">
                            <a16:creationId xmlns:a16="http://schemas.microsoft.com/office/drawing/2014/main" id="{C0E5EEA6-C321-AFB2-D8E1-A26CB377ED2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82" y="1078"/>
                        <a:ext cx="97" cy="137"/>
                      </a:xfrm>
                      <a:custGeom>
                        <a:avLst/>
                        <a:gdLst>
                          <a:gd name="T0" fmla="*/ 30 w 97"/>
                          <a:gd name="T1" fmla="*/ 8 h 137"/>
                          <a:gd name="T2" fmla="*/ 22 w 97"/>
                          <a:gd name="T3" fmla="*/ 8 h 137"/>
                          <a:gd name="T4" fmla="*/ 15 w 97"/>
                          <a:gd name="T5" fmla="*/ 15 h 137"/>
                          <a:gd name="T6" fmla="*/ 7 w 97"/>
                          <a:gd name="T7" fmla="*/ 23 h 137"/>
                          <a:gd name="T8" fmla="*/ 0 w 97"/>
                          <a:gd name="T9" fmla="*/ 30 h 137"/>
                          <a:gd name="T10" fmla="*/ 0 w 97"/>
                          <a:gd name="T11" fmla="*/ 38 h 137"/>
                          <a:gd name="T12" fmla="*/ 0 w 97"/>
                          <a:gd name="T13" fmla="*/ 45 h 137"/>
                          <a:gd name="T14" fmla="*/ 0 w 97"/>
                          <a:gd name="T15" fmla="*/ 53 h 137"/>
                          <a:gd name="T16" fmla="*/ 0 w 97"/>
                          <a:gd name="T17" fmla="*/ 60 h 137"/>
                          <a:gd name="T18" fmla="*/ 0 w 97"/>
                          <a:gd name="T19" fmla="*/ 68 h 137"/>
                          <a:gd name="T20" fmla="*/ 7 w 97"/>
                          <a:gd name="T21" fmla="*/ 68 h 137"/>
                          <a:gd name="T22" fmla="*/ 7 w 97"/>
                          <a:gd name="T23" fmla="*/ 76 h 137"/>
                          <a:gd name="T24" fmla="*/ 7 w 97"/>
                          <a:gd name="T25" fmla="*/ 83 h 137"/>
                          <a:gd name="T26" fmla="*/ 0 w 97"/>
                          <a:gd name="T27" fmla="*/ 91 h 137"/>
                          <a:gd name="T28" fmla="*/ 0 w 97"/>
                          <a:gd name="T29" fmla="*/ 98 h 137"/>
                          <a:gd name="T30" fmla="*/ 7 w 97"/>
                          <a:gd name="T31" fmla="*/ 98 h 137"/>
                          <a:gd name="T32" fmla="*/ 15 w 97"/>
                          <a:gd name="T33" fmla="*/ 106 h 137"/>
                          <a:gd name="T34" fmla="*/ 15 w 97"/>
                          <a:gd name="T35" fmla="*/ 113 h 137"/>
                          <a:gd name="T36" fmla="*/ 22 w 97"/>
                          <a:gd name="T37" fmla="*/ 113 h 137"/>
                          <a:gd name="T38" fmla="*/ 22 w 97"/>
                          <a:gd name="T39" fmla="*/ 121 h 137"/>
                          <a:gd name="T40" fmla="*/ 22 w 97"/>
                          <a:gd name="T41" fmla="*/ 128 h 137"/>
                          <a:gd name="T42" fmla="*/ 22 w 97"/>
                          <a:gd name="T43" fmla="*/ 136 h 137"/>
                          <a:gd name="T44" fmla="*/ 30 w 97"/>
                          <a:gd name="T45" fmla="*/ 136 h 137"/>
                          <a:gd name="T46" fmla="*/ 37 w 97"/>
                          <a:gd name="T47" fmla="*/ 136 h 137"/>
                          <a:gd name="T48" fmla="*/ 37 w 97"/>
                          <a:gd name="T49" fmla="*/ 128 h 137"/>
                          <a:gd name="T50" fmla="*/ 44 w 97"/>
                          <a:gd name="T51" fmla="*/ 128 h 137"/>
                          <a:gd name="T52" fmla="*/ 52 w 97"/>
                          <a:gd name="T53" fmla="*/ 128 h 137"/>
                          <a:gd name="T54" fmla="*/ 96 w 97"/>
                          <a:gd name="T55" fmla="*/ 98 h 137"/>
                          <a:gd name="T56" fmla="*/ 89 w 97"/>
                          <a:gd name="T57" fmla="*/ 91 h 137"/>
                          <a:gd name="T58" fmla="*/ 96 w 97"/>
                          <a:gd name="T59" fmla="*/ 83 h 137"/>
                          <a:gd name="T60" fmla="*/ 96 w 97"/>
                          <a:gd name="T61" fmla="*/ 76 h 137"/>
                          <a:gd name="T62" fmla="*/ 96 w 97"/>
                          <a:gd name="T63" fmla="*/ 60 h 137"/>
                          <a:gd name="T64" fmla="*/ 96 w 97"/>
                          <a:gd name="T65" fmla="*/ 45 h 137"/>
                          <a:gd name="T66" fmla="*/ 96 w 97"/>
                          <a:gd name="T67" fmla="*/ 30 h 137"/>
                          <a:gd name="T68" fmla="*/ 89 w 97"/>
                          <a:gd name="T69" fmla="*/ 15 h 137"/>
                          <a:gd name="T70" fmla="*/ 81 w 97"/>
                          <a:gd name="T71" fmla="*/ 8 h 137"/>
                          <a:gd name="T72" fmla="*/ 66 w 97"/>
                          <a:gd name="T73" fmla="*/ 0 h 137"/>
                          <a:gd name="T74" fmla="*/ 37 w 97"/>
                          <a:gd name="T75" fmla="*/ 8 h 137"/>
                          <a:gd name="T76" fmla="*/ 30 w 97"/>
                          <a:gd name="T77" fmla="*/ 8 h 1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97" h="137">
                            <a:moveTo>
                              <a:pt x="30" y="8"/>
                            </a:moveTo>
                            <a:lnTo>
                              <a:pt x="22" y="8"/>
                            </a:lnTo>
                            <a:lnTo>
                              <a:pt x="15" y="15"/>
                            </a:lnTo>
                            <a:lnTo>
                              <a:pt x="7" y="23"/>
                            </a:lnTo>
                            <a:lnTo>
                              <a:pt x="0" y="30"/>
                            </a:lnTo>
                            <a:lnTo>
                              <a:pt x="0" y="38"/>
                            </a:lnTo>
                            <a:lnTo>
                              <a:pt x="0" y="45"/>
                            </a:lnTo>
                            <a:lnTo>
                              <a:pt x="0" y="53"/>
                            </a:lnTo>
                            <a:lnTo>
                              <a:pt x="0" y="60"/>
                            </a:lnTo>
                            <a:lnTo>
                              <a:pt x="0" y="68"/>
                            </a:lnTo>
                            <a:lnTo>
                              <a:pt x="7" y="68"/>
                            </a:lnTo>
                            <a:lnTo>
                              <a:pt x="7" y="76"/>
                            </a:lnTo>
                            <a:lnTo>
                              <a:pt x="7" y="83"/>
                            </a:lnTo>
                            <a:lnTo>
                              <a:pt x="0" y="91"/>
                            </a:lnTo>
                            <a:lnTo>
                              <a:pt x="0" y="98"/>
                            </a:lnTo>
                            <a:lnTo>
                              <a:pt x="7" y="98"/>
                            </a:lnTo>
                            <a:lnTo>
                              <a:pt x="15" y="106"/>
                            </a:lnTo>
                            <a:lnTo>
                              <a:pt x="15" y="113"/>
                            </a:lnTo>
                            <a:lnTo>
                              <a:pt x="22" y="113"/>
                            </a:lnTo>
                            <a:lnTo>
                              <a:pt x="22" y="121"/>
                            </a:lnTo>
                            <a:lnTo>
                              <a:pt x="22" y="128"/>
                            </a:lnTo>
                            <a:lnTo>
                              <a:pt x="22" y="136"/>
                            </a:lnTo>
                            <a:lnTo>
                              <a:pt x="30" y="136"/>
                            </a:lnTo>
                            <a:lnTo>
                              <a:pt x="37" y="136"/>
                            </a:lnTo>
                            <a:lnTo>
                              <a:pt x="37" y="128"/>
                            </a:lnTo>
                            <a:lnTo>
                              <a:pt x="44" y="128"/>
                            </a:lnTo>
                            <a:lnTo>
                              <a:pt x="52" y="128"/>
                            </a:lnTo>
                            <a:lnTo>
                              <a:pt x="96" y="98"/>
                            </a:lnTo>
                            <a:lnTo>
                              <a:pt x="89" y="91"/>
                            </a:lnTo>
                            <a:lnTo>
                              <a:pt x="96" y="83"/>
                            </a:lnTo>
                            <a:lnTo>
                              <a:pt x="96" y="76"/>
                            </a:lnTo>
                            <a:lnTo>
                              <a:pt x="96" y="60"/>
                            </a:lnTo>
                            <a:lnTo>
                              <a:pt x="96" y="45"/>
                            </a:lnTo>
                            <a:lnTo>
                              <a:pt x="96" y="30"/>
                            </a:lnTo>
                            <a:lnTo>
                              <a:pt x="89" y="15"/>
                            </a:lnTo>
                            <a:lnTo>
                              <a:pt x="81" y="8"/>
                            </a:lnTo>
                            <a:lnTo>
                              <a:pt x="66" y="0"/>
                            </a:lnTo>
                            <a:lnTo>
                              <a:pt x="37" y="8"/>
                            </a:lnTo>
                            <a:lnTo>
                              <a:pt x="30" y="8"/>
                            </a:lnTo>
                          </a:path>
                        </a:pathLst>
                      </a:custGeom>
                      <a:solidFill>
                        <a:srgbClr val="FFBFB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grpSp>
                    <p:nvGrpSpPr>
                      <p:cNvPr id="77959" name="Group 135">
                        <a:extLst>
                          <a:ext uri="{FF2B5EF4-FFF2-40B4-BE49-F238E27FC236}">
                            <a16:creationId xmlns:a16="http://schemas.microsoft.com/office/drawing/2014/main" id="{F2E1DF0B-F9F6-2263-86E7-E2D430AD307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622" y="1150"/>
                        <a:ext cx="17" cy="25"/>
                        <a:chOff x="3622" y="1150"/>
                        <a:chExt cx="17" cy="25"/>
                      </a:xfrm>
                    </p:grpSpPr>
                    <p:sp>
                      <p:nvSpPr>
                        <p:cNvPr id="77960" name="Freeform 136">
                          <a:extLst>
                            <a:ext uri="{FF2B5EF4-FFF2-40B4-BE49-F238E27FC236}">
                              <a16:creationId xmlns:a16="http://schemas.microsoft.com/office/drawing/2014/main" id="{3B6E752B-3E00-EDB9-96D5-6C64D49F978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22" y="1150"/>
                          <a:ext cx="17" cy="17"/>
                        </a:xfrm>
                        <a:custGeom>
                          <a:avLst/>
                          <a:gdLst>
                            <a:gd name="T0" fmla="*/ 0 w 17"/>
                            <a:gd name="T1" fmla="*/ 5 h 17"/>
                            <a:gd name="T2" fmla="*/ 0 w 17"/>
                            <a:gd name="T3" fmla="*/ 5 h 17"/>
                            <a:gd name="T4" fmla="*/ 0 w 17"/>
                            <a:gd name="T5" fmla="*/ 0 h 17"/>
                            <a:gd name="T6" fmla="*/ 8 w 17"/>
                            <a:gd name="T7" fmla="*/ 0 h 17"/>
                            <a:gd name="T8" fmla="*/ 16 w 17"/>
                            <a:gd name="T9" fmla="*/ 0 h 17"/>
                            <a:gd name="T10" fmla="*/ 16 w 17"/>
                            <a:gd name="T11" fmla="*/ 5 h 17"/>
                            <a:gd name="T12" fmla="*/ 16 w 17"/>
                            <a:gd name="T13" fmla="*/ 11 h 17"/>
                            <a:gd name="T14" fmla="*/ 8 w 17"/>
                            <a:gd name="T15" fmla="*/ 16 h 17"/>
                            <a:gd name="T16" fmla="*/ 8 w 17"/>
                            <a:gd name="T17" fmla="*/ 11 h 17"/>
                            <a:gd name="T18" fmla="*/ 16 w 17"/>
                            <a:gd name="T19" fmla="*/ 11 h 17"/>
                            <a:gd name="T20" fmla="*/ 8 w 17"/>
                            <a:gd name="T21" fmla="*/ 11 h 17"/>
                            <a:gd name="T22" fmla="*/ 8 w 17"/>
                            <a:gd name="T23" fmla="*/ 5 h 17"/>
                            <a:gd name="T24" fmla="*/ 8 w 17"/>
                            <a:gd name="T25" fmla="*/ 0 h 17"/>
                            <a:gd name="T26" fmla="*/ 0 w 17"/>
                            <a:gd name="T27" fmla="*/ 0 h 17"/>
                            <a:gd name="T28" fmla="*/ 0 w 17"/>
                            <a:gd name="T29" fmla="*/ 5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</a:cxnLst>
                          <a:rect l="0" t="0" r="r" b="b"/>
                          <a:pathLst>
                            <a:path w="17" h="17">
                              <a:moveTo>
                                <a:pt x="0" y="5"/>
                              </a:moveTo>
                              <a:lnTo>
                                <a:pt x="0" y="5"/>
                              </a:lnTo>
                              <a:lnTo>
                                <a:pt x="0" y="0"/>
                              </a:lnTo>
                              <a:lnTo>
                                <a:pt x="8" y="0"/>
                              </a:lnTo>
                              <a:lnTo>
                                <a:pt x="16" y="0"/>
                              </a:lnTo>
                              <a:lnTo>
                                <a:pt x="16" y="5"/>
                              </a:lnTo>
                              <a:lnTo>
                                <a:pt x="16" y="11"/>
                              </a:lnTo>
                              <a:lnTo>
                                <a:pt x="8" y="16"/>
                              </a:lnTo>
                              <a:lnTo>
                                <a:pt x="8" y="11"/>
                              </a:lnTo>
                              <a:lnTo>
                                <a:pt x="16" y="11"/>
                              </a:lnTo>
                              <a:lnTo>
                                <a:pt x="8" y="11"/>
                              </a:lnTo>
                              <a:lnTo>
                                <a:pt x="8" y="5"/>
                              </a:lnTo>
                              <a:lnTo>
                                <a:pt x="8" y="0"/>
                              </a:lnTo>
                              <a:lnTo>
                                <a:pt x="0" y="0"/>
                              </a:lnTo>
                              <a:lnTo>
                                <a:pt x="0" y="5"/>
                              </a:lnTo>
                            </a:path>
                          </a:pathLst>
                        </a:custGeom>
                        <a:solidFill>
                          <a:srgbClr val="DF9F7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7961" name="Freeform 137">
                          <a:extLst>
                            <a:ext uri="{FF2B5EF4-FFF2-40B4-BE49-F238E27FC236}">
                              <a16:creationId xmlns:a16="http://schemas.microsoft.com/office/drawing/2014/main" id="{7037C788-C090-CFD4-BAB1-2F2EF5E6E66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22" y="1150"/>
                          <a:ext cx="17" cy="17"/>
                        </a:xfrm>
                        <a:custGeom>
                          <a:avLst/>
                          <a:gdLst>
                            <a:gd name="T0" fmla="*/ 0 w 17"/>
                            <a:gd name="T1" fmla="*/ 5 h 17"/>
                            <a:gd name="T2" fmla="*/ 0 w 17"/>
                            <a:gd name="T3" fmla="*/ 0 h 17"/>
                            <a:gd name="T4" fmla="*/ 8 w 17"/>
                            <a:gd name="T5" fmla="*/ 0 h 17"/>
                            <a:gd name="T6" fmla="*/ 16 w 17"/>
                            <a:gd name="T7" fmla="*/ 0 h 17"/>
                            <a:gd name="T8" fmla="*/ 16 w 17"/>
                            <a:gd name="T9" fmla="*/ 5 h 17"/>
                            <a:gd name="T10" fmla="*/ 16 w 17"/>
                            <a:gd name="T11" fmla="*/ 11 h 17"/>
                            <a:gd name="T12" fmla="*/ 8 w 17"/>
                            <a:gd name="T13" fmla="*/ 16 h 17"/>
                            <a:gd name="T14" fmla="*/ 8 w 17"/>
                            <a:gd name="T15" fmla="*/ 11 h 17"/>
                            <a:gd name="T16" fmla="*/ 16 w 17"/>
                            <a:gd name="T17" fmla="*/ 11 h 17"/>
                            <a:gd name="T18" fmla="*/ 8 w 17"/>
                            <a:gd name="T19" fmla="*/ 11 h 17"/>
                            <a:gd name="T20" fmla="*/ 8 w 17"/>
                            <a:gd name="T21" fmla="*/ 5 h 17"/>
                            <a:gd name="T22" fmla="*/ 8 w 17"/>
                            <a:gd name="T23" fmla="*/ 0 h 17"/>
                            <a:gd name="T24" fmla="*/ 0 w 17"/>
                            <a:gd name="T25" fmla="*/ 0 h 17"/>
                            <a:gd name="T26" fmla="*/ 0 w 17"/>
                            <a:gd name="T27" fmla="*/ 5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</a:cxnLst>
                          <a:rect l="0" t="0" r="r" b="b"/>
                          <a:pathLst>
                            <a:path w="17" h="17">
                              <a:moveTo>
                                <a:pt x="0" y="5"/>
                              </a:moveTo>
                              <a:lnTo>
                                <a:pt x="0" y="0"/>
                              </a:lnTo>
                              <a:lnTo>
                                <a:pt x="8" y="0"/>
                              </a:lnTo>
                              <a:lnTo>
                                <a:pt x="16" y="0"/>
                              </a:lnTo>
                              <a:lnTo>
                                <a:pt x="16" y="5"/>
                              </a:lnTo>
                              <a:lnTo>
                                <a:pt x="16" y="11"/>
                              </a:lnTo>
                              <a:lnTo>
                                <a:pt x="8" y="16"/>
                              </a:lnTo>
                              <a:lnTo>
                                <a:pt x="8" y="11"/>
                              </a:lnTo>
                              <a:lnTo>
                                <a:pt x="16" y="11"/>
                              </a:lnTo>
                              <a:lnTo>
                                <a:pt x="8" y="11"/>
                              </a:lnTo>
                              <a:lnTo>
                                <a:pt x="8" y="5"/>
                              </a:lnTo>
                              <a:lnTo>
                                <a:pt x="8" y="0"/>
                              </a:lnTo>
                              <a:lnTo>
                                <a:pt x="0" y="0"/>
                              </a:lnTo>
                              <a:lnTo>
                                <a:pt x="0" y="5"/>
                              </a:lnTo>
                            </a:path>
                          </a:pathLst>
                        </a:custGeom>
                        <a:solidFill>
                          <a:srgbClr val="DF9F7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7962" name="Freeform 138">
                          <a:extLst>
                            <a:ext uri="{FF2B5EF4-FFF2-40B4-BE49-F238E27FC236}">
                              <a16:creationId xmlns:a16="http://schemas.microsoft.com/office/drawing/2014/main" id="{70194D1B-08A9-11C4-F36C-EDE88C095F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30" y="1174"/>
                          <a:ext cx="1" cy="1"/>
                        </a:xfrm>
                        <a:custGeom>
                          <a:avLst/>
                          <a:gdLst>
                            <a:gd name="T0" fmla="*/ 0 w 1"/>
                            <a:gd name="T1" fmla="*/ 0 h 1"/>
                            <a:gd name="T2" fmla="*/ 0 w 1"/>
                            <a:gd name="T3" fmla="*/ 0 h 1"/>
                            <a:gd name="T4" fmla="*/ 0 w 1"/>
                            <a:gd name="T5" fmla="*/ 0 h 1"/>
                            <a:gd name="T6" fmla="*/ 0 w 1"/>
                            <a:gd name="T7" fmla="*/ 0 h 1"/>
                            <a:gd name="T8" fmla="*/ 0 w 1"/>
                            <a:gd name="T9" fmla="*/ 0 h 1"/>
                            <a:gd name="T10" fmla="*/ 0 w 1"/>
                            <a:gd name="T11" fmla="*/ 0 h 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" h="1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</a:path>
                          </a:pathLst>
                        </a:custGeom>
                        <a:solidFill>
                          <a:srgbClr val="DF9F7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7963" name="Freeform 139">
                          <a:extLst>
                            <a:ext uri="{FF2B5EF4-FFF2-40B4-BE49-F238E27FC236}">
                              <a16:creationId xmlns:a16="http://schemas.microsoft.com/office/drawing/2014/main" id="{824EFBD0-BE5F-1F64-AEB9-CE2428FB359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30" y="1174"/>
                          <a:ext cx="1" cy="1"/>
                        </a:xfrm>
                        <a:custGeom>
                          <a:avLst/>
                          <a:gdLst>
                            <a:gd name="T0" fmla="*/ 0 w 1"/>
                            <a:gd name="T1" fmla="*/ 0 h 1"/>
                            <a:gd name="T2" fmla="*/ 0 w 1"/>
                            <a:gd name="T3" fmla="*/ 0 h 1"/>
                            <a:gd name="T4" fmla="*/ 0 w 1"/>
                            <a:gd name="T5" fmla="*/ 0 h 1"/>
                            <a:gd name="T6" fmla="*/ 0 w 1"/>
                            <a:gd name="T7" fmla="*/ 0 h 1"/>
                            <a:gd name="T8" fmla="*/ 0 w 1"/>
                            <a:gd name="T9" fmla="*/ 0 h 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" h="1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</a:path>
                          </a:pathLst>
                        </a:custGeom>
                        <a:solidFill>
                          <a:srgbClr val="DF9F7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</p:grpSp>
                  <p:sp>
                    <p:nvSpPr>
                      <p:cNvPr id="77964" name="Freeform 140">
                        <a:extLst>
                          <a:ext uri="{FF2B5EF4-FFF2-40B4-BE49-F238E27FC236}">
                            <a16:creationId xmlns:a16="http://schemas.microsoft.com/office/drawing/2014/main" id="{F9A3FBDB-E542-2B68-625F-0CC9F907843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98" y="1166"/>
                        <a:ext cx="1" cy="17"/>
                      </a:xfrm>
                      <a:custGeom>
                        <a:avLst/>
                        <a:gdLst>
                          <a:gd name="T0" fmla="*/ 0 w 1"/>
                          <a:gd name="T1" fmla="*/ 0 h 17"/>
                          <a:gd name="T2" fmla="*/ 0 w 1"/>
                          <a:gd name="T3" fmla="*/ 5 h 17"/>
                          <a:gd name="T4" fmla="*/ 0 w 1"/>
                          <a:gd name="T5" fmla="*/ 5 h 17"/>
                          <a:gd name="T6" fmla="*/ 0 w 1"/>
                          <a:gd name="T7" fmla="*/ 5 h 17"/>
                          <a:gd name="T8" fmla="*/ 0 w 1"/>
                          <a:gd name="T9" fmla="*/ 11 h 17"/>
                          <a:gd name="T10" fmla="*/ 0 w 1"/>
                          <a:gd name="T11" fmla="*/ 11 h 17"/>
                          <a:gd name="T12" fmla="*/ 0 w 1"/>
                          <a:gd name="T13" fmla="*/ 16 h 17"/>
                          <a:gd name="T14" fmla="*/ 0 w 1"/>
                          <a:gd name="T15" fmla="*/ 11 h 17"/>
                          <a:gd name="T16" fmla="*/ 0 w 1"/>
                          <a:gd name="T17" fmla="*/ 5 h 17"/>
                          <a:gd name="T18" fmla="*/ 0 w 1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" h="17">
                            <a:moveTo>
                              <a:pt x="0" y="0"/>
                            </a:moveTo>
                            <a:lnTo>
                              <a:pt x="0" y="5"/>
                            </a:lnTo>
                            <a:lnTo>
                              <a:pt x="0" y="5"/>
                            </a:lnTo>
                            <a:lnTo>
                              <a:pt x="0" y="5"/>
                            </a:lnTo>
                            <a:lnTo>
                              <a:pt x="0" y="11"/>
                            </a:lnTo>
                            <a:lnTo>
                              <a:pt x="0" y="11"/>
                            </a:lnTo>
                            <a:lnTo>
                              <a:pt x="0" y="16"/>
                            </a:lnTo>
                            <a:lnTo>
                              <a:pt x="0" y="11"/>
                            </a:lnTo>
                            <a:lnTo>
                              <a:pt x="0" y="5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65" name="Freeform 141">
                        <a:extLst>
                          <a:ext uri="{FF2B5EF4-FFF2-40B4-BE49-F238E27FC236}">
                            <a16:creationId xmlns:a16="http://schemas.microsoft.com/office/drawing/2014/main" id="{021BF44B-2C94-8053-AA44-E19212C6C07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98" y="1166"/>
                        <a:ext cx="1" cy="17"/>
                      </a:xfrm>
                      <a:custGeom>
                        <a:avLst/>
                        <a:gdLst>
                          <a:gd name="T0" fmla="*/ 0 w 1"/>
                          <a:gd name="T1" fmla="*/ 0 h 17"/>
                          <a:gd name="T2" fmla="*/ 0 w 1"/>
                          <a:gd name="T3" fmla="*/ 5 h 17"/>
                          <a:gd name="T4" fmla="*/ 0 w 1"/>
                          <a:gd name="T5" fmla="*/ 5 h 17"/>
                          <a:gd name="T6" fmla="*/ 0 w 1"/>
                          <a:gd name="T7" fmla="*/ 5 h 17"/>
                          <a:gd name="T8" fmla="*/ 0 w 1"/>
                          <a:gd name="T9" fmla="*/ 11 h 17"/>
                          <a:gd name="T10" fmla="*/ 0 w 1"/>
                          <a:gd name="T11" fmla="*/ 11 h 17"/>
                          <a:gd name="T12" fmla="*/ 0 w 1"/>
                          <a:gd name="T13" fmla="*/ 16 h 17"/>
                          <a:gd name="T14" fmla="*/ 0 w 1"/>
                          <a:gd name="T15" fmla="*/ 11 h 17"/>
                          <a:gd name="T16" fmla="*/ 0 w 1"/>
                          <a:gd name="T17" fmla="*/ 5 h 17"/>
                          <a:gd name="T18" fmla="*/ 0 w 1"/>
                          <a:gd name="T19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" h="17">
                            <a:moveTo>
                              <a:pt x="0" y="0"/>
                            </a:moveTo>
                            <a:lnTo>
                              <a:pt x="0" y="5"/>
                            </a:lnTo>
                            <a:lnTo>
                              <a:pt x="0" y="5"/>
                            </a:lnTo>
                            <a:lnTo>
                              <a:pt x="0" y="5"/>
                            </a:lnTo>
                            <a:lnTo>
                              <a:pt x="0" y="11"/>
                            </a:lnTo>
                            <a:lnTo>
                              <a:pt x="0" y="11"/>
                            </a:lnTo>
                            <a:lnTo>
                              <a:pt x="0" y="16"/>
                            </a:lnTo>
                            <a:lnTo>
                              <a:pt x="0" y="11"/>
                            </a:lnTo>
                            <a:lnTo>
                              <a:pt x="0" y="5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D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grpSp>
                  <p:nvGrpSpPr>
                    <p:cNvPr id="77966" name="Group 142">
                      <a:extLst>
                        <a:ext uri="{FF2B5EF4-FFF2-40B4-BE49-F238E27FC236}">
                          <a16:creationId xmlns:a16="http://schemas.microsoft.com/office/drawing/2014/main" id="{B82BF8A0-538E-9324-A5AD-858AAF639DF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66" y="1070"/>
                      <a:ext cx="137" cy="145"/>
                      <a:chOff x="3566" y="1070"/>
                      <a:chExt cx="137" cy="145"/>
                    </a:xfrm>
                  </p:grpSpPr>
                  <p:sp>
                    <p:nvSpPr>
                      <p:cNvPr id="77967" name="Freeform 143">
                        <a:extLst>
                          <a:ext uri="{FF2B5EF4-FFF2-40B4-BE49-F238E27FC236}">
                            <a16:creationId xmlns:a16="http://schemas.microsoft.com/office/drawing/2014/main" id="{8848D854-D26B-9CEC-D920-07CAC18DE98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66" y="1070"/>
                        <a:ext cx="137" cy="145"/>
                      </a:xfrm>
                      <a:custGeom>
                        <a:avLst/>
                        <a:gdLst>
                          <a:gd name="T0" fmla="*/ 53 w 137"/>
                          <a:gd name="T1" fmla="*/ 0 h 145"/>
                          <a:gd name="T2" fmla="*/ 38 w 137"/>
                          <a:gd name="T3" fmla="*/ 0 h 145"/>
                          <a:gd name="T4" fmla="*/ 23 w 137"/>
                          <a:gd name="T5" fmla="*/ 8 h 145"/>
                          <a:gd name="T6" fmla="*/ 15 w 137"/>
                          <a:gd name="T7" fmla="*/ 23 h 145"/>
                          <a:gd name="T8" fmla="*/ 0 w 137"/>
                          <a:gd name="T9" fmla="*/ 30 h 145"/>
                          <a:gd name="T10" fmla="*/ 0 w 137"/>
                          <a:gd name="T11" fmla="*/ 45 h 145"/>
                          <a:gd name="T12" fmla="*/ 8 w 137"/>
                          <a:gd name="T13" fmla="*/ 61 h 145"/>
                          <a:gd name="T14" fmla="*/ 15 w 137"/>
                          <a:gd name="T15" fmla="*/ 53 h 145"/>
                          <a:gd name="T16" fmla="*/ 15 w 137"/>
                          <a:gd name="T17" fmla="*/ 38 h 145"/>
                          <a:gd name="T18" fmla="*/ 23 w 137"/>
                          <a:gd name="T19" fmla="*/ 30 h 145"/>
                          <a:gd name="T20" fmla="*/ 38 w 137"/>
                          <a:gd name="T21" fmla="*/ 23 h 145"/>
                          <a:gd name="T22" fmla="*/ 30 w 137"/>
                          <a:gd name="T23" fmla="*/ 30 h 145"/>
                          <a:gd name="T24" fmla="*/ 23 w 137"/>
                          <a:gd name="T25" fmla="*/ 45 h 145"/>
                          <a:gd name="T26" fmla="*/ 30 w 137"/>
                          <a:gd name="T27" fmla="*/ 61 h 145"/>
                          <a:gd name="T28" fmla="*/ 38 w 137"/>
                          <a:gd name="T29" fmla="*/ 83 h 145"/>
                          <a:gd name="T30" fmla="*/ 45 w 137"/>
                          <a:gd name="T31" fmla="*/ 91 h 145"/>
                          <a:gd name="T32" fmla="*/ 45 w 137"/>
                          <a:gd name="T33" fmla="*/ 114 h 145"/>
                          <a:gd name="T34" fmla="*/ 38 w 137"/>
                          <a:gd name="T35" fmla="*/ 121 h 145"/>
                          <a:gd name="T36" fmla="*/ 38 w 137"/>
                          <a:gd name="T37" fmla="*/ 136 h 145"/>
                          <a:gd name="T38" fmla="*/ 45 w 137"/>
                          <a:gd name="T39" fmla="*/ 144 h 145"/>
                          <a:gd name="T40" fmla="*/ 53 w 137"/>
                          <a:gd name="T41" fmla="*/ 136 h 145"/>
                          <a:gd name="T42" fmla="*/ 60 w 137"/>
                          <a:gd name="T43" fmla="*/ 129 h 145"/>
                          <a:gd name="T44" fmla="*/ 53 w 137"/>
                          <a:gd name="T45" fmla="*/ 91 h 145"/>
                          <a:gd name="T46" fmla="*/ 53 w 137"/>
                          <a:gd name="T47" fmla="*/ 76 h 145"/>
                          <a:gd name="T48" fmla="*/ 68 w 137"/>
                          <a:gd name="T49" fmla="*/ 83 h 145"/>
                          <a:gd name="T50" fmla="*/ 68 w 137"/>
                          <a:gd name="T51" fmla="*/ 99 h 145"/>
                          <a:gd name="T52" fmla="*/ 106 w 137"/>
                          <a:gd name="T53" fmla="*/ 114 h 145"/>
                          <a:gd name="T54" fmla="*/ 121 w 137"/>
                          <a:gd name="T55" fmla="*/ 114 h 145"/>
                          <a:gd name="T56" fmla="*/ 128 w 137"/>
                          <a:gd name="T57" fmla="*/ 99 h 145"/>
                          <a:gd name="T58" fmla="*/ 128 w 137"/>
                          <a:gd name="T59" fmla="*/ 83 h 145"/>
                          <a:gd name="T60" fmla="*/ 128 w 137"/>
                          <a:gd name="T61" fmla="*/ 61 h 145"/>
                          <a:gd name="T62" fmla="*/ 121 w 137"/>
                          <a:gd name="T63" fmla="*/ 30 h 145"/>
                          <a:gd name="T64" fmla="*/ 113 w 137"/>
                          <a:gd name="T65" fmla="*/ 15 h 145"/>
                          <a:gd name="T66" fmla="*/ 98 w 137"/>
                          <a:gd name="T67" fmla="*/ 8 h 145"/>
                          <a:gd name="T68" fmla="*/ 83 w 137"/>
                          <a:gd name="T69" fmla="*/ 0 h 145"/>
                          <a:gd name="T70" fmla="*/ 68 w 137"/>
                          <a:gd name="T71" fmla="*/ 0 h 1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137" h="145">
                            <a:moveTo>
                              <a:pt x="60" y="0"/>
                            </a:moveTo>
                            <a:lnTo>
                              <a:pt x="53" y="0"/>
                            </a:lnTo>
                            <a:lnTo>
                              <a:pt x="45" y="0"/>
                            </a:lnTo>
                            <a:lnTo>
                              <a:pt x="38" y="0"/>
                            </a:lnTo>
                            <a:lnTo>
                              <a:pt x="30" y="8"/>
                            </a:lnTo>
                            <a:lnTo>
                              <a:pt x="23" y="8"/>
                            </a:lnTo>
                            <a:lnTo>
                              <a:pt x="23" y="15"/>
                            </a:lnTo>
                            <a:lnTo>
                              <a:pt x="15" y="23"/>
                            </a:lnTo>
                            <a:lnTo>
                              <a:pt x="8" y="30"/>
                            </a:lnTo>
                            <a:lnTo>
                              <a:pt x="0" y="30"/>
                            </a:lnTo>
                            <a:lnTo>
                              <a:pt x="0" y="38"/>
                            </a:lnTo>
                            <a:lnTo>
                              <a:pt x="0" y="45"/>
                            </a:lnTo>
                            <a:lnTo>
                              <a:pt x="0" y="53"/>
                            </a:lnTo>
                            <a:lnTo>
                              <a:pt x="8" y="61"/>
                            </a:lnTo>
                            <a:lnTo>
                              <a:pt x="15" y="61"/>
                            </a:lnTo>
                            <a:lnTo>
                              <a:pt x="15" y="53"/>
                            </a:lnTo>
                            <a:lnTo>
                              <a:pt x="15" y="45"/>
                            </a:lnTo>
                            <a:lnTo>
                              <a:pt x="15" y="38"/>
                            </a:lnTo>
                            <a:lnTo>
                              <a:pt x="23" y="38"/>
                            </a:lnTo>
                            <a:lnTo>
                              <a:pt x="23" y="30"/>
                            </a:lnTo>
                            <a:lnTo>
                              <a:pt x="30" y="30"/>
                            </a:lnTo>
                            <a:lnTo>
                              <a:pt x="38" y="23"/>
                            </a:lnTo>
                            <a:lnTo>
                              <a:pt x="38" y="30"/>
                            </a:lnTo>
                            <a:lnTo>
                              <a:pt x="30" y="30"/>
                            </a:lnTo>
                            <a:lnTo>
                              <a:pt x="23" y="38"/>
                            </a:lnTo>
                            <a:lnTo>
                              <a:pt x="23" y="45"/>
                            </a:lnTo>
                            <a:lnTo>
                              <a:pt x="23" y="53"/>
                            </a:lnTo>
                            <a:lnTo>
                              <a:pt x="30" y="61"/>
                            </a:lnTo>
                            <a:lnTo>
                              <a:pt x="38" y="76"/>
                            </a:lnTo>
                            <a:lnTo>
                              <a:pt x="38" y="83"/>
                            </a:lnTo>
                            <a:lnTo>
                              <a:pt x="45" y="83"/>
                            </a:lnTo>
                            <a:lnTo>
                              <a:pt x="45" y="91"/>
                            </a:lnTo>
                            <a:lnTo>
                              <a:pt x="45" y="106"/>
                            </a:lnTo>
                            <a:lnTo>
                              <a:pt x="45" y="114"/>
                            </a:lnTo>
                            <a:lnTo>
                              <a:pt x="45" y="121"/>
                            </a:lnTo>
                            <a:lnTo>
                              <a:pt x="38" y="121"/>
                            </a:lnTo>
                            <a:lnTo>
                              <a:pt x="38" y="129"/>
                            </a:lnTo>
                            <a:lnTo>
                              <a:pt x="38" y="136"/>
                            </a:lnTo>
                            <a:lnTo>
                              <a:pt x="38" y="144"/>
                            </a:lnTo>
                            <a:lnTo>
                              <a:pt x="45" y="144"/>
                            </a:lnTo>
                            <a:lnTo>
                              <a:pt x="53" y="144"/>
                            </a:lnTo>
                            <a:lnTo>
                              <a:pt x="53" y="136"/>
                            </a:lnTo>
                            <a:lnTo>
                              <a:pt x="60" y="136"/>
                            </a:lnTo>
                            <a:lnTo>
                              <a:pt x="60" y="129"/>
                            </a:lnTo>
                            <a:lnTo>
                              <a:pt x="60" y="106"/>
                            </a:lnTo>
                            <a:lnTo>
                              <a:pt x="53" y="91"/>
                            </a:lnTo>
                            <a:lnTo>
                              <a:pt x="53" y="83"/>
                            </a:lnTo>
                            <a:lnTo>
                              <a:pt x="53" y="76"/>
                            </a:lnTo>
                            <a:lnTo>
                              <a:pt x="60" y="76"/>
                            </a:lnTo>
                            <a:lnTo>
                              <a:pt x="68" y="83"/>
                            </a:lnTo>
                            <a:lnTo>
                              <a:pt x="68" y="91"/>
                            </a:lnTo>
                            <a:lnTo>
                              <a:pt x="68" y="99"/>
                            </a:lnTo>
                            <a:lnTo>
                              <a:pt x="98" y="114"/>
                            </a:lnTo>
                            <a:lnTo>
                              <a:pt x="106" y="114"/>
                            </a:lnTo>
                            <a:lnTo>
                              <a:pt x="113" y="114"/>
                            </a:lnTo>
                            <a:lnTo>
                              <a:pt x="121" y="114"/>
                            </a:lnTo>
                            <a:lnTo>
                              <a:pt x="128" y="106"/>
                            </a:lnTo>
                            <a:lnTo>
                              <a:pt x="128" y="99"/>
                            </a:lnTo>
                            <a:lnTo>
                              <a:pt x="136" y="91"/>
                            </a:lnTo>
                            <a:lnTo>
                              <a:pt x="128" y="83"/>
                            </a:lnTo>
                            <a:lnTo>
                              <a:pt x="128" y="76"/>
                            </a:lnTo>
                            <a:lnTo>
                              <a:pt x="128" y="61"/>
                            </a:lnTo>
                            <a:lnTo>
                              <a:pt x="121" y="45"/>
                            </a:lnTo>
                            <a:lnTo>
                              <a:pt x="121" y="30"/>
                            </a:lnTo>
                            <a:lnTo>
                              <a:pt x="113" y="23"/>
                            </a:lnTo>
                            <a:lnTo>
                              <a:pt x="113" y="15"/>
                            </a:lnTo>
                            <a:lnTo>
                              <a:pt x="106" y="8"/>
                            </a:lnTo>
                            <a:lnTo>
                              <a:pt x="98" y="8"/>
                            </a:lnTo>
                            <a:lnTo>
                              <a:pt x="91" y="0"/>
                            </a:lnTo>
                            <a:lnTo>
                              <a:pt x="83" y="0"/>
                            </a:lnTo>
                            <a:lnTo>
                              <a:pt x="76" y="0"/>
                            </a:lnTo>
                            <a:lnTo>
                              <a:pt x="68" y="0"/>
                            </a:lnTo>
                            <a:lnTo>
                              <a:pt x="60" y="0"/>
                            </a:lnTo>
                          </a:path>
                        </a:pathLst>
                      </a:custGeom>
                      <a:solidFill>
                        <a:srgbClr val="5F3F1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68" name="Freeform 144">
                        <a:extLst>
                          <a:ext uri="{FF2B5EF4-FFF2-40B4-BE49-F238E27FC236}">
                            <a16:creationId xmlns:a16="http://schemas.microsoft.com/office/drawing/2014/main" id="{69DB91E9-EB10-0053-46C6-680EBE5DA1A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66" y="1070"/>
                        <a:ext cx="137" cy="145"/>
                      </a:xfrm>
                      <a:custGeom>
                        <a:avLst/>
                        <a:gdLst>
                          <a:gd name="T0" fmla="*/ 53 w 137"/>
                          <a:gd name="T1" fmla="*/ 0 h 145"/>
                          <a:gd name="T2" fmla="*/ 38 w 137"/>
                          <a:gd name="T3" fmla="*/ 0 h 145"/>
                          <a:gd name="T4" fmla="*/ 23 w 137"/>
                          <a:gd name="T5" fmla="*/ 8 h 145"/>
                          <a:gd name="T6" fmla="*/ 15 w 137"/>
                          <a:gd name="T7" fmla="*/ 23 h 145"/>
                          <a:gd name="T8" fmla="*/ 0 w 137"/>
                          <a:gd name="T9" fmla="*/ 30 h 145"/>
                          <a:gd name="T10" fmla="*/ 0 w 137"/>
                          <a:gd name="T11" fmla="*/ 45 h 145"/>
                          <a:gd name="T12" fmla="*/ 8 w 137"/>
                          <a:gd name="T13" fmla="*/ 61 h 145"/>
                          <a:gd name="T14" fmla="*/ 15 w 137"/>
                          <a:gd name="T15" fmla="*/ 53 h 145"/>
                          <a:gd name="T16" fmla="*/ 15 w 137"/>
                          <a:gd name="T17" fmla="*/ 38 h 145"/>
                          <a:gd name="T18" fmla="*/ 23 w 137"/>
                          <a:gd name="T19" fmla="*/ 30 h 145"/>
                          <a:gd name="T20" fmla="*/ 38 w 137"/>
                          <a:gd name="T21" fmla="*/ 23 h 145"/>
                          <a:gd name="T22" fmla="*/ 30 w 137"/>
                          <a:gd name="T23" fmla="*/ 30 h 145"/>
                          <a:gd name="T24" fmla="*/ 23 w 137"/>
                          <a:gd name="T25" fmla="*/ 45 h 145"/>
                          <a:gd name="T26" fmla="*/ 30 w 137"/>
                          <a:gd name="T27" fmla="*/ 61 h 145"/>
                          <a:gd name="T28" fmla="*/ 38 w 137"/>
                          <a:gd name="T29" fmla="*/ 83 h 145"/>
                          <a:gd name="T30" fmla="*/ 45 w 137"/>
                          <a:gd name="T31" fmla="*/ 91 h 145"/>
                          <a:gd name="T32" fmla="*/ 45 w 137"/>
                          <a:gd name="T33" fmla="*/ 114 h 145"/>
                          <a:gd name="T34" fmla="*/ 38 w 137"/>
                          <a:gd name="T35" fmla="*/ 121 h 145"/>
                          <a:gd name="T36" fmla="*/ 38 w 137"/>
                          <a:gd name="T37" fmla="*/ 136 h 145"/>
                          <a:gd name="T38" fmla="*/ 45 w 137"/>
                          <a:gd name="T39" fmla="*/ 144 h 145"/>
                          <a:gd name="T40" fmla="*/ 53 w 137"/>
                          <a:gd name="T41" fmla="*/ 136 h 145"/>
                          <a:gd name="T42" fmla="*/ 60 w 137"/>
                          <a:gd name="T43" fmla="*/ 129 h 145"/>
                          <a:gd name="T44" fmla="*/ 53 w 137"/>
                          <a:gd name="T45" fmla="*/ 91 h 145"/>
                          <a:gd name="T46" fmla="*/ 53 w 137"/>
                          <a:gd name="T47" fmla="*/ 76 h 145"/>
                          <a:gd name="T48" fmla="*/ 68 w 137"/>
                          <a:gd name="T49" fmla="*/ 83 h 145"/>
                          <a:gd name="T50" fmla="*/ 68 w 137"/>
                          <a:gd name="T51" fmla="*/ 99 h 145"/>
                          <a:gd name="T52" fmla="*/ 106 w 137"/>
                          <a:gd name="T53" fmla="*/ 114 h 145"/>
                          <a:gd name="T54" fmla="*/ 121 w 137"/>
                          <a:gd name="T55" fmla="*/ 114 h 145"/>
                          <a:gd name="T56" fmla="*/ 128 w 137"/>
                          <a:gd name="T57" fmla="*/ 99 h 145"/>
                          <a:gd name="T58" fmla="*/ 128 w 137"/>
                          <a:gd name="T59" fmla="*/ 83 h 145"/>
                          <a:gd name="T60" fmla="*/ 128 w 137"/>
                          <a:gd name="T61" fmla="*/ 61 h 145"/>
                          <a:gd name="T62" fmla="*/ 121 w 137"/>
                          <a:gd name="T63" fmla="*/ 30 h 145"/>
                          <a:gd name="T64" fmla="*/ 113 w 137"/>
                          <a:gd name="T65" fmla="*/ 15 h 145"/>
                          <a:gd name="T66" fmla="*/ 98 w 137"/>
                          <a:gd name="T67" fmla="*/ 8 h 145"/>
                          <a:gd name="T68" fmla="*/ 83 w 137"/>
                          <a:gd name="T69" fmla="*/ 0 h 145"/>
                          <a:gd name="T70" fmla="*/ 68 w 137"/>
                          <a:gd name="T71" fmla="*/ 0 h 1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</a:cxnLst>
                        <a:rect l="0" t="0" r="r" b="b"/>
                        <a:pathLst>
                          <a:path w="137" h="145">
                            <a:moveTo>
                              <a:pt x="60" y="0"/>
                            </a:moveTo>
                            <a:lnTo>
                              <a:pt x="53" y="0"/>
                            </a:lnTo>
                            <a:lnTo>
                              <a:pt x="45" y="0"/>
                            </a:lnTo>
                            <a:lnTo>
                              <a:pt x="38" y="0"/>
                            </a:lnTo>
                            <a:lnTo>
                              <a:pt x="30" y="8"/>
                            </a:lnTo>
                            <a:lnTo>
                              <a:pt x="23" y="8"/>
                            </a:lnTo>
                            <a:lnTo>
                              <a:pt x="23" y="15"/>
                            </a:lnTo>
                            <a:lnTo>
                              <a:pt x="15" y="23"/>
                            </a:lnTo>
                            <a:lnTo>
                              <a:pt x="8" y="30"/>
                            </a:lnTo>
                            <a:lnTo>
                              <a:pt x="0" y="30"/>
                            </a:lnTo>
                            <a:lnTo>
                              <a:pt x="0" y="38"/>
                            </a:lnTo>
                            <a:lnTo>
                              <a:pt x="0" y="45"/>
                            </a:lnTo>
                            <a:lnTo>
                              <a:pt x="0" y="53"/>
                            </a:lnTo>
                            <a:lnTo>
                              <a:pt x="8" y="61"/>
                            </a:lnTo>
                            <a:lnTo>
                              <a:pt x="15" y="61"/>
                            </a:lnTo>
                            <a:lnTo>
                              <a:pt x="15" y="53"/>
                            </a:lnTo>
                            <a:lnTo>
                              <a:pt x="15" y="45"/>
                            </a:lnTo>
                            <a:lnTo>
                              <a:pt x="15" y="38"/>
                            </a:lnTo>
                            <a:lnTo>
                              <a:pt x="23" y="38"/>
                            </a:lnTo>
                            <a:lnTo>
                              <a:pt x="23" y="30"/>
                            </a:lnTo>
                            <a:lnTo>
                              <a:pt x="30" y="30"/>
                            </a:lnTo>
                            <a:lnTo>
                              <a:pt x="38" y="23"/>
                            </a:lnTo>
                            <a:lnTo>
                              <a:pt x="38" y="30"/>
                            </a:lnTo>
                            <a:lnTo>
                              <a:pt x="30" y="30"/>
                            </a:lnTo>
                            <a:lnTo>
                              <a:pt x="23" y="38"/>
                            </a:lnTo>
                            <a:lnTo>
                              <a:pt x="23" y="45"/>
                            </a:lnTo>
                            <a:lnTo>
                              <a:pt x="23" y="53"/>
                            </a:lnTo>
                            <a:lnTo>
                              <a:pt x="30" y="61"/>
                            </a:lnTo>
                            <a:lnTo>
                              <a:pt x="38" y="76"/>
                            </a:lnTo>
                            <a:lnTo>
                              <a:pt x="38" y="83"/>
                            </a:lnTo>
                            <a:lnTo>
                              <a:pt x="45" y="83"/>
                            </a:lnTo>
                            <a:lnTo>
                              <a:pt x="45" y="91"/>
                            </a:lnTo>
                            <a:lnTo>
                              <a:pt x="45" y="106"/>
                            </a:lnTo>
                            <a:lnTo>
                              <a:pt x="45" y="114"/>
                            </a:lnTo>
                            <a:lnTo>
                              <a:pt x="45" y="121"/>
                            </a:lnTo>
                            <a:lnTo>
                              <a:pt x="38" y="121"/>
                            </a:lnTo>
                            <a:lnTo>
                              <a:pt x="38" y="129"/>
                            </a:lnTo>
                            <a:lnTo>
                              <a:pt x="38" y="136"/>
                            </a:lnTo>
                            <a:lnTo>
                              <a:pt x="38" y="144"/>
                            </a:lnTo>
                            <a:lnTo>
                              <a:pt x="45" y="144"/>
                            </a:lnTo>
                            <a:lnTo>
                              <a:pt x="53" y="144"/>
                            </a:lnTo>
                            <a:lnTo>
                              <a:pt x="53" y="136"/>
                            </a:lnTo>
                            <a:lnTo>
                              <a:pt x="60" y="136"/>
                            </a:lnTo>
                            <a:lnTo>
                              <a:pt x="60" y="129"/>
                            </a:lnTo>
                            <a:lnTo>
                              <a:pt x="60" y="106"/>
                            </a:lnTo>
                            <a:lnTo>
                              <a:pt x="53" y="91"/>
                            </a:lnTo>
                            <a:lnTo>
                              <a:pt x="53" y="83"/>
                            </a:lnTo>
                            <a:lnTo>
                              <a:pt x="53" y="76"/>
                            </a:lnTo>
                            <a:lnTo>
                              <a:pt x="60" y="76"/>
                            </a:lnTo>
                            <a:lnTo>
                              <a:pt x="68" y="83"/>
                            </a:lnTo>
                            <a:lnTo>
                              <a:pt x="68" y="91"/>
                            </a:lnTo>
                            <a:lnTo>
                              <a:pt x="68" y="99"/>
                            </a:lnTo>
                            <a:lnTo>
                              <a:pt x="98" y="114"/>
                            </a:lnTo>
                            <a:lnTo>
                              <a:pt x="106" y="114"/>
                            </a:lnTo>
                            <a:lnTo>
                              <a:pt x="113" y="114"/>
                            </a:lnTo>
                            <a:lnTo>
                              <a:pt x="121" y="114"/>
                            </a:lnTo>
                            <a:lnTo>
                              <a:pt x="128" y="106"/>
                            </a:lnTo>
                            <a:lnTo>
                              <a:pt x="128" y="99"/>
                            </a:lnTo>
                            <a:lnTo>
                              <a:pt x="136" y="91"/>
                            </a:lnTo>
                            <a:lnTo>
                              <a:pt x="128" y="83"/>
                            </a:lnTo>
                            <a:lnTo>
                              <a:pt x="128" y="76"/>
                            </a:lnTo>
                            <a:lnTo>
                              <a:pt x="128" y="61"/>
                            </a:lnTo>
                            <a:lnTo>
                              <a:pt x="121" y="45"/>
                            </a:lnTo>
                            <a:lnTo>
                              <a:pt x="121" y="30"/>
                            </a:lnTo>
                            <a:lnTo>
                              <a:pt x="113" y="23"/>
                            </a:lnTo>
                            <a:lnTo>
                              <a:pt x="113" y="15"/>
                            </a:lnTo>
                            <a:lnTo>
                              <a:pt x="106" y="8"/>
                            </a:lnTo>
                            <a:lnTo>
                              <a:pt x="98" y="8"/>
                            </a:lnTo>
                            <a:lnTo>
                              <a:pt x="91" y="0"/>
                            </a:lnTo>
                            <a:lnTo>
                              <a:pt x="83" y="0"/>
                            </a:lnTo>
                            <a:lnTo>
                              <a:pt x="76" y="0"/>
                            </a:lnTo>
                            <a:lnTo>
                              <a:pt x="68" y="0"/>
                            </a:lnTo>
                            <a:lnTo>
                              <a:pt x="60" y="0"/>
                            </a:lnTo>
                          </a:path>
                        </a:pathLst>
                      </a:custGeom>
                      <a:solidFill>
                        <a:srgbClr val="5F3F1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69" name="Freeform 145">
                        <a:extLst>
                          <a:ext uri="{FF2B5EF4-FFF2-40B4-BE49-F238E27FC236}">
                            <a16:creationId xmlns:a16="http://schemas.microsoft.com/office/drawing/2014/main" id="{ACC8F35D-F3C1-047E-5D27-E36327F09B2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82" y="1142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1"/>
                          <a:gd name="T2" fmla="*/ 0 w 1"/>
                          <a:gd name="T3" fmla="*/ 0 h 1"/>
                          <a:gd name="T4" fmla="*/ 0 w 1"/>
                          <a:gd name="T5" fmla="*/ 0 h 1"/>
                          <a:gd name="T6" fmla="*/ 0 w 1"/>
                          <a:gd name="T7" fmla="*/ 0 h 1"/>
                          <a:gd name="T8" fmla="*/ 0 w 1"/>
                          <a:gd name="T9" fmla="*/ 0 h 1"/>
                          <a:gd name="T10" fmla="*/ 0 w 1"/>
                          <a:gd name="T11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5F3F1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70" name="Freeform 146">
                        <a:extLst>
                          <a:ext uri="{FF2B5EF4-FFF2-40B4-BE49-F238E27FC236}">
                            <a16:creationId xmlns:a16="http://schemas.microsoft.com/office/drawing/2014/main" id="{77D1FD74-FE0A-C552-4B11-589A035BDF7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82" y="1142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1"/>
                          <a:gd name="T2" fmla="*/ 0 w 1"/>
                          <a:gd name="T3" fmla="*/ 0 h 1"/>
                          <a:gd name="T4" fmla="*/ 0 w 1"/>
                          <a:gd name="T5" fmla="*/ 0 h 1"/>
                          <a:gd name="T6" fmla="*/ 0 w 1"/>
                          <a:gd name="T7" fmla="*/ 0 h 1"/>
                          <a:gd name="T8" fmla="*/ 0 w 1"/>
                          <a:gd name="T9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5F3F1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71" name="Freeform 147">
                        <a:extLst>
                          <a:ext uri="{FF2B5EF4-FFF2-40B4-BE49-F238E27FC236}">
                            <a16:creationId xmlns:a16="http://schemas.microsoft.com/office/drawing/2014/main" id="{529ED5E6-E0DC-9098-B4D5-E125389FBD6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82" y="1158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1"/>
                          <a:gd name="T2" fmla="*/ 0 w 1"/>
                          <a:gd name="T3" fmla="*/ 0 h 1"/>
                          <a:gd name="T4" fmla="*/ 0 w 1"/>
                          <a:gd name="T5" fmla="*/ 0 h 1"/>
                          <a:gd name="T6" fmla="*/ 0 w 1"/>
                          <a:gd name="T7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1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5F3F1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72" name="Freeform 148">
                        <a:extLst>
                          <a:ext uri="{FF2B5EF4-FFF2-40B4-BE49-F238E27FC236}">
                            <a16:creationId xmlns:a16="http://schemas.microsoft.com/office/drawing/2014/main" id="{4A14DA03-EBB7-9F1C-F1CB-37768EE8CD7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82" y="1158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1"/>
                          <a:gd name="T2" fmla="*/ 0 w 1"/>
                          <a:gd name="T3" fmla="*/ 0 h 1"/>
                          <a:gd name="T4" fmla="*/ 0 w 1"/>
                          <a:gd name="T5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5F3F1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73" name="Freeform 149">
                        <a:extLst>
                          <a:ext uri="{FF2B5EF4-FFF2-40B4-BE49-F238E27FC236}">
                            <a16:creationId xmlns:a16="http://schemas.microsoft.com/office/drawing/2014/main" id="{EDFAF790-63B6-D6B8-74F7-55E6457B1A3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90" y="1182"/>
                        <a:ext cx="17" cy="1"/>
                      </a:xfrm>
                      <a:custGeom>
                        <a:avLst/>
                        <a:gdLst>
                          <a:gd name="T0" fmla="*/ 0 w 17"/>
                          <a:gd name="T1" fmla="*/ 0 h 1"/>
                          <a:gd name="T2" fmla="*/ 0 w 17"/>
                          <a:gd name="T3" fmla="*/ 0 h 1"/>
                          <a:gd name="T4" fmla="*/ 0 w 17"/>
                          <a:gd name="T5" fmla="*/ 0 h 1"/>
                          <a:gd name="T6" fmla="*/ 8 w 17"/>
                          <a:gd name="T7" fmla="*/ 0 h 1"/>
                          <a:gd name="T8" fmla="*/ 16 w 17"/>
                          <a:gd name="T9" fmla="*/ 0 h 1"/>
                          <a:gd name="T10" fmla="*/ 16 w 17"/>
                          <a:gd name="T11" fmla="*/ 0 h 1"/>
                          <a:gd name="T12" fmla="*/ 8 w 17"/>
                          <a:gd name="T13" fmla="*/ 0 h 1"/>
                          <a:gd name="T14" fmla="*/ 0 w 17"/>
                          <a:gd name="T15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7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8" y="0"/>
                            </a:lnTo>
                            <a:lnTo>
                              <a:pt x="16" y="0"/>
                            </a:lnTo>
                            <a:lnTo>
                              <a:pt x="16" y="0"/>
                            </a:lnTo>
                            <a:lnTo>
                              <a:pt x="8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5F3F1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74" name="Freeform 150">
                        <a:extLst>
                          <a:ext uri="{FF2B5EF4-FFF2-40B4-BE49-F238E27FC236}">
                            <a16:creationId xmlns:a16="http://schemas.microsoft.com/office/drawing/2014/main" id="{C39B0980-F3B5-B27B-4D78-70ACC6BBCBA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90" y="1182"/>
                        <a:ext cx="17" cy="1"/>
                      </a:xfrm>
                      <a:custGeom>
                        <a:avLst/>
                        <a:gdLst>
                          <a:gd name="T0" fmla="*/ 0 w 17"/>
                          <a:gd name="T1" fmla="*/ 0 h 1"/>
                          <a:gd name="T2" fmla="*/ 0 w 17"/>
                          <a:gd name="T3" fmla="*/ 0 h 1"/>
                          <a:gd name="T4" fmla="*/ 8 w 17"/>
                          <a:gd name="T5" fmla="*/ 0 h 1"/>
                          <a:gd name="T6" fmla="*/ 16 w 17"/>
                          <a:gd name="T7" fmla="*/ 0 h 1"/>
                          <a:gd name="T8" fmla="*/ 16 w 17"/>
                          <a:gd name="T9" fmla="*/ 0 h 1"/>
                          <a:gd name="T10" fmla="*/ 8 w 17"/>
                          <a:gd name="T11" fmla="*/ 0 h 1"/>
                          <a:gd name="T12" fmla="*/ 0 w 17"/>
                          <a:gd name="T13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7" h="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8" y="0"/>
                            </a:lnTo>
                            <a:lnTo>
                              <a:pt x="16" y="0"/>
                            </a:lnTo>
                            <a:lnTo>
                              <a:pt x="16" y="0"/>
                            </a:lnTo>
                            <a:lnTo>
                              <a:pt x="8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5F3F1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75" name="Freeform 151">
                        <a:extLst>
                          <a:ext uri="{FF2B5EF4-FFF2-40B4-BE49-F238E27FC236}">
                            <a16:creationId xmlns:a16="http://schemas.microsoft.com/office/drawing/2014/main" id="{DCA4D07A-AA4A-AA60-EE75-4478232F82E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66" y="1094"/>
                        <a:ext cx="25" cy="25"/>
                      </a:xfrm>
                      <a:custGeom>
                        <a:avLst/>
                        <a:gdLst>
                          <a:gd name="T0" fmla="*/ 24 w 25"/>
                          <a:gd name="T1" fmla="*/ 0 h 25"/>
                          <a:gd name="T2" fmla="*/ 24 w 25"/>
                          <a:gd name="T3" fmla="*/ 0 h 25"/>
                          <a:gd name="T4" fmla="*/ 18 w 25"/>
                          <a:gd name="T5" fmla="*/ 0 h 25"/>
                          <a:gd name="T6" fmla="*/ 12 w 25"/>
                          <a:gd name="T7" fmla="*/ 0 h 25"/>
                          <a:gd name="T8" fmla="*/ 12 w 25"/>
                          <a:gd name="T9" fmla="*/ 6 h 25"/>
                          <a:gd name="T10" fmla="*/ 6 w 25"/>
                          <a:gd name="T11" fmla="*/ 6 h 25"/>
                          <a:gd name="T12" fmla="*/ 0 w 25"/>
                          <a:gd name="T13" fmla="*/ 12 h 25"/>
                          <a:gd name="T14" fmla="*/ 0 w 25"/>
                          <a:gd name="T15" fmla="*/ 18 h 25"/>
                          <a:gd name="T16" fmla="*/ 0 w 25"/>
                          <a:gd name="T17" fmla="*/ 24 h 25"/>
                          <a:gd name="T18" fmla="*/ 6 w 25"/>
                          <a:gd name="T19" fmla="*/ 24 h 25"/>
                          <a:gd name="T20" fmla="*/ 6 w 25"/>
                          <a:gd name="T21" fmla="*/ 18 h 25"/>
                          <a:gd name="T22" fmla="*/ 6 w 25"/>
                          <a:gd name="T23" fmla="*/ 12 h 25"/>
                          <a:gd name="T24" fmla="*/ 12 w 25"/>
                          <a:gd name="T25" fmla="*/ 12 h 25"/>
                          <a:gd name="T26" fmla="*/ 12 w 25"/>
                          <a:gd name="T27" fmla="*/ 6 h 25"/>
                          <a:gd name="T28" fmla="*/ 18 w 25"/>
                          <a:gd name="T29" fmla="*/ 6 h 25"/>
                          <a:gd name="T30" fmla="*/ 18 w 25"/>
                          <a:gd name="T31" fmla="*/ 0 h 25"/>
                          <a:gd name="T32" fmla="*/ 24 w 25"/>
                          <a:gd name="T33" fmla="*/ 0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25" h="25">
                            <a:moveTo>
                              <a:pt x="24" y="0"/>
                            </a:moveTo>
                            <a:lnTo>
                              <a:pt x="24" y="0"/>
                            </a:lnTo>
                            <a:lnTo>
                              <a:pt x="18" y="0"/>
                            </a:lnTo>
                            <a:lnTo>
                              <a:pt x="12" y="0"/>
                            </a:lnTo>
                            <a:lnTo>
                              <a:pt x="12" y="6"/>
                            </a:lnTo>
                            <a:lnTo>
                              <a:pt x="6" y="6"/>
                            </a:lnTo>
                            <a:lnTo>
                              <a:pt x="0" y="12"/>
                            </a:lnTo>
                            <a:lnTo>
                              <a:pt x="0" y="18"/>
                            </a:lnTo>
                            <a:lnTo>
                              <a:pt x="0" y="24"/>
                            </a:lnTo>
                            <a:lnTo>
                              <a:pt x="6" y="24"/>
                            </a:lnTo>
                            <a:lnTo>
                              <a:pt x="6" y="18"/>
                            </a:lnTo>
                            <a:lnTo>
                              <a:pt x="6" y="12"/>
                            </a:lnTo>
                            <a:lnTo>
                              <a:pt x="12" y="12"/>
                            </a:lnTo>
                            <a:lnTo>
                              <a:pt x="12" y="6"/>
                            </a:lnTo>
                            <a:lnTo>
                              <a:pt x="18" y="6"/>
                            </a:lnTo>
                            <a:lnTo>
                              <a:pt x="18" y="0"/>
                            </a:lnTo>
                            <a:lnTo>
                              <a:pt x="24" y="0"/>
                            </a:lnTo>
                          </a:path>
                        </a:pathLst>
                      </a:custGeom>
                      <a:solidFill>
                        <a:srgbClr val="7F5F3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976" name="Freeform 152">
                        <a:extLst>
                          <a:ext uri="{FF2B5EF4-FFF2-40B4-BE49-F238E27FC236}">
                            <a16:creationId xmlns:a16="http://schemas.microsoft.com/office/drawing/2014/main" id="{939346F2-4F5B-A1C8-B92E-AC28ACC8383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66" y="1094"/>
                        <a:ext cx="25" cy="25"/>
                      </a:xfrm>
                      <a:custGeom>
                        <a:avLst/>
                        <a:gdLst>
                          <a:gd name="T0" fmla="*/ 24 w 25"/>
                          <a:gd name="T1" fmla="*/ 0 h 25"/>
                          <a:gd name="T2" fmla="*/ 18 w 25"/>
                          <a:gd name="T3" fmla="*/ 0 h 25"/>
                          <a:gd name="T4" fmla="*/ 12 w 25"/>
                          <a:gd name="T5" fmla="*/ 0 h 25"/>
                          <a:gd name="T6" fmla="*/ 12 w 25"/>
                          <a:gd name="T7" fmla="*/ 6 h 25"/>
                          <a:gd name="T8" fmla="*/ 6 w 25"/>
                          <a:gd name="T9" fmla="*/ 6 h 25"/>
                          <a:gd name="T10" fmla="*/ 0 w 25"/>
                          <a:gd name="T11" fmla="*/ 12 h 25"/>
                          <a:gd name="T12" fmla="*/ 0 w 25"/>
                          <a:gd name="T13" fmla="*/ 18 h 25"/>
                          <a:gd name="T14" fmla="*/ 0 w 25"/>
                          <a:gd name="T15" fmla="*/ 24 h 25"/>
                          <a:gd name="T16" fmla="*/ 6 w 25"/>
                          <a:gd name="T17" fmla="*/ 24 h 25"/>
                          <a:gd name="T18" fmla="*/ 6 w 25"/>
                          <a:gd name="T19" fmla="*/ 18 h 25"/>
                          <a:gd name="T20" fmla="*/ 6 w 25"/>
                          <a:gd name="T21" fmla="*/ 12 h 25"/>
                          <a:gd name="T22" fmla="*/ 12 w 25"/>
                          <a:gd name="T23" fmla="*/ 12 h 25"/>
                          <a:gd name="T24" fmla="*/ 12 w 25"/>
                          <a:gd name="T25" fmla="*/ 6 h 25"/>
                          <a:gd name="T26" fmla="*/ 18 w 25"/>
                          <a:gd name="T27" fmla="*/ 6 h 25"/>
                          <a:gd name="T28" fmla="*/ 18 w 25"/>
                          <a:gd name="T29" fmla="*/ 0 h 25"/>
                          <a:gd name="T30" fmla="*/ 24 w 25"/>
                          <a:gd name="T31" fmla="*/ 0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</a:cxnLst>
                        <a:rect l="0" t="0" r="r" b="b"/>
                        <a:pathLst>
                          <a:path w="25" h="25">
                            <a:moveTo>
                              <a:pt x="24" y="0"/>
                            </a:moveTo>
                            <a:lnTo>
                              <a:pt x="18" y="0"/>
                            </a:lnTo>
                            <a:lnTo>
                              <a:pt x="12" y="0"/>
                            </a:lnTo>
                            <a:lnTo>
                              <a:pt x="12" y="6"/>
                            </a:lnTo>
                            <a:lnTo>
                              <a:pt x="6" y="6"/>
                            </a:lnTo>
                            <a:lnTo>
                              <a:pt x="0" y="12"/>
                            </a:lnTo>
                            <a:lnTo>
                              <a:pt x="0" y="18"/>
                            </a:lnTo>
                            <a:lnTo>
                              <a:pt x="0" y="24"/>
                            </a:lnTo>
                            <a:lnTo>
                              <a:pt x="6" y="24"/>
                            </a:lnTo>
                            <a:lnTo>
                              <a:pt x="6" y="18"/>
                            </a:lnTo>
                            <a:lnTo>
                              <a:pt x="6" y="12"/>
                            </a:lnTo>
                            <a:lnTo>
                              <a:pt x="12" y="12"/>
                            </a:lnTo>
                            <a:lnTo>
                              <a:pt x="12" y="6"/>
                            </a:lnTo>
                            <a:lnTo>
                              <a:pt x="18" y="6"/>
                            </a:lnTo>
                            <a:lnTo>
                              <a:pt x="18" y="0"/>
                            </a:lnTo>
                            <a:lnTo>
                              <a:pt x="24" y="0"/>
                            </a:lnTo>
                          </a:path>
                        </a:pathLst>
                      </a:custGeom>
                      <a:solidFill>
                        <a:srgbClr val="7F5F3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</p:grpSp>
              <p:sp>
                <p:nvSpPr>
                  <p:cNvPr id="77977" name="Freeform 153">
                    <a:extLst>
                      <a:ext uri="{FF2B5EF4-FFF2-40B4-BE49-F238E27FC236}">
                        <a16:creationId xmlns:a16="http://schemas.microsoft.com/office/drawing/2014/main" id="{F7A480A2-AF8E-6F90-B6DC-B49E024FD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6" y="1190"/>
                    <a:ext cx="33" cy="81"/>
                  </a:xfrm>
                  <a:custGeom>
                    <a:avLst/>
                    <a:gdLst>
                      <a:gd name="T0" fmla="*/ 32 w 33"/>
                      <a:gd name="T1" fmla="*/ 0 h 81"/>
                      <a:gd name="T2" fmla="*/ 6 w 33"/>
                      <a:gd name="T3" fmla="*/ 51 h 81"/>
                      <a:gd name="T4" fmla="*/ 0 w 33"/>
                      <a:gd name="T5" fmla="*/ 80 h 81"/>
                      <a:gd name="T6" fmla="*/ 13 w 33"/>
                      <a:gd name="T7" fmla="*/ 44 h 81"/>
                      <a:gd name="T8" fmla="*/ 32 w 33"/>
                      <a:gd name="T9" fmla="*/ 0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" h="81">
                        <a:moveTo>
                          <a:pt x="32" y="0"/>
                        </a:moveTo>
                        <a:lnTo>
                          <a:pt x="6" y="51"/>
                        </a:lnTo>
                        <a:lnTo>
                          <a:pt x="0" y="80"/>
                        </a:lnTo>
                        <a:lnTo>
                          <a:pt x="13" y="44"/>
                        </a:lnTo>
                        <a:lnTo>
                          <a:pt x="32" y="0"/>
                        </a:lnTo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78" name="Freeform 154">
                    <a:extLst>
                      <a:ext uri="{FF2B5EF4-FFF2-40B4-BE49-F238E27FC236}">
                        <a16:creationId xmlns:a16="http://schemas.microsoft.com/office/drawing/2014/main" id="{A6E362EB-1855-4D52-A0EC-9433730289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6" y="1190"/>
                    <a:ext cx="33" cy="81"/>
                  </a:xfrm>
                  <a:custGeom>
                    <a:avLst/>
                    <a:gdLst>
                      <a:gd name="T0" fmla="*/ 32 w 33"/>
                      <a:gd name="T1" fmla="*/ 0 h 81"/>
                      <a:gd name="T2" fmla="*/ 6 w 33"/>
                      <a:gd name="T3" fmla="*/ 51 h 81"/>
                      <a:gd name="T4" fmla="*/ 0 w 33"/>
                      <a:gd name="T5" fmla="*/ 80 h 81"/>
                      <a:gd name="T6" fmla="*/ 13 w 33"/>
                      <a:gd name="T7" fmla="*/ 44 h 81"/>
                      <a:gd name="T8" fmla="*/ 32 w 33"/>
                      <a:gd name="T9" fmla="*/ 0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" h="81">
                        <a:moveTo>
                          <a:pt x="32" y="0"/>
                        </a:moveTo>
                        <a:lnTo>
                          <a:pt x="6" y="51"/>
                        </a:lnTo>
                        <a:lnTo>
                          <a:pt x="0" y="80"/>
                        </a:lnTo>
                        <a:lnTo>
                          <a:pt x="13" y="44"/>
                        </a:lnTo>
                        <a:lnTo>
                          <a:pt x="32" y="0"/>
                        </a:lnTo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79" name="Freeform 155">
                    <a:extLst>
                      <a:ext uri="{FF2B5EF4-FFF2-40B4-BE49-F238E27FC236}">
                        <a16:creationId xmlns:a16="http://schemas.microsoft.com/office/drawing/2014/main" id="{96218A15-1468-EFEE-DA36-1FEE23F704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6" y="1246"/>
                    <a:ext cx="17" cy="33"/>
                  </a:xfrm>
                  <a:custGeom>
                    <a:avLst/>
                    <a:gdLst>
                      <a:gd name="T0" fmla="*/ 8 w 17"/>
                      <a:gd name="T1" fmla="*/ 0 h 33"/>
                      <a:gd name="T2" fmla="*/ 8 w 17"/>
                      <a:gd name="T3" fmla="*/ 26 h 33"/>
                      <a:gd name="T4" fmla="*/ 16 w 17"/>
                      <a:gd name="T5" fmla="*/ 32 h 33"/>
                      <a:gd name="T6" fmla="*/ 0 w 17"/>
                      <a:gd name="T7" fmla="*/ 26 h 33"/>
                      <a:gd name="T8" fmla="*/ 0 w 17"/>
                      <a:gd name="T9" fmla="*/ 32 h 33"/>
                      <a:gd name="T10" fmla="*/ 0 w 17"/>
                      <a:gd name="T11" fmla="*/ 19 h 33"/>
                      <a:gd name="T12" fmla="*/ 0 w 17"/>
                      <a:gd name="T13" fmla="*/ 6 h 33"/>
                      <a:gd name="T14" fmla="*/ 8 w 17"/>
                      <a:gd name="T15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" h="33">
                        <a:moveTo>
                          <a:pt x="8" y="0"/>
                        </a:moveTo>
                        <a:lnTo>
                          <a:pt x="8" y="26"/>
                        </a:lnTo>
                        <a:lnTo>
                          <a:pt x="16" y="32"/>
                        </a:lnTo>
                        <a:lnTo>
                          <a:pt x="0" y="26"/>
                        </a:lnTo>
                        <a:lnTo>
                          <a:pt x="0" y="32"/>
                        </a:lnTo>
                        <a:lnTo>
                          <a:pt x="0" y="19"/>
                        </a:lnTo>
                        <a:lnTo>
                          <a:pt x="0" y="6"/>
                        </a:lnTo>
                        <a:lnTo>
                          <a:pt x="8" y="0"/>
                        </a:lnTo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80" name="Freeform 156">
                    <a:extLst>
                      <a:ext uri="{FF2B5EF4-FFF2-40B4-BE49-F238E27FC236}">
                        <a16:creationId xmlns:a16="http://schemas.microsoft.com/office/drawing/2014/main" id="{F21257B6-6CC4-B9E3-44F8-BCD6FBD5B1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6" y="1246"/>
                    <a:ext cx="17" cy="33"/>
                  </a:xfrm>
                  <a:custGeom>
                    <a:avLst/>
                    <a:gdLst>
                      <a:gd name="T0" fmla="*/ 8 w 17"/>
                      <a:gd name="T1" fmla="*/ 0 h 33"/>
                      <a:gd name="T2" fmla="*/ 8 w 17"/>
                      <a:gd name="T3" fmla="*/ 26 h 33"/>
                      <a:gd name="T4" fmla="*/ 16 w 17"/>
                      <a:gd name="T5" fmla="*/ 32 h 33"/>
                      <a:gd name="T6" fmla="*/ 0 w 17"/>
                      <a:gd name="T7" fmla="*/ 26 h 33"/>
                      <a:gd name="T8" fmla="*/ 0 w 17"/>
                      <a:gd name="T9" fmla="*/ 32 h 33"/>
                      <a:gd name="T10" fmla="*/ 0 w 17"/>
                      <a:gd name="T11" fmla="*/ 19 h 33"/>
                      <a:gd name="T12" fmla="*/ 0 w 17"/>
                      <a:gd name="T13" fmla="*/ 6 h 33"/>
                      <a:gd name="T14" fmla="*/ 8 w 17"/>
                      <a:gd name="T15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" h="33">
                        <a:moveTo>
                          <a:pt x="8" y="0"/>
                        </a:moveTo>
                        <a:lnTo>
                          <a:pt x="8" y="26"/>
                        </a:lnTo>
                        <a:lnTo>
                          <a:pt x="16" y="32"/>
                        </a:lnTo>
                        <a:lnTo>
                          <a:pt x="0" y="26"/>
                        </a:lnTo>
                        <a:lnTo>
                          <a:pt x="0" y="32"/>
                        </a:lnTo>
                        <a:lnTo>
                          <a:pt x="0" y="19"/>
                        </a:lnTo>
                        <a:lnTo>
                          <a:pt x="0" y="6"/>
                        </a:lnTo>
                        <a:lnTo>
                          <a:pt x="8" y="0"/>
                        </a:lnTo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77981" name="Freeform 157">
                  <a:extLst>
                    <a:ext uri="{FF2B5EF4-FFF2-40B4-BE49-F238E27FC236}">
                      <a16:creationId xmlns:a16="http://schemas.microsoft.com/office/drawing/2014/main" id="{56C4C968-3BCA-B6B4-990B-C3DA1F6DB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0" y="1302"/>
                  <a:ext cx="17" cy="33"/>
                </a:xfrm>
                <a:custGeom>
                  <a:avLst/>
                  <a:gdLst>
                    <a:gd name="T0" fmla="*/ 5 w 17"/>
                    <a:gd name="T1" fmla="*/ 0 h 33"/>
                    <a:gd name="T2" fmla="*/ 16 w 17"/>
                    <a:gd name="T3" fmla="*/ 19 h 33"/>
                    <a:gd name="T4" fmla="*/ 16 w 17"/>
                    <a:gd name="T5" fmla="*/ 32 h 33"/>
                    <a:gd name="T6" fmla="*/ 11 w 17"/>
                    <a:gd name="T7" fmla="*/ 19 h 33"/>
                    <a:gd name="T8" fmla="*/ 5 w 17"/>
                    <a:gd name="T9" fmla="*/ 6 h 33"/>
                    <a:gd name="T10" fmla="*/ 0 w 17"/>
                    <a:gd name="T11" fmla="*/ 13 h 33"/>
                    <a:gd name="T12" fmla="*/ 5 w 17"/>
                    <a:gd name="T13" fmla="*/ 13 h 33"/>
                    <a:gd name="T14" fmla="*/ 5 w 17"/>
                    <a:gd name="T1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33">
                      <a:moveTo>
                        <a:pt x="5" y="0"/>
                      </a:moveTo>
                      <a:lnTo>
                        <a:pt x="16" y="19"/>
                      </a:lnTo>
                      <a:lnTo>
                        <a:pt x="16" y="32"/>
                      </a:lnTo>
                      <a:lnTo>
                        <a:pt x="11" y="19"/>
                      </a:lnTo>
                      <a:lnTo>
                        <a:pt x="5" y="6"/>
                      </a:lnTo>
                      <a:lnTo>
                        <a:pt x="0" y="13"/>
                      </a:lnTo>
                      <a:lnTo>
                        <a:pt x="5" y="13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82" name="Freeform 158">
                  <a:extLst>
                    <a:ext uri="{FF2B5EF4-FFF2-40B4-BE49-F238E27FC236}">
                      <a16:creationId xmlns:a16="http://schemas.microsoft.com/office/drawing/2014/main" id="{B2C12F21-8430-0E45-87D9-43E89922AE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0" y="1302"/>
                  <a:ext cx="17" cy="33"/>
                </a:xfrm>
                <a:custGeom>
                  <a:avLst/>
                  <a:gdLst>
                    <a:gd name="T0" fmla="*/ 5 w 17"/>
                    <a:gd name="T1" fmla="*/ 0 h 33"/>
                    <a:gd name="T2" fmla="*/ 16 w 17"/>
                    <a:gd name="T3" fmla="*/ 19 h 33"/>
                    <a:gd name="T4" fmla="*/ 16 w 17"/>
                    <a:gd name="T5" fmla="*/ 32 h 33"/>
                    <a:gd name="T6" fmla="*/ 11 w 17"/>
                    <a:gd name="T7" fmla="*/ 19 h 33"/>
                    <a:gd name="T8" fmla="*/ 5 w 17"/>
                    <a:gd name="T9" fmla="*/ 6 h 33"/>
                    <a:gd name="T10" fmla="*/ 0 w 17"/>
                    <a:gd name="T11" fmla="*/ 13 h 33"/>
                    <a:gd name="T12" fmla="*/ 5 w 17"/>
                    <a:gd name="T13" fmla="*/ 13 h 33"/>
                    <a:gd name="T14" fmla="*/ 5 w 17"/>
                    <a:gd name="T1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33">
                      <a:moveTo>
                        <a:pt x="5" y="0"/>
                      </a:moveTo>
                      <a:lnTo>
                        <a:pt x="16" y="19"/>
                      </a:lnTo>
                      <a:lnTo>
                        <a:pt x="16" y="32"/>
                      </a:lnTo>
                      <a:lnTo>
                        <a:pt x="11" y="19"/>
                      </a:lnTo>
                      <a:lnTo>
                        <a:pt x="5" y="6"/>
                      </a:lnTo>
                      <a:lnTo>
                        <a:pt x="0" y="13"/>
                      </a:lnTo>
                      <a:lnTo>
                        <a:pt x="5" y="13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77983" name="Freeform 159">
                <a:extLst>
                  <a:ext uri="{FF2B5EF4-FFF2-40B4-BE49-F238E27FC236}">
                    <a16:creationId xmlns:a16="http://schemas.microsoft.com/office/drawing/2014/main" id="{CE5A1E7D-AD8A-4558-A747-48A3A89CA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" y="1374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1 h 17"/>
                  <a:gd name="T4" fmla="*/ 0 w 1"/>
                  <a:gd name="T5" fmla="*/ 16 h 17"/>
                  <a:gd name="T6" fmla="*/ 0 w 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7">
                    <a:moveTo>
                      <a:pt x="0" y="0"/>
                    </a:moveTo>
                    <a:lnTo>
                      <a:pt x="0" y="11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F3F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984" name="Freeform 160">
                <a:extLst>
                  <a:ext uri="{FF2B5EF4-FFF2-40B4-BE49-F238E27FC236}">
                    <a16:creationId xmlns:a16="http://schemas.microsoft.com/office/drawing/2014/main" id="{FFCAA209-CA33-062D-189E-C2FF92ECB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" y="1374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1 h 17"/>
                  <a:gd name="T4" fmla="*/ 0 w 1"/>
                  <a:gd name="T5" fmla="*/ 16 h 17"/>
                  <a:gd name="T6" fmla="*/ 0 w 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7">
                    <a:moveTo>
                      <a:pt x="0" y="0"/>
                    </a:moveTo>
                    <a:lnTo>
                      <a:pt x="0" y="11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F3F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7985" name="Group 161">
                <a:extLst>
                  <a:ext uri="{FF2B5EF4-FFF2-40B4-BE49-F238E27FC236}">
                    <a16:creationId xmlns:a16="http://schemas.microsoft.com/office/drawing/2014/main" id="{3C15319C-F30D-2DAE-F1A5-4F3E31297E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2" y="1342"/>
                <a:ext cx="57" cy="49"/>
                <a:chOff x="3462" y="1342"/>
                <a:chExt cx="57" cy="49"/>
              </a:xfrm>
            </p:grpSpPr>
            <p:grpSp>
              <p:nvGrpSpPr>
                <p:cNvPr id="77986" name="Group 162">
                  <a:extLst>
                    <a:ext uri="{FF2B5EF4-FFF2-40B4-BE49-F238E27FC236}">
                      <a16:creationId xmlns:a16="http://schemas.microsoft.com/office/drawing/2014/main" id="{9CD952A5-3430-2882-64F8-141BD81EE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62" y="1342"/>
                  <a:ext cx="57" cy="49"/>
                  <a:chOff x="3462" y="1342"/>
                  <a:chExt cx="57" cy="49"/>
                </a:xfrm>
              </p:grpSpPr>
              <p:sp>
                <p:nvSpPr>
                  <p:cNvPr id="77987" name="Freeform 163">
                    <a:extLst>
                      <a:ext uri="{FF2B5EF4-FFF2-40B4-BE49-F238E27FC236}">
                        <a16:creationId xmlns:a16="http://schemas.microsoft.com/office/drawing/2014/main" id="{9282A3EA-FD24-0523-25C9-2DC263BE14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2" y="1350"/>
                    <a:ext cx="57" cy="41"/>
                  </a:xfrm>
                  <a:custGeom>
                    <a:avLst/>
                    <a:gdLst>
                      <a:gd name="T0" fmla="*/ 42 w 57"/>
                      <a:gd name="T1" fmla="*/ 7 h 41"/>
                      <a:gd name="T2" fmla="*/ 35 w 57"/>
                      <a:gd name="T3" fmla="*/ 7 h 41"/>
                      <a:gd name="T4" fmla="*/ 35 w 57"/>
                      <a:gd name="T5" fmla="*/ 0 h 41"/>
                      <a:gd name="T6" fmla="*/ 28 w 57"/>
                      <a:gd name="T7" fmla="*/ 0 h 41"/>
                      <a:gd name="T8" fmla="*/ 21 w 57"/>
                      <a:gd name="T9" fmla="*/ 0 h 41"/>
                      <a:gd name="T10" fmla="*/ 7 w 57"/>
                      <a:gd name="T11" fmla="*/ 0 h 41"/>
                      <a:gd name="T12" fmla="*/ 7 w 57"/>
                      <a:gd name="T13" fmla="*/ 7 h 41"/>
                      <a:gd name="T14" fmla="*/ 7 w 57"/>
                      <a:gd name="T15" fmla="*/ 13 h 41"/>
                      <a:gd name="T16" fmla="*/ 0 w 57"/>
                      <a:gd name="T17" fmla="*/ 20 h 41"/>
                      <a:gd name="T18" fmla="*/ 0 w 57"/>
                      <a:gd name="T19" fmla="*/ 27 h 41"/>
                      <a:gd name="T20" fmla="*/ 7 w 57"/>
                      <a:gd name="T21" fmla="*/ 27 h 41"/>
                      <a:gd name="T22" fmla="*/ 7 w 57"/>
                      <a:gd name="T23" fmla="*/ 33 h 41"/>
                      <a:gd name="T24" fmla="*/ 14 w 57"/>
                      <a:gd name="T25" fmla="*/ 33 h 41"/>
                      <a:gd name="T26" fmla="*/ 14 w 57"/>
                      <a:gd name="T27" fmla="*/ 40 h 41"/>
                      <a:gd name="T28" fmla="*/ 21 w 57"/>
                      <a:gd name="T29" fmla="*/ 40 h 41"/>
                      <a:gd name="T30" fmla="*/ 28 w 57"/>
                      <a:gd name="T31" fmla="*/ 40 h 41"/>
                      <a:gd name="T32" fmla="*/ 28 w 57"/>
                      <a:gd name="T33" fmla="*/ 33 h 41"/>
                      <a:gd name="T34" fmla="*/ 35 w 57"/>
                      <a:gd name="T35" fmla="*/ 33 h 41"/>
                      <a:gd name="T36" fmla="*/ 35 w 57"/>
                      <a:gd name="T37" fmla="*/ 27 h 41"/>
                      <a:gd name="T38" fmla="*/ 35 w 57"/>
                      <a:gd name="T39" fmla="*/ 33 h 41"/>
                      <a:gd name="T40" fmla="*/ 42 w 57"/>
                      <a:gd name="T41" fmla="*/ 33 h 41"/>
                      <a:gd name="T42" fmla="*/ 42 w 57"/>
                      <a:gd name="T43" fmla="*/ 27 h 41"/>
                      <a:gd name="T44" fmla="*/ 49 w 57"/>
                      <a:gd name="T45" fmla="*/ 27 h 41"/>
                      <a:gd name="T46" fmla="*/ 56 w 57"/>
                      <a:gd name="T47" fmla="*/ 27 h 41"/>
                      <a:gd name="T48" fmla="*/ 56 w 57"/>
                      <a:gd name="T49" fmla="*/ 20 h 41"/>
                      <a:gd name="T50" fmla="*/ 56 w 57"/>
                      <a:gd name="T51" fmla="*/ 13 h 41"/>
                      <a:gd name="T52" fmla="*/ 56 w 57"/>
                      <a:gd name="T53" fmla="*/ 7 h 41"/>
                      <a:gd name="T54" fmla="*/ 49 w 57"/>
                      <a:gd name="T55" fmla="*/ 7 h 41"/>
                      <a:gd name="T56" fmla="*/ 42 w 57"/>
                      <a:gd name="T57" fmla="*/ 7 h 41"/>
                      <a:gd name="T58" fmla="*/ 42 w 57"/>
                      <a:gd name="T59" fmla="*/ 0 h 41"/>
                      <a:gd name="T60" fmla="*/ 42 w 57"/>
                      <a:gd name="T61" fmla="*/ 7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57" h="41">
                        <a:moveTo>
                          <a:pt x="42" y="7"/>
                        </a:moveTo>
                        <a:lnTo>
                          <a:pt x="35" y="7"/>
                        </a:lnTo>
                        <a:lnTo>
                          <a:pt x="35" y="0"/>
                        </a:lnTo>
                        <a:lnTo>
                          <a:pt x="28" y="0"/>
                        </a:lnTo>
                        <a:lnTo>
                          <a:pt x="21" y="0"/>
                        </a:lnTo>
                        <a:lnTo>
                          <a:pt x="7" y="0"/>
                        </a:lnTo>
                        <a:lnTo>
                          <a:pt x="7" y="7"/>
                        </a:lnTo>
                        <a:lnTo>
                          <a:pt x="7" y="13"/>
                        </a:lnTo>
                        <a:lnTo>
                          <a:pt x="0" y="20"/>
                        </a:lnTo>
                        <a:lnTo>
                          <a:pt x="0" y="27"/>
                        </a:lnTo>
                        <a:lnTo>
                          <a:pt x="7" y="27"/>
                        </a:lnTo>
                        <a:lnTo>
                          <a:pt x="7" y="33"/>
                        </a:lnTo>
                        <a:lnTo>
                          <a:pt x="14" y="33"/>
                        </a:lnTo>
                        <a:lnTo>
                          <a:pt x="14" y="40"/>
                        </a:lnTo>
                        <a:lnTo>
                          <a:pt x="21" y="40"/>
                        </a:lnTo>
                        <a:lnTo>
                          <a:pt x="28" y="40"/>
                        </a:lnTo>
                        <a:lnTo>
                          <a:pt x="28" y="33"/>
                        </a:lnTo>
                        <a:lnTo>
                          <a:pt x="35" y="33"/>
                        </a:lnTo>
                        <a:lnTo>
                          <a:pt x="35" y="27"/>
                        </a:lnTo>
                        <a:lnTo>
                          <a:pt x="35" y="33"/>
                        </a:lnTo>
                        <a:lnTo>
                          <a:pt x="42" y="33"/>
                        </a:lnTo>
                        <a:lnTo>
                          <a:pt x="42" y="27"/>
                        </a:lnTo>
                        <a:lnTo>
                          <a:pt x="49" y="27"/>
                        </a:lnTo>
                        <a:lnTo>
                          <a:pt x="56" y="27"/>
                        </a:lnTo>
                        <a:lnTo>
                          <a:pt x="56" y="20"/>
                        </a:lnTo>
                        <a:lnTo>
                          <a:pt x="56" y="13"/>
                        </a:lnTo>
                        <a:lnTo>
                          <a:pt x="56" y="7"/>
                        </a:lnTo>
                        <a:lnTo>
                          <a:pt x="49" y="7"/>
                        </a:lnTo>
                        <a:lnTo>
                          <a:pt x="42" y="7"/>
                        </a:lnTo>
                        <a:lnTo>
                          <a:pt x="42" y="0"/>
                        </a:lnTo>
                        <a:lnTo>
                          <a:pt x="42" y="7"/>
                        </a:lnTo>
                      </a:path>
                    </a:pathLst>
                  </a:custGeom>
                  <a:solidFill>
                    <a:srgbClr val="FFB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88" name="Freeform 164">
                    <a:extLst>
                      <a:ext uri="{FF2B5EF4-FFF2-40B4-BE49-F238E27FC236}">
                        <a16:creationId xmlns:a16="http://schemas.microsoft.com/office/drawing/2014/main" id="{4D025B8D-5262-DBC2-DDD0-725C37A27A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2" y="1350"/>
                    <a:ext cx="57" cy="41"/>
                  </a:xfrm>
                  <a:custGeom>
                    <a:avLst/>
                    <a:gdLst>
                      <a:gd name="T0" fmla="*/ 42 w 57"/>
                      <a:gd name="T1" fmla="*/ 7 h 41"/>
                      <a:gd name="T2" fmla="*/ 35 w 57"/>
                      <a:gd name="T3" fmla="*/ 7 h 41"/>
                      <a:gd name="T4" fmla="*/ 35 w 57"/>
                      <a:gd name="T5" fmla="*/ 0 h 41"/>
                      <a:gd name="T6" fmla="*/ 28 w 57"/>
                      <a:gd name="T7" fmla="*/ 0 h 41"/>
                      <a:gd name="T8" fmla="*/ 21 w 57"/>
                      <a:gd name="T9" fmla="*/ 0 h 41"/>
                      <a:gd name="T10" fmla="*/ 7 w 57"/>
                      <a:gd name="T11" fmla="*/ 0 h 41"/>
                      <a:gd name="T12" fmla="*/ 7 w 57"/>
                      <a:gd name="T13" fmla="*/ 7 h 41"/>
                      <a:gd name="T14" fmla="*/ 7 w 57"/>
                      <a:gd name="T15" fmla="*/ 13 h 41"/>
                      <a:gd name="T16" fmla="*/ 0 w 57"/>
                      <a:gd name="T17" fmla="*/ 20 h 41"/>
                      <a:gd name="T18" fmla="*/ 0 w 57"/>
                      <a:gd name="T19" fmla="*/ 27 h 41"/>
                      <a:gd name="T20" fmla="*/ 7 w 57"/>
                      <a:gd name="T21" fmla="*/ 27 h 41"/>
                      <a:gd name="T22" fmla="*/ 7 w 57"/>
                      <a:gd name="T23" fmla="*/ 33 h 41"/>
                      <a:gd name="T24" fmla="*/ 14 w 57"/>
                      <a:gd name="T25" fmla="*/ 33 h 41"/>
                      <a:gd name="T26" fmla="*/ 14 w 57"/>
                      <a:gd name="T27" fmla="*/ 40 h 41"/>
                      <a:gd name="T28" fmla="*/ 21 w 57"/>
                      <a:gd name="T29" fmla="*/ 40 h 41"/>
                      <a:gd name="T30" fmla="*/ 28 w 57"/>
                      <a:gd name="T31" fmla="*/ 40 h 41"/>
                      <a:gd name="T32" fmla="*/ 28 w 57"/>
                      <a:gd name="T33" fmla="*/ 33 h 41"/>
                      <a:gd name="T34" fmla="*/ 35 w 57"/>
                      <a:gd name="T35" fmla="*/ 33 h 41"/>
                      <a:gd name="T36" fmla="*/ 35 w 57"/>
                      <a:gd name="T37" fmla="*/ 27 h 41"/>
                      <a:gd name="T38" fmla="*/ 35 w 57"/>
                      <a:gd name="T39" fmla="*/ 33 h 41"/>
                      <a:gd name="T40" fmla="*/ 42 w 57"/>
                      <a:gd name="T41" fmla="*/ 33 h 41"/>
                      <a:gd name="T42" fmla="*/ 42 w 57"/>
                      <a:gd name="T43" fmla="*/ 27 h 41"/>
                      <a:gd name="T44" fmla="*/ 49 w 57"/>
                      <a:gd name="T45" fmla="*/ 27 h 41"/>
                      <a:gd name="T46" fmla="*/ 56 w 57"/>
                      <a:gd name="T47" fmla="*/ 27 h 41"/>
                      <a:gd name="T48" fmla="*/ 56 w 57"/>
                      <a:gd name="T49" fmla="*/ 20 h 41"/>
                      <a:gd name="T50" fmla="*/ 56 w 57"/>
                      <a:gd name="T51" fmla="*/ 13 h 41"/>
                      <a:gd name="T52" fmla="*/ 56 w 57"/>
                      <a:gd name="T53" fmla="*/ 7 h 41"/>
                      <a:gd name="T54" fmla="*/ 49 w 57"/>
                      <a:gd name="T55" fmla="*/ 7 h 41"/>
                      <a:gd name="T56" fmla="*/ 42 w 57"/>
                      <a:gd name="T57" fmla="*/ 7 h 41"/>
                      <a:gd name="T58" fmla="*/ 42 w 57"/>
                      <a:gd name="T59" fmla="*/ 0 h 41"/>
                      <a:gd name="T60" fmla="*/ 42 w 57"/>
                      <a:gd name="T61" fmla="*/ 7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57" h="41">
                        <a:moveTo>
                          <a:pt x="42" y="7"/>
                        </a:moveTo>
                        <a:lnTo>
                          <a:pt x="35" y="7"/>
                        </a:lnTo>
                        <a:lnTo>
                          <a:pt x="35" y="0"/>
                        </a:lnTo>
                        <a:lnTo>
                          <a:pt x="28" y="0"/>
                        </a:lnTo>
                        <a:lnTo>
                          <a:pt x="21" y="0"/>
                        </a:lnTo>
                        <a:lnTo>
                          <a:pt x="7" y="0"/>
                        </a:lnTo>
                        <a:lnTo>
                          <a:pt x="7" y="7"/>
                        </a:lnTo>
                        <a:lnTo>
                          <a:pt x="7" y="13"/>
                        </a:lnTo>
                        <a:lnTo>
                          <a:pt x="0" y="20"/>
                        </a:lnTo>
                        <a:lnTo>
                          <a:pt x="0" y="27"/>
                        </a:lnTo>
                        <a:lnTo>
                          <a:pt x="7" y="27"/>
                        </a:lnTo>
                        <a:lnTo>
                          <a:pt x="7" y="33"/>
                        </a:lnTo>
                        <a:lnTo>
                          <a:pt x="14" y="33"/>
                        </a:lnTo>
                        <a:lnTo>
                          <a:pt x="14" y="40"/>
                        </a:lnTo>
                        <a:lnTo>
                          <a:pt x="21" y="40"/>
                        </a:lnTo>
                        <a:lnTo>
                          <a:pt x="28" y="40"/>
                        </a:lnTo>
                        <a:lnTo>
                          <a:pt x="28" y="33"/>
                        </a:lnTo>
                        <a:lnTo>
                          <a:pt x="35" y="33"/>
                        </a:lnTo>
                        <a:lnTo>
                          <a:pt x="35" y="27"/>
                        </a:lnTo>
                        <a:lnTo>
                          <a:pt x="35" y="33"/>
                        </a:lnTo>
                        <a:lnTo>
                          <a:pt x="42" y="33"/>
                        </a:lnTo>
                        <a:lnTo>
                          <a:pt x="42" y="27"/>
                        </a:lnTo>
                        <a:lnTo>
                          <a:pt x="49" y="27"/>
                        </a:lnTo>
                        <a:lnTo>
                          <a:pt x="56" y="27"/>
                        </a:lnTo>
                        <a:lnTo>
                          <a:pt x="56" y="20"/>
                        </a:lnTo>
                        <a:lnTo>
                          <a:pt x="56" y="13"/>
                        </a:lnTo>
                        <a:lnTo>
                          <a:pt x="56" y="7"/>
                        </a:lnTo>
                        <a:lnTo>
                          <a:pt x="49" y="7"/>
                        </a:lnTo>
                        <a:lnTo>
                          <a:pt x="42" y="7"/>
                        </a:lnTo>
                        <a:lnTo>
                          <a:pt x="42" y="0"/>
                        </a:lnTo>
                        <a:lnTo>
                          <a:pt x="42" y="7"/>
                        </a:lnTo>
                      </a:path>
                    </a:pathLst>
                  </a:custGeom>
                  <a:solidFill>
                    <a:srgbClr val="FFB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89" name="Freeform 165">
                    <a:extLst>
                      <a:ext uri="{FF2B5EF4-FFF2-40B4-BE49-F238E27FC236}">
                        <a16:creationId xmlns:a16="http://schemas.microsoft.com/office/drawing/2014/main" id="{15EB618D-360E-8498-8D6A-3A24DEED28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70" y="1358"/>
                    <a:ext cx="33" cy="25"/>
                  </a:xfrm>
                  <a:custGeom>
                    <a:avLst/>
                    <a:gdLst>
                      <a:gd name="T0" fmla="*/ 32 w 33"/>
                      <a:gd name="T1" fmla="*/ 6 h 25"/>
                      <a:gd name="T2" fmla="*/ 26 w 33"/>
                      <a:gd name="T3" fmla="*/ 12 h 25"/>
                      <a:gd name="T4" fmla="*/ 19 w 33"/>
                      <a:gd name="T5" fmla="*/ 6 h 25"/>
                      <a:gd name="T6" fmla="*/ 19 w 33"/>
                      <a:gd name="T7" fmla="*/ 12 h 25"/>
                      <a:gd name="T8" fmla="*/ 13 w 33"/>
                      <a:gd name="T9" fmla="*/ 12 h 25"/>
                      <a:gd name="T10" fmla="*/ 6 w 33"/>
                      <a:gd name="T11" fmla="*/ 12 h 25"/>
                      <a:gd name="T12" fmla="*/ 6 w 33"/>
                      <a:gd name="T13" fmla="*/ 6 h 25"/>
                      <a:gd name="T14" fmla="*/ 13 w 33"/>
                      <a:gd name="T15" fmla="*/ 0 h 25"/>
                      <a:gd name="T16" fmla="*/ 19 w 33"/>
                      <a:gd name="T17" fmla="*/ 0 h 25"/>
                      <a:gd name="T18" fmla="*/ 13 w 33"/>
                      <a:gd name="T19" fmla="*/ 0 h 25"/>
                      <a:gd name="T20" fmla="*/ 6 w 33"/>
                      <a:gd name="T21" fmla="*/ 0 h 25"/>
                      <a:gd name="T22" fmla="*/ 0 w 33"/>
                      <a:gd name="T23" fmla="*/ 0 h 25"/>
                      <a:gd name="T24" fmla="*/ 6 w 33"/>
                      <a:gd name="T25" fmla="*/ 0 h 25"/>
                      <a:gd name="T26" fmla="*/ 0 w 33"/>
                      <a:gd name="T27" fmla="*/ 0 h 25"/>
                      <a:gd name="T28" fmla="*/ 6 w 33"/>
                      <a:gd name="T29" fmla="*/ 0 h 25"/>
                      <a:gd name="T30" fmla="*/ 6 w 33"/>
                      <a:gd name="T31" fmla="*/ 12 h 25"/>
                      <a:gd name="T32" fmla="*/ 0 w 33"/>
                      <a:gd name="T33" fmla="*/ 12 h 25"/>
                      <a:gd name="T34" fmla="*/ 0 w 33"/>
                      <a:gd name="T35" fmla="*/ 18 h 25"/>
                      <a:gd name="T36" fmla="*/ 6 w 33"/>
                      <a:gd name="T37" fmla="*/ 18 h 25"/>
                      <a:gd name="T38" fmla="*/ 6 w 33"/>
                      <a:gd name="T39" fmla="*/ 24 h 25"/>
                      <a:gd name="T40" fmla="*/ 13 w 33"/>
                      <a:gd name="T41" fmla="*/ 24 h 25"/>
                      <a:gd name="T42" fmla="*/ 6 w 33"/>
                      <a:gd name="T43" fmla="*/ 18 h 25"/>
                      <a:gd name="T44" fmla="*/ 13 w 33"/>
                      <a:gd name="T45" fmla="*/ 18 h 25"/>
                      <a:gd name="T46" fmla="*/ 19 w 33"/>
                      <a:gd name="T47" fmla="*/ 18 h 25"/>
                      <a:gd name="T48" fmla="*/ 26 w 33"/>
                      <a:gd name="T49" fmla="*/ 18 h 25"/>
                      <a:gd name="T50" fmla="*/ 32 w 33"/>
                      <a:gd name="T51" fmla="*/ 18 h 25"/>
                      <a:gd name="T52" fmla="*/ 26 w 33"/>
                      <a:gd name="T53" fmla="*/ 18 h 25"/>
                      <a:gd name="T54" fmla="*/ 26 w 33"/>
                      <a:gd name="T55" fmla="*/ 12 h 25"/>
                      <a:gd name="T56" fmla="*/ 32 w 33"/>
                      <a:gd name="T57" fmla="*/ 12 h 25"/>
                      <a:gd name="T58" fmla="*/ 32 w 33"/>
                      <a:gd name="T59" fmla="*/ 6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3" h="25">
                        <a:moveTo>
                          <a:pt x="32" y="6"/>
                        </a:moveTo>
                        <a:lnTo>
                          <a:pt x="26" y="12"/>
                        </a:lnTo>
                        <a:lnTo>
                          <a:pt x="19" y="6"/>
                        </a:lnTo>
                        <a:lnTo>
                          <a:pt x="19" y="12"/>
                        </a:lnTo>
                        <a:lnTo>
                          <a:pt x="13" y="12"/>
                        </a:lnTo>
                        <a:lnTo>
                          <a:pt x="6" y="12"/>
                        </a:lnTo>
                        <a:lnTo>
                          <a:pt x="6" y="6"/>
                        </a:lnTo>
                        <a:lnTo>
                          <a:pt x="13" y="0"/>
                        </a:lnTo>
                        <a:lnTo>
                          <a:pt x="19" y="0"/>
                        </a:lnTo>
                        <a:lnTo>
                          <a:pt x="13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18"/>
                        </a:lnTo>
                        <a:lnTo>
                          <a:pt x="6" y="18"/>
                        </a:lnTo>
                        <a:lnTo>
                          <a:pt x="6" y="24"/>
                        </a:lnTo>
                        <a:lnTo>
                          <a:pt x="13" y="24"/>
                        </a:lnTo>
                        <a:lnTo>
                          <a:pt x="6" y="18"/>
                        </a:lnTo>
                        <a:lnTo>
                          <a:pt x="13" y="18"/>
                        </a:lnTo>
                        <a:lnTo>
                          <a:pt x="19" y="18"/>
                        </a:lnTo>
                        <a:lnTo>
                          <a:pt x="26" y="18"/>
                        </a:lnTo>
                        <a:lnTo>
                          <a:pt x="32" y="18"/>
                        </a:lnTo>
                        <a:lnTo>
                          <a:pt x="26" y="18"/>
                        </a:lnTo>
                        <a:lnTo>
                          <a:pt x="26" y="12"/>
                        </a:lnTo>
                        <a:lnTo>
                          <a:pt x="32" y="12"/>
                        </a:lnTo>
                        <a:lnTo>
                          <a:pt x="32" y="6"/>
                        </a:lnTo>
                      </a:path>
                    </a:pathLst>
                  </a:custGeom>
                  <a:solidFill>
                    <a:srgbClr val="DF9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90" name="Freeform 166">
                    <a:extLst>
                      <a:ext uri="{FF2B5EF4-FFF2-40B4-BE49-F238E27FC236}">
                        <a16:creationId xmlns:a16="http://schemas.microsoft.com/office/drawing/2014/main" id="{260A63F1-5463-68B6-764B-4453CA5569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70" y="1358"/>
                    <a:ext cx="33" cy="25"/>
                  </a:xfrm>
                  <a:custGeom>
                    <a:avLst/>
                    <a:gdLst>
                      <a:gd name="T0" fmla="*/ 32 w 33"/>
                      <a:gd name="T1" fmla="*/ 6 h 25"/>
                      <a:gd name="T2" fmla="*/ 26 w 33"/>
                      <a:gd name="T3" fmla="*/ 12 h 25"/>
                      <a:gd name="T4" fmla="*/ 19 w 33"/>
                      <a:gd name="T5" fmla="*/ 6 h 25"/>
                      <a:gd name="T6" fmla="*/ 19 w 33"/>
                      <a:gd name="T7" fmla="*/ 12 h 25"/>
                      <a:gd name="T8" fmla="*/ 13 w 33"/>
                      <a:gd name="T9" fmla="*/ 12 h 25"/>
                      <a:gd name="T10" fmla="*/ 6 w 33"/>
                      <a:gd name="T11" fmla="*/ 12 h 25"/>
                      <a:gd name="T12" fmla="*/ 6 w 33"/>
                      <a:gd name="T13" fmla="*/ 6 h 25"/>
                      <a:gd name="T14" fmla="*/ 13 w 33"/>
                      <a:gd name="T15" fmla="*/ 0 h 25"/>
                      <a:gd name="T16" fmla="*/ 19 w 33"/>
                      <a:gd name="T17" fmla="*/ 0 h 25"/>
                      <a:gd name="T18" fmla="*/ 13 w 33"/>
                      <a:gd name="T19" fmla="*/ 0 h 25"/>
                      <a:gd name="T20" fmla="*/ 6 w 33"/>
                      <a:gd name="T21" fmla="*/ 0 h 25"/>
                      <a:gd name="T22" fmla="*/ 0 w 33"/>
                      <a:gd name="T23" fmla="*/ 0 h 25"/>
                      <a:gd name="T24" fmla="*/ 6 w 33"/>
                      <a:gd name="T25" fmla="*/ 0 h 25"/>
                      <a:gd name="T26" fmla="*/ 0 w 33"/>
                      <a:gd name="T27" fmla="*/ 0 h 25"/>
                      <a:gd name="T28" fmla="*/ 6 w 33"/>
                      <a:gd name="T29" fmla="*/ 0 h 25"/>
                      <a:gd name="T30" fmla="*/ 6 w 33"/>
                      <a:gd name="T31" fmla="*/ 12 h 25"/>
                      <a:gd name="T32" fmla="*/ 0 w 33"/>
                      <a:gd name="T33" fmla="*/ 12 h 25"/>
                      <a:gd name="T34" fmla="*/ 0 w 33"/>
                      <a:gd name="T35" fmla="*/ 18 h 25"/>
                      <a:gd name="T36" fmla="*/ 6 w 33"/>
                      <a:gd name="T37" fmla="*/ 18 h 25"/>
                      <a:gd name="T38" fmla="*/ 6 w 33"/>
                      <a:gd name="T39" fmla="*/ 24 h 25"/>
                      <a:gd name="T40" fmla="*/ 13 w 33"/>
                      <a:gd name="T41" fmla="*/ 24 h 25"/>
                      <a:gd name="T42" fmla="*/ 6 w 33"/>
                      <a:gd name="T43" fmla="*/ 18 h 25"/>
                      <a:gd name="T44" fmla="*/ 13 w 33"/>
                      <a:gd name="T45" fmla="*/ 18 h 25"/>
                      <a:gd name="T46" fmla="*/ 19 w 33"/>
                      <a:gd name="T47" fmla="*/ 18 h 25"/>
                      <a:gd name="T48" fmla="*/ 26 w 33"/>
                      <a:gd name="T49" fmla="*/ 18 h 25"/>
                      <a:gd name="T50" fmla="*/ 32 w 33"/>
                      <a:gd name="T51" fmla="*/ 18 h 25"/>
                      <a:gd name="T52" fmla="*/ 26 w 33"/>
                      <a:gd name="T53" fmla="*/ 18 h 25"/>
                      <a:gd name="T54" fmla="*/ 26 w 33"/>
                      <a:gd name="T55" fmla="*/ 12 h 25"/>
                      <a:gd name="T56" fmla="*/ 32 w 33"/>
                      <a:gd name="T57" fmla="*/ 12 h 25"/>
                      <a:gd name="T58" fmla="*/ 32 w 33"/>
                      <a:gd name="T59" fmla="*/ 6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3" h="25">
                        <a:moveTo>
                          <a:pt x="32" y="6"/>
                        </a:moveTo>
                        <a:lnTo>
                          <a:pt x="26" y="12"/>
                        </a:lnTo>
                        <a:lnTo>
                          <a:pt x="19" y="6"/>
                        </a:lnTo>
                        <a:lnTo>
                          <a:pt x="19" y="12"/>
                        </a:lnTo>
                        <a:lnTo>
                          <a:pt x="13" y="12"/>
                        </a:lnTo>
                        <a:lnTo>
                          <a:pt x="6" y="12"/>
                        </a:lnTo>
                        <a:lnTo>
                          <a:pt x="6" y="6"/>
                        </a:lnTo>
                        <a:lnTo>
                          <a:pt x="13" y="0"/>
                        </a:lnTo>
                        <a:lnTo>
                          <a:pt x="19" y="0"/>
                        </a:lnTo>
                        <a:lnTo>
                          <a:pt x="13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18"/>
                        </a:lnTo>
                        <a:lnTo>
                          <a:pt x="6" y="18"/>
                        </a:lnTo>
                        <a:lnTo>
                          <a:pt x="6" y="24"/>
                        </a:lnTo>
                        <a:lnTo>
                          <a:pt x="13" y="24"/>
                        </a:lnTo>
                        <a:lnTo>
                          <a:pt x="6" y="18"/>
                        </a:lnTo>
                        <a:lnTo>
                          <a:pt x="13" y="18"/>
                        </a:lnTo>
                        <a:lnTo>
                          <a:pt x="19" y="18"/>
                        </a:lnTo>
                        <a:lnTo>
                          <a:pt x="26" y="18"/>
                        </a:lnTo>
                        <a:lnTo>
                          <a:pt x="32" y="18"/>
                        </a:lnTo>
                        <a:lnTo>
                          <a:pt x="26" y="18"/>
                        </a:lnTo>
                        <a:lnTo>
                          <a:pt x="26" y="12"/>
                        </a:lnTo>
                        <a:lnTo>
                          <a:pt x="32" y="12"/>
                        </a:lnTo>
                        <a:lnTo>
                          <a:pt x="32" y="6"/>
                        </a:lnTo>
                      </a:path>
                    </a:pathLst>
                  </a:custGeom>
                  <a:solidFill>
                    <a:srgbClr val="DF9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91" name="Freeform 167">
                    <a:extLst>
                      <a:ext uri="{FF2B5EF4-FFF2-40B4-BE49-F238E27FC236}">
                        <a16:creationId xmlns:a16="http://schemas.microsoft.com/office/drawing/2014/main" id="{09959FF1-159A-AE23-03F9-485EA185E3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78" y="1342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16 w 17"/>
                      <a:gd name="T3" fmla="*/ 0 h 17"/>
                      <a:gd name="T4" fmla="*/ 8 w 17"/>
                      <a:gd name="T5" fmla="*/ 0 h 17"/>
                      <a:gd name="T6" fmla="*/ 0 w 17"/>
                      <a:gd name="T7" fmla="*/ 16 h 17"/>
                      <a:gd name="T8" fmla="*/ 8 w 17"/>
                      <a:gd name="T9" fmla="*/ 16 h 17"/>
                      <a:gd name="T10" fmla="*/ 16 w 17"/>
                      <a:gd name="T11" fmla="*/ 8 h 17"/>
                      <a:gd name="T12" fmla="*/ 16 w 17"/>
                      <a:gd name="T13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" h="17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8" y="0"/>
                        </a:lnTo>
                        <a:lnTo>
                          <a:pt x="0" y="16"/>
                        </a:lnTo>
                        <a:lnTo>
                          <a:pt x="8" y="16"/>
                        </a:lnTo>
                        <a:lnTo>
                          <a:pt x="16" y="8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92" name="Freeform 168">
                    <a:extLst>
                      <a:ext uri="{FF2B5EF4-FFF2-40B4-BE49-F238E27FC236}">
                        <a16:creationId xmlns:a16="http://schemas.microsoft.com/office/drawing/2014/main" id="{53384A89-BEA2-DD1C-7366-1B0CA8D463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78" y="1342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8 w 17"/>
                      <a:gd name="T3" fmla="*/ 0 h 17"/>
                      <a:gd name="T4" fmla="*/ 0 w 17"/>
                      <a:gd name="T5" fmla="*/ 16 h 17"/>
                      <a:gd name="T6" fmla="*/ 8 w 17"/>
                      <a:gd name="T7" fmla="*/ 16 h 17"/>
                      <a:gd name="T8" fmla="*/ 16 w 17"/>
                      <a:gd name="T9" fmla="*/ 8 h 17"/>
                      <a:gd name="T10" fmla="*/ 16 w 17"/>
                      <a:gd name="T11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7">
                        <a:moveTo>
                          <a:pt x="16" y="0"/>
                        </a:moveTo>
                        <a:lnTo>
                          <a:pt x="8" y="0"/>
                        </a:lnTo>
                        <a:lnTo>
                          <a:pt x="0" y="16"/>
                        </a:lnTo>
                        <a:lnTo>
                          <a:pt x="8" y="16"/>
                        </a:lnTo>
                        <a:lnTo>
                          <a:pt x="16" y="8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93" name="Freeform 169">
                    <a:extLst>
                      <a:ext uri="{FF2B5EF4-FFF2-40B4-BE49-F238E27FC236}">
                        <a16:creationId xmlns:a16="http://schemas.microsoft.com/office/drawing/2014/main" id="{0840E6D4-B05A-E7B6-A395-AA8AF81AE1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0" y="1358"/>
                    <a:ext cx="1" cy="17"/>
                  </a:xfrm>
                  <a:custGeom>
                    <a:avLst/>
                    <a:gdLst>
                      <a:gd name="T0" fmla="*/ 0 w 1"/>
                      <a:gd name="T1" fmla="*/ 0 h 17"/>
                      <a:gd name="T2" fmla="*/ 0 w 1"/>
                      <a:gd name="T3" fmla="*/ 0 h 17"/>
                      <a:gd name="T4" fmla="*/ 0 w 1"/>
                      <a:gd name="T5" fmla="*/ 5 h 17"/>
                      <a:gd name="T6" fmla="*/ 0 w 1"/>
                      <a:gd name="T7" fmla="*/ 11 h 17"/>
                      <a:gd name="T8" fmla="*/ 0 w 1"/>
                      <a:gd name="T9" fmla="*/ 16 h 17"/>
                      <a:gd name="T10" fmla="*/ 0 w 1"/>
                      <a:gd name="T11" fmla="*/ 11 h 17"/>
                      <a:gd name="T12" fmla="*/ 0 w 1"/>
                      <a:gd name="T13" fmla="*/ 5 h 17"/>
                      <a:gd name="T14" fmla="*/ 0 w 1"/>
                      <a:gd name="T15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" h="1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5"/>
                        </a:lnTo>
                        <a:lnTo>
                          <a:pt x="0" y="11"/>
                        </a:lnTo>
                        <a:lnTo>
                          <a:pt x="0" y="16"/>
                        </a:lnTo>
                        <a:lnTo>
                          <a:pt x="0" y="11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DF9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94" name="Freeform 170">
                    <a:extLst>
                      <a:ext uri="{FF2B5EF4-FFF2-40B4-BE49-F238E27FC236}">
                        <a16:creationId xmlns:a16="http://schemas.microsoft.com/office/drawing/2014/main" id="{338A4402-4C88-CDCE-99ED-057B3EEBA1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0" y="1358"/>
                    <a:ext cx="1" cy="17"/>
                  </a:xfrm>
                  <a:custGeom>
                    <a:avLst/>
                    <a:gdLst>
                      <a:gd name="T0" fmla="*/ 0 w 1"/>
                      <a:gd name="T1" fmla="*/ 0 h 17"/>
                      <a:gd name="T2" fmla="*/ 0 w 1"/>
                      <a:gd name="T3" fmla="*/ 5 h 17"/>
                      <a:gd name="T4" fmla="*/ 0 w 1"/>
                      <a:gd name="T5" fmla="*/ 11 h 17"/>
                      <a:gd name="T6" fmla="*/ 0 w 1"/>
                      <a:gd name="T7" fmla="*/ 16 h 17"/>
                      <a:gd name="T8" fmla="*/ 0 w 1"/>
                      <a:gd name="T9" fmla="*/ 11 h 17"/>
                      <a:gd name="T10" fmla="*/ 0 w 1"/>
                      <a:gd name="T11" fmla="*/ 5 h 17"/>
                      <a:gd name="T12" fmla="*/ 0 w 1"/>
                      <a:gd name="T13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7">
                        <a:moveTo>
                          <a:pt x="0" y="0"/>
                        </a:moveTo>
                        <a:lnTo>
                          <a:pt x="0" y="5"/>
                        </a:lnTo>
                        <a:lnTo>
                          <a:pt x="0" y="11"/>
                        </a:lnTo>
                        <a:lnTo>
                          <a:pt x="0" y="16"/>
                        </a:lnTo>
                        <a:lnTo>
                          <a:pt x="0" y="11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DF9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95" name="Freeform 171">
                    <a:extLst>
                      <a:ext uri="{FF2B5EF4-FFF2-40B4-BE49-F238E27FC236}">
                        <a16:creationId xmlns:a16="http://schemas.microsoft.com/office/drawing/2014/main" id="{0D9F76E6-2614-97E5-3EB5-11490CA1A1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86" y="1342"/>
                    <a:ext cx="1" cy="17"/>
                  </a:xfrm>
                  <a:custGeom>
                    <a:avLst/>
                    <a:gdLst>
                      <a:gd name="T0" fmla="*/ 0 w 1"/>
                      <a:gd name="T1" fmla="*/ 0 h 17"/>
                      <a:gd name="T2" fmla="*/ 0 w 1"/>
                      <a:gd name="T3" fmla="*/ 5 h 17"/>
                      <a:gd name="T4" fmla="*/ 0 w 1"/>
                      <a:gd name="T5" fmla="*/ 16 h 17"/>
                      <a:gd name="T6" fmla="*/ 0 w 1"/>
                      <a:gd name="T7" fmla="*/ 11 h 17"/>
                      <a:gd name="T8" fmla="*/ 0 w 1"/>
                      <a:gd name="T9" fmla="*/ 5 h 17"/>
                      <a:gd name="T10" fmla="*/ 0 w 1"/>
                      <a:gd name="T11" fmla="*/ 0 h 17"/>
                      <a:gd name="T12" fmla="*/ 0 w 1"/>
                      <a:gd name="T13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7">
                        <a:moveTo>
                          <a:pt x="0" y="0"/>
                        </a:moveTo>
                        <a:lnTo>
                          <a:pt x="0" y="5"/>
                        </a:lnTo>
                        <a:lnTo>
                          <a:pt x="0" y="16"/>
                        </a:lnTo>
                        <a:lnTo>
                          <a:pt x="0" y="11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7996" name="Freeform 172">
                    <a:extLst>
                      <a:ext uri="{FF2B5EF4-FFF2-40B4-BE49-F238E27FC236}">
                        <a16:creationId xmlns:a16="http://schemas.microsoft.com/office/drawing/2014/main" id="{91867594-0C68-7432-4D45-355585B68E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86" y="1342"/>
                    <a:ext cx="1" cy="17"/>
                  </a:xfrm>
                  <a:custGeom>
                    <a:avLst/>
                    <a:gdLst>
                      <a:gd name="T0" fmla="*/ 0 w 1"/>
                      <a:gd name="T1" fmla="*/ 0 h 17"/>
                      <a:gd name="T2" fmla="*/ 0 w 1"/>
                      <a:gd name="T3" fmla="*/ 5 h 17"/>
                      <a:gd name="T4" fmla="*/ 0 w 1"/>
                      <a:gd name="T5" fmla="*/ 16 h 17"/>
                      <a:gd name="T6" fmla="*/ 0 w 1"/>
                      <a:gd name="T7" fmla="*/ 11 h 17"/>
                      <a:gd name="T8" fmla="*/ 0 w 1"/>
                      <a:gd name="T9" fmla="*/ 5 h 17"/>
                      <a:gd name="T10" fmla="*/ 0 w 1"/>
                      <a:gd name="T11" fmla="*/ 0 h 17"/>
                      <a:gd name="T12" fmla="*/ 0 w 1"/>
                      <a:gd name="T13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7">
                        <a:moveTo>
                          <a:pt x="0" y="0"/>
                        </a:moveTo>
                        <a:lnTo>
                          <a:pt x="0" y="5"/>
                        </a:lnTo>
                        <a:lnTo>
                          <a:pt x="0" y="16"/>
                        </a:lnTo>
                        <a:lnTo>
                          <a:pt x="0" y="11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77997" name="Freeform 173">
                  <a:extLst>
                    <a:ext uri="{FF2B5EF4-FFF2-40B4-BE49-F238E27FC236}">
                      <a16:creationId xmlns:a16="http://schemas.microsoft.com/office/drawing/2014/main" id="{EF1FDBAD-04CD-7960-1F01-145297F567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2" y="1350"/>
                  <a:ext cx="17" cy="25"/>
                </a:xfrm>
                <a:custGeom>
                  <a:avLst/>
                  <a:gdLst>
                    <a:gd name="T0" fmla="*/ 0 w 17"/>
                    <a:gd name="T1" fmla="*/ 0 h 25"/>
                    <a:gd name="T2" fmla="*/ 5 w 17"/>
                    <a:gd name="T3" fmla="*/ 6 h 25"/>
                    <a:gd name="T4" fmla="*/ 11 w 17"/>
                    <a:gd name="T5" fmla="*/ 12 h 25"/>
                    <a:gd name="T6" fmla="*/ 11 w 17"/>
                    <a:gd name="T7" fmla="*/ 18 h 25"/>
                    <a:gd name="T8" fmla="*/ 11 w 17"/>
                    <a:gd name="T9" fmla="*/ 24 h 25"/>
                    <a:gd name="T10" fmla="*/ 16 w 17"/>
                    <a:gd name="T11" fmla="*/ 24 h 25"/>
                    <a:gd name="T12" fmla="*/ 16 w 17"/>
                    <a:gd name="T13" fmla="*/ 18 h 25"/>
                    <a:gd name="T14" fmla="*/ 16 w 17"/>
                    <a:gd name="T15" fmla="*/ 12 h 25"/>
                    <a:gd name="T16" fmla="*/ 16 w 17"/>
                    <a:gd name="T17" fmla="*/ 6 h 25"/>
                    <a:gd name="T18" fmla="*/ 11 w 17"/>
                    <a:gd name="T19" fmla="*/ 6 h 25"/>
                    <a:gd name="T20" fmla="*/ 5 w 17"/>
                    <a:gd name="T21" fmla="*/ 0 h 25"/>
                    <a:gd name="T22" fmla="*/ 0 w 17"/>
                    <a:gd name="T2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5" y="6"/>
                      </a:lnTo>
                      <a:lnTo>
                        <a:pt x="11" y="12"/>
                      </a:lnTo>
                      <a:lnTo>
                        <a:pt x="11" y="18"/>
                      </a:lnTo>
                      <a:lnTo>
                        <a:pt x="11" y="24"/>
                      </a:lnTo>
                      <a:lnTo>
                        <a:pt x="16" y="24"/>
                      </a:lnTo>
                      <a:lnTo>
                        <a:pt x="16" y="18"/>
                      </a:lnTo>
                      <a:lnTo>
                        <a:pt x="16" y="12"/>
                      </a:lnTo>
                      <a:lnTo>
                        <a:pt x="16" y="6"/>
                      </a:lnTo>
                      <a:lnTo>
                        <a:pt x="11" y="6"/>
                      </a:ln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7998" name="Freeform 174">
                  <a:extLst>
                    <a:ext uri="{FF2B5EF4-FFF2-40B4-BE49-F238E27FC236}">
                      <a16:creationId xmlns:a16="http://schemas.microsoft.com/office/drawing/2014/main" id="{09FD248E-C3CC-C7B0-44D8-0BA43317F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2" y="1350"/>
                  <a:ext cx="17" cy="25"/>
                </a:xfrm>
                <a:custGeom>
                  <a:avLst/>
                  <a:gdLst>
                    <a:gd name="T0" fmla="*/ 0 w 17"/>
                    <a:gd name="T1" fmla="*/ 0 h 25"/>
                    <a:gd name="T2" fmla="*/ 5 w 17"/>
                    <a:gd name="T3" fmla="*/ 6 h 25"/>
                    <a:gd name="T4" fmla="*/ 11 w 17"/>
                    <a:gd name="T5" fmla="*/ 12 h 25"/>
                    <a:gd name="T6" fmla="*/ 11 w 17"/>
                    <a:gd name="T7" fmla="*/ 18 h 25"/>
                    <a:gd name="T8" fmla="*/ 11 w 17"/>
                    <a:gd name="T9" fmla="*/ 24 h 25"/>
                    <a:gd name="T10" fmla="*/ 16 w 17"/>
                    <a:gd name="T11" fmla="*/ 24 h 25"/>
                    <a:gd name="T12" fmla="*/ 16 w 17"/>
                    <a:gd name="T13" fmla="*/ 18 h 25"/>
                    <a:gd name="T14" fmla="*/ 16 w 17"/>
                    <a:gd name="T15" fmla="*/ 12 h 25"/>
                    <a:gd name="T16" fmla="*/ 16 w 17"/>
                    <a:gd name="T17" fmla="*/ 6 h 25"/>
                    <a:gd name="T18" fmla="*/ 11 w 17"/>
                    <a:gd name="T19" fmla="*/ 6 h 25"/>
                    <a:gd name="T20" fmla="*/ 5 w 17"/>
                    <a:gd name="T21" fmla="*/ 0 h 25"/>
                    <a:gd name="T22" fmla="*/ 0 w 17"/>
                    <a:gd name="T2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5" y="6"/>
                      </a:lnTo>
                      <a:lnTo>
                        <a:pt x="11" y="12"/>
                      </a:lnTo>
                      <a:lnTo>
                        <a:pt x="11" y="18"/>
                      </a:lnTo>
                      <a:lnTo>
                        <a:pt x="11" y="24"/>
                      </a:lnTo>
                      <a:lnTo>
                        <a:pt x="16" y="24"/>
                      </a:lnTo>
                      <a:lnTo>
                        <a:pt x="16" y="18"/>
                      </a:lnTo>
                      <a:lnTo>
                        <a:pt x="16" y="12"/>
                      </a:lnTo>
                      <a:lnTo>
                        <a:pt x="16" y="6"/>
                      </a:lnTo>
                      <a:lnTo>
                        <a:pt x="11" y="6"/>
                      </a:ln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77999" name="Group 175">
              <a:extLst>
                <a:ext uri="{FF2B5EF4-FFF2-40B4-BE49-F238E27FC236}">
                  <a16:creationId xmlns:a16="http://schemas.microsoft.com/office/drawing/2014/main" id="{8E427304-B067-BFFD-AF2B-E281396B7E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2" y="1094"/>
              <a:ext cx="281" cy="337"/>
              <a:chOff x="2982" y="1094"/>
              <a:chExt cx="281" cy="337"/>
            </a:xfrm>
          </p:grpSpPr>
          <p:grpSp>
            <p:nvGrpSpPr>
              <p:cNvPr id="78000" name="Group 176">
                <a:extLst>
                  <a:ext uri="{FF2B5EF4-FFF2-40B4-BE49-F238E27FC236}">
                    <a16:creationId xmlns:a16="http://schemas.microsoft.com/office/drawing/2014/main" id="{FDE0E6FC-F161-CBEA-E6A8-B1DC0F4996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8" y="1278"/>
                <a:ext cx="49" cy="113"/>
                <a:chOff x="3078" y="1278"/>
                <a:chExt cx="49" cy="113"/>
              </a:xfrm>
            </p:grpSpPr>
            <p:sp>
              <p:nvSpPr>
                <p:cNvPr id="78001" name="Freeform 177">
                  <a:extLst>
                    <a:ext uri="{FF2B5EF4-FFF2-40B4-BE49-F238E27FC236}">
                      <a16:creationId xmlns:a16="http://schemas.microsoft.com/office/drawing/2014/main" id="{B8B9E47F-8141-97A1-22BC-9485ACAFA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278"/>
                  <a:ext cx="49" cy="113"/>
                </a:xfrm>
                <a:custGeom>
                  <a:avLst/>
                  <a:gdLst>
                    <a:gd name="T0" fmla="*/ 0 w 49"/>
                    <a:gd name="T1" fmla="*/ 0 h 113"/>
                    <a:gd name="T2" fmla="*/ 0 w 49"/>
                    <a:gd name="T3" fmla="*/ 0 h 113"/>
                    <a:gd name="T4" fmla="*/ 7 w 49"/>
                    <a:gd name="T5" fmla="*/ 7 h 113"/>
                    <a:gd name="T6" fmla="*/ 14 w 49"/>
                    <a:gd name="T7" fmla="*/ 7 h 113"/>
                    <a:gd name="T8" fmla="*/ 21 w 49"/>
                    <a:gd name="T9" fmla="*/ 7 h 113"/>
                    <a:gd name="T10" fmla="*/ 27 w 49"/>
                    <a:gd name="T11" fmla="*/ 7 h 113"/>
                    <a:gd name="T12" fmla="*/ 34 w 49"/>
                    <a:gd name="T13" fmla="*/ 7 h 113"/>
                    <a:gd name="T14" fmla="*/ 34 w 49"/>
                    <a:gd name="T15" fmla="*/ 0 h 113"/>
                    <a:gd name="T16" fmla="*/ 41 w 49"/>
                    <a:gd name="T17" fmla="*/ 0 h 113"/>
                    <a:gd name="T18" fmla="*/ 48 w 49"/>
                    <a:gd name="T19" fmla="*/ 22 h 113"/>
                    <a:gd name="T20" fmla="*/ 48 w 49"/>
                    <a:gd name="T21" fmla="*/ 45 h 113"/>
                    <a:gd name="T22" fmla="*/ 48 w 49"/>
                    <a:gd name="T23" fmla="*/ 67 h 113"/>
                    <a:gd name="T24" fmla="*/ 48 w 49"/>
                    <a:gd name="T25" fmla="*/ 75 h 113"/>
                    <a:gd name="T26" fmla="*/ 48 w 49"/>
                    <a:gd name="T27" fmla="*/ 90 h 113"/>
                    <a:gd name="T28" fmla="*/ 41 w 49"/>
                    <a:gd name="T29" fmla="*/ 105 h 113"/>
                    <a:gd name="T30" fmla="*/ 14 w 49"/>
                    <a:gd name="T31" fmla="*/ 112 h 113"/>
                    <a:gd name="T32" fmla="*/ 7 w 49"/>
                    <a:gd name="T33" fmla="*/ 60 h 113"/>
                    <a:gd name="T34" fmla="*/ 0 w 49"/>
                    <a:gd name="T35" fmla="*/ 30 h 113"/>
                    <a:gd name="T36" fmla="*/ 0 w 49"/>
                    <a:gd name="T37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9" h="11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7"/>
                      </a:lnTo>
                      <a:lnTo>
                        <a:pt x="14" y="7"/>
                      </a:lnTo>
                      <a:lnTo>
                        <a:pt x="21" y="7"/>
                      </a:lnTo>
                      <a:lnTo>
                        <a:pt x="27" y="7"/>
                      </a:lnTo>
                      <a:lnTo>
                        <a:pt x="34" y="7"/>
                      </a:lnTo>
                      <a:lnTo>
                        <a:pt x="34" y="0"/>
                      </a:lnTo>
                      <a:lnTo>
                        <a:pt x="41" y="0"/>
                      </a:lnTo>
                      <a:lnTo>
                        <a:pt x="48" y="22"/>
                      </a:lnTo>
                      <a:lnTo>
                        <a:pt x="48" y="45"/>
                      </a:lnTo>
                      <a:lnTo>
                        <a:pt x="48" y="67"/>
                      </a:lnTo>
                      <a:lnTo>
                        <a:pt x="48" y="75"/>
                      </a:lnTo>
                      <a:lnTo>
                        <a:pt x="48" y="90"/>
                      </a:lnTo>
                      <a:lnTo>
                        <a:pt x="41" y="105"/>
                      </a:lnTo>
                      <a:lnTo>
                        <a:pt x="14" y="112"/>
                      </a:lnTo>
                      <a:lnTo>
                        <a:pt x="7" y="60"/>
                      </a:lnTo>
                      <a:lnTo>
                        <a:pt x="0" y="3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002" name="Freeform 178">
                  <a:extLst>
                    <a:ext uri="{FF2B5EF4-FFF2-40B4-BE49-F238E27FC236}">
                      <a16:creationId xmlns:a16="http://schemas.microsoft.com/office/drawing/2014/main" id="{DDD4E953-5D45-567A-97DD-7E45ED72A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278"/>
                  <a:ext cx="49" cy="113"/>
                </a:xfrm>
                <a:custGeom>
                  <a:avLst/>
                  <a:gdLst>
                    <a:gd name="T0" fmla="*/ 0 w 49"/>
                    <a:gd name="T1" fmla="*/ 0 h 113"/>
                    <a:gd name="T2" fmla="*/ 7 w 49"/>
                    <a:gd name="T3" fmla="*/ 7 h 113"/>
                    <a:gd name="T4" fmla="*/ 14 w 49"/>
                    <a:gd name="T5" fmla="*/ 7 h 113"/>
                    <a:gd name="T6" fmla="*/ 21 w 49"/>
                    <a:gd name="T7" fmla="*/ 7 h 113"/>
                    <a:gd name="T8" fmla="*/ 27 w 49"/>
                    <a:gd name="T9" fmla="*/ 7 h 113"/>
                    <a:gd name="T10" fmla="*/ 34 w 49"/>
                    <a:gd name="T11" fmla="*/ 7 h 113"/>
                    <a:gd name="T12" fmla="*/ 34 w 49"/>
                    <a:gd name="T13" fmla="*/ 0 h 113"/>
                    <a:gd name="T14" fmla="*/ 41 w 49"/>
                    <a:gd name="T15" fmla="*/ 0 h 113"/>
                    <a:gd name="T16" fmla="*/ 48 w 49"/>
                    <a:gd name="T17" fmla="*/ 22 h 113"/>
                    <a:gd name="T18" fmla="*/ 48 w 49"/>
                    <a:gd name="T19" fmla="*/ 45 h 113"/>
                    <a:gd name="T20" fmla="*/ 48 w 49"/>
                    <a:gd name="T21" fmla="*/ 67 h 113"/>
                    <a:gd name="T22" fmla="*/ 48 w 49"/>
                    <a:gd name="T23" fmla="*/ 75 h 113"/>
                    <a:gd name="T24" fmla="*/ 48 w 49"/>
                    <a:gd name="T25" fmla="*/ 90 h 113"/>
                    <a:gd name="T26" fmla="*/ 41 w 49"/>
                    <a:gd name="T27" fmla="*/ 105 h 113"/>
                    <a:gd name="T28" fmla="*/ 14 w 49"/>
                    <a:gd name="T29" fmla="*/ 112 h 113"/>
                    <a:gd name="T30" fmla="*/ 7 w 49"/>
                    <a:gd name="T31" fmla="*/ 60 h 113"/>
                    <a:gd name="T32" fmla="*/ 0 w 49"/>
                    <a:gd name="T33" fmla="*/ 30 h 113"/>
                    <a:gd name="T34" fmla="*/ 0 w 49"/>
                    <a:gd name="T35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9" h="113">
                      <a:moveTo>
                        <a:pt x="0" y="0"/>
                      </a:moveTo>
                      <a:lnTo>
                        <a:pt x="7" y="7"/>
                      </a:lnTo>
                      <a:lnTo>
                        <a:pt x="14" y="7"/>
                      </a:lnTo>
                      <a:lnTo>
                        <a:pt x="21" y="7"/>
                      </a:lnTo>
                      <a:lnTo>
                        <a:pt x="27" y="7"/>
                      </a:lnTo>
                      <a:lnTo>
                        <a:pt x="34" y="7"/>
                      </a:lnTo>
                      <a:lnTo>
                        <a:pt x="34" y="0"/>
                      </a:lnTo>
                      <a:lnTo>
                        <a:pt x="41" y="0"/>
                      </a:lnTo>
                      <a:lnTo>
                        <a:pt x="48" y="22"/>
                      </a:lnTo>
                      <a:lnTo>
                        <a:pt x="48" y="45"/>
                      </a:lnTo>
                      <a:lnTo>
                        <a:pt x="48" y="67"/>
                      </a:lnTo>
                      <a:lnTo>
                        <a:pt x="48" y="75"/>
                      </a:lnTo>
                      <a:lnTo>
                        <a:pt x="48" y="90"/>
                      </a:lnTo>
                      <a:lnTo>
                        <a:pt x="41" y="105"/>
                      </a:lnTo>
                      <a:lnTo>
                        <a:pt x="14" y="112"/>
                      </a:lnTo>
                      <a:lnTo>
                        <a:pt x="7" y="60"/>
                      </a:lnTo>
                      <a:lnTo>
                        <a:pt x="0" y="3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003" name="Freeform 179">
                  <a:extLst>
                    <a:ext uri="{FF2B5EF4-FFF2-40B4-BE49-F238E27FC236}">
                      <a16:creationId xmlns:a16="http://schemas.microsoft.com/office/drawing/2014/main" id="{F91E10EC-3C6E-7E7C-76E9-09A8E96D10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" y="1302"/>
                  <a:ext cx="41" cy="89"/>
                </a:xfrm>
                <a:custGeom>
                  <a:avLst/>
                  <a:gdLst>
                    <a:gd name="T0" fmla="*/ 0 w 41"/>
                    <a:gd name="T1" fmla="*/ 7 h 89"/>
                    <a:gd name="T2" fmla="*/ 13 w 41"/>
                    <a:gd name="T3" fmla="*/ 7 h 89"/>
                    <a:gd name="T4" fmla="*/ 27 w 41"/>
                    <a:gd name="T5" fmla="*/ 7 h 89"/>
                    <a:gd name="T6" fmla="*/ 33 w 41"/>
                    <a:gd name="T7" fmla="*/ 7 h 89"/>
                    <a:gd name="T8" fmla="*/ 40 w 41"/>
                    <a:gd name="T9" fmla="*/ 0 h 89"/>
                    <a:gd name="T10" fmla="*/ 40 w 41"/>
                    <a:gd name="T11" fmla="*/ 73 h 89"/>
                    <a:gd name="T12" fmla="*/ 13 w 41"/>
                    <a:gd name="T13" fmla="*/ 88 h 89"/>
                    <a:gd name="T14" fmla="*/ 0 w 41"/>
                    <a:gd name="T15" fmla="*/ 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89">
                      <a:moveTo>
                        <a:pt x="0" y="7"/>
                      </a:moveTo>
                      <a:lnTo>
                        <a:pt x="13" y="7"/>
                      </a:lnTo>
                      <a:lnTo>
                        <a:pt x="27" y="7"/>
                      </a:lnTo>
                      <a:lnTo>
                        <a:pt x="33" y="7"/>
                      </a:lnTo>
                      <a:lnTo>
                        <a:pt x="40" y="0"/>
                      </a:lnTo>
                      <a:lnTo>
                        <a:pt x="40" y="73"/>
                      </a:lnTo>
                      <a:lnTo>
                        <a:pt x="13" y="88"/>
                      </a:lnTo>
                      <a:lnTo>
                        <a:pt x="0" y="7"/>
                      </a:lnTo>
                    </a:path>
                  </a:pathLst>
                </a:custGeom>
                <a:solidFill>
                  <a:srgbClr val="FFBF1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004" name="Freeform 180">
                  <a:extLst>
                    <a:ext uri="{FF2B5EF4-FFF2-40B4-BE49-F238E27FC236}">
                      <a16:creationId xmlns:a16="http://schemas.microsoft.com/office/drawing/2014/main" id="{4FEA5154-4CF6-1F7F-8D1C-4ACF10942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" y="1302"/>
                  <a:ext cx="41" cy="89"/>
                </a:xfrm>
                <a:custGeom>
                  <a:avLst/>
                  <a:gdLst>
                    <a:gd name="T0" fmla="*/ 0 w 41"/>
                    <a:gd name="T1" fmla="*/ 7 h 89"/>
                    <a:gd name="T2" fmla="*/ 13 w 41"/>
                    <a:gd name="T3" fmla="*/ 7 h 89"/>
                    <a:gd name="T4" fmla="*/ 27 w 41"/>
                    <a:gd name="T5" fmla="*/ 7 h 89"/>
                    <a:gd name="T6" fmla="*/ 33 w 41"/>
                    <a:gd name="T7" fmla="*/ 7 h 89"/>
                    <a:gd name="T8" fmla="*/ 40 w 41"/>
                    <a:gd name="T9" fmla="*/ 0 h 89"/>
                    <a:gd name="T10" fmla="*/ 40 w 41"/>
                    <a:gd name="T11" fmla="*/ 73 h 89"/>
                    <a:gd name="T12" fmla="*/ 13 w 41"/>
                    <a:gd name="T13" fmla="*/ 88 h 89"/>
                    <a:gd name="T14" fmla="*/ 0 w 41"/>
                    <a:gd name="T15" fmla="*/ 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89">
                      <a:moveTo>
                        <a:pt x="0" y="7"/>
                      </a:moveTo>
                      <a:lnTo>
                        <a:pt x="13" y="7"/>
                      </a:lnTo>
                      <a:lnTo>
                        <a:pt x="27" y="7"/>
                      </a:lnTo>
                      <a:lnTo>
                        <a:pt x="33" y="7"/>
                      </a:lnTo>
                      <a:lnTo>
                        <a:pt x="40" y="0"/>
                      </a:lnTo>
                      <a:lnTo>
                        <a:pt x="40" y="73"/>
                      </a:lnTo>
                      <a:lnTo>
                        <a:pt x="13" y="88"/>
                      </a:lnTo>
                      <a:lnTo>
                        <a:pt x="0" y="7"/>
                      </a:lnTo>
                    </a:path>
                  </a:pathLst>
                </a:custGeom>
                <a:solidFill>
                  <a:srgbClr val="FFBF1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8005" name="Group 181">
                <a:extLst>
                  <a:ext uri="{FF2B5EF4-FFF2-40B4-BE49-F238E27FC236}">
                    <a16:creationId xmlns:a16="http://schemas.microsoft.com/office/drawing/2014/main" id="{839754B6-874A-45A6-157F-9AADCC24BE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10" y="1246"/>
                <a:ext cx="113" cy="145"/>
                <a:chOff x="3110" y="1246"/>
                <a:chExt cx="113" cy="145"/>
              </a:xfrm>
            </p:grpSpPr>
            <p:sp>
              <p:nvSpPr>
                <p:cNvPr id="78006" name="Freeform 182">
                  <a:extLst>
                    <a:ext uri="{FF2B5EF4-FFF2-40B4-BE49-F238E27FC236}">
                      <a16:creationId xmlns:a16="http://schemas.microsoft.com/office/drawing/2014/main" id="{A619846F-2C47-6200-2B6C-24D5A6327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0" y="1246"/>
                  <a:ext cx="113" cy="145"/>
                </a:xfrm>
                <a:custGeom>
                  <a:avLst/>
                  <a:gdLst>
                    <a:gd name="T0" fmla="*/ 7 w 113"/>
                    <a:gd name="T1" fmla="*/ 0 h 145"/>
                    <a:gd name="T2" fmla="*/ 15 w 113"/>
                    <a:gd name="T3" fmla="*/ 0 h 145"/>
                    <a:gd name="T4" fmla="*/ 22 w 113"/>
                    <a:gd name="T5" fmla="*/ 15 h 145"/>
                    <a:gd name="T6" fmla="*/ 45 w 113"/>
                    <a:gd name="T7" fmla="*/ 23 h 145"/>
                    <a:gd name="T8" fmla="*/ 60 w 113"/>
                    <a:gd name="T9" fmla="*/ 23 h 145"/>
                    <a:gd name="T10" fmla="*/ 67 w 113"/>
                    <a:gd name="T11" fmla="*/ 38 h 145"/>
                    <a:gd name="T12" fmla="*/ 67 w 113"/>
                    <a:gd name="T13" fmla="*/ 53 h 145"/>
                    <a:gd name="T14" fmla="*/ 67 w 113"/>
                    <a:gd name="T15" fmla="*/ 61 h 145"/>
                    <a:gd name="T16" fmla="*/ 67 w 113"/>
                    <a:gd name="T17" fmla="*/ 68 h 145"/>
                    <a:gd name="T18" fmla="*/ 82 w 113"/>
                    <a:gd name="T19" fmla="*/ 91 h 145"/>
                    <a:gd name="T20" fmla="*/ 90 w 113"/>
                    <a:gd name="T21" fmla="*/ 106 h 145"/>
                    <a:gd name="T22" fmla="*/ 97 w 113"/>
                    <a:gd name="T23" fmla="*/ 121 h 145"/>
                    <a:gd name="T24" fmla="*/ 112 w 113"/>
                    <a:gd name="T25" fmla="*/ 136 h 145"/>
                    <a:gd name="T26" fmla="*/ 7 w 113"/>
                    <a:gd name="T27" fmla="*/ 144 h 145"/>
                    <a:gd name="T28" fmla="*/ 15 w 113"/>
                    <a:gd name="T29" fmla="*/ 129 h 145"/>
                    <a:gd name="T30" fmla="*/ 15 w 113"/>
                    <a:gd name="T31" fmla="*/ 114 h 145"/>
                    <a:gd name="T32" fmla="*/ 15 w 113"/>
                    <a:gd name="T33" fmla="*/ 99 h 145"/>
                    <a:gd name="T34" fmla="*/ 15 w 113"/>
                    <a:gd name="T35" fmla="*/ 61 h 145"/>
                    <a:gd name="T36" fmla="*/ 15 w 113"/>
                    <a:gd name="T37" fmla="*/ 38 h 145"/>
                    <a:gd name="T38" fmla="*/ 7 w 113"/>
                    <a:gd name="T39" fmla="*/ 23 h 145"/>
                    <a:gd name="T40" fmla="*/ 0 w 113"/>
                    <a:gd name="T41" fmla="*/ 8 h 145"/>
                    <a:gd name="T42" fmla="*/ 7 w 113"/>
                    <a:gd name="T43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3" h="145">
                      <a:moveTo>
                        <a:pt x="7" y="0"/>
                      </a:moveTo>
                      <a:lnTo>
                        <a:pt x="15" y="0"/>
                      </a:lnTo>
                      <a:lnTo>
                        <a:pt x="22" y="15"/>
                      </a:lnTo>
                      <a:lnTo>
                        <a:pt x="45" y="23"/>
                      </a:lnTo>
                      <a:lnTo>
                        <a:pt x="60" y="23"/>
                      </a:lnTo>
                      <a:lnTo>
                        <a:pt x="67" y="38"/>
                      </a:lnTo>
                      <a:lnTo>
                        <a:pt x="67" y="53"/>
                      </a:lnTo>
                      <a:lnTo>
                        <a:pt x="67" y="61"/>
                      </a:lnTo>
                      <a:lnTo>
                        <a:pt x="67" y="68"/>
                      </a:lnTo>
                      <a:lnTo>
                        <a:pt x="82" y="91"/>
                      </a:lnTo>
                      <a:lnTo>
                        <a:pt x="90" y="106"/>
                      </a:lnTo>
                      <a:lnTo>
                        <a:pt x="97" y="121"/>
                      </a:lnTo>
                      <a:lnTo>
                        <a:pt x="112" y="136"/>
                      </a:lnTo>
                      <a:lnTo>
                        <a:pt x="7" y="144"/>
                      </a:lnTo>
                      <a:lnTo>
                        <a:pt x="15" y="129"/>
                      </a:lnTo>
                      <a:lnTo>
                        <a:pt x="15" y="114"/>
                      </a:lnTo>
                      <a:lnTo>
                        <a:pt x="15" y="99"/>
                      </a:lnTo>
                      <a:lnTo>
                        <a:pt x="15" y="61"/>
                      </a:lnTo>
                      <a:lnTo>
                        <a:pt x="15" y="38"/>
                      </a:lnTo>
                      <a:lnTo>
                        <a:pt x="7" y="23"/>
                      </a:lnTo>
                      <a:lnTo>
                        <a:pt x="0" y="8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FF5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007" name="Freeform 183">
                  <a:extLst>
                    <a:ext uri="{FF2B5EF4-FFF2-40B4-BE49-F238E27FC236}">
                      <a16:creationId xmlns:a16="http://schemas.microsoft.com/office/drawing/2014/main" id="{51F6D434-6187-451C-B16B-4796FA4136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0" y="1246"/>
                  <a:ext cx="113" cy="145"/>
                </a:xfrm>
                <a:custGeom>
                  <a:avLst/>
                  <a:gdLst>
                    <a:gd name="T0" fmla="*/ 7 w 113"/>
                    <a:gd name="T1" fmla="*/ 0 h 145"/>
                    <a:gd name="T2" fmla="*/ 15 w 113"/>
                    <a:gd name="T3" fmla="*/ 0 h 145"/>
                    <a:gd name="T4" fmla="*/ 22 w 113"/>
                    <a:gd name="T5" fmla="*/ 15 h 145"/>
                    <a:gd name="T6" fmla="*/ 45 w 113"/>
                    <a:gd name="T7" fmla="*/ 23 h 145"/>
                    <a:gd name="T8" fmla="*/ 60 w 113"/>
                    <a:gd name="T9" fmla="*/ 23 h 145"/>
                    <a:gd name="T10" fmla="*/ 67 w 113"/>
                    <a:gd name="T11" fmla="*/ 38 h 145"/>
                    <a:gd name="T12" fmla="*/ 67 w 113"/>
                    <a:gd name="T13" fmla="*/ 53 h 145"/>
                    <a:gd name="T14" fmla="*/ 67 w 113"/>
                    <a:gd name="T15" fmla="*/ 61 h 145"/>
                    <a:gd name="T16" fmla="*/ 67 w 113"/>
                    <a:gd name="T17" fmla="*/ 68 h 145"/>
                    <a:gd name="T18" fmla="*/ 82 w 113"/>
                    <a:gd name="T19" fmla="*/ 91 h 145"/>
                    <a:gd name="T20" fmla="*/ 90 w 113"/>
                    <a:gd name="T21" fmla="*/ 106 h 145"/>
                    <a:gd name="T22" fmla="*/ 97 w 113"/>
                    <a:gd name="T23" fmla="*/ 121 h 145"/>
                    <a:gd name="T24" fmla="*/ 112 w 113"/>
                    <a:gd name="T25" fmla="*/ 136 h 145"/>
                    <a:gd name="T26" fmla="*/ 7 w 113"/>
                    <a:gd name="T27" fmla="*/ 144 h 145"/>
                    <a:gd name="T28" fmla="*/ 15 w 113"/>
                    <a:gd name="T29" fmla="*/ 129 h 145"/>
                    <a:gd name="T30" fmla="*/ 15 w 113"/>
                    <a:gd name="T31" fmla="*/ 114 h 145"/>
                    <a:gd name="T32" fmla="*/ 15 w 113"/>
                    <a:gd name="T33" fmla="*/ 99 h 145"/>
                    <a:gd name="T34" fmla="*/ 15 w 113"/>
                    <a:gd name="T35" fmla="*/ 61 h 145"/>
                    <a:gd name="T36" fmla="*/ 15 w 113"/>
                    <a:gd name="T37" fmla="*/ 38 h 145"/>
                    <a:gd name="T38" fmla="*/ 7 w 113"/>
                    <a:gd name="T39" fmla="*/ 23 h 145"/>
                    <a:gd name="T40" fmla="*/ 0 w 113"/>
                    <a:gd name="T41" fmla="*/ 8 h 145"/>
                    <a:gd name="T42" fmla="*/ 7 w 113"/>
                    <a:gd name="T43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13" h="145">
                      <a:moveTo>
                        <a:pt x="7" y="0"/>
                      </a:moveTo>
                      <a:lnTo>
                        <a:pt x="15" y="0"/>
                      </a:lnTo>
                      <a:lnTo>
                        <a:pt x="22" y="15"/>
                      </a:lnTo>
                      <a:lnTo>
                        <a:pt x="45" y="23"/>
                      </a:lnTo>
                      <a:lnTo>
                        <a:pt x="60" y="23"/>
                      </a:lnTo>
                      <a:lnTo>
                        <a:pt x="67" y="38"/>
                      </a:lnTo>
                      <a:lnTo>
                        <a:pt x="67" y="53"/>
                      </a:lnTo>
                      <a:lnTo>
                        <a:pt x="67" y="61"/>
                      </a:lnTo>
                      <a:lnTo>
                        <a:pt x="67" y="68"/>
                      </a:lnTo>
                      <a:lnTo>
                        <a:pt x="82" y="91"/>
                      </a:lnTo>
                      <a:lnTo>
                        <a:pt x="90" y="106"/>
                      </a:lnTo>
                      <a:lnTo>
                        <a:pt x="97" y="121"/>
                      </a:lnTo>
                      <a:lnTo>
                        <a:pt x="112" y="136"/>
                      </a:lnTo>
                      <a:lnTo>
                        <a:pt x="7" y="144"/>
                      </a:lnTo>
                      <a:lnTo>
                        <a:pt x="15" y="129"/>
                      </a:lnTo>
                      <a:lnTo>
                        <a:pt x="15" y="114"/>
                      </a:lnTo>
                      <a:lnTo>
                        <a:pt x="15" y="99"/>
                      </a:lnTo>
                      <a:lnTo>
                        <a:pt x="15" y="61"/>
                      </a:lnTo>
                      <a:lnTo>
                        <a:pt x="15" y="38"/>
                      </a:lnTo>
                      <a:lnTo>
                        <a:pt x="7" y="23"/>
                      </a:lnTo>
                      <a:lnTo>
                        <a:pt x="0" y="8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FF5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008" name="Freeform 184">
                  <a:extLst>
                    <a:ext uri="{FF2B5EF4-FFF2-40B4-BE49-F238E27FC236}">
                      <a16:creationId xmlns:a16="http://schemas.microsoft.com/office/drawing/2014/main" id="{915CC249-52AC-83C2-CAD0-A568749BB5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262"/>
                  <a:ext cx="17" cy="73"/>
                </a:xfrm>
                <a:custGeom>
                  <a:avLst/>
                  <a:gdLst>
                    <a:gd name="T0" fmla="*/ 0 w 17"/>
                    <a:gd name="T1" fmla="*/ 0 h 73"/>
                    <a:gd name="T2" fmla="*/ 5 w 17"/>
                    <a:gd name="T3" fmla="*/ 7 h 73"/>
                    <a:gd name="T4" fmla="*/ 11 w 17"/>
                    <a:gd name="T5" fmla="*/ 14 h 73"/>
                    <a:gd name="T6" fmla="*/ 11 w 17"/>
                    <a:gd name="T7" fmla="*/ 22 h 73"/>
                    <a:gd name="T8" fmla="*/ 16 w 17"/>
                    <a:gd name="T9" fmla="*/ 29 h 73"/>
                    <a:gd name="T10" fmla="*/ 16 w 17"/>
                    <a:gd name="T11" fmla="*/ 43 h 73"/>
                    <a:gd name="T12" fmla="*/ 16 w 17"/>
                    <a:gd name="T13" fmla="*/ 50 h 73"/>
                    <a:gd name="T14" fmla="*/ 16 w 17"/>
                    <a:gd name="T15" fmla="*/ 65 h 73"/>
                    <a:gd name="T16" fmla="*/ 16 w 17"/>
                    <a:gd name="T17" fmla="*/ 72 h 73"/>
                    <a:gd name="T18" fmla="*/ 16 w 17"/>
                    <a:gd name="T19" fmla="*/ 58 h 73"/>
                    <a:gd name="T20" fmla="*/ 11 w 17"/>
                    <a:gd name="T21" fmla="*/ 50 h 73"/>
                    <a:gd name="T22" fmla="*/ 11 w 17"/>
                    <a:gd name="T23" fmla="*/ 43 h 73"/>
                    <a:gd name="T24" fmla="*/ 5 w 17"/>
                    <a:gd name="T25" fmla="*/ 36 h 73"/>
                    <a:gd name="T26" fmla="*/ 11 w 17"/>
                    <a:gd name="T27" fmla="*/ 36 h 73"/>
                    <a:gd name="T28" fmla="*/ 11 w 17"/>
                    <a:gd name="T29" fmla="*/ 29 h 73"/>
                    <a:gd name="T30" fmla="*/ 5 w 17"/>
                    <a:gd name="T31" fmla="*/ 22 h 73"/>
                    <a:gd name="T32" fmla="*/ 5 w 17"/>
                    <a:gd name="T33" fmla="*/ 7 h 73"/>
                    <a:gd name="T34" fmla="*/ 0 w 17"/>
                    <a:gd name="T3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" h="73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11" y="14"/>
                      </a:lnTo>
                      <a:lnTo>
                        <a:pt x="11" y="22"/>
                      </a:lnTo>
                      <a:lnTo>
                        <a:pt x="16" y="29"/>
                      </a:lnTo>
                      <a:lnTo>
                        <a:pt x="16" y="43"/>
                      </a:lnTo>
                      <a:lnTo>
                        <a:pt x="16" y="50"/>
                      </a:lnTo>
                      <a:lnTo>
                        <a:pt x="16" y="65"/>
                      </a:lnTo>
                      <a:lnTo>
                        <a:pt x="16" y="72"/>
                      </a:lnTo>
                      <a:lnTo>
                        <a:pt x="16" y="58"/>
                      </a:lnTo>
                      <a:lnTo>
                        <a:pt x="11" y="50"/>
                      </a:lnTo>
                      <a:lnTo>
                        <a:pt x="11" y="43"/>
                      </a:lnTo>
                      <a:lnTo>
                        <a:pt x="5" y="36"/>
                      </a:lnTo>
                      <a:lnTo>
                        <a:pt x="11" y="36"/>
                      </a:lnTo>
                      <a:lnTo>
                        <a:pt x="11" y="29"/>
                      </a:lnTo>
                      <a:lnTo>
                        <a:pt x="5" y="22"/>
                      </a:lnTo>
                      <a:lnTo>
                        <a:pt x="5" y="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F3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009" name="Freeform 185">
                  <a:extLst>
                    <a:ext uri="{FF2B5EF4-FFF2-40B4-BE49-F238E27FC236}">
                      <a16:creationId xmlns:a16="http://schemas.microsoft.com/office/drawing/2014/main" id="{EB565A18-E3B9-6557-FF89-89B1CA194D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262"/>
                  <a:ext cx="17" cy="73"/>
                </a:xfrm>
                <a:custGeom>
                  <a:avLst/>
                  <a:gdLst>
                    <a:gd name="T0" fmla="*/ 0 w 17"/>
                    <a:gd name="T1" fmla="*/ 0 h 73"/>
                    <a:gd name="T2" fmla="*/ 5 w 17"/>
                    <a:gd name="T3" fmla="*/ 7 h 73"/>
                    <a:gd name="T4" fmla="*/ 11 w 17"/>
                    <a:gd name="T5" fmla="*/ 14 h 73"/>
                    <a:gd name="T6" fmla="*/ 11 w 17"/>
                    <a:gd name="T7" fmla="*/ 22 h 73"/>
                    <a:gd name="T8" fmla="*/ 16 w 17"/>
                    <a:gd name="T9" fmla="*/ 29 h 73"/>
                    <a:gd name="T10" fmla="*/ 16 w 17"/>
                    <a:gd name="T11" fmla="*/ 43 h 73"/>
                    <a:gd name="T12" fmla="*/ 16 w 17"/>
                    <a:gd name="T13" fmla="*/ 50 h 73"/>
                    <a:gd name="T14" fmla="*/ 16 w 17"/>
                    <a:gd name="T15" fmla="*/ 65 h 73"/>
                    <a:gd name="T16" fmla="*/ 16 w 17"/>
                    <a:gd name="T17" fmla="*/ 72 h 73"/>
                    <a:gd name="T18" fmla="*/ 16 w 17"/>
                    <a:gd name="T19" fmla="*/ 58 h 73"/>
                    <a:gd name="T20" fmla="*/ 11 w 17"/>
                    <a:gd name="T21" fmla="*/ 50 h 73"/>
                    <a:gd name="T22" fmla="*/ 11 w 17"/>
                    <a:gd name="T23" fmla="*/ 43 h 73"/>
                    <a:gd name="T24" fmla="*/ 5 w 17"/>
                    <a:gd name="T25" fmla="*/ 36 h 73"/>
                    <a:gd name="T26" fmla="*/ 11 w 17"/>
                    <a:gd name="T27" fmla="*/ 36 h 73"/>
                    <a:gd name="T28" fmla="*/ 11 w 17"/>
                    <a:gd name="T29" fmla="*/ 29 h 73"/>
                    <a:gd name="T30" fmla="*/ 5 w 17"/>
                    <a:gd name="T31" fmla="*/ 22 h 73"/>
                    <a:gd name="T32" fmla="*/ 5 w 17"/>
                    <a:gd name="T33" fmla="*/ 7 h 73"/>
                    <a:gd name="T34" fmla="*/ 0 w 17"/>
                    <a:gd name="T3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" h="73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11" y="14"/>
                      </a:lnTo>
                      <a:lnTo>
                        <a:pt x="11" y="22"/>
                      </a:lnTo>
                      <a:lnTo>
                        <a:pt x="16" y="29"/>
                      </a:lnTo>
                      <a:lnTo>
                        <a:pt x="16" y="43"/>
                      </a:lnTo>
                      <a:lnTo>
                        <a:pt x="16" y="50"/>
                      </a:lnTo>
                      <a:lnTo>
                        <a:pt x="16" y="65"/>
                      </a:lnTo>
                      <a:lnTo>
                        <a:pt x="16" y="72"/>
                      </a:lnTo>
                      <a:lnTo>
                        <a:pt x="16" y="58"/>
                      </a:lnTo>
                      <a:lnTo>
                        <a:pt x="11" y="50"/>
                      </a:lnTo>
                      <a:lnTo>
                        <a:pt x="11" y="43"/>
                      </a:lnTo>
                      <a:lnTo>
                        <a:pt x="5" y="36"/>
                      </a:lnTo>
                      <a:lnTo>
                        <a:pt x="11" y="36"/>
                      </a:lnTo>
                      <a:lnTo>
                        <a:pt x="11" y="29"/>
                      </a:lnTo>
                      <a:lnTo>
                        <a:pt x="5" y="22"/>
                      </a:lnTo>
                      <a:lnTo>
                        <a:pt x="5" y="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F3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78010" name="Freeform 186">
                <a:extLst>
                  <a:ext uri="{FF2B5EF4-FFF2-40B4-BE49-F238E27FC236}">
                    <a16:creationId xmlns:a16="http://schemas.microsoft.com/office/drawing/2014/main" id="{CC191333-F647-2F96-18E6-909D3F7B8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" y="1374"/>
                <a:ext cx="25" cy="25"/>
              </a:xfrm>
              <a:custGeom>
                <a:avLst/>
                <a:gdLst>
                  <a:gd name="T0" fmla="*/ 24 w 25"/>
                  <a:gd name="T1" fmla="*/ 0 h 25"/>
                  <a:gd name="T2" fmla="*/ 18 w 25"/>
                  <a:gd name="T3" fmla="*/ 0 h 25"/>
                  <a:gd name="T4" fmla="*/ 12 w 25"/>
                  <a:gd name="T5" fmla="*/ 0 h 25"/>
                  <a:gd name="T6" fmla="*/ 6 w 25"/>
                  <a:gd name="T7" fmla="*/ 0 h 25"/>
                  <a:gd name="T8" fmla="*/ 0 w 25"/>
                  <a:gd name="T9" fmla="*/ 6 h 25"/>
                  <a:gd name="T10" fmla="*/ 0 w 25"/>
                  <a:gd name="T11" fmla="*/ 12 h 25"/>
                  <a:gd name="T12" fmla="*/ 6 w 25"/>
                  <a:gd name="T13" fmla="*/ 18 h 25"/>
                  <a:gd name="T14" fmla="*/ 12 w 25"/>
                  <a:gd name="T15" fmla="*/ 18 h 25"/>
                  <a:gd name="T16" fmla="*/ 12 w 25"/>
                  <a:gd name="T17" fmla="*/ 24 h 25"/>
                  <a:gd name="T18" fmla="*/ 18 w 25"/>
                  <a:gd name="T19" fmla="*/ 24 h 25"/>
                  <a:gd name="T20" fmla="*/ 24 w 25"/>
                  <a:gd name="T21" fmla="*/ 18 h 25"/>
                  <a:gd name="T22" fmla="*/ 18 w 25"/>
                  <a:gd name="T23" fmla="*/ 12 h 25"/>
                  <a:gd name="T24" fmla="*/ 18 w 25"/>
                  <a:gd name="T25" fmla="*/ 6 h 25"/>
                  <a:gd name="T26" fmla="*/ 24 w 25"/>
                  <a:gd name="T2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24" y="0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24" y="18"/>
                    </a:lnTo>
                    <a:lnTo>
                      <a:pt x="18" y="12"/>
                    </a:lnTo>
                    <a:lnTo>
                      <a:pt x="18" y="6"/>
                    </a:lnTo>
                    <a:lnTo>
                      <a:pt x="24" y="0"/>
                    </a:lnTo>
                  </a:path>
                </a:pathLst>
              </a:custGeom>
              <a:solidFill>
                <a:srgbClr val="F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011" name="Freeform 187">
                <a:extLst>
                  <a:ext uri="{FF2B5EF4-FFF2-40B4-BE49-F238E27FC236}">
                    <a16:creationId xmlns:a16="http://schemas.microsoft.com/office/drawing/2014/main" id="{9152869A-4831-9D33-06BA-9966DA20C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" y="1374"/>
                <a:ext cx="25" cy="25"/>
              </a:xfrm>
              <a:custGeom>
                <a:avLst/>
                <a:gdLst>
                  <a:gd name="T0" fmla="*/ 24 w 25"/>
                  <a:gd name="T1" fmla="*/ 0 h 25"/>
                  <a:gd name="T2" fmla="*/ 18 w 25"/>
                  <a:gd name="T3" fmla="*/ 0 h 25"/>
                  <a:gd name="T4" fmla="*/ 12 w 25"/>
                  <a:gd name="T5" fmla="*/ 0 h 25"/>
                  <a:gd name="T6" fmla="*/ 6 w 25"/>
                  <a:gd name="T7" fmla="*/ 0 h 25"/>
                  <a:gd name="T8" fmla="*/ 0 w 25"/>
                  <a:gd name="T9" fmla="*/ 6 h 25"/>
                  <a:gd name="T10" fmla="*/ 0 w 25"/>
                  <a:gd name="T11" fmla="*/ 12 h 25"/>
                  <a:gd name="T12" fmla="*/ 6 w 25"/>
                  <a:gd name="T13" fmla="*/ 18 h 25"/>
                  <a:gd name="T14" fmla="*/ 12 w 25"/>
                  <a:gd name="T15" fmla="*/ 18 h 25"/>
                  <a:gd name="T16" fmla="*/ 12 w 25"/>
                  <a:gd name="T17" fmla="*/ 24 h 25"/>
                  <a:gd name="T18" fmla="*/ 18 w 25"/>
                  <a:gd name="T19" fmla="*/ 24 h 25"/>
                  <a:gd name="T20" fmla="*/ 24 w 25"/>
                  <a:gd name="T21" fmla="*/ 18 h 25"/>
                  <a:gd name="T22" fmla="*/ 18 w 25"/>
                  <a:gd name="T23" fmla="*/ 12 h 25"/>
                  <a:gd name="T24" fmla="*/ 18 w 25"/>
                  <a:gd name="T25" fmla="*/ 6 h 25"/>
                  <a:gd name="T26" fmla="*/ 24 w 25"/>
                  <a:gd name="T2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24" y="0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24" y="18"/>
                    </a:lnTo>
                    <a:lnTo>
                      <a:pt x="18" y="12"/>
                    </a:lnTo>
                    <a:lnTo>
                      <a:pt x="18" y="6"/>
                    </a:lnTo>
                    <a:lnTo>
                      <a:pt x="24" y="0"/>
                    </a:lnTo>
                  </a:path>
                </a:pathLst>
              </a:custGeom>
              <a:solidFill>
                <a:srgbClr val="F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012" name="Freeform 188">
                <a:extLst>
                  <a:ext uri="{FF2B5EF4-FFF2-40B4-BE49-F238E27FC236}">
                    <a16:creationId xmlns:a16="http://schemas.microsoft.com/office/drawing/2014/main" id="{EBC4A7D8-4A09-BD9B-6054-3C4530617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" y="141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6 h 17"/>
                  <a:gd name="T4" fmla="*/ 0 w 17"/>
                  <a:gd name="T5" fmla="*/ 5 h 17"/>
                  <a:gd name="T6" fmla="*/ 16 w 17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0" y="16"/>
                    </a:lnTo>
                    <a:lnTo>
                      <a:pt x="0" y="5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8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013" name="Freeform 189">
                <a:extLst>
                  <a:ext uri="{FF2B5EF4-FFF2-40B4-BE49-F238E27FC236}">
                    <a16:creationId xmlns:a16="http://schemas.microsoft.com/office/drawing/2014/main" id="{BD2065C5-C218-47D7-2D3D-4BD1A3AF5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" y="141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6 h 17"/>
                  <a:gd name="T4" fmla="*/ 0 w 17"/>
                  <a:gd name="T5" fmla="*/ 5 h 17"/>
                  <a:gd name="T6" fmla="*/ 16 w 17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7">
                    <a:moveTo>
                      <a:pt x="16" y="0"/>
                    </a:moveTo>
                    <a:lnTo>
                      <a:pt x="0" y="16"/>
                    </a:lnTo>
                    <a:lnTo>
                      <a:pt x="0" y="5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8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014" name="Group 190">
                <a:extLst>
                  <a:ext uri="{FF2B5EF4-FFF2-40B4-BE49-F238E27FC236}">
                    <a16:creationId xmlns:a16="http://schemas.microsoft.com/office/drawing/2014/main" id="{2DFE61CF-275B-9E29-9C15-120D682218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2" y="1238"/>
                <a:ext cx="113" cy="193"/>
                <a:chOff x="2982" y="1238"/>
                <a:chExt cx="113" cy="193"/>
              </a:xfrm>
            </p:grpSpPr>
            <p:sp>
              <p:nvSpPr>
                <p:cNvPr id="78015" name="Freeform 191">
                  <a:extLst>
                    <a:ext uri="{FF2B5EF4-FFF2-40B4-BE49-F238E27FC236}">
                      <a16:creationId xmlns:a16="http://schemas.microsoft.com/office/drawing/2014/main" id="{47E1A5AF-30A6-F5CD-1C75-F81AE71D6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2" y="1238"/>
                  <a:ext cx="113" cy="193"/>
                </a:xfrm>
                <a:custGeom>
                  <a:avLst/>
                  <a:gdLst>
                    <a:gd name="T0" fmla="*/ 90 w 113"/>
                    <a:gd name="T1" fmla="*/ 0 h 193"/>
                    <a:gd name="T2" fmla="*/ 67 w 113"/>
                    <a:gd name="T3" fmla="*/ 0 h 193"/>
                    <a:gd name="T4" fmla="*/ 60 w 113"/>
                    <a:gd name="T5" fmla="*/ 0 h 193"/>
                    <a:gd name="T6" fmla="*/ 45 w 113"/>
                    <a:gd name="T7" fmla="*/ 0 h 193"/>
                    <a:gd name="T8" fmla="*/ 37 w 113"/>
                    <a:gd name="T9" fmla="*/ 0 h 193"/>
                    <a:gd name="T10" fmla="*/ 37 w 113"/>
                    <a:gd name="T11" fmla="*/ 8 h 193"/>
                    <a:gd name="T12" fmla="*/ 30 w 113"/>
                    <a:gd name="T13" fmla="*/ 8 h 193"/>
                    <a:gd name="T14" fmla="*/ 22 w 113"/>
                    <a:gd name="T15" fmla="*/ 8 h 193"/>
                    <a:gd name="T16" fmla="*/ 22 w 113"/>
                    <a:gd name="T17" fmla="*/ 15 h 193"/>
                    <a:gd name="T18" fmla="*/ 15 w 113"/>
                    <a:gd name="T19" fmla="*/ 23 h 193"/>
                    <a:gd name="T20" fmla="*/ 7 w 113"/>
                    <a:gd name="T21" fmla="*/ 31 h 193"/>
                    <a:gd name="T22" fmla="*/ 7 w 113"/>
                    <a:gd name="T23" fmla="*/ 38 h 193"/>
                    <a:gd name="T24" fmla="*/ 7 w 113"/>
                    <a:gd name="T25" fmla="*/ 54 h 193"/>
                    <a:gd name="T26" fmla="*/ 7 w 113"/>
                    <a:gd name="T27" fmla="*/ 61 h 193"/>
                    <a:gd name="T28" fmla="*/ 7 w 113"/>
                    <a:gd name="T29" fmla="*/ 84 h 193"/>
                    <a:gd name="T30" fmla="*/ 7 w 113"/>
                    <a:gd name="T31" fmla="*/ 92 h 193"/>
                    <a:gd name="T32" fmla="*/ 7 w 113"/>
                    <a:gd name="T33" fmla="*/ 100 h 193"/>
                    <a:gd name="T34" fmla="*/ 7 w 113"/>
                    <a:gd name="T35" fmla="*/ 123 h 193"/>
                    <a:gd name="T36" fmla="*/ 0 w 113"/>
                    <a:gd name="T37" fmla="*/ 131 h 193"/>
                    <a:gd name="T38" fmla="*/ 0 w 113"/>
                    <a:gd name="T39" fmla="*/ 138 h 193"/>
                    <a:gd name="T40" fmla="*/ 0 w 113"/>
                    <a:gd name="T41" fmla="*/ 146 h 193"/>
                    <a:gd name="T42" fmla="*/ 0 w 113"/>
                    <a:gd name="T43" fmla="*/ 154 h 193"/>
                    <a:gd name="T44" fmla="*/ 0 w 113"/>
                    <a:gd name="T45" fmla="*/ 161 h 193"/>
                    <a:gd name="T46" fmla="*/ 0 w 113"/>
                    <a:gd name="T47" fmla="*/ 169 h 193"/>
                    <a:gd name="T48" fmla="*/ 7 w 113"/>
                    <a:gd name="T49" fmla="*/ 177 h 193"/>
                    <a:gd name="T50" fmla="*/ 15 w 113"/>
                    <a:gd name="T51" fmla="*/ 184 h 193"/>
                    <a:gd name="T52" fmla="*/ 22 w 113"/>
                    <a:gd name="T53" fmla="*/ 184 h 193"/>
                    <a:gd name="T54" fmla="*/ 30 w 113"/>
                    <a:gd name="T55" fmla="*/ 184 h 193"/>
                    <a:gd name="T56" fmla="*/ 37 w 113"/>
                    <a:gd name="T57" fmla="*/ 192 h 193"/>
                    <a:gd name="T58" fmla="*/ 45 w 113"/>
                    <a:gd name="T59" fmla="*/ 192 h 193"/>
                    <a:gd name="T60" fmla="*/ 67 w 113"/>
                    <a:gd name="T61" fmla="*/ 192 h 193"/>
                    <a:gd name="T62" fmla="*/ 82 w 113"/>
                    <a:gd name="T63" fmla="*/ 169 h 193"/>
                    <a:gd name="T64" fmla="*/ 90 w 113"/>
                    <a:gd name="T65" fmla="*/ 154 h 193"/>
                    <a:gd name="T66" fmla="*/ 112 w 113"/>
                    <a:gd name="T67" fmla="*/ 154 h 193"/>
                    <a:gd name="T68" fmla="*/ 112 w 113"/>
                    <a:gd name="T69" fmla="*/ 123 h 193"/>
                    <a:gd name="T70" fmla="*/ 105 w 113"/>
                    <a:gd name="T71" fmla="*/ 84 h 193"/>
                    <a:gd name="T72" fmla="*/ 105 w 113"/>
                    <a:gd name="T73" fmla="*/ 46 h 193"/>
                    <a:gd name="T74" fmla="*/ 97 w 113"/>
                    <a:gd name="T75" fmla="*/ 23 h 193"/>
                    <a:gd name="T76" fmla="*/ 90 w 113"/>
                    <a:gd name="T7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13" h="193">
                      <a:moveTo>
                        <a:pt x="90" y="0"/>
                      </a:moveTo>
                      <a:lnTo>
                        <a:pt x="67" y="0"/>
                      </a:lnTo>
                      <a:lnTo>
                        <a:pt x="60" y="0"/>
                      </a:lnTo>
                      <a:lnTo>
                        <a:pt x="45" y="0"/>
                      </a:lnTo>
                      <a:lnTo>
                        <a:pt x="37" y="0"/>
                      </a:lnTo>
                      <a:lnTo>
                        <a:pt x="37" y="8"/>
                      </a:lnTo>
                      <a:lnTo>
                        <a:pt x="30" y="8"/>
                      </a:lnTo>
                      <a:lnTo>
                        <a:pt x="22" y="8"/>
                      </a:lnTo>
                      <a:lnTo>
                        <a:pt x="22" y="15"/>
                      </a:lnTo>
                      <a:lnTo>
                        <a:pt x="15" y="23"/>
                      </a:lnTo>
                      <a:lnTo>
                        <a:pt x="7" y="31"/>
                      </a:lnTo>
                      <a:lnTo>
                        <a:pt x="7" y="38"/>
                      </a:lnTo>
                      <a:lnTo>
                        <a:pt x="7" y="54"/>
                      </a:lnTo>
                      <a:lnTo>
                        <a:pt x="7" y="61"/>
                      </a:lnTo>
                      <a:lnTo>
                        <a:pt x="7" y="84"/>
                      </a:lnTo>
                      <a:lnTo>
                        <a:pt x="7" y="92"/>
                      </a:lnTo>
                      <a:lnTo>
                        <a:pt x="7" y="100"/>
                      </a:lnTo>
                      <a:lnTo>
                        <a:pt x="7" y="123"/>
                      </a:lnTo>
                      <a:lnTo>
                        <a:pt x="0" y="131"/>
                      </a:lnTo>
                      <a:lnTo>
                        <a:pt x="0" y="138"/>
                      </a:lnTo>
                      <a:lnTo>
                        <a:pt x="0" y="146"/>
                      </a:lnTo>
                      <a:lnTo>
                        <a:pt x="0" y="154"/>
                      </a:lnTo>
                      <a:lnTo>
                        <a:pt x="0" y="161"/>
                      </a:lnTo>
                      <a:lnTo>
                        <a:pt x="0" y="169"/>
                      </a:lnTo>
                      <a:lnTo>
                        <a:pt x="7" y="177"/>
                      </a:lnTo>
                      <a:lnTo>
                        <a:pt x="15" y="184"/>
                      </a:lnTo>
                      <a:lnTo>
                        <a:pt x="22" y="184"/>
                      </a:lnTo>
                      <a:lnTo>
                        <a:pt x="30" y="184"/>
                      </a:lnTo>
                      <a:lnTo>
                        <a:pt x="37" y="192"/>
                      </a:lnTo>
                      <a:lnTo>
                        <a:pt x="45" y="192"/>
                      </a:lnTo>
                      <a:lnTo>
                        <a:pt x="67" y="192"/>
                      </a:lnTo>
                      <a:lnTo>
                        <a:pt x="82" y="169"/>
                      </a:lnTo>
                      <a:lnTo>
                        <a:pt x="90" y="154"/>
                      </a:lnTo>
                      <a:lnTo>
                        <a:pt x="112" y="154"/>
                      </a:lnTo>
                      <a:lnTo>
                        <a:pt x="112" y="123"/>
                      </a:lnTo>
                      <a:lnTo>
                        <a:pt x="105" y="84"/>
                      </a:lnTo>
                      <a:lnTo>
                        <a:pt x="105" y="46"/>
                      </a:lnTo>
                      <a:lnTo>
                        <a:pt x="97" y="23"/>
                      </a:lnTo>
                      <a:lnTo>
                        <a:pt x="90" y="0"/>
                      </a:lnTo>
                    </a:path>
                  </a:pathLst>
                </a:custGeom>
                <a:solidFill>
                  <a:srgbClr val="FF5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016" name="Freeform 192">
                  <a:extLst>
                    <a:ext uri="{FF2B5EF4-FFF2-40B4-BE49-F238E27FC236}">
                      <a16:creationId xmlns:a16="http://schemas.microsoft.com/office/drawing/2014/main" id="{FE8E849C-D3E5-B312-7FB2-BBCB67B02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2" y="1238"/>
                  <a:ext cx="113" cy="193"/>
                </a:xfrm>
                <a:custGeom>
                  <a:avLst/>
                  <a:gdLst>
                    <a:gd name="T0" fmla="*/ 90 w 113"/>
                    <a:gd name="T1" fmla="*/ 0 h 193"/>
                    <a:gd name="T2" fmla="*/ 67 w 113"/>
                    <a:gd name="T3" fmla="*/ 0 h 193"/>
                    <a:gd name="T4" fmla="*/ 60 w 113"/>
                    <a:gd name="T5" fmla="*/ 0 h 193"/>
                    <a:gd name="T6" fmla="*/ 45 w 113"/>
                    <a:gd name="T7" fmla="*/ 0 h 193"/>
                    <a:gd name="T8" fmla="*/ 37 w 113"/>
                    <a:gd name="T9" fmla="*/ 0 h 193"/>
                    <a:gd name="T10" fmla="*/ 37 w 113"/>
                    <a:gd name="T11" fmla="*/ 8 h 193"/>
                    <a:gd name="T12" fmla="*/ 30 w 113"/>
                    <a:gd name="T13" fmla="*/ 8 h 193"/>
                    <a:gd name="T14" fmla="*/ 22 w 113"/>
                    <a:gd name="T15" fmla="*/ 8 h 193"/>
                    <a:gd name="T16" fmla="*/ 22 w 113"/>
                    <a:gd name="T17" fmla="*/ 15 h 193"/>
                    <a:gd name="T18" fmla="*/ 15 w 113"/>
                    <a:gd name="T19" fmla="*/ 23 h 193"/>
                    <a:gd name="T20" fmla="*/ 7 w 113"/>
                    <a:gd name="T21" fmla="*/ 31 h 193"/>
                    <a:gd name="T22" fmla="*/ 7 w 113"/>
                    <a:gd name="T23" fmla="*/ 38 h 193"/>
                    <a:gd name="T24" fmla="*/ 7 w 113"/>
                    <a:gd name="T25" fmla="*/ 54 h 193"/>
                    <a:gd name="T26" fmla="*/ 7 w 113"/>
                    <a:gd name="T27" fmla="*/ 61 h 193"/>
                    <a:gd name="T28" fmla="*/ 7 w 113"/>
                    <a:gd name="T29" fmla="*/ 84 h 193"/>
                    <a:gd name="T30" fmla="*/ 7 w 113"/>
                    <a:gd name="T31" fmla="*/ 92 h 193"/>
                    <a:gd name="T32" fmla="*/ 7 w 113"/>
                    <a:gd name="T33" fmla="*/ 100 h 193"/>
                    <a:gd name="T34" fmla="*/ 7 w 113"/>
                    <a:gd name="T35" fmla="*/ 123 h 193"/>
                    <a:gd name="T36" fmla="*/ 0 w 113"/>
                    <a:gd name="T37" fmla="*/ 131 h 193"/>
                    <a:gd name="T38" fmla="*/ 0 w 113"/>
                    <a:gd name="T39" fmla="*/ 138 h 193"/>
                    <a:gd name="T40" fmla="*/ 0 w 113"/>
                    <a:gd name="T41" fmla="*/ 146 h 193"/>
                    <a:gd name="T42" fmla="*/ 0 w 113"/>
                    <a:gd name="T43" fmla="*/ 154 h 193"/>
                    <a:gd name="T44" fmla="*/ 0 w 113"/>
                    <a:gd name="T45" fmla="*/ 161 h 193"/>
                    <a:gd name="T46" fmla="*/ 0 w 113"/>
                    <a:gd name="T47" fmla="*/ 169 h 193"/>
                    <a:gd name="T48" fmla="*/ 7 w 113"/>
                    <a:gd name="T49" fmla="*/ 177 h 193"/>
                    <a:gd name="T50" fmla="*/ 15 w 113"/>
                    <a:gd name="T51" fmla="*/ 184 h 193"/>
                    <a:gd name="T52" fmla="*/ 22 w 113"/>
                    <a:gd name="T53" fmla="*/ 184 h 193"/>
                    <a:gd name="T54" fmla="*/ 30 w 113"/>
                    <a:gd name="T55" fmla="*/ 184 h 193"/>
                    <a:gd name="T56" fmla="*/ 37 w 113"/>
                    <a:gd name="T57" fmla="*/ 192 h 193"/>
                    <a:gd name="T58" fmla="*/ 45 w 113"/>
                    <a:gd name="T59" fmla="*/ 192 h 193"/>
                    <a:gd name="T60" fmla="*/ 67 w 113"/>
                    <a:gd name="T61" fmla="*/ 192 h 193"/>
                    <a:gd name="T62" fmla="*/ 82 w 113"/>
                    <a:gd name="T63" fmla="*/ 169 h 193"/>
                    <a:gd name="T64" fmla="*/ 90 w 113"/>
                    <a:gd name="T65" fmla="*/ 154 h 193"/>
                    <a:gd name="T66" fmla="*/ 112 w 113"/>
                    <a:gd name="T67" fmla="*/ 154 h 193"/>
                    <a:gd name="T68" fmla="*/ 112 w 113"/>
                    <a:gd name="T69" fmla="*/ 123 h 193"/>
                    <a:gd name="T70" fmla="*/ 105 w 113"/>
                    <a:gd name="T71" fmla="*/ 84 h 193"/>
                    <a:gd name="T72" fmla="*/ 105 w 113"/>
                    <a:gd name="T73" fmla="*/ 46 h 193"/>
                    <a:gd name="T74" fmla="*/ 97 w 113"/>
                    <a:gd name="T75" fmla="*/ 23 h 193"/>
                    <a:gd name="T76" fmla="*/ 90 w 113"/>
                    <a:gd name="T7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13" h="193">
                      <a:moveTo>
                        <a:pt x="90" y="0"/>
                      </a:moveTo>
                      <a:lnTo>
                        <a:pt x="67" y="0"/>
                      </a:lnTo>
                      <a:lnTo>
                        <a:pt x="60" y="0"/>
                      </a:lnTo>
                      <a:lnTo>
                        <a:pt x="45" y="0"/>
                      </a:lnTo>
                      <a:lnTo>
                        <a:pt x="37" y="0"/>
                      </a:lnTo>
                      <a:lnTo>
                        <a:pt x="37" y="8"/>
                      </a:lnTo>
                      <a:lnTo>
                        <a:pt x="30" y="8"/>
                      </a:lnTo>
                      <a:lnTo>
                        <a:pt x="22" y="8"/>
                      </a:lnTo>
                      <a:lnTo>
                        <a:pt x="22" y="15"/>
                      </a:lnTo>
                      <a:lnTo>
                        <a:pt x="15" y="23"/>
                      </a:lnTo>
                      <a:lnTo>
                        <a:pt x="7" y="31"/>
                      </a:lnTo>
                      <a:lnTo>
                        <a:pt x="7" y="38"/>
                      </a:lnTo>
                      <a:lnTo>
                        <a:pt x="7" y="54"/>
                      </a:lnTo>
                      <a:lnTo>
                        <a:pt x="7" y="61"/>
                      </a:lnTo>
                      <a:lnTo>
                        <a:pt x="7" y="84"/>
                      </a:lnTo>
                      <a:lnTo>
                        <a:pt x="7" y="92"/>
                      </a:lnTo>
                      <a:lnTo>
                        <a:pt x="7" y="100"/>
                      </a:lnTo>
                      <a:lnTo>
                        <a:pt x="7" y="123"/>
                      </a:lnTo>
                      <a:lnTo>
                        <a:pt x="0" y="131"/>
                      </a:lnTo>
                      <a:lnTo>
                        <a:pt x="0" y="138"/>
                      </a:lnTo>
                      <a:lnTo>
                        <a:pt x="0" y="146"/>
                      </a:lnTo>
                      <a:lnTo>
                        <a:pt x="0" y="154"/>
                      </a:lnTo>
                      <a:lnTo>
                        <a:pt x="0" y="161"/>
                      </a:lnTo>
                      <a:lnTo>
                        <a:pt x="0" y="169"/>
                      </a:lnTo>
                      <a:lnTo>
                        <a:pt x="7" y="177"/>
                      </a:lnTo>
                      <a:lnTo>
                        <a:pt x="15" y="184"/>
                      </a:lnTo>
                      <a:lnTo>
                        <a:pt x="22" y="184"/>
                      </a:lnTo>
                      <a:lnTo>
                        <a:pt x="30" y="184"/>
                      </a:lnTo>
                      <a:lnTo>
                        <a:pt x="37" y="192"/>
                      </a:lnTo>
                      <a:lnTo>
                        <a:pt x="45" y="192"/>
                      </a:lnTo>
                      <a:lnTo>
                        <a:pt x="67" y="192"/>
                      </a:lnTo>
                      <a:lnTo>
                        <a:pt x="82" y="169"/>
                      </a:lnTo>
                      <a:lnTo>
                        <a:pt x="90" y="154"/>
                      </a:lnTo>
                      <a:lnTo>
                        <a:pt x="112" y="154"/>
                      </a:lnTo>
                      <a:lnTo>
                        <a:pt x="112" y="123"/>
                      </a:lnTo>
                      <a:lnTo>
                        <a:pt x="105" y="84"/>
                      </a:lnTo>
                      <a:lnTo>
                        <a:pt x="105" y="46"/>
                      </a:lnTo>
                      <a:lnTo>
                        <a:pt x="97" y="23"/>
                      </a:lnTo>
                      <a:lnTo>
                        <a:pt x="90" y="0"/>
                      </a:lnTo>
                    </a:path>
                  </a:pathLst>
                </a:custGeom>
                <a:solidFill>
                  <a:srgbClr val="FF5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017" name="Freeform 193">
                  <a:extLst>
                    <a:ext uri="{FF2B5EF4-FFF2-40B4-BE49-F238E27FC236}">
                      <a16:creationId xmlns:a16="http://schemas.microsoft.com/office/drawing/2014/main" id="{51568914-2CEB-7EF9-7753-E112491B6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2" y="1374"/>
                  <a:ext cx="41" cy="57"/>
                </a:xfrm>
                <a:custGeom>
                  <a:avLst/>
                  <a:gdLst>
                    <a:gd name="T0" fmla="*/ 40 w 41"/>
                    <a:gd name="T1" fmla="*/ 0 h 57"/>
                    <a:gd name="T2" fmla="*/ 20 w 41"/>
                    <a:gd name="T3" fmla="*/ 0 h 57"/>
                    <a:gd name="T4" fmla="*/ 7 w 41"/>
                    <a:gd name="T5" fmla="*/ 0 h 57"/>
                    <a:gd name="T6" fmla="*/ 0 w 41"/>
                    <a:gd name="T7" fmla="*/ 7 h 57"/>
                    <a:gd name="T8" fmla="*/ 0 w 41"/>
                    <a:gd name="T9" fmla="*/ 14 h 57"/>
                    <a:gd name="T10" fmla="*/ 0 w 41"/>
                    <a:gd name="T11" fmla="*/ 21 h 57"/>
                    <a:gd name="T12" fmla="*/ 0 w 41"/>
                    <a:gd name="T13" fmla="*/ 28 h 57"/>
                    <a:gd name="T14" fmla="*/ 0 w 41"/>
                    <a:gd name="T15" fmla="*/ 35 h 57"/>
                    <a:gd name="T16" fmla="*/ 0 w 41"/>
                    <a:gd name="T17" fmla="*/ 42 h 57"/>
                    <a:gd name="T18" fmla="*/ 0 w 41"/>
                    <a:gd name="T19" fmla="*/ 49 h 57"/>
                    <a:gd name="T20" fmla="*/ 0 w 41"/>
                    <a:gd name="T21" fmla="*/ 56 h 57"/>
                    <a:gd name="T22" fmla="*/ 27 w 41"/>
                    <a:gd name="T23" fmla="*/ 56 h 57"/>
                    <a:gd name="T24" fmla="*/ 40 w 41"/>
                    <a:gd name="T25" fmla="*/ 42 h 57"/>
                    <a:gd name="T26" fmla="*/ 40 w 41"/>
                    <a:gd name="T27" fmla="*/ 35 h 57"/>
                    <a:gd name="T28" fmla="*/ 40 w 41"/>
                    <a:gd name="T2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1" h="57">
                      <a:moveTo>
                        <a:pt x="40" y="0"/>
                      </a:moveTo>
                      <a:lnTo>
                        <a:pt x="20" y="0"/>
                      </a:lnTo>
                      <a:lnTo>
                        <a:pt x="7" y="0"/>
                      </a:lnTo>
                      <a:lnTo>
                        <a:pt x="0" y="7"/>
                      </a:lnTo>
                      <a:lnTo>
                        <a:pt x="0" y="14"/>
                      </a:lnTo>
                      <a:lnTo>
                        <a:pt x="0" y="21"/>
                      </a:lnTo>
                      <a:lnTo>
                        <a:pt x="0" y="28"/>
                      </a:lnTo>
                      <a:lnTo>
                        <a:pt x="0" y="35"/>
                      </a:lnTo>
                      <a:lnTo>
                        <a:pt x="0" y="42"/>
                      </a:lnTo>
                      <a:lnTo>
                        <a:pt x="0" y="49"/>
                      </a:lnTo>
                      <a:lnTo>
                        <a:pt x="0" y="56"/>
                      </a:lnTo>
                      <a:lnTo>
                        <a:pt x="27" y="56"/>
                      </a:lnTo>
                      <a:lnTo>
                        <a:pt x="40" y="42"/>
                      </a:lnTo>
                      <a:lnTo>
                        <a:pt x="40" y="35"/>
                      </a:lnTo>
                      <a:lnTo>
                        <a:pt x="40" y="0"/>
                      </a:lnTo>
                    </a:path>
                  </a:pathLst>
                </a:custGeom>
                <a:solidFill>
                  <a:srgbClr val="DF1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018" name="Freeform 194">
                  <a:extLst>
                    <a:ext uri="{FF2B5EF4-FFF2-40B4-BE49-F238E27FC236}">
                      <a16:creationId xmlns:a16="http://schemas.microsoft.com/office/drawing/2014/main" id="{BF210A55-11D2-CD1D-EA8D-14F9936C19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2" y="1374"/>
                  <a:ext cx="41" cy="57"/>
                </a:xfrm>
                <a:custGeom>
                  <a:avLst/>
                  <a:gdLst>
                    <a:gd name="T0" fmla="*/ 40 w 41"/>
                    <a:gd name="T1" fmla="*/ 0 h 57"/>
                    <a:gd name="T2" fmla="*/ 20 w 41"/>
                    <a:gd name="T3" fmla="*/ 0 h 57"/>
                    <a:gd name="T4" fmla="*/ 7 w 41"/>
                    <a:gd name="T5" fmla="*/ 0 h 57"/>
                    <a:gd name="T6" fmla="*/ 0 w 41"/>
                    <a:gd name="T7" fmla="*/ 7 h 57"/>
                    <a:gd name="T8" fmla="*/ 0 w 41"/>
                    <a:gd name="T9" fmla="*/ 14 h 57"/>
                    <a:gd name="T10" fmla="*/ 0 w 41"/>
                    <a:gd name="T11" fmla="*/ 21 h 57"/>
                    <a:gd name="T12" fmla="*/ 0 w 41"/>
                    <a:gd name="T13" fmla="*/ 28 h 57"/>
                    <a:gd name="T14" fmla="*/ 0 w 41"/>
                    <a:gd name="T15" fmla="*/ 35 h 57"/>
                    <a:gd name="T16" fmla="*/ 0 w 41"/>
                    <a:gd name="T17" fmla="*/ 42 h 57"/>
                    <a:gd name="T18" fmla="*/ 0 w 41"/>
                    <a:gd name="T19" fmla="*/ 49 h 57"/>
                    <a:gd name="T20" fmla="*/ 0 w 41"/>
                    <a:gd name="T21" fmla="*/ 56 h 57"/>
                    <a:gd name="T22" fmla="*/ 27 w 41"/>
                    <a:gd name="T23" fmla="*/ 56 h 57"/>
                    <a:gd name="T24" fmla="*/ 40 w 41"/>
                    <a:gd name="T25" fmla="*/ 42 h 57"/>
                    <a:gd name="T26" fmla="*/ 40 w 41"/>
                    <a:gd name="T27" fmla="*/ 35 h 57"/>
                    <a:gd name="T28" fmla="*/ 40 w 41"/>
                    <a:gd name="T2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1" h="57">
                      <a:moveTo>
                        <a:pt x="40" y="0"/>
                      </a:moveTo>
                      <a:lnTo>
                        <a:pt x="20" y="0"/>
                      </a:lnTo>
                      <a:lnTo>
                        <a:pt x="7" y="0"/>
                      </a:lnTo>
                      <a:lnTo>
                        <a:pt x="0" y="7"/>
                      </a:lnTo>
                      <a:lnTo>
                        <a:pt x="0" y="14"/>
                      </a:lnTo>
                      <a:lnTo>
                        <a:pt x="0" y="21"/>
                      </a:lnTo>
                      <a:lnTo>
                        <a:pt x="0" y="28"/>
                      </a:lnTo>
                      <a:lnTo>
                        <a:pt x="0" y="35"/>
                      </a:lnTo>
                      <a:lnTo>
                        <a:pt x="0" y="42"/>
                      </a:lnTo>
                      <a:lnTo>
                        <a:pt x="0" y="49"/>
                      </a:lnTo>
                      <a:lnTo>
                        <a:pt x="0" y="56"/>
                      </a:lnTo>
                      <a:lnTo>
                        <a:pt x="27" y="56"/>
                      </a:lnTo>
                      <a:lnTo>
                        <a:pt x="40" y="42"/>
                      </a:lnTo>
                      <a:lnTo>
                        <a:pt x="40" y="35"/>
                      </a:lnTo>
                      <a:lnTo>
                        <a:pt x="40" y="0"/>
                      </a:lnTo>
                    </a:path>
                  </a:pathLst>
                </a:custGeom>
                <a:solidFill>
                  <a:srgbClr val="DF1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019" name="Freeform 195">
                  <a:extLst>
                    <a:ext uri="{FF2B5EF4-FFF2-40B4-BE49-F238E27FC236}">
                      <a16:creationId xmlns:a16="http://schemas.microsoft.com/office/drawing/2014/main" id="{EF7E04D1-691C-DB97-32A5-CE03E5B342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0" y="1246"/>
                  <a:ext cx="49" cy="129"/>
                </a:xfrm>
                <a:custGeom>
                  <a:avLst/>
                  <a:gdLst>
                    <a:gd name="T0" fmla="*/ 27 w 49"/>
                    <a:gd name="T1" fmla="*/ 0 h 129"/>
                    <a:gd name="T2" fmla="*/ 41 w 49"/>
                    <a:gd name="T3" fmla="*/ 23 h 129"/>
                    <a:gd name="T4" fmla="*/ 41 w 49"/>
                    <a:gd name="T5" fmla="*/ 30 h 129"/>
                    <a:gd name="T6" fmla="*/ 48 w 49"/>
                    <a:gd name="T7" fmla="*/ 53 h 129"/>
                    <a:gd name="T8" fmla="*/ 48 w 49"/>
                    <a:gd name="T9" fmla="*/ 75 h 129"/>
                    <a:gd name="T10" fmla="*/ 48 w 49"/>
                    <a:gd name="T11" fmla="*/ 98 h 129"/>
                    <a:gd name="T12" fmla="*/ 48 w 49"/>
                    <a:gd name="T13" fmla="*/ 113 h 129"/>
                    <a:gd name="T14" fmla="*/ 34 w 49"/>
                    <a:gd name="T15" fmla="*/ 120 h 129"/>
                    <a:gd name="T16" fmla="*/ 27 w 49"/>
                    <a:gd name="T17" fmla="*/ 120 h 129"/>
                    <a:gd name="T18" fmla="*/ 21 w 49"/>
                    <a:gd name="T19" fmla="*/ 113 h 129"/>
                    <a:gd name="T20" fmla="*/ 21 w 49"/>
                    <a:gd name="T21" fmla="*/ 120 h 129"/>
                    <a:gd name="T22" fmla="*/ 14 w 49"/>
                    <a:gd name="T23" fmla="*/ 120 h 129"/>
                    <a:gd name="T24" fmla="*/ 7 w 49"/>
                    <a:gd name="T25" fmla="*/ 128 h 129"/>
                    <a:gd name="T26" fmla="*/ 0 w 49"/>
                    <a:gd name="T27" fmla="*/ 128 h 129"/>
                    <a:gd name="T28" fmla="*/ 7 w 49"/>
                    <a:gd name="T29" fmla="*/ 120 h 129"/>
                    <a:gd name="T30" fmla="*/ 14 w 49"/>
                    <a:gd name="T31" fmla="*/ 120 h 129"/>
                    <a:gd name="T32" fmla="*/ 21 w 49"/>
                    <a:gd name="T33" fmla="*/ 113 h 129"/>
                    <a:gd name="T34" fmla="*/ 27 w 49"/>
                    <a:gd name="T35" fmla="*/ 105 h 129"/>
                    <a:gd name="T36" fmla="*/ 21 w 49"/>
                    <a:gd name="T37" fmla="*/ 98 h 129"/>
                    <a:gd name="T38" fmla="*/ 27 w 49"/>
                    <a:gd name="T39" fmla="*/ 105 h 129"/>
                    <a:gd name="T40" fmla="*/ 27 w 49"/>
                    <a:gd name="T41" fmla="*/ 83 h 129"/>
                    <a:gd name="T42" fmla="*/ 21 w 49"/>
                    <a:gd name="T43" fmla="*/ 68 h 129"/>
                    <a:gd name="T44" fmla="*/ 21 w 49"/>
                    <a:gd name="T45" fmla="*/ 60 h 129"/>
                    <a:gd name="T46" fmla="*/ 21 w 49"/>
                    <a:gd name="T47" fmla="*/ 45 h 129"/>
                    <a:gd name="T48" fmla="*/ 27 w 49"/>
                    <a:gd name="T49" fmla="*/ 60 h 129"/>
                    <a:gd name="T50" fmla="*/ 34 w 49"/>
                    <a:gd name="T51" fmla="*/ 83 h 129"/>
                    <a:gd name="T52" fmla="*/ 41 w 49"/>
                    <a:gd name="T53" fmla="*/ 98 h 129"/>
                    <a:gd name="T54" fmla="*/ 41 w 49"/>
                    <a:gd name="T55" fmla="*/ 75 h 129"/>
                    <a:gd name="T56" fmla="*/ 41 w 49"/>
                    <a:gd name="T57" fmla="*/ 53 h 129"/>
                    <a:gd name="T58" fmla="*/ 34 w 49"/>
                    <a:gd name="T59" fmla="*/ 23 h 129"/>
                    <a:gd name="T60" fmla="*/ 27 w 49"/>
                    <a:gd name="T61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9" h="129">
                      <a:moveTo>
                        <a:pt x="27" y="0"/>
                      </a:moveTo>
                      <a:lnTo>
                        <a:pt x="41" y="23"/>
                      </a:lnTo>
                      <a:lnTo>
                        <a:pt x="41" y="30"/>
                      </a:lnTo>
                      <a:lnTo>
                        <a:pt x="48" y="53"/>
                      </a:lnTo>
                      <a:lnTo>
                        <a:pt x="48" y="75"/>
                      </a:lnTo>
                      <a:lnTo>
                        <a:pt x="48" y="98"/>
                      </a:lnTo>
                      <a:lnTo>
                        <a:pt x="48" y="113"/>
                      </a:lnTo>
                      <a:lnTo>
                        <a:pt x="34" y="120"/>
                      </a:lnTo>
                      <a:lnTo>
                        <a:pt x="27" y="120"/>
                      </a:lnTo>
                      <a:lnTo>
                        <a:pt x="21" y="113"/>
                      </a:lnTo>
                      <a:lnTo>
                        <a:pt x="21" y="120"/>
                      </a:lnTo>
                      <a:lnTo>
                        <a:pt x="14" y="120"/>
                      </a:lnTo>
                      <a:lnTo>
                        <a:pt x="7" y="128"/>
                      </a:lnTo>
                      <a:lnTo>
                        <a:pt x="0" y="128"/>
                      </a:lnTo>
                      <a:lnTo>
                        <a:pt x="7" y="120"/>
                      </a:lnTo>
                      <a:lnTo>
                        <a:pt x="14" y="120"/>
                      </a:lnTo>
                      <a:lnTo>
                        <a:pt x="21" y="113"/>
                      </a:lnTo>
                      <a:lnTo>
                        <a:pt x="27" y="105"/>
                      </a:lnTo>
                      <a:lnTo>
                        <a:pt x="21" y="98"/>
                      </a:lnTo>
                      <a:lnTo>
                        <a:pt x="27" y="105"/>
                      </a:lnTo>
                      <a:lnTo>
                        <a:pt x="27" y="83"/>
                      </a:lnTo>
                      <a:lnTo>
                        <a:pt x="21" y="68"/>
                      </a:lnTo>
                      <a:lnTo>
                        <a:pt x="21" y="60"/>
                      </a:lnTo>
                      <a:lnTo>
                        <a:pt x="21" y="45"/>
                      </a:lnTo>
                      <a:lnTo>
                        <a:pt x="27" y="60"/>
                      </a:lnTo>
                      <a:lnTo>
                        <a:pt x="34" y="83"/>
                      </a:lnTo>
                      <a:lnTo>
                        <a:pt x="41" y="98"/>
                      </a:lnTo>
                      <a:lnTo>
                        <a:pt x="41" y="75"/>
                      </a:lnTo>
                      <a:lnTo>
                        <a:pt x="41" y="53"/>
                      </a:lnTo>
                      <a:lnTo>
                        <a:pt x="34" y="23"/>
                      </a:lnTo>
                      <a:lnTo>
                        <a:pt x="27" y="0"/>
                      </a:lnTo>
                    </a:path>
                  </a:pathLst>
                </a:custGeom>
                <a:solidFill>
                  <a:srgbClr val="DF3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020" name="Freeform 196">
                  <a:extLst>
                    <a:ext uri="{FF2B5EF4-FFF2-40B4-BE49-F238E27FC236}">
                      <a16:creationId xmlns:a16="http://schemas.microsoft.com/office/drawing/2014/main" id="{0E5B9EF5-8955-58D1-B4F6-4B77CFE27F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0" y="1246"/>
                  <a:ext cx="49" cy="129"/>
                </a:xfrm>
                <a:custGeom>
                  <a:avLst/>
                  <a:gdLst>
                    <a:gd name="T0" fmla="*/ 27 w 49"/>
                    <a:gd name="T1" fmla="*/ 0 h 129"/>
                    <a:gd name="T2" fmla="*/ 41 w 49"/>
                    <a:gd name="T3" fmla="*/ 23 h 129"/>
                    <a:gd name="T4" fmla="*/ 41 w 49"/>
                    <a:gd name="T5" fmla="*/ 30 h 129"/>
                    <a:gd name="T6" fmla="*/ 48 w 49"/>
                    <a:gd name="T7" fmla="*/ 53 h 129"/>
                    <a:gd name="T8" fmla="*/ 48 w 49"/>
                    <a:gd name="T9" fmla="*/ 75 h 129"/>
                    <a:gd name="T10" fmla="*/ 48 w 49"/>
                    <a:gd name="T11" fmla="*/ 98 h 129"/>
                    <a:gd name="T12" fmla="*/ 48 w 49"/>
                    <a:gd name="T13" fmla="*/ 113 h 129"/>
                    <a:gd name="T14" fmla="*/ 34 w 49"/>
                    <a:gd name="T15" fmla="*/ 120 h 129"/>
                    <a:gd name="T16" fmla="*/ 27 w 49"/>
                    <a:gd name="T17" fmla="*/ 120 h 129"/>
                    <a:gd name="T18" fmla="*/ 21 w 49"/>
                    <a:gd name="T19" fmla="*/ 113 h 129"/>
                    <a:gd name="T20" fmla="*/ 21 w 49"/>
                    <a:gd name="T21" fmla="*/ 120 h 129"/>
                    <a:gd name="T22" fmla="*/ 14 w 49"/>
                    <a:gd name="T23" fmla="*/ 120 h 129"/>
                    <a:gd name="T24" fmla="*/ 7 w 49"/>
                    <a:gd name="T25" fmla="*/ 128 h 129"/>
                    <a:gd name="T26" fmla="*/ 0 w 49"/>
                    <a:gd name="T27" fmla="*/ 128 h 129"/>
                    <a:gd name="T28" fmla="*/ 7 w 49"/>
                    <a:gd name="T29" fmla="*/ 120 h 129"/>
                    <a:gd name="T30" fmla="*/ 14 w 49"/>
                    <a:gd name="T31" fmla="*/ 120 h 129"/>
                    <a:gd name="T32" fmla="*/ 21 w 49"/>
                    <a:gd name="T33" fmla="*/ 113 h 129"/>
                    <a:gd name="T34" fmla="*/ 27 w 49"/>
                    <a:gd name="T35" fmla="*/ 105 h 129"/>
                    <a:gd name="T36" fmla="*/ 21 w 49"/>
                    <a:gd name="T37" fmla="*/ 98 h 129"/>
                    <a:gd name="T38" fmla="*/ 27 w 49"/>
                    <a:gd name="T39" fmla="*/ 105 h 129"/>
                    <a:gd name="T40" fmla="*/ 27 w 49"/>
                    <a:gd name="T41" fmla="*/ 83 h 129"/>
                    <a:gd name="T42" fmla="*/ 21 w 49"/>
                    <a:gd name="T43" fmla="*/ 68 h 129"/>
                    <a:gd name="T44" fmla="*/ 21 w 49"/>
                    <a:gd name="T45" fmla="*/ 60 h 129"/>
                    <a:gd name="T46" fmla="*/ 21 w 49"/>
                    <a:gd name="T47" fmla="*/ 45 h 129"/>
                    <a:gd name="T48" fmla="*/ 27 w 49"/>
                    <a:gd name="T49" fmla="*/ 60 h 129"/>
                    <a:gd name="T50" fmla="*/ 34 w 49"/>
                    <a:gd name="T51" fmla="*/ 83 h 129"/>
                    <a:gd name="T52" fmla="*/ 41 w 49"/>
                    <a:gd name="T53" fmla="*/ 98 h 129"/>
                    <a:gd name="T54" fmla="*/ 41 w 49"/>
                    <a:gd name="T55" fmla="*/ 75 h 129"/>
                    <a:gd name="T56" fmla="*/ 41 w 49"/>
                    <a:gd name="T57" fmla="*/ 53 h 129"/>
                    <a:gd name="T58" fmla="*/ 34 w 49"/>
                    <a:gd name="T59" fmla="*/ 23 h 129"/>
                    <a:gd name="T60" fmla="*/ 27 w 49"/>
                    <a:gd name="T61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9" h="129">
                      <a:moveTo>
                        <a:pt x="27" y="0"/>
                      </a:moveTo>
                      <a:lnTo>
                        <a:pt x="41" y="23"/>
                      </a:lnTo>
                      <a:lnTo>
                        <a:pt x="41" y="30"/>
                      </a:lnTo>
                      <a:lnTo>
                        <a:pt x="48" y="53"/>
                      </a:lnTo>
                      <a:lnTo>
                        <a:pt x="48" y="75"/>
                      </a:lnTo>
                      <a:lnTo>
                        <a:pt x="48" y="98"/>
                      </a:lnTo>
                      <a:lnTo>
                        <a:pt x="48" y="113"/>
                      </a:lnTo>
                      <a:lnTo>
                        <a:pt x="34" y="120"/>
                      </a:lnTo>
                      <a:lnTo>
                        <a:pt x="27" y="120"/>
                      </a:lnTo>
                      <a:lnTo>
                        <a:pt x="21" y="113"/>
                      </a:lnTo>
                      <a:lnTo>
                        <a:pt x="21" y="120"/>
                      </a:lnTo>
                      <a:lnTo>
                        <a:pt x="14" y="120"/>
                      </a:lnTo>
                      <a:lnTo>
                        <a:pt x="7" y="128"/>
                      </a:lnTo>
                      <a:lnTo>
                        <a:pt x="0" y="128"/>
                      </a:lnTo>
                      <a:lnTo>
                        <a:pt x="7" y="120"/>
                      </a:lnTo>
                      <a:lnTo>
                        <a:pt x="14" y="120"/>
                      </a:lnTo>
                      <a:lnTo>
                        <a:pt x="21" y="113"/>
                      </a:lnTo>
                      <a:lnTo>
                        <a:pt x="27" y="105"/>
                      </a:lnTo>
                      <a:lnTo>
                        <a:pt x="21" y="98"/>
                      </a:lnTo>
                      <a:lnTo>
                        <a:pt x="27" y="105"/>
                      </a:lnTo>
                      <a:lnTo>
                        <a:pt x="27" y="83"/>
                      </a:lnTo>
                      <a:lnTo>
                        <a:pt x="21" y="68"/>
                      </a:lnTo>
                      <a:lnTo>
                        <a:pt x="21" y="60"/>
                      </a:lnTo>
                      <a:lnTo>
                        <a:pt x="21" y="45"/>
                      </a:lnTo>
                      <a:lnTo>
                        <a:pt x="27" y="60"/>
                      </a:lnTo>
                      <a:lnTo>
                        <a:pt x="34" y="83"/>
                      </a:lnTo>
                      <a:lnTo>
                        <a:pt x="41" y="98"/>
                      </a:lnTo>
                      <a:lnTo>
                        <a:pt x="41" y="75"/>
                      </a:lnTo>
                      <a:lnTo>
                        <a:pt x="41" y="53"/>
                      </a:lnTo>
                      <a:lnTo>
                        <a:pt x="34" y="23"/>
                      </a:lnTo>
                      <a:lnTo>
                        <a:pt x="27" y="0"/>
                      </a:lnTo>
                    </a:path>
                  </a:pathLst>
                </a:custGeom>
                <a:solidFill>
                  <a:srgbClr val="DF3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78021" name="Freeform 197">
                <a:extLst>
                  <a:ext uri="{FF2B5EF4-FFF2-40B4-BE49-F238E27FC236}">
                    <a16:creationId xmlns:a16="http://schemas.microsoft.com/office/drawing/2014/main" id="{99E4FF68-AD20-0893-3367-91B577F00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6" y="1318"/>
                <a:ext cx="137" cy="81"/>
              </a:xfrm>
              <a:custGeom>
                <a:avLst/>
                <a:gdLst>
                  <a:gd name="T0" fmla="*/ 0 w 137"/>
                  <a:gd name="T1" fmla="*/ 65 h 81"/>
                  <a:gd name="T2" fmla="*/ 53 w 137"/>
                  <a:gd name="T3" fmla="*/ 0 h 81"/>
                  <a:gd name="T4" fmla="*/ 136 w 137"/>
                  <a:gd name="T5" fmla="*/ 29 h 81"/>
                  <a:gd name="T6" fmla="*/ 106 w 137"/>
                  <a:gd name="T7" fmla="*/ 73 h 81"/>
                  <a:gd name="T8" fmla="*/ 83 w 137"/>
                  <a:gd name="T9" fmla="*/ 73 h 81"/>
                  <a:gd name="T10" fmla="*/ 60 w 137"/>
                  <a:gd name="T11" fmla="*/ 80 h 81"/>
                  <a:gd name="T12" fmla="*/ 8 w 137"/>
                  <a:gd name="T13" fmla="*/ 73 h 81"/>
                  <a:gd name="T14" fmla="*/ 0 w 137"/>
                  <a:gd name="T15" fmla="*/ 6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81">
                    <a:moveTo>
                      <a:pt x="0" y="65"/>
                    </a:moveTo>
                    <a:lnTo>
                      <a:pt x="53" y="0"/>
                    </a:lnTo>
                    <a:lnTo>
                      <a:pt x="136" y="29"/>
                    </a:lnTo>
                    <a:lnTo>
                      <a:pt x="106" y="73"/>
                    </a:lnTo>
                    <a:lnTo>
                      <a:pt x="83" y="73"/>
                    </a:lnTo>
                    <a:lnTo>
                      <a:pt x="60" y="80"/>
                    </a:lnTo>
                    <a:lnTo>
                      <a:pt x="8" y="7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022" name="Freeform 198">
                <a:extLst>
                  <a:ext uri="{FF2B5EF4-FFF2-40B4-BE49-F238E27FC236}">
                    <a16:creationId xmlns:a16="http://schemas.microsoft.com/office/drawing/2014/main" id="{6C1BB86D-17AF-93B3-CFBB-C31712714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6" y="1318"/>
                <a:ext cx="137" cy="81"/>
              </a:xfrm>
              <a:custGeom>
                <a:avLst/>
                <a:gdLst>
                  <a:gd name="T0" fmla="*/ 0 w 137"/>
                  <a:gd name="T1" fmla="*/ 65 h 81"/>
                  <a:gd name="T2" fmla="*/ 53 w 137"/>
                  <a:gd name="T3" fmla="*/ 0 h 81"/>
                  <a:gd name="T4" fmla="*/ 136 w 137"/>
                  <a:gd name="T5" fmla="*/ 29 h 81"/>
                  <a:gd name="T6" fmla="*/ 106 w 137"/>
                  <a:gd name="T7" fmla="*/ 73 h 81"/>
                  <a:gd name="T8" fmla="*/ 83 w 137"/>
                  <a:gd name="T9" fmla="*/ 73 h 81"/>
                  <a:gd name="T10" fmla="*/ 60 w 137"/>
                  <a:gd name="T11" fmla="*/ 80 h 81"/>
                  <a:gd name="T12" fmla="*/ 8 w 137"/>
                  <a:gd name="T13" fmla="*/ 73 h 81"/>
                  <a:gd name="T14" fmla="*/ 0 w 137"/>
                  <a:gd name="T15" fmla="*/ 6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81">
                    <a:moveTo>
                      <a:pt x="0" y="65"/>
                    </a:moveTo>
                    <a:lnTo>
                      <a:pt x="53" y="0"/>
                    </a:lnTo>
                    <a:lnTo>
                      <a:pt x="136" y="29"/>
                    </a:lnTo>
                    <a:lnTo>
                      <a:pt x="106" y="73"/>
                    </a:lnTo>
                    <a:lnTo>
                      <a:pt x="83" y="73"/>
                    </a:lnTo>
                    <a:lnTo>
                      <a:pt x="60" y="80"/>
                    </a:lnTo>
                    <a:lnTo>
                      <a:pt x="8" y="7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023" name="Freeform 199">
                <a:extLst>
                  <a:ext uri="{FF2B5EF4-FFF2-40B4-BE49-F238E27FC236}">
                    <a16:creationId xmlns:a16="http://schemas.microsoft.com/office/drawing/2014/main" id="{FD6C251E-2DCB-64A2-0F51-03AAB9923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1374"/>
                <a:ext cx="129" cy="41"/>
              </a:xfrm>
              <a:custGeom>
                <a:avLst/>
                <a:gdLst>
                  <a:gd name="T0" fmla="*/ 8 w 129"/>
                  <a:gd name="T1" fmla="*/ 7 h 41"/>
                  <a:gd name="T2" fmla="*/ 53 w 129"/>
                  <a:gd name="T3" fmla="*/ 0 h 41"/>
                  <a:gd name="T4" fmla="*/ 68 w 129"/>
                  <a:gd name="T5" fmla="*/ 0 h 41"/>
                  <a:gd name="T6" fmla="*/ 75 w 129"/>
                  <a:gd name="T7" fmla="*/ 0 h 41"/>
                  <a:gd name="T8" fmla="*/ 83 w 129"/>
                  <a:gd name="T9" fmla="*/ 0 h 41"/>
                  <a:gd name="T10" fmla="*/ 90 w 129"/>
                  <a:gd name="T11" fmla="*/ 0 h 41"/>
                  <a:gd name="T12" fmla="*/ 98 w 129"/>
                  <a:gd name="T13" fmla="*/ 0 h 41"/>
                  <a:gd name="T14" fmla="*/ 105 w 129"/>
                  <a:gd name="T15" fmla="*/ 0 h 41"/>
                  <a:gd name="T16" fmla="*/ 113 w 129"/>
                  <a:gd name="T17" fmla="*/ 0 h 41"/>
                  <a:gd name="T18" fmla="*/ 120 w 129"/>
                  <a:gd name="T19" fmla="*/ 0 h 41"/>
                  <a:gd name="T20" fmla="*/ 120 w 129"/>
                  <a:gd name="T21" fmla="*/ 7 h 41"/>
                  <a:gd name="T22" fmla="*/ 128 w 129"/>
                  <a:gd name="T23" fmla="*/ 7 h 41"/>
                  <a:gd name="T24" fmla="*/ 120 w 129"/>
                  <a:gd name="T25" fmla="*/ 7 h 41"/>
                  <a:gd name="T26" fmla="*/ 113 w 129"/>
                  <a:gd name="T27" fmla="*/ 7 h 41"/>
                  <a:gd name="T28" fmla="*/ 113 w 129"/>
                  <a:gd name="T29" fmla="*/ 13 h 41"/>
                  <a:gd name="T30" fmla="*/ 105 w 129"/>
                  <a:gd name="T31" fmla="*/ 13 h 41"/>
                  <a:gd name="T32" fmla="*/ 105 w 129"/>
                  <a:gd name="T33" fmla="*/ 20 h 41"/>
                  <a:gd name="T34" fmla="*/ 98 w 129"/>
                  <a:gd name="T35" fmla="*/ 27 h 41"/>
                  <a:gd name="T36" fmla="*/ 90 w 129"/>
                  <a:gd name="T37" fmla="*/ 27 h 41"/>
                  <a:gd name="T38" fmla="*/ 83 w 129"/>
                  <a:gd name="T39" fmla="*/ 27 h 41"/>
                  <a:gd name="T40" fmla="*/ 75 w 129"/>
                  <a:gd name="T41" fmla="*/ 27 h 41"/>
                  <a:gd name="T42" fmla="*/ 68 w 129"/>
                  <a:gd name="T43" fmla="*/ 27 h 41"/>
                  <a:gd name="T44" fmla="*/ 60 w 129"/>
                  <a:gd name="T45" fmla="*/ 27 h 41"/>
                  <a:gd name="T46" fmla="*/ 53 w 129"/>
                  <a:gd name="T47" fmla="*/ 27 h 41"/>
                  <a:gd name="T48" fmla="*/ 45 w 129"/>
                  <a:gd name="T49" fmla="*/ 27 h 41"/>
                  <a:gd name="T50" fmla="*/ 15 w 129"/>
                  <a:gd name="T51" fmla="*/ 40 h 41"/>
                  <a:gd name="T52" fmla="*/ 8 w 129"/>
                  <a:gd name="T53" fmla="*/ 40 h 41"/>
                  <a:gd name="T54" fmla="*/ 0 w 129"/>
                  <a:gd name="T55" fmla="*/ 33 h 41"/>
                  <a:gd name="T56" fmla="*/ 0 w 129"/>
                  <a:gd name="T57" fmla="*/ 27 h 41"/>
                  <a:gd name="T58" fmla="*/ 0 w 129"/>
                  <a:gd name="T59" fmla="*/ 20 h 41"/>
                  <a:gd name="T60" fmla="*/ 8 w 129"/>
                  <a:gd name="T61" fmla="*/ 13 h 41"/>
                  <a:gd name="T62" fmla="*/ 8 w 129"/>
                  <a:gd name="T63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9" h="41">
                    <a:moveTo>
                      <a:pt x="8" y="7"/>
                    </a:moveTo>
                    <a:lnTo>
                      <a:pt x="53" y="0"/>
                    </a:lnTo>
                    <a:lnTo>
                      <a:pt x="68" y="0"/>
                    </a:lnTo>
                    <a:lnTo>
                      <a:pt x="75" y="0"/>
                    </a:lnTo>
                    <a:lnTo>
                      <a:pt x="83" y="0"/>
                    </a:lnTo>
                    <a:lnTo>
                      <a:pt x="90" y="0"/>
                    </a:lnTo>
                    <a:lnTo>
                      <a:pt x="98" y="0"/>
                    </a:lnTo>
                    <a:lnTo>
                      <a:pt x="105" y="0"/>
                    </a:lnTo>
                    <a:lnTo>
                      <a:pt x="113" y="0"/>
                    </a:lnTo>
                    <a:lnTo>
                      <a:pt x="120" y="0"/>
                    </a:lnTo>
                    <a:lnTo>
                      <a:pt x="120" y="7"/>
                    </a:lnTo>
                    <a:lnTo>
                      <a:pt x="128" y="7"/>
                    </a:lnTo>
                    <a:lnTo>
                      <a:pt x="120" y="7"/>
                    </a:lnTo>
                    <a:lnTo>
                      <a:pt x="113" y="7"/>
                    </a:lnTo>
                    <a:lnTo>
                      <a:pt x="113" y="13"/>
                    </a:lnTo>
                    <a:lnTo>
                      <a:pt x="105" y="13"/>
                    </a:lnTo>
                    <a:lnTo>
                      <a:pt x="105" y="20"/>
                    </a:lnTo>
                    <a:lnTo>
                      <a:pt x="98" y="27"/>
                    </a:lnTo>
                    <a:lnTo>
                      <a:pt x="90" y="27"/>
                    </a:lnTo>
                    <a:lnTo>
                      <a:pt x="83" y="27"/>
                    </a:lnTo>
                    <a:lnTo>
                      <a:pt x="75" y="27"/>
                    </a:lnTo>
                    <a:lnTo>
                      <a:pt x="68" y="27"/>
                    </a:lnTo>
                    <a:lnTo>
                      <a:pt x="60" y="27"/>
                    </a:lnTo>
                    <a:lnTo>
                      <a:pt x="53" y="27"/>
                    </a:lnTo>
                    <a:lnTo>
                      <a:pt x="45" y="27"/>
                    </a:lnTo>
                    <a:lnTo>
                      <a:pt x="15" y="40"/>
                    </a:lnTo>
                    <a:lnTo>
                      <a:pt x="8" y="40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0" y="20"/>
                    </a:lnTo>
                    <a:lnTo>
                      <a:pt x="8" y="13"/>
                    </a:lnTo>
                    <a:lnTo>
                      <a:pt x="8" y="7"/>
                    </a:lnTo>
                  </a:path>
                </a:pathLst>
              </a:custGeom>
              <a:solidFill>
                <a:srgbClr val="F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024" name="Freeform 200">
                <a:extLst>
                  <a:ext uri="{FF2B5EF4-FFF2-40B4-BE49-F238E27FC236}">
                    <a16:creationId xmlns:a16="http://schemas.microsoft.com/office/drawing/2014/main" id="{DC7EEEF4-E420-C191-2A69-73A7644D5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1374"/>
                <a:ext cx="129" cy="41"/>
              </a:xfrm>
              <a:custGeom>
                <a:avLst/>
                <a:gdLst>
                  <a:gd name="T0" fmla="*/ 8 w 129"/>
                  <a:gd name="T1" fmla="*/ 7 h 41"/>
                  <a:gd name="T2" fmla="*/ 53 w 129"/>
                  <a:gd name="T3" fmla="*/ 0 h 41"/>
                  <a:gd name="T4" fmla="*/ 68 w 129"/>
                  <a:gd name="T5" fmla="*/ 0 h 41"/>
                  <a:gd name="T6" fmla="*/ 75 w 129"/>
                  <a:gd name="T7" fmla="*/ 0 h 41"/>
                  <a:gd name="T8" fmla="*/ 83 w 129"/>
                  <a:gd name="T9" fmla="*/ 0 h 41"/>
                  <a:gd name="T10" fmla="*/ 90 w 129"/>
                  <a:gd name="T11" fmla="*/ 0 h 41"/>
                  <a:gd name="T12" fmla="*/ 98 w 129"/>
                  <a:gd name="T13" fmla="*/ 0 h 41"/>
                  <a:gd name="T14" fmla="*/ 105 w 129"/>
                  <a:gd name="T15" fmla="*/ 0 h 41"/>
                  <a:gd name="T16" fmla="*/ 113 w 129"/>
                  <a:gd name="T17" fmla="*/ 0 h 41"/>
                  <a:gd name="T18" fmla="*/ 120 w 129"/>
                  <a:gd name="T19" fmla="*/ 0 h 41"/>
                  <a:gd name="T20" fmla="*/ 120 w 129"/>
                  <a:gd name="T21" fmla="*/ 7 h 41"/>
                  <a:gd name="T22" fmla="*/ 128 w 129"/>
                  <a:gd name="T23" fmla="*/ 7 h 41"/>
                  <a:gd name="T24" fmla="*/ 120 w 129"/>
                  <a:gd name="T25" fmla="*/ 7 h 41"/>
                  <a:gd name="T26" fmla="*/ 113 w 129"/>
                  <a:gd name="T27" fmla="*/ 7 h 41"/>
                  <a:gd name="T28" fmla="*/ 113 w 129"/>
                  <a:gd name="T29" fmla="*/ 13 h 41"/>
                  <a:gd name="T30" fmla="*/ 105 w 129"/>
                  <a:gd name="T31" fmla="*/ 13 h 41"/>
                  <a:gd name="T32" fmla="*/ 105 w 129"/>
                  <a:gd name="T33" fmla="*/ 20 h 41"/>
                  <a:gd name="T34" fmla="*/ 98 w 129"/>
                  <a:gd name="T35" fmla="*/ 27 h 41"/>
                  <a:gd name="T36" fmla="*/ 90 w 129"/>
                  <a:gd name="T37" fmla="*/ 27 h 41"/>
                  <a:gd name="T38" fmla="*/ 83 w 129"/>
                  <a:gd name="T39" fmla="*/ 27 h 41"/>
                  <a:gd name="T40" fmla="*/ 75 w 129"/>
                  <a:gd name="T41" fmla="*/ 27 h 41"/>
                  <a:gd name="T42" fmla="*/ 68 w 129"/>
                  <a:gd name="T43" fmla="*/ 27 h 41"/>
                  <a:gd name="T44" fmla="*/ 60 w 129"/>
                  <a:gd name="T45" fmla="*/ 27 h 41"/>
                  <a:gd name="T46" fmla="*/ 53 w 129"/>
                  <a:gd name="T47" fmla="*/ 27 h 41"/>
                  <a:gd name="T48" fmla="*/ 45 w 129"/>
                  <a:gd name="T49" fmla="*/ 27 h 41"/>
                  <a:gd name="T50" fmla="*/ 15 w 129"/>
                  <a:gd name="T51" fmla="*/ 40 h 41"/>
                  <a:gd name="T52" fmla="*/ 8 w 129"/>
                  <a:gd name="T53" fmla="*/ 40 h 41"/>
                  <a:gd name="T54" fmla="*/ 0 w 129"/>
                  <a:gd name="T55" fmla="*/ 33 h 41"/>
                  <a:gd name="T56" fmla="*/ 0 w 129"/>
                  <a:gd name="T57" fmla="*/ 27 h 41"/>
                  <a:gd name="T58" fmla="*/ 0 w 129"/>
                  <a:gd name="T59" fmla="*/ 20 h 41"/>
                  <a:gd name="T60" fmla="*/ 8 w 129"/>
                  <a:gd name="T61" fmla="*/ 13 h 41"/>
                  <a:gd name="T62" fmla="*/ 8 w 129"/>
                  <a:gd name="T63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9" h="41">
                    <a:moveTo>
                      <a:pt x="8" y="7"/>
                    </a:moveTo>
                    <a:lnTo>
                      <a:pt x="53" y="0"/>
                    </a:lnTo>
                    <a:lnTo>
                      <a:pt x="68" y="0"/>
                    </a:lnTo>
                    <a:lnTo>
                      <a:pt x="75" y="0"/>
                    </a:lnTo>
                    <a:lnTo>
                      <a:pt x="83" y="0"/>
                    </a:lnTo>
                    <a:lnTo>
                      <a:pt x="90" y="0"/>
                    </a:lnTo>
                    <a:lnTo>
                      <a:pt x="98" y="0"/>
                    </a:lnTo>
                    <a:lnTo>
                      <a:pt x="105" y="0"/>
                    </a:lnTo>
                    <a:lnTo>
                      <a:pt x="113" y="0"/>
                    </a:lnTo>
                    <a:lnTo>
                      <a:pt x="120" y="0"/>
                    </a:lnTo>
                    <a:lnTo>
                      <a:pt x="120" y="7"/>
                    </a:lnTo>
                    <a:lnTo>
                      <a:pt x="128" y="7"/>
                    </a:lnTo>
                    <a:lnTo>
                      <a:pt x="120" y="7"/>
                    </a:lnTo>
                    <a:lnTo>
                      <a:pt x="113" y="7"/>
                    </a:lnTo>
                    <a:lnTo>
                      <a:pt x="113" y="13"/>
                    </a:lnTo>
                    <a:lnTo>
                      <a:pt x="105" y="13"/>
                    </a:lnTo>
                    <a:lnTo>
                      <a:pt x="105" y="20"/>
                    </a:lnTo>
                    <a:lnTo>
                      <a:pt x="98" y="27"/>
                    </a:lnTo>
                    <a:lnTo>
                      <a:pt x="90" y="27"/>
                    </a:lnTo>
                    <a:lnTo>
                      <a:pt x="83" y="27"/>
                    </a:lnTo>
                    <a:lnTo>
                      <a:pt x="75" y="27"/>
                    </a:lnTo>
                    <a:lnTo>
                      <a:pt x="68" y="27"/>
                    </a:lnTo>
                    <a:lnTo>
                      <a:pt x="60" y="27"/>
                    </a:lnTo>
                    <a:lnTo>
                      <a:pt x="53" y="27"/>
                    </a:lnTo>
                    <a:lnTo>
                      <a:pt x="45" y="27"/>
                    </a:lnTo>
                    <a:lnTo>
                      <a:pt x="15" y="40"/>
                    </a:lnTo>
                    <a:lnTo>
                      <a:pt x="8" y="40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0" y="20"/>
                    </a:lnTo>
                    <a:lnTo>
                      <a:pt x="8" y="13"/>
                    </a:lnTo>
                    <a:lnTo>
                      <a:pt x="8" y="7"/>
                    </a:lnTo>
                  </a:path>
                </a:pathLst>
              </a:custGeom>
              <a:solidFill>
                <a:srgbClr val="F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025" name="Group 201">
                <a:extLst>
                  <a:ext uri="{FF2B5EF4-FFF2-40B4-BE49-F238E27FC236}">
                    <a16:creationId xmlns:a16="http://schemas.microsoft.com/office/drawing/2014/main" id="{384E4AFC-8269-FA20-9BDA-68DD5211DF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2" y="1094"/>
                <a:ext cx="144" cy="185"/>
                <a:chOff x="3022" y="1094"/>
                <a:chExt cx="144" cy="185"/>
              </a:xfrm>
            </p:grpSpPr>
            <p:grpSp>
              <p:nvGrpSpPr>
                <p:cNvPr id="78026" name="Group 202">
                  <a:extLst>
                    <a:ext uri="{FF2B5EF4-FFF2-40B4-BE49-F238E27FC236}">
                      <a16:creationId xmlns:a16="http://schemas.microsoft.com/office/drawing/2014/main" id="{CCB55B13-CB3E-C57A-5D88-9205E03829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50" y="1150"/>
                  <a:ext cx="16" cy="24"/>
                  <a:chOff x="3150" y="1150"/>
                  <a:chExt cx="16" cy="24"/>
                </a:xfrm>
              </p:grpSpPr>
              <p:sp>
                <p:nvSpPr>
                  <p:cNvPr id="78027" name="Oval 203">
                    <a:extLst>
                      <a:ext uri="{FF2B5EF4-FFF2-40B4-BE49-F238E27FC236}">
                        <a16:creationId xmlns:a16="http://schemas.microsoft.com/office/drawing/2014/main" id="{21E9B6DD-C872-78AF-EA57-DA3A5D5350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50" y="1150"/>
                    <a:ext cx="16" cy="24"/>
                  </a:xfrm>
                  <a:prstGeom prst="ellipse">
                    <a:avLst/>
                  </a:prstGeom>
                  <a:solidFill>
                    <a:srgbClr val="7F3F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028" name="Oval 204">
                    <a:extLst>
                      <a:ext uri="{FF2B5EF4-FFF2-40B4-BE49-F238E27FC236}">
                        <a16:creationId xmlns:a16="http://schemas.microsoft.com/office/drawing/2014/main" id="{4260BFB4-B752-C7E2-B911-055D6E82E2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50" y="1150"/>
                    <a:ext cx="16" cy="24"/>
                  </a:xfrm>
                  <a:prstGeom prst="ellipse">
                    <a:avLst/>
                  </a:prstGeom>
                  <a:solidFill>
                    <a:srgbClr val="FFD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029" name="Group 205">
                  <a:extLst>
                    <a:ext uri="{FF2B5EF4-FFF2-40B4-BE49-F238E27FC236}">
                      <a16:creationId xmlns:a16="http://schemas.microsoft.com/office/drawing/2014/main" id="{2D72D93A-D916-698B-3BBE-3521DBD498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2" y="1094"/>
                  <a:ext cx="137" cy="185"/>
                  <a:chOff x="3022" y="1094"/>
                  <a:chExt cx="137" cy="185"/>
                </a:xfrm>
              </p:grpSpPr>
              <p:grpSp>
                <p:nvGrpSpPr>
                  <p:cNvPr id="78030" name="Group 206">
                    <a:extLst>
                      <a:ext uri="{FF2B5EF4-FFF2-40B4-BE49-F238E27FC236}">
                        <a16:creationId xmlns:a16="http://schemas.microsoft.com/office/drawing/2014/main" id="{6D24D2FA-924B-ABD4-4178-4BB834CE0F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54" y="1110"/>
                    <a:ext cx="105" cy="169"/>
                    <a:chOff x="3054" y="1110"/>
                    <a:chExt cx="105" cy="169"/>
                  </a:xfrm>
                </p:grpSpPr>
                <p:sp>
                  <p:nvSpPr>
                    <p:cNvPr id="78031" name="Freeform 207">
                      <a:extLst>
                        <a:ext uri="{FF2B5EF4-FFF2-40B4-BE49-F238E27FC236}">
                          <a16:creationId xmlns:a16="http://schemas.microsoft.com/office/drawing/2014/main" id="{916DF939-5285-09F8-0586-DD964D5DA3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54" y="1110"/>
                      <a:ext cx="105" cy="169"/>
                    </a:xfrm>
                    <a:custGeom>
                      <a:avLst/>
                      <a:gdLst>
                        <a:gd name="T0" fmla="*/ 67 w 105"/>
                        <a:gd name="T1" fmla="*/ 0 h 169"/>
                        <a:gd name="T2" fmla="*/ 74 w 105"/>
                        <a:gd name="T3" fmla="*/ 8 h 169"/>
                        <a:gd name="T4" fmla="*/ 82 w 105"/>
                        <a:gd name="T5" fmla="*/ 8 h 169"/>
                        <a:gd name="T6" fmla="*/ 89 w 105"/>
                        <a:gd name="T7" fmla="*/ 15 h 169"/>
                        <a:gd name="T8" fmla="*/ 89 w 105"/>
                        <a:gd name="T9" fmla="*/ 23 h 169"/>
                        <a:gd name="T10" fmla="*/ 89 w 105"/>
                        <a:gd name="T11" fmla="*/ 31 h 169"/>
                        <a:gd name="T12" fmla="*/ 89 w 105"/>
                        <a:gd name="T13" fmla="*/ 38 h 169"/>
                        <a:gd name="T14" fmla="*/ 97 w 105"/>
                        <a:gd name="T15" fmla="*/ 46 h 169"/>
                        <a:gd name="T16" fmla="*/ 89 w 105"/>
                        <a:gd name="T17" fmla="*/ 46 h 169"/>
                        <a:gd name="T18" fmla="*/ 89 w 105"/>
                        <a:gd name="T19" fmla="*/ 53 h 169"/>
                        <a:gd name="T20" fmla="*/ 97 w 105"/>
                        <a:gd name="T21" fmla="*/ 61 h 169"/>
                        <a:gd name="T22" fmla="*/ 97 w 105"/>
                        <a:gd name="T23" fmla="*/ 69 h 169"/>
                        <a:gd name="T24" fmla="*/ 104 w 105"/>
                        <a:gd name="T25" fmla="*/ 69 h 169"/>
                        <a:gd name="T26" fmla="*/ 104 w 105"/>
                        <a:gd name="T27" fmla="*/ 76 h 169"/>
                        <a:gd name="T28" fmla="*/ 97 w 105"/>
                        <a:gd name="T29" fmla="*/ 76 h 169"/>
                        <a:gd name="T30" fmla="*/ 97 w 105"/>
                        <a:gd name="T31" fmla="*/ 84 h 169"/>
                        <a:gd name="T32" fmla="*/ 89 w 105"/>
                        <a:gd name="T33" fmla="*/ 84 h 169"/>
                        <a:gd name="T34" fmla="*/ 89 w 105"/>
                        <a:gd name="T35" fmla="*/ 92 h 169"/>
                        <a:gd name="T36" fmla="*/ 97 w 105"/>
                        <a:gd name="T37" fmla="*/ 92 h 169"/>
                        <a:gd name="T38" fmla="*/ 97 w 105"/>
                        <a:gd name="T39" fmla="*/ 99 h 169"/>
                        <a:gd name="T40" fmla="*/ 97 w 105"/>
                        <a:gd name="T41" fmla="*/ 107 h 169"/>
                        <a:gd name="T42" fmla="*/ 89 w 105"/>
                        <a:gd name="T43" fmla="*/ 115 h 169"/>
                        <a:gd name="T44" fmla="*/ 82 w 105"/>
                        <a:gd name="T45" fmla="*/ 115 h 169"/>
                        <a:gd name="T46" fmla="*/ 74 w 105"/>
                        <a:gd name="T47" fmla="*/ 115 h 169"/>
                        <a:gd name="T48" fmla="*/ 67 w 105"/>
                        <a:gd name="T49" fmla="*/ 115 h 169"/>
                        <a:gd name="T50" fmla="*/ 67 w 105"/>
                        <a:gd name="T51" fmla="*/ 122 h 169"/>
                        <a:gd name="T52" fmla="*/ 59 w 105"/>
                        <a:gd name="T53" fmla="*/ 130 h 169"/>
                        <a:gd name="T54" fmla="*/ 67 w 105"/>
                        <a:gd name="T55" fmla="*/ 160 h 169"/>
                        <a:gd name="T56" fmla="*/ 59 w 105"/>
                        <a:gd name="T57" fmla="*/ 168 h 169"/>
                        <a:gd name="T58" fmla="*/ 45 w 105"/>
                        <a:gd name="T59" fmla="*/ 168 h 169"/>
                        <a:gd name="T60" fmla="*/ 37 w 105"/>
                        <a:gd name="T61" fmla="*/ 168 h 169"/>
                        <a:gd name="T62" fmla="*/ 30 w 105"/>
                        <a:gd name="T63" fmla="*/ 168 h 169"/>
                        <a:gd name="T64" fmla="*/ 15 w 105"/>
                        <a:gd name="T65" fmla="*/ 122 h 169"/>
                        <a:gd name="T66" fmla="*/ 15 w 105"/>
                        <a:gd name="T67" fmla="*/ 99 h 169"/>
                        <a:gd name="T68" fmla="*/ 15 w 105"/>
                        <a:gd name="T69" fmla="*/ 92 h 169"/>
                        <a:gd name="T70" fmla="*/ 7 w 105"/>
                        <a:gd name="T71" fmla="*/ 84 h 169"/>
                        <a:gd name="T72" fmla="*/ 7 w 105"/>
                        <a:gd name="T73" fmla="*/ 76 h 169"/>
                        <a:gd name="T74" fmla="*/ 0 w 105"/>
                        <a:gd name="T75" fmla="*/ 69 h 169"/>
                        <a:gd name="T76" fmla="*/ 0 w 105"/>
                        <a:gd name="T77" fmla="*/ 61 h 169"/>
                        <a:gd name="T78" fmla="*/ 0 w 105"/>
                        <a:gd name="T79" fmla="*/ 53 h 169"/>
                        <a:gd name="T80" fmla="*/ 0 w 105"/>
                        <a:gd name="T81" fmla="*/ 38 h 169"/>
                        <a:gd name="T82" fmla="*/ 7 w 105"/>
                        <a:gd name="T83" fmla="*/ 31 h 169"/>
                        <a:gd name="T84" fmla="*/ 7 w 105"/>
                        <a:gd name="T85" fmla="*/ 23 h 169"/>
                        <a:gd name="T86" fmla="*/ 15 w 105"/>
                        <a:gd name="T87" fmla="*/ 15 h 169"/>
                        <a:gd name="T88" fmla="*/ 15 w 105"/>
                        <a:gd name="T89" fmla="*/ 8 h 169"/>
                        <a:gd name="T90" fmla="*/ 22 w 105"/>
                        <a:gd name="T91" fmla="*/ 0 h 169"/>
                        <a:gd name="T92" fmla="*/ 30 w 105"/>
                        <a:gd name="T93" fmla="*/ 0 h 169"/>
                        <a:gd name="T94" fmla="*/ 37 w 105"/>
                        <a:gd name="T95" fmla="*/ 0 h 169"/>
                        <a:gd name="T96" fmla="*/ 45 w 105"/>
                        <a:gd name="T97" fmla="*/ 0 h 169"/>
                        <a:gd name="T98" fmla="*/ 59 w 105"/>
                        <a:gd name="T99" fmla="*/ 0 h 169"/>
                        <a:gd name="T100" fmla="*/ 67 w 105"/>
                        <a:gd name="T101" fmla="*/ 0 h 1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105" h="169">
                          <a:moveTo>
                            <a:pt x="67" y="0"/>
                          </a:moveTo>
                          <a:lnTo>
                            <a:pt x="74" y="8"/>
                          </a:lnTo>
                          <a:lnTo>
                            <a:pt x="82" y="8"/>
                          </a:lnTo>
                          <a:lnTo>
                            <a:pt x="89" y="15"/>
                          </a:lnTo>
                          <a:lnTo>
                            <a:pt x="89" y="23"/>
                          </a:lnTo>
                          <a:lnTo>
                            <a:pt x="89" y="31"/>
                          </a:lnTo>
                          <a:lnTo>
                            <a:pt x="89" y="38"/>
                          </a:lnTo>
                          <a:lnTo>
                            <a:pt x="97" y="46"/>
                          </a:lnTo>
                          <a:lnTo>
                            <a:pt x="89" y="46"/>
                          </a:lnTo>
                          <a:lnTo>
                            <a:pt x="89" y="53"/>
                          </a:lnTo>
                          <a:lnTo>
                            <a:pt x="97" y="61"/>
                          </a:lnTo>
                          <a:lnTo>
                            <a:pt x="97" y="69"/>
                          </a:lnTo>
                          <a:lnTo>
                            <a:pt x="104" y="69"/>
                          </a:lnTo>
                          <a:lnTo>
                            <a:pt x="104" y="76"/>
                          </a:lnTo>
                          <a:lnTo>
                            <a:pt x="97" y="76"/>
                          </a:lnTo>
                          <a:lnTo>
                            <a:pt x="97" y="84"/>
                          </a:lnTo>
                          <a:lnTo>
                            <a:pt x="89" y="84"/>
                          </a:lnTo>
                          <a:lnTo>
                            <a:pt x="89" y="92"/>
                          </a:lnTo>
                          <a:lnTo>
                            <a:pt x="97" y="92"/>
                          </a:lnTo>
                          <a:lnTo>
                            <a:pt x="97" y="99"/>
                          </a:lnTo>
                          <a:lnTo>
                            <a:pt x="97" y="107"/>
                          </a:lnTo>
                          <a:lnTo>
                            <a:pt x="89" y="115"/>
                          </a:lnTo>
                          <a:lnTo>
                            <a:pt x="82" y="115"/>
                          </a:lnTo>
                          <a:lnTo>
                            <a:pt x="74" y="115"/>
                          </a:lnTo>
                          <a:lnTo>
                            <a:pt x="67" y="115"/>
                          </a:lnTo>
                          <a:lnTo>
                            <a:pt x="67" y="122"/>
                          </a:lnTo>
                          <a:lnTo>
                            <a:pt x="59" y="130"/>
                          </a:lnTo>
                          <a:lnTo>
                            <a:pt x="67" y="160"/>
                          </a:lnTo>
                          <a:lnTo>
                            <a:pt x="59" y="168"/>
                          </a:lnTo>
                          <a:lnTo>
                            <a:pt x="45" y="168"/>
                          </a:lnTo>
                          <a:lnTo>
                            <a:pt x="37" y="168"/>
                          </a:lnTo>
                          <a:lnTo>
                            <a:pt x="30" y="168"/>
                          </a:lnTo>
                          <a:lnTo>
                            <a:pt x="15" y="122"/>
                          </a:lnTo>
                          <a:lnTo>
                            <a:pt x="15" y="99"/>
                          </a:lnTo>
                          <a:lnTo>
                            <a:pt x="15" y="92"/>
                          </a:lnTo>
                          <a:lnTo>
                            <a:pt x="7" y="84"/>
                          </a:lnTo>
                          <a:lnTo>
                            <a:pt x="7" y="76"/>
                          </a:lnTo>
                          <a:lnTo>
                            <a:pt x="0" y="69"/>
                          </a:lnTo>
                          <a:lnTo>
                            <a:pt x="0" y="61"/>
                          </a:lnTo>
                          <a:lnTo>
                            <a:pt x="0" y="53"/>
                          </a:lnTo>
                          <a:lnTo>
                            <a:pt x="0" y="38"/>
                          </a:lnTo>
                          <a:lnTo>
                            <a:pt x="7" y="31"/>
                          </a:lnTo>
                          <a:lnTo>
                            <a:pt x="7" y="23"/>
                          </a:lnTo>
                          <a:lnTo>
                            <a:pt x="15" y="15"/>
                          </a:lnTo>
                          <a:lnTo>
                            <a:pt x="15" y="8"/>
                          </a:lnTo>
                          <a:lnTo>
                            <a:pt x="22" y="0"/>
                          </a:lnTo>
                          <a:lnTo>
                            <a:pt x="30" y="0"/>
                          </a:lnTo>
                          <a:lnTo>
                            <a:pt x="37" y="0"/>
                          </a:lnTo>
                          <a:lnTo>
                            <a:pt x="45" y="0"/>
                          </a:lnTo>
                          <a:lnTo>
                            <a:pt x="59" y="0"/>
                          </a:lnTo>
                          <a:lnTo>
                            <a:pt x="67" y="0"/>
                          </a:lnTo>
                        </a:path>
                      </a:pathLst>
                    </a:custGeom>
                    <a:solidFill>
                      <a:srgbClr val="FFBFB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032" name="Freeform 208">
                      <a:extLst>
                        <a:ext uri="{FF2B5EF4-FFF2-40B4-BE49-F238E27FC236}">
                          <a16:creationId xmlns:a16="http://schemas.microsoft.com/office/drawing/2014/main" id="{863CD8C0-2348-6EB2-B84D-16578D4328A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54" y="1110"/>
                      <a:ext cx="105" cy="169"/>
                    </a:xfrm>
                    <a:custGeom>
                      <a:avLst/>
                      <a:gdLst>
                        <a:gd name="T0" fmla="*/ 67 w 105"/>
                        <a:gd name="T1" fmla="*/ 0 h 169"/>
                        <a:gd name="T2" fmla="*/ 74 w 105"/>
                        <a:gd name="T3" fmla="*/ 8 h 169"/>
                        <a:gd name="T4" fmla="*/ 82 w 105"/>
                        <a:gd name="T5" fmla="*/ 8 h 169"/>
                        <a:gd name="T6" fmla="*/ 89 w 105"/>
                        <a:gd name="T7" fmla="*/ 15 h 169"/>
                        <a:gd name="T8" fmla="*/ 89 w 105"/>
                        <a:gd name="T9" fmla="*/ 23 h 169"/>
                        <a:gd name="T10" fmla="*/ 89 w 105"/>
                        <a:gd name="T11" fmla="*/ 31 h 169"/>
                        <a:gd name="T12" fmla="*/ 89 w 105"/>
                        <a:gd name="T13" fmla="*/ 38 h 169"/>
                        <a:gd name="T14" fmla="*/ 97 w 105"/>
                        <a:gd name="T15" fmla="*/ 46 h 169"/>
                        <a:gd name="T16" fmla="*/ 89 w 105"/>
                        <a:gd name="T17" fmla="*/ 46 h 169"/>
                        <a:gd name="T18" fmla="*/ 89 w 105"/>
                        <a:gd name="T19" fmla="*/ 53 h 169"/>
                        <a:gd name="T20" fmla="*/ 97 w 105"/>
                        <a:gd name="T21" fmla="*/ 61 h 169"/>
                        <a:gd name="T22" fmla="*/ 97 w 105"/>
                        <a:gd name="T23" fmla="*/ 69 h 169"/>
                        <a:gd name="T24" fmla="*/ 104 w 105"/>
                        <a:gd name="T25" fmla="*/ 69 h 169"/>
                        <a:gd name="T26" fmla="*/ 104 w 105"/>
                        <a:gd name="T27" fmla="*/ 76 h 169"/>
                        <a:gd name="T28" fmla="*/ 97 w 105"/>
                        <a:gd name="T29" fmla="*/ 76 h 169"/>
                        <a:gd name="T30" fmla="*/ 97 w 105"/>
                        <a:gd name="T31" fmla="*/ 84 h 169"/>
                        <a:gd name="T32" fmla="*/ 89 w 105"/>
                        <a:gd name="T33" fmla="*/ 84 h 169"/>
                        <a:gd name="T34" fmla="*/ 89 w 105"/>
                        <a:gd name="T35" fmla="*/ 92 h 169"/>
                        <a:gd name="T36" fmla="*/ 97 w 105"/>
                        <a:gd name="T37" fmla="*/ 92 h 169"/>
                        <a:gd name="T38" fmla="*/ 97 w 105"/>
                        <a:gd name="T39" fmla="*/ 99 h 169"/>
                        <a:gd name="T40" fmla="*/ 97 w 105"/>
                        <a:gd name="T41" fmla="*/ 107 h 169"/>
                        <a:gd name="T42" fmla="*/ 89 w 105"/>
                        <a:gd name="T43" fmla="*/ 115 h 169"/>
                        <a:gd name="T44" fmla="*/ 82 w 105"/>
                        <a:gd name="T45" fmla="*/ 115 h 169"/>
                        <a:gd name="T46" fmla="*/ 74 w 105"/>
                        <a:gd name="T47" fmla="*/ 115 h 169"/>
                        <a:gd name="T48" fmla="*/ 67 w 105"/>
                        <a:gd name="T49" fmla="*/ 115 h 169"/>
                        <a:gd name="T50" fmla="*/ 67 w 105"/>
                        <a:gd name="T51" fmla="*/ 122 h 169"/>
                        <a:gd name="T52" fmla="*/ 59 w 105"/>
                        <a:gd name="T53" fmla="*/ 130 h 169"/>
                        <a:gd name="T54" fmla="*/ 67 w 105"/>
                        <a:gd name="T55" fmla="*/ 160 h 169"/>
                        <a:gd name="T56" fmla="*/ 59 w 105"/>
                        <a:gd name="T57" fmla="*/ 168 h 169"/>
                        <a:gd name="T58" fmla="*/ 45 w 105"/>
                        <a:gd name="T59" fmla="*/ 168 h 169"/>
                        <a:gd name="T60" fmla="*/ 37 w 105"/>
                        <a:gd name="T61" fmla="*/ 168 h 169"/>
                        <a:gd name="T62" fmla="*/ 30 w 105"/>
                        <a:gd name="T63" fmla="*/ 168 h 169"/>
                        <a:gd name="T64" fmla="*/ 15 w 105"/>
                        <a:gd name="T65" fmla="*/ 122 h 169"/>
                        <a:gd name="T66" fmla="*/ 15 w 105"/>
                        <a:gd name="T67" fmla="*/ 99 h 169"/>
                        <a:gd name="T68" fmla="*/ 15 w 105"/>
                        <a:gd name="T69" fmla="*/ 92 h 169"/>
                        <a:gd name="T70" fmla="*/ 7 w 105"/>
                        <a:gd name="T71" fmla="*/ 84 h 169"/>
                        <a:gd name="T72" fmla="*/ 7 w 105"/>
                        <a:gd name="T73" fmla="*/ 76 h 169"/>
                        <a:gd name="T74" fmla="*/ 0 w 105"/>
                        <a:gd name="T75" fmla="*/ 69 h 169"/>
                        <a:gd name="T76" fmla="*/ 0 w 105"/>
                        <a:gd name="T77" fmla="*/ 61 h 169"/>
                        <a:gd name="T78" fmla="*/ 0 w 105"/>
                        <a:gd name="T79" fmla="*/ 53 h 169"/>
                        <a:gd name="T80" fmla="*/ 0 w 105"/>
                        <a:gd name="T81" fmla="*/ 38 h 169"/>
                        <a:gd name="T82" fmla="*/ 7 w 105"/>
                        <a:gd name="T83" fmla="*/ 31 h 169"/>
                        <a:gd name="T84" fmla="*/ 7 w 105"/>
                        <a:gd name="T85" fmla="*/ 23 h 169"/>
                        <a:gd name="T86" fmla="*/ 15 w 105"/>
                        <a:gd name="T87" fmla="*/ 15 h 169"/>
                        <a:gd name="T88" fmla="*/ 15 w 105"/>
                        <a:gd name="T89" fmla="*/ 8 h 169"/>
                        <a:gd name="T90" fmla="*/ 22 w 105"/>
                        <a:gd name="T91" fmla="*/ 0 h 169"/>
                        <a:gd name="T92" fmla="*/ 30 w 105"/>
                        <a:gd name="T93" fmla="*/ 0 h 169"/>
                        <a:gd name="T94" fmla="*/ 37 w 105"/>
                        <a:gd name="T95" fmla="*/ 0 h 169"/>
                        <a:gd name="T96" fmla="*/ 45 w 105"/>
                        <a:gd name="T97" fmla="*/ 0 h 169"/>
                        <a:gd name="T98" fmla="*/ 59 w 105"/>
                        <a:gd name="T99" fmla="*/ 0 h 169"/>
                        <a:gd name="T100" fmla="*/ 67 w 105"/>
                        <a:gd name="T101" fmla="*/ 0 h 1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105" h="169">
                          <a:moveTo>
                            <a:pt x="67" y="0"/>
                          </a:moveTo>
                          <a:lnTo>
                            <a:pt x="74" y="8"/>
                          </a:lnTo>
                          <a:lnTo>
                            <a:pt x="82" y="8"/>
                          </a:lnTo>
                          <a:lnTo>
                            <a:pt x="89" y="15"/>
                          </a:lnTo>
                          <a:lnTo>
                            <a:pt x="89" y="23"/>
                          </a:lnTo>
                          <a:lnTo>
                            <a:pt x="89" y="31"/>
                          </a:lnTo>
                          <a:lnTo>
                            <a:pt x="89" y="38"/>
                          </a:lnTo>
                          <a:lnTo>
                            <a:pt x="97" y="46"/>
                          </a:lnTo>
                          <a:lnTo>
                            <a:pt x="89" y="46"/>
                          </a:lnTo>
                          <a:lnTo>
                            <a:pt x="89" y="53"/>
                          </a:lnTo>
                          <a:lnTo>
                            <a:pt x="97" y="61"/>
                          </a:lnTo>
                          <a:lnTo>
                            <a:pt x="97" y="69"/>
                          </a:lnTo>
                          <a:lnTo>
                            <a:pt x="104" y="69"/>
                          </a:lnTo>
                          <a:lnTo>
                            <a:pt x="104" y="76"/>
                          </a:lnTo>
                          <a:lnTo>
                            <a:pt x="97" y="76"/>
                          </a:lnTo>
                          <a:lnTo>
                            <a:pt x="97" y="84"/>
                          </a:lnTo>
                          <a:lnTo>
                            <a:pt x="89" y="84"/>
                          </a:lnTo>
                          <a:lnTo>
                            <a:pt x="89" y="92"/>
                          </a:lnTo>
                          <a:lnTo>
                            <a:pt x="97" y="92"/>
                          </a:lnTo>
                          <a:lnTo>
                            <a:pt x="97" y="99"/>
                          </a:lnTo>
                          <a:lnTo>
                            <a:pt x="97" y="107"/>
                          </a:lnTo>
                          <a:lnTo>
                            <a:pt x="89" y="115"/>
                          </a:lnTo>
                          <a:lnTo>
                            <a:pt x="82" y="115"/>
                          </a:lnTo>
                          <a:lnTo>
                            <a:pt x="74" y="115"/>
                          </a:lnTo>
                          <a:lnTo>
                            <a:pt x="67" y="115"/>
                          </a:lnTo>
                          <a:lnTo>
                            <a:pt x="67" y="122"/>
                          </a:lnTo>
                          <a:lnTo>
                            <a:pt x="59" y="130"/>
                          </a:lnTo>
                          <a:lnTo>
                            <a:pt x="67" y="160"/>
                          </a:lnTo>
                          <a:lnTo>
                            <a:pt x="59" y="168"/>
                          </a:lnTo>
                          <a:lnTo>
                            <a:pt x="45" y="168"/>
                          </a:lnTo>
                          <a:lnTo>
                            <a:pt x="37" y="168"/>
                          </a:lnTo>
                          <a:lnTo>
                            <a:pt x="30" y="168"/>
                          </a:lnTo>
                          <a:lnTo>
                            <a:pt x="15" y="122"/>
                          </a:lnTo>
                          <a:lnTo>
                            <a:pt x="15" y="99"/>
                          </a:lnTo>
                          <a:lnTo>
                            <a:pt x="15" y="92"/>
                          </a:lnTo>
                          <a:lnTo>
                            <a:pt x="7" y="84"/>
                          </a:lnTo>
                          <a:lnTo>
                            <a:pt x="7" y="76"/>
                          </a:lnTo>
                          <a:lnTo>
                            <a:pt x="0" y="69"/>
                          </a:lnTo>
                          <a:lnTo>
                            <a:pt x="0" y="61"/>
                          </a:lnTo>
                          <a:lnTo>
                            <a:pt x="0" y="53"/>
                          </a:lnTo>
                          <a:lnTo>
                            <a:pt x="0" y="38"/>
                          </a:lnTo>
                          <a:lnTo>
                            <a:pt x="7" y="31"/>
                          </a:lnTo>
                          <a:lnTo>
                            <a:pt x="7" y="23"/>
                          </a:lnTo>
                          <a:lnTo>
                            <a:pt x="15" y="15"/>
                          </a:lnTo>
                          <a:lnTo>
                            <a:pt x="15" y="8"/>
                          </a:lnTo>
                          <a:lnTo>
                            <a:pt x="22" y="0"/>
                          </a:lnTo>
                          <a:lnTo>
                            <a:pt x="30" y="0"/>
                          </a:lnTo>
                          <a:lnTo>
                            <a:pt x="37" y="0"/>
                          </a:lnTo>
                          <a:lnTo>
                            <a:pt x="45" y="0"/>
                          </a:lnTo>
                          <a:lnTo>
                            <a:pt x="59" y="0"/>
                          </a:lnTo>
                          <a:lnTo>
                            <a:pt x="67" y="0"/>
                          </a:lnTo>
                        </a:path>
                      </a:pathLst>
                    </a:custGeom>
                    <a:solidFill>
                      <a:srgbClr val="FFBFB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78033" name="Group 209">
                      <a:extLst>
                        <a:ext uri="{FF2B5EF4-FFF2-40B4-BE49-F238E27FC236}">
                          <a16:creationId xmlns:a16="http://schemas.microsoft.com/office/drawing/2014/main" id="{8BBD9CF1-A0C1-02BB-7995-506BE5D3782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02" y="1214"/>
                      <a:ext cx="41" cy="57"/>
                      <a:chOff x="3102" y="1214"/>
                      <a:chExt cx="41" cy="57"/>
                    </a:xfrm>
                  </p:grpSpPr>
                  <p:sp>
                    <p:nvSpPr>
                      <p:cNvPr id="78034" name="Freeform 210">
                        <a:extLst>
                          <a:ext uri="{FF2B5EF4-FFF2-40B4-BE49-F238E27FC236}">
                            <a16:creationId xmlns:a16="http://schemas.microsoft.com/office/drawing/2014/main" id="{821D23E6-117B-DD33-859A-E17E658768B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02" y="1214"/>
                        <a:ext cx="41" cy="17"/>
                      </a:xfrm>
                      <a:custGeom>
                        <a:avLst/>
                        <a:gdLst>
                          <a:gd name="T0" fmla="*/ 0 w 41"/>
                          <a:gd name="T1" fmla="*/ 0 h 17"/>
                          <a:gd name="T2" fmla="*/ 7 w 41"/>
                          <a:gd name="T3" fmla="*/ 0 h 17"/>
                          <a:gd name="T4" fmla="*/ 13 w 41"/>
                          <a:gd name="T5" fmla="*/ 5 h 17"/>
                          <a:gd name="T6" fmla="*/ 20 w 41"/>
                          <a:gd name="T7" fmla="*/ 5 h 17"/>
                          <a:gd name="T8" fmla="*/ 27 w 41"/>
                          <a:gd name="T9" fmla="*/ 5 h 17"/>
                          <a:gd name="T10" fmla="*/ 33 w 41"/>
                          <a:gd name="T11" fmla="*/ 5 h 17"/>
                          <a:gd name="T12" fmla="*/ 40 w 41"/>
                          <a:gd name="T13" fmla="*/ 5 h 17"/>
                          <a:gd name="T14" fmla="*/ 40 w 41"/>
                          <a:gd name="T15" fmla="*/ 11 h 17"/>
                          <a:gd name="T16" fmla="*/ 33 w 41"/>
                          <a:gd name="T17" fmla="*/ 11 h 17"/>
                          <a:gd name="T18" fmla="*/ 27 w 41"/>
                          <a:gd name="T19" fmla="*/ 11 h 17"/>
                          <a:gd name="T20" fmla="*/ 20 w 41"/>
                          <a:gd name="T21" fmla="*/ 11 h 17"/>
                          <a:gd name="T22" fmla="*/ 13 w 41"/>
                          <a:gd name="T23" fmla="*/ 16 h 17"/>
                          <a:gd name="T24" fmla="*/ 13 w 41"/>
                          <a:gd name="T25" fmla="*/ 11 h 17"/>
                          <a:gd name="T26" fmla="*/ 20 w 41"/>
                          <a:gd name="T27" fmla="*/ 11 h 17"/>
                          <a:gd name="T28" fmla="*/ 20 w 41"/>
                          <a:gd name="T29" fmla="*/ 5 h 17"/>
                          <a:gd name="T30" fmla="*/ 13 w 41"/>
                          <a:gd name="T31" fmla="*/ 5 h 17"/>
                          <a:gd name="T32" fmla="*/ 7 w 41"/>
                          <a:gd name="T33" fmla="*/ 5 h 17"/>
                          <a:gd name="T34" fmla="*/ 0 w 41"/>
                          <a:gd name="T35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41" h="17">
                            <a:moveTo>
                              <a:pt x="0" y="0"/>
                            </a:moveTo>
                            <a:lnTo>
                              <a:pt x="7" y="0"/>
                            </a:lnTo>
                            <a:lnTo>
                              <a:pt x="13" y="5"/>
                            </a:lnTo>
                            <a:lnTo>
                              <a:pt x="20" y="5"/>
                            </a:lnTo>
                            <a:lnTo>
                              <a:pt x="27" y="5"/>
                            </a:lnTo>
                            <a:lnTo>
                              <a:pt x="33" y="5"/>
                            </a:lnTo>
                            <a:lnTo>
                              <a:pt x="40" y="5"/>
                            </a:lnTo>
                            <a:lnTo>
                              <a:pt x="40" y="11"/>
                            </a:lnTo>
                            <a:lnTo>
                              <a:pt x="33" y="11"/>
                            </a:lnTo>
                            <a:lnTo>
                              <a:pt x="27" y="11"/>
                            </a:lnTo>
                            <a:lnTo>
                              <a:pt x="20" y="11"/>
                            </a:lnTo>
                            <a:lnTo>
                              <a:pt x="13" y="16"/>
                            </a:lnTo>
                            <a:lnTo>
                              <a:pt x="13" y="11"/>
                            </a:lnTo>
                            <a:lnTo>
                              <a:pt x="20" y="11"/>
                            </a:lnTo>
                            <a:lnTo>
                              <a:pt x="20" y="5"/>
                            </a:lnTo>
                            <a:lnTo>
                              <a:pt x="13" y="5"/>
                            </a:lnTo>
                            <a:lnTo>
                              <a:pt x="7" y="5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FF9F9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035" name="Freeform 211">
                        <a:extLst>
                          <a:ext uri="{FF2B5EF4-FFF2-40B4-BE49-F238E27FC236}">
                            <a16:creationId xmlns:a16="http://schemas.microsoft.com/office/drawing/2014/main" id="{44BAF9D0-AD41-C73F-438C-27A94B5C927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02" y="1214"/>
                        <a:ext cx="41" cy="17"/>
                      </a:xfrm>
                      <a:custGeom>
                        <a:avLst/>
                        <a:gdLst>
                          <a:gd name="T0" fmla="*/ 0 w 41"/>
                          <a:gd name="T1" fmla="*/ 0 h 17"/>
                          <a:gd name="T2" fmla="*/ 7 w 41"/>
                          <a:gd name="T3" fmla="*/ 0 h 17"/>
                          <a:gd name="T4" fmla="*/ 13 w 41"/>
                          <a:gd name="T5" fmla="*/ 5 h 17"/>
                          <a:gd name="T6" fmla="*/ 20 w 41"/>
                          <a:gd name="T7" fmla="*/ 5 h 17"/>
                          <a:gd name="T8" fmla="*/ 27 w 41"/>
                          <a:gd name="T9" fmla="*/ 5 h 17"/>
                          <a:gd name="T10" fmla="*/ 33 w 41"/>
                          <a:gd name="T11" fmla="*/ 5 h 17"/>
                          <a:gd name="T12" fmla="*/ 40 w 41"/>
                          <a:gd name="T13" fmla="*/ 5 h 17"/>
                          <a:gd name="T14" fmla="*/ 40 w 41"/>
                          <a:gd name="T15" fmla="*/ 11 h 17"/>
                          <a:gd name="T16" fmla="*/ 33 w 41"/>
                          <a:gd name="T17" fmla="*/ 11 h 17"/>
                          <a:gd name="T18" fmla="*/ 27 w 41"/>
                          <a:gd name="T19" fmla="*/ 11 h 17"/>
                          <a:gd name="T20" fmla="*/ 20 w 41"/>
                          <a:gd name="T21" fmla="*/ 11 h 17"/>
                          <a:gd name="T22" fmla="*/ 13 w 41"/>
                          <a:gd name="T23" fmla="*/ 16 h 17"/>
                          <a:gd name="T24" fmla="*/ 13 w 41"/>
                          <a:gd name="T25" fmla="*/ 11 h 17"/>
                          <a:gd name="T26" fmla="*/ 20 w 41"/>
                          <a:gd name="T27" fmla="*/ 11 h 17"/>
                          <a:gd name="T28" fmla="*/ 20 w 41"/>
                          <a:gd name="T29" fmla="*/ 5 h 17"/>
                          <a:gd name="T30" fmla="*/ 13 w 41"/>
                          <a:gd name="T31" fmla="*/ 5 h 17"/>
                          <a:gd name="T32" fmla="*/ 7 w 41"/>
                          <a:gd name="T33" fmla="*/ 5 h 17"/>
                          <a:gd name="T34" fmla="*/ 0 w 41"/>
                          <a:gd name="T35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41" h="17">
                            <a:moveTo>
                              <a:pt x="0" y="0"/>
                            </a:moveTo>
                            <a:lnTo>
                              <a:pt x="7" y="0"/>
                            </a:lnTo>
                            <a:lnTo>
                              <a:pt x="13" y="5"/>
                            </a:lnTo>
                            <a:lnTo>
                              <a:pt x="20" y="5"/>
                            </a:lnTo>
                            <a:lnTo>
                              <a:pt x="27" y="5"/>
                            </a:lnTo>
                            <a:lnTo>
                              <a:pt x="33" y="5"/>
                            </a:lnTo>
                            <a:lnTo>
                              <a:pt x="40" y="5"/>
                            </a:lnTo>
                            <a:lnTo>
                              <a:pt x="40" y="11"/>
                            </a:lnTo>
                            <a:lnTo>
                              <a:pt x="33" y="11"/>
                            </a:lnTo>
                            <a:lnTo>
                              <a:pt x="27" y="11"/>
                            </a:lnTo>
                            <a:lnTo>
                              <a:pt x="20" y="11"/>
                            </a:lnTo>
                            <a:lnTo>
                              <a:pt x="13" y="16"/>
                            </a:lnTo>
                            <a:lnTo>
                              <a:pt x="13" y="11"/>
                            </a:lnTo>
                            <a:lnTo>
                              <a:pt x="20" y="11"/>
                            </a:lnTo>
                            <a:lnTo>
                              <a:pt x="20" y="5"/>
                            </a:lnTo>
                            <a:lnTo>
                              <a:pt x="13" y="5"/>
                            </a:lnTo>
                            <a:lnTo>
                              <a:pt x="7" y="5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FF9F9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036" name="Freeform 212">
                        <a:extLst>
                          <a:ext uri="{FF2B5EF4-FFF2-40B4-BE49-F238E27FC236}">
                            <a16:creationId xmlns:a16="http://schemas.microsoft.com/office/drawing/2014/main" id="{50BED02D-2466-2C28-CAB3-6F3690F1878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02" y="1246"/>
                        <a:ext cx="17" cy="25"/>
                      </a:xfrm>
                      <a:custGeom>
                        <a:avLst/>
                        <a:gdLst>
                          <a:gd name="T0" fmla="*/ 8 w 17"/>
                          <a:gd name="T1" fmla="*/ 0 h 25"/>
                          <a:gd name="T2" fmla="*/ 8 w 17"/>
                          <a:gd name="T3" fmla="*/ 0 h 25"/>
                          <a:gd name="T4" fmla="*/ 0 w 17"/>
                          <a:gd name="T5" fmla="*/ 0 h 25"/>
                          <a:gd name="T6" fmla="*/ 0 w 17"/>
                          <a:gd name="T7" fmla="*/ 6 h 25"/>
                          <a:gd name="T8" fmla="*/ 0 w 17"/>
                          <a:gd name="T9" fmla="*/ 12 h 25"/>
                          <a:gd name="T10" fmla="*/ 0 w 17"/>
                          <a:gd name="T11" fmla="*/ 18 h 25"/>
                          <a:gd name="T12" fmla="*/ 8 w 17"/>
                          <a:gd name="T13" fmla="*/ 24 h 25"/>
                          <a:gd name="T14" fmla="*/ 16 w 17"/>
                          <a:gd name="T15" fmla="*/ 18 h 25"/>
                          <a:gd name="T16" fmla="*/ 8 w 17"/>
                          <a:gd name="T17" fmla="*/ 18 h 25"/>
                          <a:gd name="T18" fmla="*/ 0 w 17"/>
                          <a:gd name="T19" fmla="*/ 18 h 25"/>
                          <a:gd name="T20" fmla="*/ 0 w 17"/>
                          <a:gd name="T21" fmla="*/ 12 h 25"/>
                          <a:gd name="T22" fmla="*/ 0 w 17"/>
                          <a:gd name="T23" fmla="*/ 6 h 25"/>
                          <a:gd name="T24" fmla="*/ 8 w 17"/>
                          <a:gd name="T25" fmla="*/ 6 h 25"/>
                          <a:gd name="T26" fmla="*/ 8 w 17"/>
                          <a:gd name="T27" fmla="*/ 0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17" h="25">
                            <a:moveTo>
                              <a:pt x="8" y="0"/>
                            </a:moveTo>
                            <a:lnTo>
                              <a:pt x="8" y="0"/>
                            </a:lnTo>
                            <a:lnTo>
                              <a:pt x="0" y="0"/>
                            </a:lnTo>
                            <a:lnTo>
                              <a:pt x="0" y="6"/>
                            </a:lnTo>
                            <a:lnTo>
                              <a:pt x="0" y="12"/>
                            </a:lnTo>
                            <a:lnTo>
                              <a:pt x="0" y="18"/>
                            </a:lnTo>
                            <a:lnTo>
                              <a:pt x="8" y="24"/>
                            </a:lnTo>
                            <a:lnTo>
                              <a:pt x="16" y="18"/>
                            </a:lnTo>
                            <a:lnTo>
                              <a:pt x="8" y="18"/>
                            </a:lnTo>
                            <a:lnTo>
                              <a:pt x="0" y="18"/>
                            </a:lnTo>
                            <a:lnTo>
                              <a:pt x="0" y="12"/>
                            </a:lnTo>
                            <a:lnTo>
                              <a:pt x="0" y="6"/>
                            </a:lnTo>
                            <a:lnTo>
                              <a:pt x="8" y="6"/>
                            </a:lnTo>
                            <a:lnTo>
                              <a:pt x="8" y="0"/>
                            </a:lnTo>
                          </a:path>
                        </a:pathLst>
                      </a:custGeom>
                      <a:solidFill>
                        <a:srgbClr val="FF9F9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037" name="Freeform 213">
                        <a:extLst>
                          <a:ext uri="{FF2B5EF4-FFF2-40B4-BE49-F238E27FC236}">
                            <a16:creationId xmlns:a16="http://schemas.microsoft.com/office/drawing/2014/main" id="{2483CC35-4659-BF60-D61A-0F084477964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02" y="1246"/>
                        <a:ext cx="17" cy="25"/>
                      </a:xfrm>
                      <a:custGeom>
                        <a:avLst/>
                        <a:gdLst>
                          <a:gd name="T0" fmla="*/ 8 w 17"/>
                          <a:gd name="T1" fmla="*/ 0 h 25"/>
                          <a:gd name="T2" fmla="*/ 0 w 17"/>
                          <a:gd name="T3" fmla="*/ 0 h 25"/>
                          <a:gd name="T4" fmla="*/ 0 w 17"/>
                          <a:gd name="T5" fmla="*/ 6 h 25"/>
                          <a:gd name="T6" fmla="*/ 0 w 17"/>
                          <a:gd name="T7" fmla="*/ 12 h 25"/>
                          <a:gd name="T8" fmla="*/ 0 w 17"/>
                          <a:gd name="T9" fmla="*/ 18 h 25"/>
                          <a:gd name="T10" fmla="*/ 8 w 17"/>
                          <a:gd name="T11" fmla="*/ 24 h 25"/>
                          <a:gd name="T12" fmla="*/ 16 w 17"/>
                          <a:gd name="T13" fmla="*/ 18 h 25"/>
                          <a:gd name="T14" fmla="*/ 8 w 17"/>
                          <a:gd name="T15" fmla="*/ 18 h 25"/>
                          <a:gd name="T16" fmla="*/ 0 w 17"/>
                          <a:gd name="T17" fmla="*/ 18 h 25"/>
                          <a:gd name="T18" fmla="*/ 0 w 17"/>
                          <a:gd name="T19" fmla="*/ 12 h 25"/>
                          <a:gd name="T20" fmla="*/ 0 w 17"/>
                          <a:gd name="T21" fmla="*/ 6 h 25"/>
                          <a:gd name="T22" fmla="*/ 8 w 17"/>
                          <a:gd name="T23" fmla="*/ 6 h 25"/>
                          <a:gd name="T24" fmla="*/ 8 w 17"/>
                          <a:gd name="T25" fmla="*/ 0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</a:cxnLst>
                        <a:rect l="0" t="0" r="r" b="b"/>
                        <a:pathLst>
                          <a:path w="17" h="25">
                            <a:moveTo>
                              <a:pt x="8" y="0"/>
                            </a:moveTo>
                            <a:lnTo>
                              <a:pt x="0" y="0"/>
                            </a:lnTo>
                            <a:lnTo>
                              <a:pt x="0" y="6"/>
                            </a:lnTo>
                            <a:lnTo>
                              <a:pt x="0" y="12"/>
                            </a:lnTo>
                            <a:lnTo>
                              <a:pt x="0" y="18"/>
                            </a:lnTo>
                            <a:lnTo>
                              <a:pt x="8" y="24"/>
                            </a:lnTo>
                            <a:lnTo>
                              <a:pt x="16" y="18"/>
                            </a:lnTo>
                            <a:lnTo>
                              <a:pt x="8" y="18"/>
                            </a:lnTo>
                            <a:lnTo>
                              <a:pt x="0" y="18"/>
                            </a:lnTo>
                            <a:lnTo>
                              <a:pt x="0" y="12"/>
                            </a:lnTo>
                            <a:lnTo>
                              <a:pt x="0" y="6"/>
                            </a:lnTo>
                            <a:lnTo>
                              <a:pt x="8" y="6"/>
                            </a:lnTo>
                            <a:lnTo>
                              <a:pt x="8" y="0"/>
                            </a:lnTo>
                          </a:path>
                        </a:pathLst>
                      </a:custGeom>
                      <a:solidFill>
                        <a:srgbClr val="FF9F9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</p:grpSp>
              <p:sp>
                <p:nvSpPr>
                  <p:cNvPr id="78038" name="Freeform 214">
                    <a:extLst>
                      <a:ext uri="{FF2B5EF4-FFF2-40B4-BE49-F238E27FC236}">
                        <a16:creationId xmlns:a16="http://schemas.microsoft.com/office/drawing/2014/main" id="{7411E7E2-C376-B937-2F14-B63F5B7052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4" y="1166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0 w 1"/>
                      <a:gd name="T3" fmla="*/ 0 h 1"/>
                      <a:gd name="T4" fmla="*/ 0 w 1"/>
                      <a:gd name="T5" fmla="*/ 0 h 1"/>
                      <a:gd name="T6" fmla="*/ 0 w 1"/>
                      <a:gd name="T7" fmla="*/ 0 h 1"/>
                      <a:gd name="T8" fmla="*/ 0 w 1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39" name="Freeform 215">
                    <a:extLst>
                      <a:ext uri="{FF2B5EF4-FFF2-40B4-BE49-F238E27FC236}">
                        <a16:creationId xmlns:a16="http://schemas.microsoft.com/office/drawing/2014/main" id="{0C39BD96-A69E-99CC-48D9-7BEDBA9D1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4" y="1166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0 w 1"/>
                      <a:gd name="T3" fmla="*/ 0 h 1"/>
                      <a:gd name="T4" fmla="*/ 0 w 1"/>
                      <a:gd name="T5" fmla="*/ 0 h 1"/>
                      <a:gd name="T6" fmla="*/ 0 w 1"/>
                      <a:gd name="T7" fmla="*/ 0 h 1"/>
                      <a:gd name="T8" fmla="*/ 0 w 1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40" name="Freeform 216">
                    <a:extLst>
                      <a:ext uri="{FF2B5EF4-FFF2-40B4-BE49-F238E27FC236}">
                        <a16:creationId xmlns:a16="http://schemas.microsoft.com/office/drawing/2014/main" id="{626B26AA-F682-13B1-3E9D-5497FDE146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6" y="1150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16 w 17"/>
                      <a:gd name="T3" fmla="*/ 0 h 17"/>
                      <a:gd name="T4" fmla="*/ 8 w 17"/>
                      <a:gd name="T5" fmla="*/ 8 h 17"/>
                      <a:gd name="T6" fmla="*/ 0 w 17"/>
                      <a:gd name="T7" fmla="*/ 16 h 17"/>
                      <a:gd name="T8" fmla="*/ 8 w 17"/>
                      <a:gd name="T9" fmla="*/ 16 h 17"/>
                      <a:gd name="T10" fmla="*/ 8 w 17"/>
                      <a:gd name="T11" fmla="*/ 8 h 17"/>
                      <a:gd name="T12" fmla="*/ 16 w 17"/>
                      <a:gd name="T13" fmla="*/ 8 h 17"/>
                      <a:gd name="T14" fmla="*/ 16 w 17"/>
                      <a:gd name="T15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" h="17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8" y="8"/>
                        </a:lnTo>
                        <a:lnTo>
                          <a:pt x="0" y="16"/>
                        </a:lnTo>
                        <a:lnTo>
                          <a:pt x="8" y="16"/>
                        </a:lnTo>
                        <a:lnTo>
                          <a:pt x="8" y="8"/>
                        </a:lnTo>
                        <a:lnTo>
                          <a:pt x="16" y="8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5F3F1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41" name="Freeform 217">
                    <a:extLst>
                      <a:ext uri="{FF2B5EF4-FFF2-40B4-BE49-F238E27FC236}">
                        <a16:creationId xmlns:a16="http://schemas.microsoft.com/office/drawing/2014/main" id="{1264F57E-B740-07F9-93A6-2D6C3EC170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6" y="1150"/>
                    <a:ext cx="17" cy="17"/>
                  </a:xfrm>
                  <a:custGeom>
                    <a:avLst/>
                    <a:gdLst>
                      <a:gd name="T0" fmla="*/ 16 w 17"/>
                      <a:gd name="T1" fmla="*/ 0 h 17"/>
                      <a:gd name="T2" fmla="*/ 8 w 17"/>
                      <a:gd name="T3" fmla="*/ 8 h 17"/>
                      <a:gd name="T4" fmla="*/ 0 w 17"/>
                      <a:gd name="T5" fmla="*/ 16 h 17"/>
                      <a:gd name="T6" fmla="*/ 8 w 17"/>
                      <a:gd name="T7" fmla="*/ 16 h 17"/>
                      <a:gd name="T8" fmla="*/ 8 w 17"/>
                      <a:gd name="T9" fmla="*/ 8 h 17"/>
                      <a:gd name="T10" fmla="*/ 16 w 17"/>
                      <a:gd name="T11" fmla="*/ 8 h 17"/>
                      <a:gd name="T12" fmla="*/ 16 w 17"/>
                      <a:gd name="T13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" h="17">
                        <a:moveTo>
                          <a:pt x="16" y="0"/>
                        </a:moveTo>
                        <a:lnTo>
                          <a:pt x="8" y="8"/>
                        </a:lnTo>
                        <a:lnTo>
                          <a:pt x="0" y="16"/>
                        </a:lnTo>
                        <a:lnTo>
                          <a:pt x="8" y="16"/>
                        </a:lnTo>
                        <a:lnTo>
                          <a:pt x="8" y="8"/>
                        </a:lnTo>
                        <a:lnTo>
                          <a:pt x="16" y="8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5F3F1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grpSp>
                <p:nvGrpSpPr>
                  <p:cNvPr id="78042" name="Group 218">
                    <a:extLst>
                      <a:ext uri="{FF2B5EF4-FFF2-40B4-BE49-F238E27FC236}">
                        <a16:creationId xmlns:a16="http://schemas.microsoft.com/office/drawing/2014/main" id="{6149CACD-4261-4EB3-E427-F168C6B6E8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34" y="1158"/>
                    <a:ext cx="16" cy="24"/>
                    <a:chOff x="3134" y="1158"/>
                    <a:chExt cx="16" cy="24"/>
                  </a:xfrm>
                </p:grpSpPr>
                <p:sp>
                  <p:nvSpPr>
                    <p:cNvPr id="78043" name="Oval 219">
                      <a:extLst>
                        <a:ext uri="{FF2B5EF4-FFF2-40B4-BE49-F238E27FC236}">
                          <a16:creationId xmlns:a16="http://schemas.microsoft.com/office/drawing/2014/main" id="{DFC2DC76-B681-1532-8C22-789B0362035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34" y="1166"/>
                      <a:ext cx="16" cy="16"/>
                    </a:xfrm>
                    <a:prstGeom prst="ellipse">
                      <a:avLst/>
                    </a:prstGeom>
                    <a:solidFill>
                      <a:srgbClr val="5F7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044" name="Freeform 220">
                      <a:extLst>
                        <a:ext uri="{FF2B5EF4-FFF2-40B4-BE49-F238E27FC236}">
                          <a16:creationId xmlns:a16="http://schemas.microsoft.com/office/drawing/2014/main" id="{4E9E2249-6725-C1AE-CA89-B284FE52E3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34" y="1158"/>
                      <a:ext cx="1" cy="17"/>
                    </a:xfrm>
                    <a:custGeom>
                      <a:avLst/>
                      <a:gdLst>
                        <a:gd name="T0" fmla="*/ 0 w 1"/>
                        <a:gd name="T1" fmla="*/ 8 h 17"/>
                        <a:gd name="T2" fmla="*/ 0 w 1"/>
                        <a:gd name="T3" fmla="*/ 8 h 17"/>
                        <a:gd name="T4" fmla="*/ 0 w 1"/>
                        <a:gd name="T5" fmla="*/ 0 h 17"/>
                        <a:gd name="T6" fmla="*/ 0 w 1"/>
                        <a:gd name="T7" fmla="*/ 8 h 17"/>
                        <a:gd name="T8" fmla="*/ 0 w 1"/>
                        <a:gd name="T9" fmla="*/ 16 h 17"/>
                        <a:gd name="T10" fmla="*/ 0 w 1"/>
                        <a:gd name="T11" fmla="*/ 16 h 17"/>
                        <a:gd name="T12" fmla="*/ 0 w 1"/>
                        <a:gd name="T13" fmla="*/ 16 h 17"/>
                        <a:gd name="T14" fmla="*/ 0 w 1"/>
                        <a:gd name="T15" fmla="*/ 8 h 17"/>
                        <a:gd name="T16" fmla="*/ 0 w 1"/>
                        <a:gd name="T17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" h="17">
                          <a:moveTo>
                            <a:pt x="0" y="8"/>
                          </a:moveTo>
                          <a:lnTo>
                            <a:pt x="0" y="8"/>
                          </a:lnTo>
                          <a:lnTo>
                            <a:pt x="0" y="0"/>
                          </a:lnTo>
                          <a:lnTo>
                            <a:pt x="0" y="8"/>
                          </a:lnTo>
                          <a:lnTo>
                            <a:pt x="0" y="16"/>
                          </a:lnTo>
                          <a:lnTo>
                            <a:pt x="0" y="16"/>
                          </a:lnTo>
                          <a:lnTo>
                            <a:pt x="0" y="16"/>
                          </a:lnTo>
                          <a:lnTo>
                            <a:pt x="0" y="8"/>
                          </a:lnTo>
                          <a:lnTo>
                            <a:pt x="0" y="8"/>
                          </a:lnTo>
                        </a:path>
                      </a:pathLst>
                    </a:custGeom>
                    <a:solidFill>
                      <a:srgbClr val="3F1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045" name="Freeform 221">
                      <a:extLst>
                        <a:ext uri="{FF2B5EF4-FFF2-40B4-BE49-F238E27FC236}">
                          <a16:creationId xmlns:a16="http://schemas.microsoft.com/office/drawing/2014/main" id="{95B6550E-780B-F8B7-E62D-E061F0640E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34" y="1158"/>
                      <a:ext cx="1" cy="17"/>
                    </a:xfrm>
                    <a:custGeom>
                      <a:avLst/>
                      <a:gdLst>
                        <a:gd name="T0" fmla="*/ 0 w 1"/>
                        <a:gd name="T1" fmla="*/ 8 h 17"/>
                        <a:gd name="T2" fmla="*/ 0 w 1"/>
                        <a:gd name="T3" fmla="*/ 8 h 17"/>
                        <a:gd name="T4" fmla="*/ 0 w 1"/>
                        <a:gd name="T5" fmla="*/ 0 h 17"/>
                        <a:gd name="T6" fmla="*/ 0 w 1"/>
                        <a:gd name="T7" fmla="*/ 8 h 17"/>
                        <a:gd name="T8" fmla="*/ 0 w 1"/>
                        <a:gd name="T9" fmla="*/ 16 h 17"/>
                        <a:gd name="T10" fmla="*/ 0 w 1"/>
                        <a:gd name="T11" fmla="*/ 16 h 17"/>
                        <a:gd name="T12" fmla="*/ 0 w 1"/>
                        <a:gd name="T13" fmla="*/ 16 h 17"/>
                        <a:gd name="T14" fmla="*/ 0 w 1"/>
                        <a:gd name="T15" fmla="*/ 8 h 17"/>
                        <a:gd name="T16" fmla="*/ 0 w 1"/>
                        <a:gd name="T17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" h="17">
                          <a:moveTo>
                            <a:pt x="0" y="8"/>
                          </a:moveTo>
                          <a:lnTo>
                            <a:pt x="0" y="8"/>
                          </a:lnTo>
                          <a:lnTo>
                            <a:pt x="0" y="0"/>
                          </a:lnTo>
                          <a:lnTo>
                            <a:pt x="0" y="8"/>
                          </a:lnTo>
                          <a:lnTo>
                            <a:pt x="0" y="16"/>
                          </a:lnTo>
                          <a:lnTo>
                            <a:pt x="0" y="16"/>
                          </a:lnTo>
                          <a:lnTo>
                            <a:pt x="0" y="16"/>
                          </a:lnTo>
                          <a:lnTo>
                            <a:pt x="0" y="8"/>
                          </a:lnTo>
                          <a:lnTo>
                            <a:pt x="0" y="8"/>
                          </a:lnTo>
                        </a:path>
                      </a:pathLst>
                    </a:custGeom>
                    <a:solidFill>
                      <a:srgbClr val="3F1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8046" name="Freeform 222">
                    <a:extLst>
                      <a:ext uri="{FF2B5EF4-FFF2-40B4-BE49-F238E27FC236}">
                        <a16:creationId xmlns:a16="http://schemas.microsoft.com/office/drawing/2014/main" id="{1A498C0F-3D59-5129-0849-7141A94B4F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2" y="1094"/>
                    <a:ext cx="129" cy="153"/>
                  </a:xfrm>
                  <a:custGeom>
                    <a:avLst/>
                    <a:gdLst>
                      <a:gd name="T0" fmla="*/ 120 w 129"/>
                      <a:gd name="T1" fmla="*/ 46 h 153"/>
                      <a:gd name="T2" fmla="*/ 120 w 129"/>
                      <a:gd name="T3" fmla="*/ 46 h 153"/>
                      <a:gd name="T4" fmla="*/ 128 w 129"/>
                      <a:gd name="T5" fmla="*/ 46 h 153"/>
                      <a:gd name="T6" fmla="*/ 128 w 129"/>
                      <a:gd name="T7" fmla="*/ 38 h 153"/>
                      <a:gd name="T8" fmla="*/ 128 w 129"/>
                      <a:gd name="T9" fmla="*/ 30 h 153"/>
                      <a:gd name="T10" fmla="*/ 120 w 129"/>
                      <a:gd name="T11" fmla="*/ 23 h 153"/>
                      <a:gd name="T12" fmla="*/ 120 w 129"/>
                      <a:gd name="T13" fmla="*/ 15 h 153"/>
                      <a:gd name="T14" fmla="*/ 105 w 129"/>
                      <a:gd name="T15" fmla="*/ 15 h 153"/>
                      <a:gd name="T16" fmla="*/ 90 w 129"/>
                      <a:gd name="T17" fmla="*/ 8 h 153"/>
                      <a:gd name="T18" fmla="*/ 83 w 129"/>
                      <a:gd name="T19" fmla="*/ 8 h 153"/>
                      <a:gd name="T20" fmla="*/ 68 w 129"/>
                      <a:gd name="T21" fmla="*/ 8 h 153"/>
                      <a:gd name="T22" fmla="*/ 60 w 129"/>
                      <a:gd name="T23" fmla="*/ 0 h 153"/>
                      <a:gd name="T24" fmla="*/ 53 w 129"/>
                      <a:gd name="T25" fmla="*/ 8 h 153"/>
                      <a:gd name="T26" fmla="*/ 45 w 129"/>
                      <a:gd name="T27" fmla="*/ 8 h 153"/>
                      <a:gd name="T28" fmla="*/ 38 w 129"/>
                      <a:gd name="T29" fmla="*/ 15 h 153"/>
                      <a:gd name="T30" fmla="*/ 38 w 129"/>
                      <a:gd name="T31" fmla="*/ 23 h 153"/>
                      <a:gd name="T32" fmla="*/ 30 w 129"/>
                      <a:gd name="T33" fmla="*/ 38 h 153"/>
                      <a:gd name="T34" fmla="*/ 30 w 129"/>
                      <a:gd name="T35" fmla="*/ 46 h 153"/>
                      <a:gd name="T36" fmla="*/ 23 w 129"/>
                      <a:gd name="T37" fmla="*/ 53 h 153"/>
                      <a:gd name="T38" fmla="*/ 23 w 129"/>
                      <a:gd name="T39" fmla="*/ 68 h 153"/>
                      <a:gd name="T40" fmla="*/ 23 w 129"/>
                      <a:gd name="T41" fmla="*/ 76 h 153"/>
                      <a:gd name="T42" fmla="*/ 23 w 129"/>
                      <a:gd name="T43" fmla="*/ 91 h 153"/>
                      <a:gd name="T44" fmla="*/ 15 w 129"/>
                      <a:gd name="T45" fmla="*/ 99 h 153"/>
                      <a:gd name="T46" fmla="*/ 15 w 129"/>
                      <a:gd name="T47" fmla="*/ 106 h 153"/>
                      <a:gd name="T48" fmla="*/ 8 w 129"/>
                      <a:gd name="T49" fmla="*/ 106 h 153"/>
                      <a:gd name="T50" fmla="*/ 0 w 129"/>
                      <a:gd name="T51" fmla="*/ 114 h 153"/>
                      <a:gd name="T52" fmla="*/ 0 w 129"/>
                      <a:gd name="T53" fmla="*/ 122 h 153"/>
                      <a:gd name="T54" fmla="*/ 0 w 129"/>
                      <a:gd name="T55" fmla="*/ 129 h 153"/>
                      <a:gd name="T56" fmla="*/ 0 w 129"/>
                      <a:gd name="T57" fmla="*/ 137 h 153"/>
                      <a:gd name="T58" fmla="*/ 8 w 129"/>
                      <a:gd name="T59" fmla="*/ 137 h 153"/>
                      <a:gd name="T60" fmla="*/ 23 w 129"/>
                      <a:gd name="T61" fmla="*/ 137 h 153"/>
                      <a:gd name="T62" fmla="*/ 30 w 129"/>
                      <a:gd name="T63" fmla="*/ 137 h 153"/>
                      <a:gd name="T64" fmla="*/ 38 w 129"/>
                      <a:gd name="T65" fmla="*/ 144 h 153"/>
                      <a:gd name="T66" fmla="*/ 53 w 129"/>
                      <a:gd name="T67" fmla="*/ 152 h 153"/>
                      <a:gd name="T68" fmla="*/ 60 w 129"/>
                      <a:gd name="T69" fmla="*/ 152 h 153"/>
                      <a:gd name="T70" fmla="*/ 68 w 129"/>
                      <a:gd name="T71" fmla="*/ 144 h 153"/>
                      <a:gd name="T72" fmla="*/ 68 w 129"/>
                      <a:gd name="T73" fmla="*/ 137 h 153"/>
                      <a:gd name="T74" fmla="*/ 68 w 129"/>
                      <a:gd name="T75" fmla="*/ 129 h 153"/>
                      <a:gd name="T76" fmla="*/ 68 w 129"/>
                      <a:gd name="T77" fmla="*/ 122 h 153"/>
                      <a:gd name="T78" fmla="*/ 68 w 129"/>
                      <a:gd name="T79" fmla="*/ 114 h 153"/>
                      <a:gd name="T80" fmla="*/ 68 w 129"/>
                      <a:gd name="T81" fmla="*/ 106 h 153"/>
                      <a:gd name="T82" fmla="*/ 75 w 129"/>
                      <a:gd name="T83" fmla="*/ 106 h 153"/>
                      <a:gd name="T84" fmla="*/ 75 w 129"/>
                      <a:gd name="T85" fmla="*/ 99 h 153"/>
                      <a:gd name="T86" fmla="*/ 83 w 129"/>
                      <a:gd name="T87" fmla="*/ 99 h 153"/>
                      <a:gd name="T88" fmla="*/ 90 w 129"/>
                      <a:gd name="T89" fmla="*/ 91 h 153"/>
                      <a:gd name="T90" fmla="*/ 90 w 129"/>
                      <a:gd name="T91" fmla="*/ 84 h 153"/>
                      <a:gd name="T92" fmla="*/ 90 w 129"/>
                      <a:gd name="T93" fmla="*/ 76 h 153"/>
                      <a:gd name="T94" fmla="*/ 98 w 129"/>
                      <a:gd name="T95" fmla="*/ 68 h 153"/>
                      <a:gd name="T96" fmla="*/ 98 w 129"/>
                      <a:gd name="T97" fmla="*/ 61 h 153"/>
                      <a:gd name="T98" fmla="*/ 105 w 129"/>
                      <a:gd name="T99" fmla="*/ 53 h 153"/>
                      <a:gd name="T100" fmla="*/ 105 w 129"/>
                      <a:gd name="T101" fmla="*/ 38 h 153"/>
                      <a:gd name="T102" fmla="*/ 98 w 129"/>
                      <a:gd name="T103" fmla="*/ 30 h 153"/>
                      <a:gd name="T104" fmla="*/ 98 w 129"/>
                      <a:gd name="T105" fmla="*/ 23 h 153"/>
                      <a:gd name="T106" fmla="*/ 113 w 129"/>
                      <a:gd name="T107" fmla="*/ 30 h 153"/>
                      <a:gd name="T108" fmla="*/ 113 w 129"/>
                      <a:gd name="T109" fmla="*/ 38 h 153"/>
                      <a:gd name="T110" fmla="*/ 120 w 129"/>
                      <a:gd name="T111" fmla="*/ 46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129" h="153">
                        <a:moveTo>
                          <a:pt x="120" y="46"/>
                        </a:moveTo>
                        <a:lnTo>
                          <a:pt x="120" y="46"/>
                        </a:lnTo>
                        <a:lnTo>
                          <a:pt x="128" y="46"/>
                        </a:lnTo>
                        <a:lnTo>
                          <a:pt x="128" y="38"/>
                        </a:lnTo>
                        <a:lnTo>
                          <a:pt x="128" y="30"/>
                        </a:lnTo>
                        <a:lnTo>
                          <a:pt x="120" y="23"/>
                        </a:lnTo>
                        <a:lnTo>
                          <a:pt x="120" y="15"/>
                        </a:lnTo>
                        <a:lnTo>
                          <a:pt x="105" y="15"/>
                        </a:lnTo>
                        <a:lnTo>
                          <a:pt x="90" y="8"/>
                        </a:lnTo>
                        <a:lnTo>
                          <a:pt x="83" y="8"/>
                        </a:lnTo>
                        <a:lnTo>
                          <a:pt x="68" y="8"/>
                        </a:lnTo>
                        <a:lnTo>
                          <a:pt x="60" y="0"/>
                        </a:lnTo>
                        <a:lnTo>
                          <a:pt x="53" y="8"/>
                        </a:lnTo>
                        <a:lnTo>
                          <a:pt x="45" y="8"/>
                        </a:lnTo>
                        <a:lnTo>
                          <a:pt x="38" y="15"/>
                        </a:lnTo>
                        <a:lnTo>
                          <a:pt x="38" y="23"/>
                        </a:lnTo>
                        <a:lnTo>
                          <a:pt x="30" y="38"/>
                        </a:lnTo>
                        <a:lnTo>
                          <a:pt x="30" y="46"/>
                        </a:lnTo>
                        <a:lnTo>
                          <a:pt x="23" y="53"/>
                        </a:lnTo>
                        <a:lnTo>
                          <a:pt x="23" y="68"/>
                        </a:lnTo>
                        <a:lnTo>
                          <a:pt x="23" y="76"/>
                        </a:lnTo>
                        <a:lnTo>
                          <a:pt x="23" y="91"/>
                        </a:lnTo>
                        <a:lnTo>
                          <a:pt x="15" y="99"/>
                        </a:lnTo>
                        <a:lnTo>
                          <a:pt x="15" y="106"/>
                        </a:lnTo>
                        <a:lnTo>
                          <a:pt x="8" y="106"/>
                        </a:lnTo>
                        <a:lnTo>
                          <a:pt x="0" y="114"/>
                        </a:lnTo>
                        <a:lnTo>
                          <a:pt x="0" y="122"/>
                        </a:lnTo>
                        <a:lnTo>
                          <a:pt x="0" y="129"/>
                        </a:lnTo>
                        <a:lnTo>
                          <a:pt x="0" y="137"/>
                        </a:lnTo>
                        <a:lnTo>
                          <a:pt x="8" y="137"/>
                        </a:lnTo>
                        <a:lnTo>
                          <a:pt x="23" y="137"/>
                        </a:lnTo>
                        <a:lnTo>
                          <a:pt x="30" y="137"/>
                        </a:lnTo>
                        <a:lnTo>
                          <a:pt x="38" y="144"/>
                        </a:lnTo>
                        <a:lnTo>
                          <a:pt x="53" y="152"/>
                        </a:lnTo>
                        <a:lnTo>
                          <a:pt x="60" y="152"/>
                        </a:lnTo>
                        <a:lnTo>
                          <a:pt x="68" y="144"/>
                        </a:lnTo>
                        <a:lnTo>
                          <a:pt x="68" y="137"/>
                        </a:lnTo>
                        <a:lnTo>
                          <a:pt x="68" y="129"/>
                        </a:lnTo>
                        <a:lnTo>
                          <a:pt x="68" y="122"/>
                        </a:lnTo>
                        <a:lnTo>
                          <a:pt x="68" y="114"/>
                        </a:lnTo>
                        <a:lnTo>
                          <a:pt x="68" y="106"/>
                        </a:lnTo>
                        <a:lnTo>
                          <a:pt x="75" y="106"/>
                        </a:lnTo>
                        <a:lnTo>
                          <a:pt x="75" y="99"/>
                        </a:lnTo>
                        <a:lnTo>
                          <a:pt x="83" y="99"/>
                        </a:lnTo>
                        <a:lnTo>
                          <a:pt x="90" y="91"/>
                        </a:lnTo>
                        <a:lnTo>
                          <a:pt x="90" y="84"/>
                        </a:lnTo>
                        <a:lnTo>
                          <a:pt x="90" y="76"/>
                        </a:lnTo>
                        <a:lnTo>
                          <a:pt x="98" y="68"/>
                        </a:lnTo>
                        <a:lnTo>
                          <a:pt x="98" y="61"/>
                        </a:lnTo>
                        <a:lnTo>
                          <a:pt x="105" y="53"/>
                        </a:lnTo>
                        <a:lnTo>
                          <a:pt x="105" y="38"/>
                        </a:lnTo>
                        <a:lnTo>
                          <a:pt x="98" y="30"/>
                        </a:lnTo>
                        <a:lnTo>
                          <a:pt x="98" y="23"/>
                        </a:lnTo>
                        <a:lnTo>
                          <a:pt x="113" y="30"/>
                        </a:lnTo>
                        <a:lnTo>
                          <a:pt x="113" y="38"/>
                        </a:lnTo>
                        <a:lnTo>
                          <a:pt x="120" y="46"/>
                        </a:lnTo>
                      </a:path>
                    </a:pathLst>
                  </a:custGeom>
                  <a:solidFill>
                    <a:srgbClr val="3F1F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47" name="Freeform 223">
                    <a:extLst>
                      <a:ext uri="{FF2B5EF4-FFF2-40B4-BE49-F238E27FC236}">
                        <a16:creationId xmlns:a16="http://schemas.microsoft.com/office/drawing/2014/main" id="{B84C21B7-30CF-2AF0-E9B7-0583D08C30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2" y="1094"/>
                    <a:ext cx="129" cy="153"/>
                  </a:xfrm>
                  <a:custGeom>
                    <a:avLst/>
                    <a:gdLst>
                      <a:gd name="T0" fmla="*/ 120 w 129"/>
                      <a:gd name="T1" fmla="*/ 46 h 153"/>
                      <a:gd name="T2" fmla="*/ 128 w 129"/>
                      <a:gd name="T3" fmla="*/ 46 h 153"/>
                      <a:gd name="T4" fmla="*/ 128 w 129"/>
                      <a:gd name="T5" fmla="*/ 38 h 153"/>
                      <a:gd name="T6" fmla="*/ 128 w 129"/>
                      <a:gd name="T7" fmla="*/ 30 h 153"/>
                      <a:gd name="T8" fmla="*/ 120 w 129"/>
                      <a:gd name="T9" fmla="*/ 23 h 153"/>
                      <a:gd name="T10" fmla="*/ 120 w 129"/>
                      <a:gd name="T11" fmla="*/ 15 h 153"/>
                      <a:gd name="T12" fmla="*/ 105 w 129"/>
                      <a:gd name="T13" fmla="*/ 15 h 153"/>
                      <a:gd name="T14" fmla="*/ 90 w 129"/>
                      <a:gd name="T15" fmla="*/ 8 h 153"/>
                      <a:gd name="T16" fmla="*/ 83 w 129"/>
                      <a:gd name="T17" fmla="*/ 8 h 153"/>
                      <a:gd name="T18" fmla="*/ 68 w 129"/>
                      <a:gd name="T19" fmla="*/ 8 h 153"/>
                      <a:gd name="T20" fmla="*/ 60 w 129"/>
                      <a:gd name="T21" fmla="*/ 0 h 153"/>
                      <a:gd name="T22" fmla="*/ 53 w 129"/>
                      <a:gd name="T23" fmla="*/ 8 h 153"/>
                      <a:gd name="T24" fmla="*/ 45 w 129"/>
                      <a:gd name="T25" fmla="*/ 8 h 153"/>
                      <a:gd name="T26" fmla="*/ 38 w 129"/>
                      <a:gd name="T27" fmla="*/ 15 h 153"/>
                      <a:gd name="T28" fmla="*/ 38 w 129"/>
                      <a:gd name="T29" fmla="*/ 23 h 153"/>
                      <a:gd name="T30" fmla="*/ 30 w 129"/>
                      <a:gd name="T31" fmla="*/ 38 h 153"/>
                      <a:gd name="T32" fmla="*/ 30 w 129"/>
                      <a:gd name="T33" fmla="*/ 46 h 153"/>
                      <a:gd name="T34" fmla="*/ 23 w 129"/>
                      <a:gd name="T35" fmla="*/ 53 h 153"/>
                      <a:gd name="T36" fmla="*/ 23 w 129"/>
                      <a:gd name="T37" fmla="*/ 68 h 153"/>
                      <a:gd name="T38" fmla="*/ 23 w 129"/>
                      <a:gd name="T39" fmla="*/ 76 h 153"/>
                      <a:gd name="T40" fmla="*/ 23 w 129"/>
                      <a:gd name="T41" fmla="*/ 91 h 153"/>
                      <a:gd name="T42" fmla="*/ 15 w 129"/>
                      <a:gd name="T43" fmla="*/ 99 h 153"/>
                      <a:gd name="T44" fmla="*/ 15 w 129"/>
                      <a:gd name="T45" fmla="*/ 106 h 153"/>
                      <a:gd name="T46" fmla="*/ 8 w 129"/>
                      <a:gd name="T47" fmla="*/ 106 h 153"/>
                      <a:gd name="T48" fmla="*/ 0 w 129"/>
                      <a:gd name="T49" fmla="*/ 114 h 153"/>
                      <a:gd name="T50" fmla="*/ 0 w 129"/>
                      <a:gd name="T51" fmla="*/ 122 h 153"/>
                      <a:gd name="T52" fmla="*/ 0 w 129"/>
                      <a:gd name="T53" fmla="*/ 129 h 153"/>
                      <a:gd name="T54" fmla="*/ 0 w 129"/>
                      <a:gd name="T55" fmla="*/ 137 h 153"/>
                      <a:gd name="T56" fmla="*/ 8 w 129"/>
                      <a:gd name="T57" fmla="*/ 137 h 153"/>
                      <a:gd name="T58" fmla="*/ 23 w 129"/>
                      <a:gd name="T59" fmla="*/ 137 h 153"/>
                      <a:gd name="T60" fmla="*/ 30 w 129"/>
                      <a:gd name="T61" fmla="*/ 137 h 153"/>
                      <a:gd name="T62" fmla="*/ 38 w 129"/>
                      <a:gd name="T63" fmla="*/ 144 h 153"/>
                      <a:gd name="T64" fmla="*/ 53 w 129"/>
                      <a:gd name="T65" fmla="*/ 152 h 153"/>
                      <a:gd name="T66" fmla="*/ 60 w 129"/>
                      <a:gd name="T67" fmla="*/ 152 h 153"/>
                      <a:gd name="T68" fmla="*/ 68 w 129"/>
                      <a:gd name="T69" fmla="*/ 144 h 153"/>
                      <a:gd name="T70" fmla="*/ 68 w 129"/>
                      <a:gd name="T71" fmla="*/ 137 h 153"/>
                      <a:gd name="T72" fmla="*/ 68 w 129"/>
                      <a:gd name="T73" fmla="*/ 129 h 153"/>
                      <a:gd name="T74" fmla="*/ 68 w 129"/>
                      <a:gd name="T75" fmla="*/ 122 h 153"/>
                      <a:gd name="T76" fmla="*/ 68 w 129"/>
                      <a:gd name="T77" fmla="*/ 114 h 153"/>
                      <a:gd name="T78" fmla="*/ 68 w 129"/>
                      <a:gd name="T79" fmla="*/ 106 h 153"/>
                      <a:gd name="T80" fmla="*/ 75 w 129"/>
                      <a:gd name="T81" fmla="*/ 106 h 153"/>
                      <a:gd name="T82" fmla="*/ 75 w 129"/>
                      <a:gd name="T83" fmla="*/ 99 h 153"/>
                      <a:gd name="T84" fmla="*/ 83 w 129"/>
                      <a:gd name="T85" fmla="*/ 99 h 153"/>
                      <a:gd name="T86" fmla="*/ 90 w 129"/>
                      <a:gd name="T87" fmla="*/ 91 h 153"/>
                      <a:gd name="T88" fmla="*/ 90 w 129"/>
                      <a:gd name="T89" fmla="*/ 84 h 153"/>
                      <a:gd name="T90" fmla="*/ 90 w 129"/>
                      <a:gd name="T91" fmla="*/ 76 h 153"/>
                      <a:gd name="T92" fmla="*/ 98 w 129"/>
                      <a:gd name="T93" fmla="*/ 68 h 153"/>
                      <a:gd name="T94" fmla="*/ 98 w 129"/>
                      <a:gd name="T95" fmla="*/ 61 h 153"/>
                      <a:gd name="T96" fmla="*/ 105 w 129"/>
                      <a:gd name="T97" fmla="*/ 53 h 153"/>
                      <a:gd name="T98" fmla="*/ 105 w 129"/>
                      <a:gd name="T99" fmla="*/ 38 h 153"/>
                      <a:gd name="T100" fmla="*/ 98 w 129"/>
                      <a:gd name="T101" fmla="*/ 30 h 153"/>
                      <a:gd name="T102" fmla="*/ 98 w 129"/>
                      <a:gd name="T103" fmla="*/ 23 h 153"/>
                      <a:gd name="T104" fmla="*/ 113 w 129"/>
                      <a:gd name="T105" fmla="*/ 30 h 153"/>
                      <a:gd name="T106" fmla="*/ 113 w 129"/>
                      <a:gd name="T107" fmla="*/ 38 h 153"/>
                      <a:gd name="T108" fmla="*/ 120 w 129"/>
                      <a:gd name="T109" fmla="*/ 46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29" h="153">
                        <a:moveTo>
                          <a:pt x="120" y="46"/>
                        </a:moveTo>
                        <a:lnTo>
                          <a:pt x="128" y="46"/>
                        </a:lnTo>
                        <a:lnTo>
                          <a:pt x="128" y="38"/>
                        </a:lnTo>
                        <a:lnTo>
                          <a:pt x="128" y="30"/>
                        </a:lnTo>
                        <a:lnTo>
                          <a:pt x="120" y="23"/>
                        </a:lnTo>
                        <a:lnTo>
                          <a:pt x="120" y="15"/>
                        </a:lnTo>
                        <a:lnTo>
                          <a:pt x="105" y="15"/>
                        </a:lnTo>
                        <a:lnTo>
                          <a:pt x="90" y="8"/>
                        </a:lnTo>
                        <a:lnTo>
                          <a:pt x="83" y="8"/>
                        </a:lnTo>
                        <a:lnTo>
                          <a:pt x="68" y="8"/>
                        </a:lnTo>
                        <a:lnTo>
                          <a:pt x="60" y="0"/>
                        </a:lnTo>
                        <a:lnTo>
                          <a:pt x="53" y="8"/>
                        </a:lnTo>
                        <a:lnTo>
                          <a:pt x="45" y="8"/>
                        </a:lnTo>
                        <a:lnTo>
                          <a:pt x="38" y="15"/>
                        </a:lnTo>
                        <a:lnTo>
                          <a:pt x="38" y="23"/>
                        </a:lnTo>
                        <a:lnTo>
                          <a:pt x="30" y="38"/>
                        </a:lnTo>
                        <a:lnTo>
                          <a:pt x="30" y="46"/>
                        </a:lnTo>
                        <a:lnTo>
                          <a:pt x="23" y="53"/>
                        </a:lnTo>
                        <a:lnTo>
                          <a:pt x="23" y="68"/>
                        </a:lnTo>
                        <a:lnTo>
                          <a:pt x="23" y="76"/>
                        </a:lnTo>
                        <a:lnTo>
                          <a:pt x="23" y="91"/>
                        </a:lnTo>
                        <a:lnTo>
                          <a:pt x="15" y="99"/>
                        </a:lnTo>
                        <a:lnTo>
                          <a:pt x="15" y="106"/>
                        </a:lnTo>
                        <a:lnTo>
                          <a:pt x="8" y="106"/>
                        </a:lnTo>
                        <a:lnTo>
                          <a:pt x="0" y="114"/>
                        </a:lnTo>
                        <a:lnTo>
                          <a:pt x="0" y="122"/>
                        </a:lnTo>
                        <a:lnTo>
                          <a:pt x="0" y="129"/>
                        </a:lnTo>
                        <a:lnTo>
                          <a:pt x="0" y="137"/>
                        </a:lnTo>
                        <a:lnTo>
                          <a:pt x="8" y="137"/>
                        </a:lnTo>
                        <a:lnTo>
                          <a:pt x="23" y="137"/>
                        </a:lnTo>
                        <a:lnTo>
                          <a:pt x="30" y="137"/>
                        </a:lnTo>
                        <a:lnTo>
                          <a:pt x="38" y="144"/>
                        </a:lnTo>
                        <a:lnTo>
                          <a:pt x="53" y="152"/>
                        </a:lnTo>
                        <a:lnTo>
                          <a:pt x="60" y="152"/>
                        </a:lnTo>
                        <a:lnTo>
                          <a:pt x="68" y="144"/>
                        </a:lnTo>
                        <a:lnTo>
                          <a:pt x="68" y="137"/>
                        </a:lnTo>
                        <a:lnTo>
                          <a:pt x="68" y="129"/>
                        </a:lnTo>
                        <a:lnTo>
                          <a:pt x="68" y="122"/>
                        </a:lnTo>
                        <a:lnTo>
                          <a:pt x="68" y="114"/>
                        </a:lnTo>
                        <a:lnTo>
                          <a:pt x="68" y="106"/>
                        </a:lnTo>
                        <a:lnTo>
                          <a:pt x="75" y="106"/>
                        </a:lnTo>
                        <a:lnTo>
                          <a:pt x="75" y="99"/>
                        </a:lnTo>
                        <a:lnTo>
                          <a:pt x="83" y="99"/>
                        </a:lnTo>
                        <a:lnTo>
                          <a:pt x="90" y="91"/>
                        </a:lnTo>
                        <a:lnTo>
                          <a:pt x="90" y="84"/>
                        </a:lnTo>
                        <a:lnTo>
                          <a:pt x="90" y="76"/>
                        </a:lnTo>
                        <a:lnTo>
                          <a:pt x="98" y="68"/>
                        </a:lnTo>
                        <a:lnTo>
                          <a:pt x="98" y="61"/>
                        </a:lnTo>
                        <a:lnTo>
                          <a:pt x="105" y="53"/>
                        </a:lnTo>
                        <a:lnTo>
                          <a:pt x="105" y="38"/>
                        </a:lnTo>
                        <a:lnTo>
                          <a:pt x="98" y="30"/>
                        </a:lnTo>
                        <a:lnTo>
                          <a:pt x="98" y="23"/>
                        </a:lnTo>
                        <a:lnTo>
                          <a:pt x="113" y="30"/>
                        </a:lnTo>
                        <a:lnTo>
                          <a:pt x="113" y="38"/>
                        </a:lnTo>
                        <a:lnTo>
                          <a:pt x="120" y="46"/>
                        </a:lnTo>
                      </a:path>
                    </a:pathLst>
                  </a:custGeom>
                  <a:solidFill>
                    <a:srgbClr val="3F1F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048" name="Group 224">
                  <a:extLst>
                    <a:ext uri="{FF2B5EF4-FFF2-40B4-BE49-F238E27FC236}">
                      <a16:creationId xmlns:a16="http://schemas.microsoft.com/office/drawing/2014/main" id="{6E6BABB5-32D7-2076-B8A3-BB44C5183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18" y="1150"/>
                  <a:ext cx="40" cy="33"/>
                  <a:chOff x="3118" y="1150"/>
                  <a:chExt cx="40" cy="33"/>
                </a:xfrm>
              </p:grpSpPr>
              <p:sp>
                <p:nvSpPr>
                  <p:cNvPr id="78049" name="Freeform 225">
                    <a:extLst>
                      <a:ext uri="{FF2B5EF4-FFF2-40B4-BE49-F238E27FC236}">
                        <a16:creationId xmlns:a16="http://schemas.microsoft.com/office/drawing/2014/main" id="{69CF5DB2-3976-9F83-961C-0C82E8CB1E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8" y="1166"/>
                    <a:ext cx="17" cy="17"/>
                  </a:xfrm>
                  <a:custGeom>
                    <a:avLst/>
                    <a:gdLst>
                      <a:gd name="T0" fmla="*/ 5 w 17"/>
                      <a:gd name="T1" fmla="*/ 0 h 17"/>
                      <a:gd name="T2" fmla="*/ 5 w 17"/>
                      <a:gd name="T3" fmla="*/ 8 h 17"/>
                      <a:gd name="T4" fmla="*/ 11 w 17"/>
                      <a:gd name="T5" fmla="*/ 8 h 17"/>
                      <a:gd name="T6" fmla="*/ 11 w 17"/>
                      <a:gd name="T7" fmla="*/ 16 h 17"/>
                      <a:gd name="T8" fmla="*/ 16 w 17"/>
                      <a:gd name="T9" fmla="*/ 16 h 17"/>
                      <a:gd name="T10" fmla="*/ 11 w 17"/>
                      <a:gd name="T11" fmla="*/ 16 h 17"/>
                      <a:gd name="T12" fmla="*/ 5 w 17"/>
                      <a:gd name="T13" fmla="*/ 16 h 17"/>
                      <a:gd name="T14" fmla="*/ 5 w 17"/>
                      <a:gd name="T15" fmla="*/ 8 h 17"/>
                      <a:gd name="T16" fmla="*/ 0 w 17"/>
                      <a:gd name="T17" fmla="*/ 8 h 17"/>
                      <a:gd name="T18" fmla="*/ 5 w 17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17">
                        <a:moveTo>
                          <a:pt x="5" y="0"/>
                        </a:moveTo>
                        <a:lnTo>
                          <a:pt x="5" y="8"/>
                        </a:lnTo>
                        <a:lnTo>
                          <a:pt x="11" y="8"/>
                        </a:lnTo>
                        <a:lnTo>
                          <a:pt x="11" y="16"/>
                        </a:lnTo>
                        <a:lnTo>
                          <a:pt x="16" y="16"/>
                        </a:lnTo>
                        <a:lnTo>
                          <a:pt x="11" y="16"/>
                        </a:lnTo>
                        <a:lnTo>
                          <a:pt x="5" y="16"/>
                        </a:lnTo>
                        <a:lnTo>
                          <a:pt x="5" y="8"/>
                        </a:lnTo>
                        <a:lnTo>
                          <a:pt x="0" y="8"/>
                        </a:lnTo>
                        <a:lnTo>
                          <a:pt x="5" y="0"/>
                        </a:lnTo>
                      </a:path>
                    </a:pathLst>
                  </a:custGeom>
                  <a:solidFill>
                    <a:srgbClr val="7F3F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50" name="Freeform 226">
                    <a:extLst>
                      <a:ext uri="{FF2B5EF4-FFF2-40B4-BE49-F238E27FC236}">
                        <a16:creationId xmlns:a16="http://schemas.microsoft.com/office/drawing/2014/main" id="{1B03A4BD-9F0E-14C3-4754-95BC61A8A9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8" y="1166"/>
                    <a:ext cx="17" cy="17"/>
                  </a:xfrm>
                  <a:custGeom>
                    <a:avLst/>
                    <a:gdLst>
                      <a:gd name="T0" fmla="*/ 5 w 17"/>
                      <a:gd name="T1" fmla="*/ 0 h 17"/>
                      <a:gd name="T2" fmla="*/ 5 w 17"/>
                      <a:gd name="T3" fmla="*/ 8 h 17"/>
                      <a:gd name="T4" fmla="*/ 11 w 17"/>
                      <a:gd name="T5" fmla="*/ 8 h 17"/>
                      <a:gd name="T6" fmla="*/ 11 w 17"/>
                      <a:gd name="T7" fmla="*/ 16 h 17"/>
                      <a:gd name="T8" fmla="*/ 16 w 17"/>
                      <a:gd name="T9" fmla="*/ 16 h 17"/>
                      <a:gd name="T10" fmla="*/ 11 w 17"/>
                      <a:gd name="T11" fmla="*/ 16 h 17"/>
                      <a:gd name="T12" fmla="*/ 5 w 17"/>
                      <a:gd name="T13" fmla="*/ 16 h 17"/>
                      <a:gd name="T14" fmla="*/ 5 w 17"/>
                      <a:gd name="T15" fmla="*/ 8 h 17"/>
                      <a:gd name="T16" fmla="*/ 0 w 17"/>
                      <a:gd name="T17" fmla="*/ 8 h 17"/>
                      <a:gd name="T18" fmla="*/ 5 w 17"/>
                      <a:gd name="T1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7" h="17">
                        <a:moveTo>
                          <a:pt x="5" y="0"/>
                        </a:moveTo>
                        <a:lnTo>
                          <a:pt x="5" y="8"/>
                        </a:lnTo>
                        <a:lnTo>
                          <a:pt x="11" y="8"/>
                        </a:lnTo>
                        <a:lnTo>
                          <a:pt x="11" y="16"/>
                        </a:lnTo>
                        <a:lnTo>
                          <a:pt x="16" y="16"/>
                        </a:lnTo>
                        <a:lnTo>
                          <a:pt x="11" y="16"/>
                        </a:lnTo>
                        <a:lnTo>
                          <a:pt x="5" y="16"/>
                        </a:lnTo>
                        <a:lnTo>
                          <a:pt x="5" y="8"/>
                        </a:lnTo>
                        <a:lnTo>
                          <a:pt x="0" y="8"/>
                        </a:lnTo>
                        <a:lnTo>
                          <a:pt x="5" y="0"/>
                        </a:lnTo>
                      </a:path>
                    </a:pathLst>
                  </a:custGeom>
                  <a:solidFill>
                    <a:srgbClr val="7F3F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51" name="Oval 227">
                    <a:extLst>
                      <a:ext uri="{FF2B5EF4-FFF2-40B4-BE49-F238E27FC236}">
                        <a16:creationId xmlns:a16="http://schemas.microsoft.com/office/drawing/2014/main" id="{BD759FA9-1072-6FEA-A841-2ED4D70AA6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150"/>
                    <a:ext cx="16" cy="24"/>
                  </a:xfrm>
                  <a:prstGeom prst="ellipse">
                    <a:avLst/>
                  </a:prstGeom>
                  <a:solidFill>
                    <a:srgbClr val="7F3F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052" name="Oval 228">
                    <a:extLst>
                      <a:ext uri="{FF2B5EF4-FFF2-40B4-BE49-F238E27FC236}">
                        <a16:creationId xmlns:a16="http://schemas.microsoft.com/office/drawing/2014/main" id="{30C1A678-FC2A-0FC3-B731-17B1C41FB9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42" y="1150"/>
                    <a:ext cx="16" cy="24"/>
                  </a:xfrm>
                  <a:prstGeom prst="ellipse">
                    <a:avLst/>
                  </a:prstGeom>
                  <a:solidFill>
                    <a:srgbClr val="FFD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78053" name="Group 229">
            <a:extLst>
              <a:ext uri="{FF2B5EF4-FFF2-40B4-BE49-F238E27FC236}">
                <a16:creationId xmlns:a16="http://schemas.microsoft.com/office/drawing/2014/main" id="{4F619BFF-9F34-AD73-7507-19C56A408896}"/>
              </a:ext>
            </a:extLst>
          </p:cNvPr>
          <p:cNvGrpSpPr>
            <a:grpSpLocks/>
          </p:cNvGrpSpPr>
          <p:nvPr/>
        </p:nvGrpSpPr>
        <p:grpSpPr bwMode="auto">
          <a:xfrm>
            <a:off x="8012114" y="3751264"/>
            <a:ext cx="1385887" cy="674687"/>
            <a:chOff x="4090" y="2363"/>
            <a:chExt cx="873" cy="425"/>
          </a:xfrm>
        </p:grpSpPr>
        <p:grpSp>
          <p:nvGrpSpPr>
            <p:cNvPr id="78054" name="Group 230">
              <a:extLst>
                <a:ext uri="{FF2B5EF4-FFF2-40B4-BE49-F238E27FC236}">
                  <a16:creationId xmlns:a16="http://schemas.microsoft.com/office/drawing/2014/main" id="{080829EA-CCBF-AB51-735C-CED68B9726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8" y="2363"/>
              <a:ext cx="297" cy="425"/>
              <a:chOff x="4578" y="2363"/>
              <a:chExt cx="297" cy="425"/>
            </a:xfrm>
          </p:grpSpPr>
          <p:grpSp>
            <p:nvGrpSpPr>
              <p:cNvPr id="78055" name="Group 231">
                <a:extLst>
                  <a:ext uri="{FF2B5EF4-FFF2-40B4-BE49-F238E27FC236}">
                    <a16:creationId xmlns:a16="http://schemas.microsoft.com/office/drawing/2014/main" id="{E3C6C3B0-B812-885C-5431-817F1DF5FF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8" y="2363"/>
                <a:ext cx="297" cy="425"/>
                <a:chOff x="4578" y="2363"/>
                <a:chExt cx="297" cy="425"/>
              </a:xfrm>
            </p:grpSpPr>
            <p:grpSp>
              <p:nvGrpSpPr>
                <p:cNvPr id="78056" name="Group 232">
                  <a:extLst>
                    <a:ext uri="{FF2B5EF4-FFF2-40B4-BE49-F238E27FC236}">
                      <a16:creationId xmlns:a16="http://schemas.microsoft.com/office/drawing/2014/main" id="{74A325A6-6DDE-45BA-CBC6-ED4461A260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58" y="2435"/>
                  <a:ext cx="217" cy="217"/>
                  <a:chOff x="4658" y="2435"/>
                  <a:chExt cx="217" cy="217"/>
                </a:xfrm>
              </p:grpSpPr>
              <p:sp>
                <p:nvSpPr>
                  <p:cNvPr id="78057" name="Freeform 233">
                    <a:extLst>
                      <a:ext uri="{FF2B5EF4-FFF2-40B4-BE49-F238E27FC236}">
                        <a16:creationId xmlns:a16="http://schemas.microsoft.com/office/drawing/2014/main" id="{0E827B47-B7E1-BFAA-A55A-153EBD6240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58" y="2435"/>
                    <a:ext cx="57" cy="65"/>
                  </a:xfrm>
                  <a:custGeom>
                    <a:avLst/>
                    <a:gdLst>
                      <a:gd name="T0" fmla="*/ 49 w 57"/>
                      <a:gd name="T1" fmla="*/ 50 h 65"/>
                      <a:gd name="T2" fmla="*/ 49 w 57"/>
                      <a:gd name="T3" fmla="*/ 43 h 65"/>
                      <a:gd name="T4" fmla="*/ 56 w 57"/>
                      <a:gd name="T5" fmla="*/ 36 h 65"/>
                      <a:gd name="T6" fmla="*/ 56 w 57"/>
                      <a:gd name="T7" fmla="*/ 28 h 65"/>
                      <a:gd name="T8" fmla="*/ 49 w 57"/>
                      <a:gd name="T9" fmla="*/ 28 h 65"/>
                      <a:gd name="T10" fmla="*/ 49 w 57"/>
                      <a:gd name="T11" fmla="*/ 21 h 65"/>
                      <a:gd name="T12" fmla="*/ 56 w 57"/>
                      <a:gd name="T13" fmla="*/ 21 h 65"/>
                      <a:gd name="T14" fmla="*/ 49 w 57"/>
                      <a:gd name="T15" fmla="*/ 14 h 65"/>
                      <a:gd name="T16" fmla="*/ 49 w 57"/>
                      <a:gd name="T17" fmla="*/ 21 h 65"/>
                      <a:gd name="T18" fmla="*/ 42 w 57"/>
                      <a:gd name="T19" fmla="*/ 21 h 65"/>
                      <a:gd name="T20" fmla="*/ 42 w 57"/>
                      <a:gd name="T21" fmla="*/ 28 h 65"/>
                      <a:gd name="T22" fmla="*/ 42 w 57"/>
                      <a:gd name="T23" fmla="*/ 21 h 65"/>
                      <a:gd name="T24" fmla="*/ 35 w 57"/>
                      <a:gd name="T25" fmla="*/ 21 h 65"/>
                      <a:gd name="T26" fmla="*/ 35 w 57"/>
                      <a:gd name="T27" fmla="*/ 14 h 65"/>
                      <a:gd name="T28" fmla="*/ 35 w 57"/>
                      <a:gd name="T29" fmla="*/ 7 h 65"/>
                      <a:gd name="T30" fmla="*/ 35 w 57"/>
                      <a:gd name="T31" fmla="*/ 0 h 65"/>
                      <a:gd name="T32" fmla="*/ 28 w 57"/>
                      <a:gd name="T33" fmla="*/ 0 h 65"/>
                      <a:gd name="T34" fmla="*/ 28 w 57"/>
                      <a:gd name="T35" fmla="*/ 7 h 65"/>
                      <a:gd name="T36" fmla="*/ 28 w 57"/>
                      <a:gd name="T37" fmla="*/ 14 h 65"/>
                      <a:gd name="T38" fmla="*/ 28 w 57"/>
                      <a:gd name="T39" fmla="*/ 21 h 65"/>
                      <a:gd name="T40" fmla="*/ 21 w 57"/>
                      <a:gd name="T41" fmla="*/ 14 h 65"/>
                      <a:gd name="T42" fmla="*/ 21 w 57"/>
                      <a:gd name="T43" fmla="*/ 7 h 65"/>
                      <a:gd name="T44" fmla="*/ 14 w 57"/>
                      <a:gd name="T45" fmla="*/ 7 h 65"/>
                      <a:gd name="T46" fmla="*/ 14 w 57"/>
                      <a:gd name="T47" fmla="*/ 0 h 65"/>
                      <a:gd name="T48" fmla="*/ 14 w 57"/>
                      <a:gd name="T49" fmla="*/ 7 h 65"/>
                      <a:gd name="T50" fmla="*/ 14 w 57"/>
                      <a:gd name="T51" fmla="*/ 14 h 65"/>
                      <a:gd name="T52" fmla="*/ 21 w 57"/>
                      <a:gd name="T53" fmla="*/ 21 h 65"/>
                      <a:gd name="T54" fmla="*/ 21 w 57"/>
                      <a:gd name="T55" fmla="*/ 28 h 65"/>
                      <a:gd name="T56" fmla="*/ 21 w 57"/>
                      <a:gd name="T57" fmla="*/ 21 h 65"/>
                      <a:gd name="T58" fmla="*/ 14 w 57"/>
                      <a:gd name="T59" fmla="*/ 14 h 65"/>
                      <a:gd name="T60" fmla="*/ 7 w 57"/>
                      <a:gd name="T61" fmla="*/ 14 h 65"/>
                      <a:gd name="T62" fmla="*/ 0 w 57"/>
                      <a:gd name="T63" fmla="*/ 14 h 65"/>
                      <a:gd name="T64" fmla="*/ 7 w 57"/>
                      <a:gd name="T65" fmla="*/ 21 h 65"/>
                      <a:gd name="T66" fmla="*/ 14 w 57"/>
                      <a:gd name="T67" fmla="*/ 36 h 65"/>
                      <a:gd name="T68" fmla="*/ 14 w 57"/>
                      <a:gd name="T69" fmla="*/ 28 h 65"/>
                      <a:gd name="T70" fmla="*/ 7 w 57"/>
                      <a:gd name="T71" fmla="*/ 28 h 65"/>
                      <a:gd name="T72" fmla="*/ 0 w 57"/>
                      <a:gd name="T73" fmla="*/ 28 h 65"/>
                      <a:gd name="T74" fmla="*/ 7 w 57"/>
                      <a:gd name="T75" fmla="*/ 36 h 65"/>
                      <a:gd name="T76" fmla="*/ 14 w 57"/>
                      <a:gd name="T77" fmla="*/ 43 h 65"/>
                      <a:gd name="T78" fmla="*/ 21 w 57"/>
                      <a:gd name="T79" fmla="*/ 43 h 65"/>
                      <a:gd name="T80" fmla="*/ 21 w 57"/>
                      <a:gd name="T81" fmla="*/ 50 h 65"/>
                      <a:gd name="T82" fmla="*/ 28 w 57"/>
                      <a:gd name="T83" fmla="*/ 50 h 65"/>
                      <a:gd name="T84" fmla="*/ 35 w 57"/>
                      <a:gd name="T85" fmla="*/ 57 h 65"/>
                      <a:gd name="T86" fmla="*/ 35 w 57"/>
                      <a:gd name="T87" fmla="*/ 64 h 65"/>
                      <a:gd name="T88" fmla="*/ 49 w 57"/>
                      <a:gd name="T89" fmla="*/ 5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57" h="65">
                        <a:moveTo>
                          <a:pt x="49" y="50"/>
                        </a:moveTo>
                        <a:lnTo>
                          <a:pt x="49" y="43"/>
                        </a:lnTo>
                        <a:lnTo>
                          <a:pt x="56" y="36"/>
                        </a:lnTo>
                        <a:lnTo>
                          <a:pt x="56" y="28"/>
                        </a:lnTo>
                        <a:lnTo>
                          <a:pt x="49" y="28"/>
                        </a:lnTo>
                        <a:lnTo>
                          <a:pt x="49" y="21"/>
                        </a:lnTo>
                        <a:lnTo>
                          <a:pt x="56" y="21"/>
                        </a:lnTo>
                        <a:lnTo>
                          <a:pt x="49" y="14"/>
                        </a:lnTo>
                        <a:lnTo>
                          <a:pt x="49" y="21"/>
                        </a:lnTo>
                        <a:lnTo>
                          <a:pt x="42" y="21"/>
                        </a:lnTo>
                        <a:lnTo>
                          <a:pt x="42" y="28"/>
                        </a:lnTo>
                        <a:lnTo>
                          <a:pt x="42" y="21"/>
                        </a:lnTo>
                        <a:lnTo>
                          <a:pt x="35" y="21"/>
                        </a:lnTo>
                        <a:lnTo>
                          <a:pt x="35" y="14"/>
                        </a:lnTo>
                        <a:lnTo>
                          <a:pt x="35" y="7"/>
                        </a:lnTo>
                        <a:lnTo>
                          <a:pt x="35" y="0"/>
                        </a:lnTo>
                        <a:lnTo>
                          <a:pt x="28" y="0"/>
                        </a:lnTo>
                        <a:lnTo>
                          <a:pt x="28" y="7"/>
                        </a:lnTo>
                        <a:lnTo>
                          <a:pt x="28" y="14"/>
                        </a:lnTo>
                        <a:lnTo>
                          <a:pt x="28" y="21"/>
                        </a:lnTo>
                        <a:lnTo>
                          <a:pt x="21" y="14"/>
                        </a:lnTo>
                        <a:lnTo>
                          <a:pt x="21" y="7"/>
                        </a:lnTo>
                        <a:lnTo>
                          <a:pt x="14" y="7"/>
                        </a:lnTo>
                        <a:lnTo>
                          <a:pt x="14" y="0"/>
                        </a:lnTo>
                        <a:lnTo>
                          <a:pt x="14" y="7"/>
                        </a:lnTo>
                        <a:lnTo>
                          <a:pt x="14" y="14"/>
                        </a:lnTo>
                        <a:lnTo>
                          <a:pt x="21" y="21"/>
                        </a:lnTo>
                        <a:lnTo>
                          <a:pt x="21" y="28"/>
                        </a:lnTo>
                        <a:lnTo>
                          <a:pt x="21" y="21"/>
                        </a:lnTo>
                        <a:lnTo>
                          <a:pt x="14" y="14"/>
                        </a:lnTo>
                        <a:lnTo>
                          <a:pt x="7" y="14"/>
                        </a:lnTo>
                        <a:lnTo>
                          <a:pt x="0" y="14"/>
                        </a:lnTo>
                        <a:lnTo>
                          <a:pt x="7" y="21"/>
                        </a:lnTo>
                        <a:lnTo>
                          <a:pt x="14" y="36"/>
                        </a:lnTo>
                        <a:lnTo>
                          <a:pt x="14" y="28"/>
                        </a:lnTo>
                        <a:lnTo>
                          <a:pt x="7" y="28"/>
                        </a:lnTo>
                        <a:lnTo>
                          <a:pt x="0" y="28"/>
                        </a:lnTo>
                        <a:lnTo>
                          <a:pt x="7" y="36"/>
                        </a:lnTo>
                        <a:lnTo>
                          <a:pt x="14" y="43"/>
                        </a:lnTo>
                        <a:lnTo>
                          <a:pt x="21" y="43"/>
                        </a:lnTo>
                        <a:lnTo>
                          <a:pt x="21" y="50"/>
                        </a:lnTo>
                        <a:lnTo>
                          <a:pt x="28" y="50"/>
                        </a:lnTo>
                        <a:lnTo>
                          <a:pt x="35" y="57"/>
                        </a:lnTo>
                        <a:lnTo>
                          <a:pt x="35" y="64"/>
                        </a:lnTo>
                        <a:lnTo>
                          <a:pt x="49" y="50"/>
                        </a:lnTo>
                      </a:path>
                    </a:pathLst>
                  </a:custGeom>
                  <a:solidFill>
                    <a:srgbClr val="FFB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58" name="Freeform 234">
                    <a:extLst>
                      <a:ext uri="{FF2B5EF4-FFF2-40B4-BE49-F238E27FC236}">
                        <a16:creationId xmlns:a16="http://schemas.microsoft.com/office/drawing/2014/main" id="{6DC9D90E-2BC0-E6A6-AD25-0AE1403A52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58" y="2435"/>
                    <a:ext cx="57" cy="65"/>
                  </a:xfrm>
                  <a:custGeom>
                    <a:avLst/>
                    <a:gdLst>
                      <a:gd name="T0" fmla="*/ 49 w 57"/>
                      <a:gd name="T1" fmla="*/ 50 h 65"/>
                      <a:gd name="T2" fmla="*/ 49 w 57"/>
                      <a:gd name="T3" fmla="*/ 43 h 65"/>
                      <a:gd name="T4" fmla="*/ 56 w 57"/>
                      <a:gd name="T5" fmla="*/ 36 h 65"/>
                      <a:gd name="T6" fmla="*/ 56 w 57"/>
                      <a:gd name="T7" fmla="*/ 28 h 65"/>
                      <a:gd name="T8" fmla="*/ 49 w 57"/>
                      <a:gd name="T9" fmla="*/ 28 h 65"/>
                      <a:gd name="T10" fmla="*/ 49 w 57"/>
                      <a:gd name="T11" fmla="*/ 21 h 65"/>
                      <a:gd name="T12" fmla="*/ 56 w 57"/>
                      <a:gd name="T13" fmla="*/ 21 h 65"/>
                      <a:gd name="T14" fmla="*/ 49 w 57"/>
                      <a:gd name="T15" fmla="*/ 14 h 65"/>
                      <a:gd name="T16" fmla="*/ 49 w 57"/>
                      <a:gd name="T17" fmla="*/ 21 h 65"/>
                      <a:gd name="T18" fmla="*/ 42 w 57"/>
                      <a:gd name="T19" fmla="*/ 21 h 65"/>
                      <a:gd name="T20" fmla="*/ 42 w 57"/>
                      <a:gd name="T21" fmla="*/ 28 h 65"/>
                      <a:gd name="T22" fmla="*/ 42 w 57"/>
                      <a:gd name="T23" fmla="*/ 21 h 65"/>
                      <a:gd name="T24" fmla="*/ 35 w 57"/>
                      <a:gd name="T25" fmla="*/ 21 h 65"/>
                      <a:gd name="T26" fmla="*/ 35 w 57"/>
                      <a:gd name="T27" fmla="*/ 14 h 65"/>
                      <a:gd name="T28" fmla="*/ 35 w 57"/>
                      <a:gd name="T29" fmla="*/ 7 h 65"/>
                      <a:gd name="T30" fmla="*/ 35 w 57"/>
                      <a:gd name="T31" fmla="*/ 0 h 65"/>
                      <a:gd name="T32" fmla="*/ 28 w 57"/>
                      <a:gd name="T33" fmla="*/ 0 h 65"/>
                      <a:gd name="T34" fmla="*/ 28 w 57"/>
                      <a:gd name="T35" fmla="*/ 7 h 65"/>
                      <a:gd name="T36" fmla="*/ 28 w 57"/>
                      <a:gd name="T37" fmla="*/ 14 h 65"/>
                      <a:gd name="T38" fmla="*/ 28 w 57"/>
                      <a:gd name="T39" fmla="*/ 21 h 65"/>
                      <a:gd name="T40" fmla="*/ 21 w 57"/>
                      <a:gd name="T41" fmla="*/ 14 h 65"/>
                      <a:gd name="T42" fmla="*/ 21 w 57"/>
                      <a:gd name="T43" fmla="*/ 7 h 65"/>
                      <a:gd name="T44" fmla="*/ 14 w 57"/>
                      <a:gd name="T45" fmla="*/ 7 h 65"/>
                      <a:gd name="T46" fmla="*/ 14 w 57"/>
                      <a:gd name="T47" fmla="*/ 0 h 65"/>
                      <a:gd name="T48" fmla="*/ 14 w 57"/>
                      <a:gd name="T49" fmla="*/ 7 h 65"/>
                      <a:gd name="T50" fmla="*/ 14 w 57"/>
                      <a:gd name="T51" fmla="*/ 14 h 65"/>
                      <a:gd name="T52" fmla="*/ 21 w 57"/>
                      <a:gd name="T53" fmla="*/ 21 h 65"/>
                      <a:gd name="T54" fmla="*/ 21 w 57"/>
                      <a:gd name="T55" fmla="*/ 28 h 65"/>
                      <a:gd name="T56" fmla="*/ 21 w 57"/>
                      <a:gd name="T57" fmla="*/ 21 h 65"/>
                      <a:gd name="T58" fmla="*/ 14 w 57"/>
                      <a:gd name="T59" fmla="*/ 14 h 65"/>
                      <a:gd name="T60" fmla="*/ 7 w 57"/>
                      <a:gd name="T61" fmla="*/ 14 h 65"/>
                      <a:gd name="T62" fmla="*/ 0 w 57"/>
                      <a:gd name="T63" fmla="*/ 14 h 65"/>
                      <a:gd name="T64" fmla="*/ 7 w 57"/>
                      <a:gd name="T65" fmla="*/ 21 h 65"/>
                      <a:gd name="T66" fmla="*/ 14 w 57"/>
                      <a:gd name="T67" fmla="*/ 36 h 65"/>
                      <a:gd name="T68" fmla="*/ 14 w 57"/>
                      <a:gd name="T69" fmla="*/ 28 h 65"/>
                      <a:gd name="T70" fmla="*/ 7 w 57"/>
                      <a:gd name="T71" fmla="*/ 28 h 65"/>
                      <a:gd name="T72" fmla="*/ 0 w 57"/>
                      <a:gd name="T73" fmla="*/ 28 h 65"/>
                      <a:gd name="T74" fmla="*/ 7 w 57"/>
                      <a:gd name="T75" fmla="*/ 36 h 65"/>
                      <a:gd name="T76" fmla="*/ 14 w 57"/>
                      <a:gd name="T77" fmla="*/ 43 h 65"/>
                      <a:gd name="T78" fmla="*/ 21 w 57"/>
                      <a:gd name="T79" fmla="*/ 43 h 65"/>
                      <a:gd name="T80" fmla="*/ 21 w 57"/>
                      <a:gd name="T81" fmla="*/ 50 h 65"/>
                      <a:gd name="T82" fmla="*/ 28 w 57"/>
                      <a:gd name="T83" fmla="*/ 50 h 65"/>
                      <a:gd name="T84" fmla="*/ 35 w 57"/>
                      <a:gd name="T85" fmla="*/ 57 h 65"/>
                      <a:gd name="T86" fmla="*/ 35 w 57"/>
                      <a:gd name="T87" fmla="*/ 64 h 65"/>
                      <a:gd name="T88" fmla="*/ 49 w 57"/>
                      <a:gd name="T89" fmla="*/ 5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57" h="65">
                        <a:moveTo>
                          <a:pt x="49" y="50"/>
                        </a:moveTo>
                        <a:lnTo>
                          <a:pt x="49" y="43"/>
                        </a:lnTo>
                        <a:lnTo>
                          <a:pt x="56" y="36"/>
                        </a:lnTo>
                        <a:lnTo>
                          <a:pt x="56" y="28"/>
                        </a:lnTo>
                        <a:lnTo>
                          <a:pt x="49" y="28"/>
                        </a:lnTo>
                        <a:lnTo>
                          <a:pt x="49" y="21"/>
                        </a:lnTo>
                        <a:lnTo>
                          <a:pt x="56" y="21"/>
                        </a:lnTo>
                        <a:lnTo>
                          <a:pt x="49" y="14"/>
                        </a:lnTo>
                        <a:lnTo>
                          <a:pt x="49" y="21"/>
                        </a:lnTo>
                        <a:lnTo>
                          <a:pt x="42" y="21"/>
                        </a:lnTo>
                        <a:lnTo>
                          <a:pt x="42" y="28"/>
                        </a:lnTo>
                        <a:lnTo>
                          <a:pt x="42" y="21"/>
                        </a:lnTo>
                        <a:lnTo>
                          <a:pt x="35" y="21"/>
                        </a:lnTo>
                        <a:lnTo>
                          <a:pt x="35" y="14"/>
                        </a:lnTo>
                        <a:lnTo>
                          <a:pt x="35" y="7"/>
                        </a:lnTo>
                        <a:lnTo>
                          <a:pt x="35" y="0"/>
                        </a:lnTo>
                        <a:lnTo>
                          <a:pt x="28" y="0"/>
                        </a:lnTo>
                        <a:lnTo>
                          <a:pt x="28" y="7"/>
                        </a:lnTo>
                        <a:lnTo>
                          <a:pt x="28" y="14"/>
                        </a:lnTo>
                        <a:lnTo>
                          <a:pt x="28" y="21"/>
                        </a:lnTo>
                        <a:lnTo>
                          <a:pt x="21" y="14"/>
                        </a:lnTo>
                        <a:lnTo>
                          <a:pt x="21" y="7"/>
                        </a:lnTo>
                        <a:lnTo>
                          <a:pt x="14" y="7"/>
                        </a:lnTo>
                        <a:lnTo>
                          <a:pt x="14" y="0"/>
                        </a:lnTo>
                        <a:lnTo>
                          <a:pt x="14" y="7"/>
                        </a:lnTo>
                        <a:lnTo>
                          <a:pt x="14" y="14"/>
                        </a:lnTo>
                        <a:lnTo>
                          <a:pt x="21" y="21"/>
                        </a:lnTo>
                        <a:lnTo>
                          <a:pt x="21" y="28"/>
                        </a:lnTo>
                        <a:lnTo>
                          <a:pt x="21" y="21"/>
                        </a:lnTo>
                        <a:lnTo>
                          <a:pt x="14" y="14"/>
                        </a:lnTo>
                        <a:lnTo>
                          <a:pt x="7" y="14"/>
                        </a:lnTo>
                        <a:lnTo>
                          <a:pt x="0" y="14"/>
                        </a:lnTo>
                        <a:lnTo>
                          <a:pt x="7" y="21"/>
                        </a:lnTo>
                        <a:lnTo>
                          <a:pt x="14" y="36"/>
                        </a:lnTo>
                        <a:lnTo>
                          <a:pt x="14" y="28"/>
                        </a:lnTo>
                        <a:lnTo>
                          <a:pt x="7" y="28"/>
                        </a:lnTo>
                        <a:lnTo>
                          <a:pt x="0" y="28"/>
                        </a:lnTo>
                        <a:lnTo>
                          <a:pt x="7" y="36"/>
                        </a:lnTo>
                        <a:lnTo>
                          <a:pt x="14" y="43"/>
                        </a:lnTo>
                        <a:lnTo>
                          <a:pt x="21" y="43"/>
                        </a:lnTo>
                        <a:lnTo>
                          <a:pt x="21" y="50"/>
                        </a:lnTo>
                        <a:lnTo>
                          <a:pt x="28" y="50"/>
                        </a:lnTo>
                        <a:lnTo>
                          <a:pt x="35" y="57"/>
                        </a:lnTo>
                        <a:lnTo>
                          <a:pt x="35" y="64"/>
                        </a:lnTo>
                        <a:lnTo>
                          <a:pt x="49" y="50"/>
                        </a:lnTo>
                      </a:path>
                    </a:pathLst>
                  </a:custGeom>
                  <a:solidFill>
                    <a:srgbClr val="FFB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59" name="Freeform 235">
                    <a:extLst>
                      <a:ext uri="{FF2B5EF4-FFF2-40B4-BE49-F238E27FC236}">
                        <a16:creationId xmlns:a16="http://schemas.microsoft.com/office/drawing/2014/main" id="{2E35E4E2-0689-9DDF-CA4E-A3541E6751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46" y="2435"/>
                    <a:ext cx="41" cy="41"/>
                  </a:xfrm>
                  <a:custGeom>
                    <a:avLst/>
                    <a:gdLst>
                      <a:gd name="T0" fmla="*/ 0 w 41"/>
                      <a:gd name="T1" fmla="*/ 20 h 41"/>
                      <a:gd name="T2" fmla="*/ 7 w 41"/>
                      <a:gd name="T3" fmla="*/ 20 h 41"/>
                      <a:gd name="T4" fmla="*/ 13 w 41"/>
                      <a:gd name="T5" fmla="*/ 13 h 41"/>
                      <a:gd name="T6" fmla="*/ 20 w 41"/>
                      <a:gd name="T7" fmla="*/ 7 h 41"/>
                      <a:gd name="T8" fmla="*/ 27 w 41"/>
                      <a:gd name="T9" fmla="*/ 0 h 41"/>
                      <a:gd name="T10" fmla="*/ 33 w 41"/>
                      <a:gd name="T11" fmla="*/ 0 h 41"/>
                      <a:gd name="T12" fmla="*/ 40 w 41"/>
                      <a:gd name="T13" fmla="*/ 0 h 41"/>
                      <a:gd name="T14" fmla="*/ 33 w 41"/>
                      <a:gd name="T15" fmla="*/ 7 h 41"/>
                      <a:gd name="T16" fmla="*/ 20 w 41"/>
                      <a:gd name="T17" fmla="*/ 13 h 41"/>
                      <a:gd name="T18" fmla="*/ 20 w 41"/>
                      <a:gd name="T19" fmla="*/ 20 h 41"/>
                      <a:gd name="T20" fmla="*/ 13 w 41"/>
                      <a:gd name="T21" fmla="*/ 27 h 41"/>
                      <a:gd name="T22" fmla="*/ 7 w 41"/>
                      <a:gd name="T23" fmla="*/ 40 h 41"/>
                      <a:gd name="T24" fmla="*/ 0 w 41"/>
                      <a:gd name="T25" fmla="*/ 2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1" h="41">
                        <a:moveTo>
                          <a:pt x="0" y="20"/>
                        </a:moveTo>
                        <a:lnTo>
                          <a:pt x="7" y="20"/>
                        </a:lnTo>
                        <a:lnTo>
                          <a:pt x="13" y="13"/>
                        </a:lnTo>
                        <a:lnTo>
                          <a:pt x="20" y="7"/>
                        </a:lnTo>
                        <a:lnTo>
                          <a:pt x="27" y="0"/>
                        </a:lnTo>
                        <a:lnTo>
                          <a:pt x="33" y="0"/>
                        </a:lnTo>
                        <a:lnTo>
                          <a:pt x="40" y="0"/>
                        </a:lnTo>
                        <a:lnTo>
                          <a:pt x="33" y="7"/>
                        </a:lnTo>
                        <a:lnTo>
                          <a:pt x="20" y="13"/>
                        </a:lnTo>
                        <a:lnTo>
                          <a:pt x="20" y="20"/>
                        </a:lnTo>
                        <a:lnTo>
                          <a:pt x="13" y="27"/>
                        </a:lnTo>
                        <a:lnTo>
                          <a:pt x="7" y="40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DFD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60" name="Freeform 236">
                    <a:extLst>
                      <a:ext uri="{FF2B5EF4-FFF2-40B4-BE49-F238E27FC236}">
                        <a16:creationId xmlns:a16="http://schemas.microsoft.com/office/drawing/2014/main" id="{F5CE0447-7015-7A0E-8302-890AB0A4DC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46" y="2435"/>
                    <a:ext cx="41" cy="41"/>
                  </a:xfrm>
                  <a:custGeom>
                    <a:avLst/>
                    <a:gdLst>
                      <a:gd name="T0" fmla="*/ 0 w 41"/>
                      <a:gd name="T1" fmla="*/ 20 h 41"/>
                      <a:gd name="T2" fmla="*/ 7 w 41"/>
                      <a:gd name="T3" fmla="*/ 20 h 41"/>
                      <a:gd name="T4" fmla="*/ 13 w 41"/>
                      <a:gd name="T5" fmla="*/ 13 h 41"/>
                      <a:gd name="T6" fmla="*/ 20 w 41"/>
                      <a:gd name="T7" fmla="*/ 7 h 41"/>
                      <a:gd name="T8" fmla="*/ 27 w 41"/>
                      <a:gd name="T9" fmla="*/ 0 h 41"/>
                      <a:gd name="T10" fmla="*/ 33 w 41"/>
                      <a:gd name="T11" fmla="*/ 0 h 41"/>
                      <a:gd name="T12" fmla="*/ 40 w 41"/>
                      <a:gd name="T13" fmla="*/ 0 h 41"/>
                      <a:gd name="T14" fmla="*/ 33 w 41"/>
                      <a:gd name="T15" fmla="*/ 7 h 41"/>
                      <a:gd name="T16" fmla="*/ 20 w 41"/>
                      <a:gd name="T17" fmla="*/ 13 h 41"/>
                      <a:gd name="T18" fmla="*/ 20 w 41"/>
                      <a:gd name="T19" fmla="*/ 20 h 41"/>
                      <a:gd name="T20" fmla="*/ 13 w 41"/>
                      <a:gd name="T21" fmla="*/ 27 h 41"/>
                      <a:gd name="T22" fmla="*/ 7 w 41"/>
                      <a:gd name="T23" fmla="*/ 40 h 41"/>
                      <a:gd name="T24" fmla="*/ 0 w 41"/>
                      <a:gd name="T25" fmla="*/ 2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1" h="41">
                        <a:moveTo>
                          <a:pt x="0" y="20"/>
                        </a:moveTo>
                        <a:lnTo>
                          <a:pt x="7" y="20"/>
                        </a:lnTo>
                        <a:lnTo>
                          <a:pt x="13" y="13"/>
                        </a:lnTo>
                        <a:lnTo>
                          <a:pt x="20" y="7"/>
                        </a:lnTo>
                        <a:lnTo>
                          <a:pt x="27" y="0"/>
                        </a:lnTo>
                        <a:lnTo>
                          <a:pt x="33" y="0"/>
                        </a:lnTo>
                        <a:lnTo>
                          <a:pt x="40" y="0"/>
                        </a:lnTo>
                        <a:lnTo>
                          <a:pt x="33" y="7"/>
                        </a:lnTo>
                        <a:lnTo>
                          <a:pt x="20" y="13"/>
                        </a:lnTo>
                        <a:lnTo>
                          <a:pt x="20" y="20"/>
                        </a:lnTo>
                        <a:lnTo>
                          <a:pt x="13" y="27"/>
                        </a:lnTo>
                        <a:lnTo>
                          <a:pt x="7" y="40"/>
                        </a:lnTo>
                        <a:lnTo>
                          <a:pt x="0" y="20"/>
                        </a:lnTo>
                      </a:path>
                    </a:pathLst>
                  </a:custGeom>
                  <a:solidFill>
                    <a:srgbClr val="DFD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61" name="Freeform 237">
                    <a:extLst>
                      <a:ext uri="{FF2B5EF4-FFF2-40B4-BE49-F238E27FC236}">
                        <a16:creationId xmlns:a16="http://schemas.microsoft.com/office/drawing/2014/main" id="{74A04546-43FA-122B-EAE0-818DE17715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46" y="2459"/>
                    <a:ext cx="17" cy="33"/>
                  </a:xfrm>
                  <a:custGeom>
                    <a:avLst/>
                    <a:gdLst>
                      <a:gd name="T0" fmla="*/ 0 w 17"/>
                      <a:gd name="T1" fmla="*/ 0 h 33"/>
                      <a:gd name="T2" fmla="*/ 8 w 17"/>
                      <a:gd name="T3" fmla="*/ 0 h 33"/>
                      <a:gd name="T4" fmla="*/ 16 w 17"/>
                      <a:gd name="T5" fmla="*/ 0 h 33"/>
                      <a:gd name="T6" fmla="*/ 8 w 17"/>
                      <a:gd name="T7" fmla="*/ 6 h 33"/>
                      <a:gd name="T8" fmla="*/ 8 w 17"/>
                      <a:gd name="T9" fmla="*/ 13 h 33"/>
                      <a:gd name="T10" fmla="*/ 16 w 17"/>
                      <a:gd name="T11" fmla="*/ 19 h 33"/>
                      <a:gd name="T12" fmla="*/ 16 w 17"/>
                      <a:gd name="T13" fmla="*/ 26 h 33"/>
                      <a:gd name="T14" fmla="*/ 8 w 17"/>
                      <a:gd name="T15" fmla="*/ 32 h 33"/>
                      <a:gd name="T16" fmla="*/ 8 w 17"/>
                      <a:gd name="T17" fmla="*/ 26 h 33"/>
                      <a:gd name="T18" fmla="*/ 0 w 17"/>
                      <a:gd name="T19" fmla="*/ 26 h 33"/>
                      <a:gd name="T20" fmla="*/ 0 w 17"/>
                      <a:gd name="T21" fmla="*/ 19 h 33"/>
                      <a:gd name="T22" fmla="*/ 0 w 17"/>
                      <a:gd name="T23" fmla="*/ 13 h 33"/>
                      <a:gd name="T24" fmla="*/ 0 w 17"/>
                      <a:gd name="T25" fmla="*/ 6 h 33"/>
                      <a:gd name="T26" fmla="*/ 0 w 17"/>
                      <a:gd name="T27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3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8" y="6"/>
                        </a:lnTo>
                        <a:lnTo>
                          <a:pt x="8" y="13"/>
                        </a:lnTo>
                        <a:lnTo>
                          <a:pt x="16" y="19"/>
                        </a:lnTo>
                        <a:lnTo>
                          <a:pt x="16" y="26"/>
                        </a:lnTo>
                        <a:lnTo>
                          <a:pt x="8" y="32"/>
                        </a:lnTo>
                        <a:lnTo>
                          <a:pt x="8" y="26"/>
                        </a:lnTo>
                        <a:lnTo>
                          <a:pt x="0" y="26"/>
                        </a:lnTo>
                        <a:lnTo>
                          <a:pt x="0" y="19"/>
                        </a:lnTo>
                        <a:lnTo>
                          <a:pt x="0" y="13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62" name="Freeform 238">
                    <a:extLst>
                      <a:ext uri="{FF2B5EF4-FFF2-40B4-BE49-F238E27FC236}">
                        <a16:creationId xmlns:a16="http://schemas.microsoft.com/office/drawing/2014/main" id="{3EFCB4CE-417D-8128-EA00-78B3324B8B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46" y="2459"/>
                    <a:ext cx="17" cy="33"/>
                  </a:xfrm>
                  <a:custGeom>
                    <a:avLst/>
                    <a:gdLst>
                      <a:gd name="T0" fmla="*/ 0 w 17"/>
                      <a:gd name="T1" fmla="*/ 0 h 33"/>
                      <a:gd name="T2" fmla="*/ 8 w 17"/>
                      <a:gd name="T3" fmla="*/ 0 h 33"/>
                      <a:gd name="T4" fmla="*/ 16 w 17"/>
                      <a:gd name="T5" fmla="*/ 0 h 33"/>
                      <a:gd name="T6" fmla="*/ 8 w 17"/>
                      <a:gd name="T7" fmla="*/ 6 h 33"/>
                      <a:gd name="T8" fmla="*/ 8 w 17"/>
                      <a:gd name="T9" fmla="*/ 13 h 33"/>
                      <a:gd name="T10" fmla="*/ 16 w 17"/>
                      <a:gd name="T11" fmla="*/ 19 h 33"/>
                      <a:gd name="T12" fmla="*/ 16 w 17"/>
                      <a:gd name="T13" fmla="*/ 26 h 33"/>
                      <a:gd name="T14" fmla="*/ 8 w 17"/>
                      <a:gd name="T15" fmla="*/ 32 h 33"/>
                      <a:gd name="T16" fmla="*/ 8 w 17"/>
                      <a:gd name="T17" fmla="*/ 26 h 33"/>
                      <a:gd name="T18" fmla="*/ 0 w 17"/>
                      <a:gd name="T19" fmla="*/ 26 h 33"/>
                      <a:gd name="T20" fmla="*/ 0 w 17"/>
                      <a:gd name="T21" fmla="*/ 19 h 33"/>
                      <a:gd name="T22" fmla="*/ 0 w 17"/>
                      <a:gd name="T23" fmla="*/ 13 h 33"/>
                      <a:gd name="T24" fmla="*/ 0 w 17"/>
                      <a:gd name="T25" fmla="*/ 6 h 33"/>
                      <a:gd name="T26" fmla="*/ 0 w 17"/>
                      <a:gd name="T27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3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8" y="6"/>
                        </a:lnTo>
                        <a:lnTo>
                          <a:pt x="8" y="13"/>
                        </a:lnTo>
                        <a:lnTo>
                          <a:pt x="16" y="19"/>
                        </a:lnTo>
                        <a:lnTo>
                          <a:pt x="16" y="26"/>
                        </a:lnTo>
                        <a:lnTo>
                          <a:pt x="8" y="32"/>
                        </a:lnTo>
                        <a:lnTo>
                          <a:pt x="8" y="26"/>
                        </a:lnTo>
                        <a:lnTo>
                          <a:pt x="0" y="26"/>
                        </a:lnTo>
                        <a:lnTo>
                          <a:pt x="0" y="19"/>
                        </a:lnTo>
                        <a:lnTo>
                          <a:pt x="0" y="13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63" name="Freeform 239">
                    <a:extLst>
                      <a:ext uri="{FF2B5EF4-FFF2-40B4-BE49-F238E27FC236}">
                        <a16:creationId xmlns:a16="http://schemas.microsoft.com/office/drawing/2014/main" id="{8B9F7964-3951-C3A8-3694-E64141C1FE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8" y="2483"/>
                    <a:ext cx="25" cy="25"/>
                  </a:xfrm>
                  <a:custGeom>
                    <a:avLst/>
                    <a:gdLst>
                      <a:gd name="T0" fmla="*/ 0 w 25"/>
                      <a:gd name="T1" fmla="*/ 24 h 25"/>
                      <a:gd name="T2" fmla="*/ 0 w 25"/>
                      <a:gd name="T3" fmla="*/ 18 h 25"/>
                      <a:gd name="T4" fmla="*/ 18 w 25"/>
                      <a:gd name="T5" fmla="*/ 0 h 25"/>
                      <a:gd name="T6" fmla="*/ 24 w 25"/>
                      <a:gd name="T7" fmla="*/ 6 h 25"/>
                      <a:gd name="T8" fmla="*/ 0 w 25"/>
                      <a:gd name="T9" fmla="*/ 24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25">
                        <a:moveTo>
                          <a:pt x="0" y="24"/>
                        </a:moveTo>
                        <a:lnTo>
                          <a:pt x="0" y="18"/>
                        </a:lnTo>
                        <a:lnTo>
                          <a:pt x="18" y="0"/>
                        </a:lnTo>
                        <a:lnTo>
                          <a:pt x="24" y="6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DFD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64" name="Freeform 240">
                    <a:extLst>
                      <a:ext uri="{FF2B5EF4-FFF2-40B4-BE49-F238E27FC236}">
                        <a16:creationId xmlns:a16="http://schemas.microsoft.com/office/drawing/2014/main" id="{F5B6DF27-D47A-BA6B-DF23-44C266508F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8" y="2483"/>
                    <a:ext cx="25" cy="25"/>
                  </a:xfrm>
                  <a:custGeom>
                    <a:avLst/>
                    <a:gdLst>
                      <a:gd name="T0" fmla="*/ 0 w 25"/>
                      <a:gd name="T1" fmla="*/ 24 h 25"/>
                      <a:gd name="T2" fmla="*/ 0 w 25"/>
                      <a:gd name="T3" fmla="*/ 18 h 25"/>
                      <a:gd name="T4" fmla="*/ 18 w 25"/>
                      <a:gd name="T5" fmla="*/ 0 h 25"/>
                      <a:gd name="T6" fmla="*/ 24 w 25"/>
                      <a:gd name="T7" fmla="*/ 6 h 25"/>
                      <a:gd name="T8" fmla="*/ 0 w 25"/>
                      <a:gd name="T9" fmla="*/ 24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25">
                        <a:moveTo>
                          <a:pt x="0" y="24"/>
                        </a:moveTo>
                        <a:lnTo>
                          <a:pt x="0" y="18"/>
                        </a:lnTo>
                        <a:lnTo>
                          <a:pt x="18" y="0"/>
                        </a:lnTo>
                        <a:lnTo>
                          <a:pt x="24" y="6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DFD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65" name="Freeform 241">
                    <a:extLst>
                      <a:ext uri="{FF2B5EF4-FFF2-40B4-BE49-F238E27FC236}">
                        <a16:creationId xmlns:a16="http://schemas.microsoft.com/office/drawing/2014/main" id="{2706B5DF-8515-FE6E-69CD-CCD05B3FC6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0" y="2435"/>
                    <a:ext cx="185" cy="217"/>
                  </a:xfrm>
                  <a:custGeom>
                    <a:avLst/>
                    <a:gdLst>
                      <a:gd name="T0" fmla="*/ 100 w 185"/>
                      <a:gd name="T1" fmla="*/ 0 h 217"/>
                      <a:gd name="T2" fmla="*/ 77 w 185"/>
                      <a:gd name="T3" fmla="*/ 15 h 217"/>
                      <a:gd name="T4" fmla="*/ 77 w 185"/>
                      <a:gd name="T5" fmla="*/ 23 h 217"/>
                      <a:gd name="T6" fmla="*/ 69 w 185"/>
                      <a:gd name="T7" fmla="*/ 39 h 217"/>
                      <a:gd name="T8" fmla="*/ 61 w 185"/>
                      <a:gd name="T9" fmla="*/ 46 h 217"/>
                      <a:gd name="T10" fmla="*/ 61 w 185"/>
                      <a:gd name="T11" fmla="*/ 54 h 217"/>
                      <a:gd name="T12" fmla="*/ 61 w 185"/>
                      <a:gd name="T13" fmla="*/ 62 h 217"/>
                      <a:gd name="T14" fmla="*/ 54 w 185"/>
                      <a:gd name="T15" fmla="*/ 69 h 217"/>
                      <a:gd name="T16" fmla="*/ 54 w 185"/>
                      <a:gd name="T17" fmla="*/ 77 h 217"/>
                      <a:gd name="T18" fmla="*/ 31 w 185"/>
                      <a:gd name="T19" fmla="*/ 54 h 217"/>
                      <a:gd name="T20" fmla="*/ 8 w 185"/>
                      <a:gd name="T21" fmla="*/ 77 h 217"/>
                      <a:gd name="T22" fmla="*/ 0 w 185"/>
                      <a:gd name="T23" fmla="*/ 77 h 217"/>
                      <a:gd name="T24" fmla="*/ 15 w 185"/>
                      <a:gd name="T25" fmla="*/ 93 h 217"/>
                      <a:gd name="T26" fmla="*/ 15 w 185"/>
                      <a:gd name="T27" fmla="*/ 100 h 217"/>
                      <a:gd name="T28" fmla="*/ 23 w 185"/>
                      <a:gd name="T29" fmla="*/ 108 h 217"/>
                      <a:gd name="T30" fmla="*/ 31 w 185"/>
                      <a:gd name="T31" fmla="*/ 116 h 217"/>
                      <a:gd name="T32" fmla="*/ 31 w 185"/>
                      <a:gd name="T33" fmla="*/ 123 h 217"/>
                      <a:gd name="T34" fmla="*/ 46 w 185"/>
                      <a:gd name="T35" fmla="*/ 131 h 217"/>
                      <a:gd name="T36" fmla="*/ 54 w 185"/>
                      <a:gd name="T37" fmla="*/ 147 h 217"/>
                      <a:gd name="T38" fmla="*/ 61 w 185"/>
                      <a:gd name="T39" fmla="*/ 154 h 217"/>
                      <a:gd name="T40" fmla="*/ 54 w 185"/>
                      <a:gd name="T41" fmla="*/ 216 h 217"/>
                      <a:gd name="T42" fmla="*/ 176 w 185"/>
                      <a:gd name="T43" fmla="*/ 208 h 217"/>
                      <a:gd name="T44" fmla="*/ 184 w 185"/>
                      <a:gd name="T45" fmla="*/ 162 h 217"/>
                      <a:gd name="T46" fmla="*/ 184 w 185"/>
                      <a:gd name="T47" fmla="*/ 147 h 217"/>
                      <a:gd name="T48" fmla="*/ 176 w 185"/>
                      <a:gd name="T49" fmla="*/ 139 h 217"/>
                      <a:gd name="T50" fmla="*/ 169 w 185"/>
                      <a:gd name="T51" fmla="*/ 123 h 217"/>
                      <a:gd name="T52" fmla="*/ 161 w 185"/>
                      <a:gd name="T53" fmla="*/ 116 h 217"/>
                      <a:gd name="T54" fmla="*/ 161 w 185"/>
                      <a:gd name="T55" fmla="*/ 93 h 217"/>
                      <a:gd name="T56" fmla="*/ 153 w 185"/>
                      <a:gd name="T57" fmla="*/ 77 h 217"/>
                      <a:gd name="T58" fmla="*/ 146 w 185"/>
                      <a:gd name="T59" fmla="*/ 54 h 217"/>
                      <a:gd name="T60" fmla="*/ 130 w 185"/>
                      <a:gd name="T61" fmla="*/ 39 h 217"/>
                      <a:gd name="T62" fmla="*/ 123 w 185"/>
                      <a:gd name="T63" fmla="*/ 23 h 217"/>
                      <a:gd name="T64" fmla="*/ 115 w 185"/>
                      <a:gd name="T65" fmla="*/ 8 h 217"/>
                      <a:gd name="T66" fmla="*/ 107 w 185"/>
                      <a:gd name="T67" fmla="*/ 8 h 217"/>
                      <a:gd name="T68" fmla="*/ 100 w 185"/>
                      <a:gd name="T69" fmla="*/ 0 h 2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85" h="217">
                        <a:moveTo>
                          <a:pt x="100" y="0"/>
                        </a:moveTo>
                        <a:lnTo>
                          <a:pt x="77" y="15"/>
                        </a:lnTo>
                        <a:lnTo>
                          <a:pt x="77" y="23"/>
                        </a:lnTo>
                        <a:lnTo>
                          <a:pt x="69" y="39"/>
                        </a:lnTo>
                        <a:lnTo>
                          <a:pt x="61" y="46"/>
                        </a:lnTo>
                        <a:lnTo>
                          <a:pt x="61" y="54"/>
                        </a:lnTo>
                        <a:lnTo>
                          <a:pt x="61" y="62"/>
                        </a:lnTo>
                        <a:lnTo>
                          <a:pt x="54" y="69"/>
                        </a:lnTo>
                        <a:lnTo>
                          <a:pt x="54" y="77"/>
                        </a:lnTo>
                        <a:lnTo>
                          <a:pt x="31" y="54"/>
                        </a:lnTo>
                        <a:lnTo>
                          <a:pt x="8" y="77"/>
                        </a:lnTo>
                        <a:lnTo>
                          <a:pt x="0" y="77"/>
                        </a:lnTo>
                        <a:lnTo>
                          <a:pt x="15" y="93"/>
                        </a:lnTo>
                        <a:lnTo>
                          <a:pt x="15" y="100"/>
                        </a:lnTo>
                        <a:lnTo>
                          <a:pt x="23" y="108"/>
                        </a:lnTo>
                        <a:lnTo>
                          <a:pt x="31" y="116"/>
                        </a:lnTo>
                        <a:lnTo>
                          <a:pt x="31" y="123"/>
                        </a:lnTo>
                        <a:lnTo>
                          <a:pt x="46" y="131"/>
                        </a:lnTo>
                        <a:lnTo>
                          <a:pt x="54" y="147"/>
                        </a:lnTo>
                        <a:lnTo>
                          <a:pt x="61" y="154"/>
                        </a:lnTo>
                        <a:lnTo>
                          <a:pt x="54" y="216"/>
                        </a:lnTo>
                        <a:lnTo>
                          <a:pt x="176" y="208"/>
                        </a:lnTo>
                        <a:lnTo>
                          <a:pt x="184" y="162"/>
                        </a:lnTo>
                        <a:lnTo>
                          <a:pt x="184" y="147"/>
                        </a:lnTo>
                        <a:lnTo>
                          <a:pt x="176" y="139"/>
                        </a:lnTo>
                        <a:lnTo>
                          <a:pt x="169" y="123"/>
                        </a:lnTo>
                        <a:lnTo>
                          <a:pt x="161" y="116"/>
                        </a:lnTo>
                        <a:lnTo>
                          <a:pt x="161" y="93"/>
                        </a:lnTo>
                        <a:lnTo>
                          <a:pt x="153" y="77"/>
                        </a:lnTo>
                        <a:lnTo>
                          <a:pt x="146" y="54"/>
                        </a:lnTo>
                        <a:lnTo>
                          <a:pt x="130" y="39"/>
                        </a:lnTo>
                        <a:lnTo>
                          <a:pt x="123" y="23"/>
                        </a:lnTo>
                        <a:lnTo>
                          <a:pt x="115" y="8"/>
                        </a:lnTo>
                        <a:lnTo>
                          <a:pt x="107" y="8"/>
                        </a:lnTo>
                        <a:lnTo>
                          <a:pt x="100" y="0"/>
                        </a:lnTo>
                      </a:path>
                    </a:pathLst>
                  </a:custGeom>
                  <a:solidFill>
                    <a:srgbClr val="9F9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66" name="Freeform 242">
                    <a:extLst>
                      <a:ext uri="{FF2B5EF4-FFF2-40B4-BE49-F238E27FC236}">
                        <a16:creationId xmlns:a16="http://schemas.microsoft.com/office/drawing/2014/main" id="{4120BF4E-85FA-B444-9942-97C476FE07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0" y="2435"/>
                    <a:ext cx="185" cy="217"/>
                  </a:xfrm>
                  <a:custGeom>
                    <a:avLst/>
                    <a:gdLst>
                      <a:gd name="T0" fmla="*/ 100 w 185"/>
                      <a:gd name="T1" fmla="*/ 0 h 217"/>
                      <a:gd name="T2" fmla="*/ 77 w 185"/>
                      <a:gd name="T3" fmla="*/ 15 h 217"/>
                      <a:gd name="T4" fmla="*/ 77 w 185"/>
                      <a:gd name="T5" fmla="*/ 23 h 217"/>
                      <a:gd name="T6" fmla="*/ 69 w 185"/>
                      <a:gd name="T7" fmla="*/ 39 h 217"/>
                      <a:gd name="T8" fmla="*/ 61 w 185"/>
                      <a:gd name="T9" fmla="*/ 46 h 217"/>
                      <a:gd name="T10" fmla="*/ 61 w 185"/>
                      <a:gd name="T11" fmla="*/ 54 h 217"/>
                      <a:gd name="T12" fmla="*/ 61 w 185"/>
                      <a:gd name="T13" fmla="*/ 62 h 217"/>
                      <a:gd name="T14" fmla="*/ 54 w 185"/>
                      <a:gd name="T15" fmla="*/ 69 h 217"/>
                      <a:gd name="T16" fmla="*/ 54 w 185"/>
                      <a:gd name="T17" fmla="*/ 77 h 217"/>
                      <a:gd name="T18" fmla="*/ 31 w 185"/>
                      <a:gd name="T19" fmla="*/ 54 h 217"/>
                      <a:gd name="T20" fmla="*/ 8 w 185"/>
                      <a:gd name="T21" fmla="*/ 77 h 217"/>
                      <a:gd name="T22" fmla="*/ 0 w 185"/>
                      <a:gd name="T23" fmla="*/ 77 h 217"/>
                      <a:gd name="T24" fmla="*/ 15 w 185"/>
                      <a:gd name="T25" fmla="*/ 93 h 217"/>
                      <a:gd name="T26" fmla="*/ 15 w 185"/>
                      <a:gd name="T27" fmla="*/ 100 h 217"/>
                      <a:gd name="T28" fmla="*/ 23 w 185"/>
                      <a:gd name="T29" fmla="*/ 108 h 217"/>
                      <a:gd name="T30" fmla="*/ 31 w 185"/>
                      <a:gd name="T31" fmla="*/ 116 h 217"/>
                      <a:gd name="T32" fmla="*/ 31 w 185"/>
                      <a:gd name="T33" fmla="*/ 123 h 217"/>
                      <a:gd name="T34" fmla="*/ 46 w 185"/>
                      <a:gd name="T35" fmla="*/ 131 h 217"/>
                      <a:gd name="T36" fmla="*/ 54 w 185"/>
                      <a:gd name="T37" fmla="*/ 147 h 217"/>
                      <a:gd name="T38" fmla="*/ 61 w 185"/>
                      <a:gd name="T39" fmla="*/ 154 h 217"/>
                      <a:gd name="T40" fmla="*/ 54 w 185"/>
                      <a:gd name="T41" fmla="*/ 216 h 217"/>
                      <a:gd name="T42" fmla="*/ 176 w 185"/>
                      <a:gd name="T43" fmla="*/ 208 h 217"/>
                      <a:gd name="T44" fmla="*/ 184 w 185"/>
                      <a:gd name="T45" fmla="*/ 162 h 217"/>
                      <a:gd name="T46" fmla="*/ 184 w 185"/>
                      <a:gd name="T47" fmla="*/ 147 h 217"/>
                      <a:gd name="T48" fmla="*/ 176 w 185"/>
                      <a:gd name="T49" fmla="*/ 139 h 217"/>
                      <a:gd name="T50" fmla="*/ 169 w 185"/>
                      <a:gd name="T51" fmla="*/ 123 h 217"/>
                      <a:gd name="T52" fmla="*/ 161 w 185"/>
                      <a:gd name="T53" fmla="*/ 116 h 217"/>
                      <a:gd name="T54" fmla="*/ 161 w 185"/>
                      <a:gd name="T55" fmla="*/ 93 h 217"/>
                      <a:gd name="T56" fmla="*/ 153 w 185"/>
                      <a:gd name="T57" fmla="*/ 77 h 217"/>
                      <a:gd name="T58" fmla="*/ 146 w 185"/>
                      <a:gd name="T59" fmla="*/ 54 h 217"/>
                      <a:gd name="T60" fmla="*/ 130 w 185"/>
                      <a:gd name="T61" fmla="*/ 39 h 217"/>
                      <a:gd name="T62" fmla="*/ 123 w 185"/>
                      <a:gd name="T63" fmla="*/ 23 h 217"/>
                      <a:gd name="T64" fmla="*/ 115 w 185"/>
                      <a:gd name="T65" fmla="*/ 8 h 217"/>
                      <a:gd name="T66" fmla="*/ 107 w 185"/>
                      <a:gd name="T67" fmla="*/ 8 h 217"/>
                      <a:gd name="T68" fmla="*/ 100 w 185"/>
                      <a:gd name="T69" fmla="*/ 0 h 2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85" h="217">
                        <a:moveTo>
                          <a:pt x="100" y="0"/>
                        </a:moveTo>
                        <a:lnTo>
                          <a:pt x="77" y="15"/>
                        </a:lnTo>
                        <a:lnTo>
                          <a:pt x="77" y="23"/>
                        </a:lnTo>
                        <a:lnTo>
                          <a:pt x="69" y="39"/>
                        </a:lnTo>
                        <a:lnTo>
                          <a:pt x="61" y="46"/>
                        </a:lnTo>
                        <a:lnTo>
                          <a:pt x="61" y="54"/>
                        </a:lnTo>
                        <a:lnTo>
                          <a:pt x="61" y="62"/>
                        </a:lnTo>
                        <a:lnTo>
                          <a:pt x="54" y="69"/>
                        </a:lnTo>
                        <a:lnTo>
                          <a:pt x="54" y="77"/>
                        </a:lnTo>
                        <a:lnTo>
                          <a:pt x="31" y="54"/>
                        </a:lnTo>
                        <a:lnTo>
                          <a:pt x="8" y="77"/>
                        </a:lnTo>
                        <a:lnTo>
                          <a:pt x="0" y="77"/>
                        </a:lnTo>
                        <a:lnTo>
                          <a:pt x="15" y="93"/>
                        </a:lnTo>
                        <a:lnTo>
                          <a:pt x="15" y="100"/>
                        </a:lnTo>
                        <a:lnTo>
                          <a:pt x="23" y="108"/>
                        </a:lnTo>
                        <a:lnTo>
                          <a:pt x="31" y="116"/>
                        </a:lnTo>
                        <a:lnTo>
                          <a:pt x="31" y="123"/>
                        </a:lnTo>
                        <a:lnTo>
                          <a:pt x="46" y="131"/>
                        </a:lnTo>
                        <a:lnTo>
                          <a:pt x="54" y="147"/>
                        </a:lnTo>
                        <a:lnTo>
                          <a:pt x="61" y="154"/>
                        </a:lnTo>
                        <a:lnTo>
                          <a:pt x="54" y="216"/>
                        </a:lnTo>
                        <a:lnTo>
                          <a:pt x="176" y="208"/>
                        </a:lnTo>
                        <a:lnTo>
                          <a:pt x="184" y="162"/>
                        </a:lnTo>
                        <a:lnTo>
                          <a:pt x="184" y="147"/>
                        </a:lnTo>
                        <a:lnTo>
                          <a:pt x="176" y="139"/>
                        </a:lnTo>
                        <a:lnTo>
                          <a:pt x="169" y="123"/>
                        </a:lnTo>
                        <a:lnTo>
                          <a:pt x="161" y="116"/>
                        </a:lnTo>
                        <a:lnTo>
                          <a:pt x="161" y="93"/>
                        </a:lnTo>
                        <a:lnTo>
                          <a:pt x="153" y="77"/>
                        </a:lnTo>
                        <a:lnTo>
                          <a:pt x="146" y="54"/>
                        </a:lnTo>
                        <a:lnTo>
                          <a:pt x="130" y="39"/>
                        </a:lnTo>
                        <a:lnTo>
                          <a:pt x="123" y="23"/>
                        </a:lnTo>
                        <a:lnTo>
                          <a:pt x="115" y="8"/>
                        </a:lnTo>
                        <a:lnTo>
                          <a:pt x="107" y="8"/>
                        </a:lnTo>
                        <a:lnTo>
                          <a:pt x="100" y="0"/>
                        </a:lnTo>
                      </a:path>
                    </a:pathLst>
                  </a:custGeom>
                  <a:solidFill>
                    <a:srgbClr val="9F9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grpSp>
                <p:nvGrpSpPr>
                  <p:cNvPr id="78067" name="Group 243">
                    <a:extLst>
                      <a:ext uri="{FF2B5EF4-FFF2-40B4-BE49-F238E27FC236}">
                        <a16:creationId xmlns:a16="http://schemas.microsoft.com/office/drawing/2014/main" id="{97C2E43F-E58B-587A-42C0-B6FA81D763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58" y="2447"/>
                    <a:ext cx="49" cy="97"/>
                    <a:chOff x="4758" y="2447"/>
                    <a:chExt cx="49" cy="97"/>
                  </a:xfrm>
                </p:grpSpPr>
                <p:sp>
                  <p:nvSpPr>
                    <p:cNvPr id="78068" name="Freeform 244">
                      <a:extLst>
                        <a:ext uri="{FF2B5EF4-FFF2-40B4-BE49-F238E27FC236}">
                          <a16:creationId xmlns:a16="http://schemas.microsoft.com/office/drawing/2014/main" id="{21584B2A-A183-77BB-8AB9-8126C6218A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58" y="2447"/>
                      <a:ext cx="49" cy="25"/>
                    </a:xfrm>
                    <a:custGeom>
                      <a:avLst/>
                      <a:gdLst>
                        <a:gd name="T0" fmla="*/ 0 w 49"/>
                        <a:gd name="T1" fmla="*/ 24 h 25"/>
                        <a:gd name="T2" fmla="*/ 8 w 49"/>
                        <a:gd name="T3" fmla="*/ 16 h 25"/>
                        <a:gd name="T4" fmla="*/ 8 w 49"/>
                        <a:gd name="T5" fmla="*/ 8 h 25"/>
                        <a:gd name="T6" fmla="*/ 16 w 49"/>
                        <a:gd name="T7" fmla="*/ 8 h 25"/>
                        <a:gd name="T8" fmla="*/ 24 w 49"/>
                        <a:gd name="T9" fmla="*/ 0 h 25"/>
                        <a:gd name="T10" fmla="*/ 32 w 49"/>
                        <a:gd name="T11" fmla="*/ 0 h 25"/>
                        <a:gd name="T12" fmla="*/ 40 w 49"/>
                        <a:gd name="T13" fmla="*/ 8 h 25"/>
                        <a:gd name="T14" fmla="*/ 48 w 49"/>
                        <a:gd name="T15" fmla="*/ 8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9" h="25">
                          <a:moveTo>
                            <a:pt x="0" y="24"/>
                          </a:moveTo>
                          <a:lnTo>
                            <a:pt x="8" y="16"/>
                          </a:lnTo>
                          <a:lnTo>
                            <a:pt x="8" y="8"/>
                          </a:lnTo>
                          <a:lnTo>
                            <a:pt x="16" y="8"/>
                          </a:lnTo>
                          <a:lnTo>
                            <a:pt x="24" y="0"/>
                          </a:lnTo>
                          <a:lnTo>
                            <a:pt x="32" y="0"/>
                          </a:lnTo>
                          <a:lnTo>
                            <a:pt x="40" y="8"/>
                          </a:lnTo>
                          <a:lnTo>
                            <a:pt x="48" y="8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7F7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069" name="Freeform 245">
                      <a:extLst>
                        <a:ext uri="{FF2B5EF4-FFF2-40B4-BE49-F238E27FC236}">
                          <a16:creationId xmlns:a16="http://schemas.microsoft.com/office/drawing/2014/main" id="{1500CF60-3471-789C-5735-B7C02E95C8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66" y="2503"/>
                      <a:ext cx="33" cy="41"/>
                    </a:xfrm>
                    <a:custGeom>
                      <a:avLst/>
                      <a:gdLst>
                        <a:gd name="T0" fmla="*/ 32 w 33"/>
                        <a:gd name="T1" fmla="*/ 0 h 41"/>
                        <a:gd name="T2" fmla="*/ 32 w 33"/>
                        <a:gd name="T3" fmla="*/ 8 h 41"/>
                        <a:gd name="T4" fmla="*/ 24 w 33"/>
                        <a:gd name="T5" fmla="*/ 24 h 41"/>
                        <a:gd name="T6" fmla="*/ 16 w 33"/>
                        <a:gd name="T7" fmla="*/ 32 h 41"/>
                        <a:gd name="T8" fmla="*/ 8 w 33"/>
                        <a:gd name="T9" fmla="*/ 32 h 41"/>
                        <a:gd name="T10" fmla="*/ 0 w 33"/>
                        <a:gd name="T11" fmla="*/ 4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3" h="41">
                          <a:moveTo>
                            <a:pt x="32" y="0"/>
                          </a:moveTo>
                          <a:lnTo>
                            <a:pt x="32" y="8"/>
                          </a:lnTo>
                          <a:lnTo>
                            <a:pt x="24" y="24"/>
                          </a:lnTo>
                          <a:lnTo>
                            <a:pt x="16" y="32"/>
                          </a:lnTo>
                          <a:lnTo>
                            <a:pt x="8" y="32"/>
                          </a:lnTo>
                          <a:lnTo>
                            <a:pt x="0" y="4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7F7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78070" name="Group 246">
                  <a:extLst>
                    <a:ext uri="{FF2B5EF4-FFF2-40B4-BE49-F238E27FC236}">
                      <a16:creationId xmlns:a16="http://schemas.microsoft.com/office/drawing/2014/main" id="{508FC35D-E81F-1078-2FD8-17D292D1D9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78" y="2587"/>
                  <a:ext cx="281" cy="201"/>
                  <a:chOff x="4578" y="2587"/>
                  <a:chExt cx="281" cy="201"/>
                </a:xfrm>
              </p:grpSpPr>
              <p:sp>
                <p:nvSpPr>
                  <p:cNvPr id="78071" name="Freeform 247">
                    <a:extLst>
                      <a:ext uri="{FF2B5EF4-FFF2-40B4-BE49-F238E27FC236}">
                        <a16:creationId xmlns:a16="http://schemas.microsoft.com/office/drawing/2014/main" id="{06F4E5AF-8962-EA53-29F2-69A816C201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18" y="2771"/>
                    <a:ext cx="89" cy="17"/>
                  </a:xfrm>
                  <a:custGeom>
                    <a:avLst/>
                    <a:gdLst>
                      <a:gd name="T0" fmla="*/ 88 w 89"/>
                      <a:gd name="T1" fmla="*/ 5 h 17"/>
                      <a:gd name="T2" fmla="*/ 81 w 89"/>
                      <a:gd name="T3" fmla="*/ 11 h 17"/>
                      <a:gd name="T4" fmla="*/ 81 w 89"/>
                      <a:gd name="T5" fmla="*/ 16 h 17"/>
                      <a:gd name="T6" fmla="*/ 59 w 89"/>
                      <a:gd name="T7" fmla="*/ 16 h 17"/>
                      <a:gd name="T8" fmla="*/ 51 w 89"/>
                      <a:gd name="T9" fmla="*/ 11 h 17"/>
                      <a:gd name="T10" fmla="*/ 44 w 89"/>
                      <a:gd name="T11" fmla="*/ 16 h 17"/>
                      <a:gd name="T12" fmla="*/ 37 w 89"/>
                      <a:gd name="T13" fmla="*/ 11 h 17"/>
                      <a:gd name="T14" fmla="*/ 22 w 89"/>
                      <a:gd name="T15" fmla="*/ 11 h 17"/>
                      <a:gd name="T16" fmla="*/ 15 w 89"/>
                      <a:gd name="T17" fmla="*/ 11 h 17"/>
                      <a:gd name="T18" fmla="*/ 7 w 89"/>
                      <a:gd name="T19" fmla="*/ 11 h 17"/>
                      <a:gd name="T20" fmla="*/ 0 w 89"/>
                      <a:gd name="T21" fmla="*/ 5 h 17"/>
                      <a:gd name="T22" fmla="*/ 7 w 89"/>
                      <a:gd name="T23" fmla="*/ 5 h 17"/>
                      <a:gd name="T24" fmla="*/ 15 w 89"/>
                      <a:gd name="T25" fmla="*/ 5 h 17"/>
                      <a:gd name="T26" fmla="*/ 22 w 89"/>
                      <a:gd name="T27" fmla="*/ 5 h 17"/>
                      <a:gd name="T28" fmla="*/ 29 w 89"/>
                      <a:gd name="T29" fmla="*/ 5 h 17"/>
                      <a:gd name="T30" fmla="*/ 44 w 89"/>
                      <a:gd name="T31" fmla="*/ 0 h 17"/>
                      <a:gd name="T32" fmla="*/ 51 w 89"/>
                      <a:gd name="T33" fmla="*/ 0 h 17"/>
                      <a:gd name="T34" fmla="*/ 44 w 89"/>
                      <a:gd name="T35" fmla="*/ 0 h 17"/>
                      <a:gd name="T36" fmla="*/ 59 w 89"/>
                      <a:gd name="T37" fmla="*/ 5 h 17"/>
                      <a:gd name="T38" fmla="*/ 66 w 89"/>
                      <a:gd name="T39" fmla="*/ 5 h 17"/>
                      <a:gd name="T40" fmla="*/ 81 w 89"/>
                      <a:gd name="T41" fmla="*/ 0 h 17"/>
                      <a:gd name="T42" fmla="*/ 81 w 89"/>
                      <a:gd name="T43" fmla="*/ 5 h 17"/>
                      <a:gd name="T44" fmla="*/ 88 w 89"/>
                      <a:gd name="T45" fmla="*/ 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9" h="17">
                        <a:moveTo>
                          <a:pt x="88" y="5"/>
                        </a:moveTo>
                        <a:lnTo>
                          <a:pt x="81" y="11"/>
                        </a:lnTo>
                        <a:lnTo>
                          <a:pt x="81" y="16"/>
                        </a:lnTo>
                        <a:lnTo>
                          <a:pt x="59" y="16"/>
                        </a:lnTo>
                        <a:lnTo>
                          <a:pt x="51" y="11"/>
                        </a:lnTo>
                        <a:lnTo>
                          <a:pt x="44" y="16"/>
                        </a:lnTo>
                        <a:lnTo>
                          <a:pt x="37" y="11"/>
                        </a:lnTo>
                        <a:lnTo>
                          <a:pt x="22" y="11"/>
                        </a:lnTo>
                        <a:lnTo>
                          <a:pt x="15" y="11"/>
                        </a:lnTo>
                        <a:lnTo>
                          <a:pt x="7" y="11"/>
                        </a:lnTo>
                        <a:lnTo>
                          <a:pt x="0" y="5"/>
                        </a:lnTo>
                        <a:lnTo>
                          <a:pt x="7" y="5"/>
                        </a:lnTo>
                        <a:lnTo>
                          <a:pt x="15" y="5"/>
                        </a:lnTo>
                        <a:lnTo>
                          <a:pt x="22" y="5"/>
                        </a:lnTo>
                        <a:lnTo>
                          <a:pt x="29" y="5"/>
                        </a:lnTo>
                        <a:lnTo>
                          <a:pt x="44" y="0"/>
                        </a:lnTo>
                        <a:lnTo>
                          <a:pt x="51" y="0"/>
                        </a:lnTo>
                        <a:lnTo>
                          <a:pt x="44" y="0"/>
                        </a:lnTo>
                        <a:lnTo>
                          <a:pt x="59" y="5"/>
                        </a:lnTo>
                        <a:lnTo>
                          <a:pt x="66" y="5"/>
                        </a:lnTo>
                        <a:lnTo>
                          <a:pt x="81" y="0"/>
                        </a:lnTo>
                        <a:lnTo>
                          <a:pt x="81" y="5"/>
                        </a:lnTo>
                        <a:lnTo>
                          <a:pt x="88" y="5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72" name="Freeform 248">
                    <a:extLst>
                      <a:ext uri="{FF2B5EF4-FFF2-40B4-BE49-F238E27FC236}">
                        <a16:creationId xmlns:a16="http://schemas.microsoft.com/office/drawing/2014/main" id="{236A8134-48E9-F5F6-7F8B-F37977EED4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18" y="2771"/>
                    <a:ext cx="89" cy="17"/>
                  </a:xfrm>
                  <a:custGeom>
                    <a:avLst/>
                    <a:gdLst>
                      <a:gd name="T0" fmla="*/ 88 w 89"/>
                      <a:gd name="T1" fmla="*/ 5 h 17"/>
                      <a:gd name="T2" fmla="*/ 81 w 89"/>
                      <a:gd name="T3" fmla="*/ 11 h 17"/>
                      <a:gd name="T4" fmla="*/ 81 w 89"/>
                      <a:gd name="T5" fmla="*/ 16 h 17"/>
                      <a:gd name="T6" fmla="*/ 59 w 89"/>
                      <a:gd name="T7" fmla="*/ 16 h 17"/>
                      <a:gd name="T8" fmla="*/ 51 w 89"/>
                      <a:gd name="T9" fmla="*/ 11 h 17"/>
                      <a:gd name="T10" fmla="*/ 44 w 89"/>
                      <a:gd name="T11" fmla="*/ 16 h 17"/>
                      <a:gd name="T12" fmla="*/ 37 w 89"/>
                      <a:gd name="T13" fmla="*/ 11 h 17"/>
                      <a:gd name="T14" fmla="*/ 22 w 89"/>
                      <a:gd name="T15" fmla="*/ 11 h 17"/>
                      <a:gd name="T16" fmla="*/ 15 w 89"/>
                      <a:gd name="T17" fmla="*/ 11 h 17"/>
                      <a:gd name="T18" fmla="*/ 7 w 89"/>
                      <a:gd name="T19" fmla="*/ 11 h 17"/>
                      <a:gd name="T20" fmla="*/ 0 w 89"/>
                      <a:gd name="T21" fmla="*/ 5 h 17"/>
                      <a:gd name="T22" fmla="*/ 7 w 89"/>
                      <a:gd name="T23" fmla="*/ 5 h 17"/>
                      <a:gd name="T24" fmla="*/ 15 w 89"/>
                      <a:gd name="T25" fmla="*/ 5 h 17"/>
                      <a:gd name="T26" fmla="*/ 22 w 89"/>
                      <a:gd name="T27" fmla="*/ 5 h 17"/>
                      <a:gd name="T28" fmla="*/ 29 w 89"/>
                      <a:gd name="T29" fmla="*/ 5 h 17"/>
                      <a:gd name="T30" fmla="*/ 44 w 89"/>
                      <a:gd name="T31" fmla="*/ 0 h 17"/>
                      <a:gd name="T32" fmla="*/ 51 w 89"/>
                      <a:gd name="T33" fmla="*/ 0 h 17"/>
                      <a:gd name="T34" fmla="*/ 44 w 89"/>
                      <a:gd name="T35" fmla="*/ 0 h 17"/>
                      <a:gd name="T36" fmla="*/ 59 w 89"/>
                      <a:gd name="T37" fmla="*/ 5 h 17"/>
                      <a:gd name="T38" fmla="*/ 66 w 89"/>
                      <a:gd name="T39" fmla="*/ 5 h 17"/>
                      <a:gd name="T40" fmla="*/ 81 w 89"/>
                      <a:gd name="T41" fmla="*/ 0 h 17"/>
                      <a:gd name="T42" fmla="*/ 81 w 89"/>
                      <a:gd name="T43" fmla="*/ 5 h 17"/>
                      <a:gd name="T44" fmla="*/ 88 w 89"/>
                      <a:gd name="T45" fmla="*/ 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9" h="17">
                        <a:moveTo>
                          <a:pt x="88" y="5"/>
                        </a:moveTo>
                        <a:lnTo>
                          <a:pt x="81" y="11"/>
                        </a:lnTo>
                        <a:lnTo>
                          <a:pt x="81" y="16"/>
                        </a:lnTo>
                        <a:lnTo>
                          <a:pt x="59" y="16"/>
                        </a:lnTo>
                        <a:lnTo>
                          <a:pt x="51" y="11"/>
                        </a:lnTo>
                        <a:lnTo>
                          <a:pt x="44" y="16"/>
                        </a:lnTo>
                        <a:lnTo>
                          <a:pt x="37" y="11"/>
                        </a:lnTo>
                        <a:lnTo>
                          <a:pt x="22" y="11"/>
                        </a:lnTo>
                        <a:lnTo>
                          <a:pt x="15" y="11"/>
                        </a:lnTo>
                        <a:lnTo>
                          <a:pt x="7" y="11"/>
                        </a:lnTo>
                        <a:lnTo>
                          <a:pt x="0" y="5"/>
                        </a:lnTo>
                        <a:lnTo>
                          <a:pt x="7" y="5"/>
                        </a:lnTo>
                        <a:lnTo>
                          <a:pt x="15" y="5"/>
                        </a:lnTo>
                        <a:lnTo>
                          <a:pt x="22" y="5"/>
                        </a:lnTo>
                        <a:lnTo>
                          <a:pt x="29" y="5"/>
                        </a:lnTo>
                        <a:lnTo>
                          <a:pt x="44" y="0"/>
                        </a:lnTo>
                        <a:lnTo>
                          <a:pt x="51" y="0"/>
                        </a:lnTo>
                        <a:lnTo>
                          <a:pt x="44" y="0"/>
                        </a:lnTo>
                        <a:lnTo>
                          <a:pt x="59" y="5"/>
                        </a:lnTo>
                        <a:lnTo>
                          <a:pt x="66" y="5"/>
                        </a:lnTo>
                        <a:lnTo>
                          <a:pt x="81" y="0"/>
                        </a:lnTo>
                        <a:lnTo>
                          <a:pt x="81" y="5"/>
                        </a:lnTo>
                        <a:lnTo>
                          <a:pt x="88" y="5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73" name="Freeform 249">
                    <a:extLst>
                      <a:ext uri="{FF2B5EF4-FFF2-40B4-BE49-F238E27FC236}">
                        <a16:creationId xmlns:a16="http://schemas.microsoft.com/office/drawing/2014/main" id="{43D720C3-CD4E-06FB-501C-1C1F58F1AF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50" y="2635"/>
                    <a:ext cx="57" cy="145"/>
                  </a:xfrm>
                  <a:custGeom>
                    <a:avLst/>
                    <a:gdLst>
                      <a:gd name="T0" fmla="*/ 56 w 57"/>
                      <a:gd name="T1" fmla="*/ 15 h 145"/>
                      <a:gd name="T2" fmla="*/ 56 w 57"/>
                      <a:gd name="T3" fmla="*/ 61 h 145"/>
                      <a:gd name="T4" fmla="*/ 49 w 57"/>
                      <a:gd name="T5" fmla="*/ 114 h 145"/>
                      <a:gd name="T6" fmla="*/ 56 w 57"/>
                      <a:gd name="T7" fmla="*/ 144 h 145"/>
                      <a:gd name="T8" fmla="*/ 35 w 57"/>
                      <a:gd name="T9" fmla="*/ 144 h 145"/>
                      <a:gd name="T10" fmla="*/ 28 w 57"/>
                      <a:gd name="T11" fmla="*/ 144 h 145"/>
                      <a:gd name="T12" fmla="*/ 7 w 57"/>
                      <a:gd name="T13" fmla="*/ 136 h 145"/>
                      <a:gd name="T14" fmla="*/ 0 w 57"/>
                      <a:gd name="T15" fmla="*/ 136 h 145"/>
                      <a:gd name="T16" fmla="*/ 7 w 57"/>
                      <a:gd name="T17" fmla="*/ 114 h 145"/>
                      <a:gd name="T18" fmla="*/ 7 w 57"/>
                      <a:gd name="T19" fmla="*/ 83 h 145"/>
                      <a:gd name="T20" fmla="*/ 14 w 57"/>
                      <a:gd name="T21" fmla="*/ 61 h 145"/>
                      <a:gd name="T22" fmla="*/ 7 w 57"/>
                      <a:gd name="T23" fmla="*/ 38 h 145"/>
                      <a:gd name="T24" fmla="*/ 14 w 57"/>
                      <a:gd name="T25" fmla="*/ 23 h 145"/>
                      <a:gd name="T26" fmla="*/ 14 w 57"/>
                      <a:gd name="T27" fmla="*/ 8 h 145"/>
                      <a:gd name="T28" fmla="*/ 21 w 57"/>
                      <a:gd name="T29" fmla="*/ 0 h 145"/>
                      <a:gd name="T30" fmla="*/ 28 w 57"/>
                      <a:gd name="T31" fmla="*/ 0 h 145"/>
                      <a:gd name="T32" fmla="*/ 49 w 57"/>
                      <a:gd name="T33" fmla="*/ 0 h 145"/>
                      <a:gd name="T34" fmla="*/ 56 w 57"/>
                      <a:gd name="T35" fmla="*/ 15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7" h="145">
                        <a:moveTo>
                          <a:pt x="56" y="15"/>
                        </a:moveTo>
                        <a:lnTo>
                          <a:pt x="56" y="61"/>
                        </a:lnTo>
                        <a:lnTo>
                          <a:pt x="49" y="114"/>
                        </a:lnTo>
                        <a:lnTo>
                          <a:pt x="56" y="144"/>
                        </a:lnTo>
                        <a:lnTo>
                          <a:pt x="35" y="144"/>
                        </a:lnTo>
                        <a:lnTo>
                          <a:pt x="28" y="144"/>
                        </a:lnTo>
                        <a:lnTo>
                          <a:pt x="7" y="136"/>
                        </a:lnTo>
                        <a:lnTo>
                          <a:pt x="0" y="136"/>
                        </a:lnTo>
                        <a:lnTo>
                          <a:pt x="7" y="114"/>
                        </a:lnTo>
                        <a:lnTo>
                          <a:pt x="7" y="83"/>
                        </a:lnTo>
                        <a:lnTo>
                          <a:pt x="14" y="61"/>
                        </a:lnTo>
                        <a:lnTo>
                          <a:pt x="7" y="38"/>
                        </a:lnTo>
                        <a:lnTo>
                          <a:pt x="14" y="23"/>
                        </a:lnTo>
                        <a:lnTo>
                          <a:pt x="14" y="8"/>
                        </a:lnTo>
                        <a:lnTo>
                          <a:pt x="21" y="0"/>
                        </a:lnTo>
                        <a:lnTo>
                          <a:pt x="28" y="0"/>
                        </a:lnTo>
                        <a:lnTo>
                          <a:pt x="49" y="0"/>
                        </a:lnTo>
                        <a:lnTo>
                          <a:pt x="56" y="15"/>
                        </a:lnTo>
                      </a:path>
                    </a:pathLst>
                  </a:custGeom>
                  <a:solidFill>
                    <a:srgbClr val="9F9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74" name="Freeform 250">
                    <a:extLst>
                      <a:ext uri="{FF2B5EF4-FFF2-40B4-BE49-F238E27FC236}">
                        <a16:creationId xmlns:a16="http://schemas.microsoft.com/office/drawing/2014/main" id="{BD3DF2D6-7A95-6507-9CB2-045D0F49DE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50" y="2635"/>
                    <a:ext cx="57" cy="145"/>
                  </a:xfrm>
                  <a:custGeom>
                    <a:avLst/>
                    <a:gdLst>
                      <a:gd name="T0" fmla="*/ 56 w 57"/>
                      <a:gd name="T1" fmla="*/ 15 h 145"/>
                      <a:gd name="T2" fmla="*/ 56 w 57"/>
                      <a:gd name="T3" fmla="*/ 61 h 145"/>
                      <a:gd name="T4" fmla="*/ 49 w 57"/>
                      <a:gd name="T5" fmla="*/ 114 h 145"/>
                      <a:gd name="T6" fmla="*/ 56 w 57"/>
                      <a:gd name="T7" fmla="*/ 144 h 145"/>
                      <a:gd name="T8" fmla="*/ 35 w 57"/>
                      <a:gd name="T9" fmla="*/ 144 h 145"/>
                      <a:gd name="T10" fmla="*/ 28 w 57"/>
                      <a:gd name="T11" fmla="*/ 144 h 145"/>
                      <a:gd name="T12" fmla="*/ 7 w 57"/>
                      <a:gd name="T13" fmla="*/ 136 h 145"/>
                      <a:gd name="T14" fmla="*/ 0 w 57"/>
                      <a:gd name="T15" fmla="*/ 136 h 145"/>
                      <a:gd name="T16" fmla="*/ 7 w 57"/>
                      <a:gd name="T17" fmla="*/ 114 h 145"/>
                      <a:gd name="T18" fmla="*/ 7 w 57"/>
                      <a:gd name="T19" fmla="*/ 83 h 145"/>
                      <a:gd name="T20" fmla="*/ 14 w 57"/>
                      <a:gd name="T21" fmla="*/ 61 h 145"/>
                      <a:gd name="T22" fmla="*/ 7 w 57"/>
                      <a:gd name="T23" fmla="*/ 38 h 145"/>
                      <a:gd name="T24" fmla="*/ 14 w 57"/>
                      <a:gd name="T25" fmla="*/ 23 h 145"/>
                      <a:gd name="T26" fmla="*/ 14 w 57"/>
                      <a:gd name="T27" fmla="*/ 8 h 145"/>
                      <a:gd name="T28" fmla="*/ 21 w 57"/>
                      <a:gd name="T29" fmla="*/ 0 h 145"/>
                      <a:gd name="T30" fmla="*/ 28 w 57"/>
                      <a:gd name="T31" fmla="*/ 0 h 145"/>
                      <a:gd name="T32" fmla="*/ 49 w 57"/>
                      <a:gd name="T33" fmla="*/ 0 h 145"/>
                      <a:gd name="T34" fmla="*/ 56 w 57"/>
                      <a:gd name="T35" fmla="*/ 15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7" h="145">
                        <a:moveTo>
                          <a:pt x="56" y="15"/>
                        </a:moveTo>
                        <a:lnTo>
                          <a:pt x="56" y="61"/>
                        </a:lnTo>
                        <a:lnTo>
                          <a:pt x="49" y="114"/>
                        </a:lnTo>
                        <a:lnTo>
                          <a:pt x="56" y="144"/>
                        </a:lnTo>
                        <a:lnTo>
                          <a:pt x="35" y="144"/>
                        </a:lnTo>
                        <a:lnTo>
                          <a:pt x="28" y="144"/>
                        </a:lnTo>
                        <a:lnTo>
                          <a:pt x="7" y="136"/>
                        </a:lnTo>
                        <a:lnTo>
                          <a:pt x="0" y="136"/>
                        </a:lnTo>
                        <a:lnTo>
                          <a:pt x="7" y="114"/>
                        </a:lnTo>
                        <a:lnTo>
                          <a:pt x="7" y="83"/>
                        </a:lnTo>
                        <a:lnTo>
                          <a:pt x="14" y="61"/>
                        </a:lnTo>
                        <a:lnTo>
                          <a:pt x="7" y="38"/>
                        </a:lnTo>
                        <a:lnTo>
                          <a:pt x="14" y="23"/>
                        </a:lnTo>
                        <a:lnTo>
                          <a:pt x="14" y="8"/>
                        </a:lnTo>
                        <a:lnTo>
                          <a:pt x="21" y="0"/>
                        </a:lnTo>
                        <a:lnTo>
                          <a:pt x="28" y="0"/>
                        </a:lnTo>
                        <a:lnTo>
                          <a:pt x="49" y="0"/>
                        </a:lnTo>
                        <a:lnTo>
                          <a:pt x="56" y="15"/>
                        </a:lnTo>
                      </a:path>
                    </a:pathLst>
                  </a:custGeom>
                  <a:solidFill>
                    <a:srgbClr val="9F9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75" name="Freeform 251">
                    <a:extLst>
                      <a:ext uri="{FF2B5EF4-FFF2-40B4-BE49-F238E27FC236}">
                        <a16:creationId xmlns:a16="http://schemas.microsoft.com/office/drawing/2014/main" id="{277137BA-715D-46FB-5BCA-772168ACF7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78" y="2707"/>
                    <a:ext cx="73" cy="33"/>
                  </a:xfrm>
                  <a:custGeom>
                    <a:avLst/>
                    <a:gdLst>
                      <a:gd name="T0" fmla="*/ 50 w 73"/>
                      <a:gd name="T1" fmla="*/ 0 h 33"/>
                      <a:gd name="T2" fmla="*/ 36 w 73"/>
                      <a:gd name="T3" fmla="*/ 6 h 33"/>
                      <a:gd name="T4" fmla="*/ 29 w 73"/>
                      <a:gd name="T5" fmla="*/ 6 h 33"/>
                      <a:gd name="T6" fmla="*/ 14 w 73"/>
                      <a:gd name="T7" fmla="*/ 6 h 33"/>
                      <a:gd name="T8" fmla="*/ 7 w 73"/>
                      <a:gd name="T9" fmla="*/ 13 h 33"/>
                      <a:gd name="T10" fmla="*/ 0 w 73"/>
                      <a:gd name="T11" fmla="*/ 13 h 33"/>
                      <a:gd name="T12" fmla="*/ 7 w 73"/>
                      <a:gd name="T13" fmla="*/ 19 h 33"/>
                      <a:gd name="T14" fmla="*/ 22 w 73"/>
                      <a:gd name="T15" fmla="*/ 26 h 33"/>
                      <a:gd name="T16" fmla="*/ 43 w 73"/>
                      <a:gd name="T17" fmla="*/ 26 h 33"/>
                      <a:gd name="T18" fmla="*/ 50 w 73"/>
                      <a:gd name="T19" fmla="*/ 26 h 33"/>
                      <a:gd name="T20" fmla="*/ 58 w 73"/>
                      <a:gd name="T21" fmla="*/ 26 h 33"/>
                      <a:gd name="T22" fmla="*/ 72 w 73"/>
                      <a:gd name="T23" fmla="*/ 32 h 33"/>
                      <a:gd name="T24" fmla="*/ 72 w 73"/>
                      <a:gd name="T25" fmla="*/ 26 h 33"/>
                      <a:gd name="T26" fmla="*/ 72 w 73"/>
                      <a:gd name="T27" fmla="*/ 13 h 33"/>
                      <a:gd name="T28" fmla="*/ 50 w 73"/>
                      <a:gd name="T29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3" h="33">
                        <a:moveTo>
                          <a:pt x="50" y="0"/>
                        </a:moveTo>
                        <a:lnTo>
                          <a:pt x="36" y="6"/>
                        </a:lnTo>
                        <a:lnTo>
                          <a:pt x="29" y="6"/>
                        </a:lnTo>
                        <a:lnTo>
                          <a:pt x="14" y="6"/>
                        </a:lnTo>
                        <a:lnTo>
                          <a:pt x="7" y="13"/>
                        </a:lnTo>
                        <a:lnTo>
                          <a:pt x="0" y="13"/>
                        </a:lnTo>
                        <a:lnTo>
                          <a:pt x="7" y="19"/>
                        </a:lnTo>
                        <a:lnTo>
                          <a:pt x="22" y="26"/>
                        </a:lnTo>
                        <a:lnTo>
                          <a:pt x="43" y="26"/>
                        </a:lnTo>
                        <a:lnTo>
                          <a:pt x="50" y="26"/>
                        </a:lnTo>
                        <a:lnTo>
                          <a:pt x="58" y="26"/>
                        </a:lnTo>
                        <a:lnTo>
                          <a:pt x="72" y="32"/>
                        </a:lnTo>
                        <a:lnTo>
                          <a:pt x="72" y="26"/>
                        </a:lnTo>
                        <a:lnTo>
                          <a:pt x="72" y="13"/>
                        </a:lnTo>
                        <a:lnTo>
                          <a:pt x="5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76" name="Freeform 252">
                    <a:extLst>
                      <a:ext uri="{FF2B5EF4-FFF2-40B4-BE49-F238E27FC236}">
                        <a16:creationId xmlns:a16="http://schemas.microsoft.com/office/drawing/2014/main" id="{28B1F4A6-854B-5F66-1972-CC981BA293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78" y="2707"/>
                    <a:ext cx="73" cy="33"/>
                  </a:xfrm>
                  <a:custGeom>
                    <a:avLst/>
                    <a:gdLst>
                      <a:gd name="T0" fmla="*/ 50 w 73"/>
                      <a:gd name="T1" fmla="*/ 0 h 33"/>
                      <a:gd name="T2" fmla="*/ 36 w 73"/>
                      <a:gd name="T3" fmla="*/ 6 h 33"/>
                      <a:gd name="T4" fmla="*/ 29 w 73"/>
                      <a:gd name="T5" fmla="*/ 6 h 33"/>
                      <a:gd name="T6" fmla="*/ 14 w 73"/>
                      <a:gd name="T7" fmla="*/ 6 h 33"/>
                      <a:gd name="T8" fmla="*/ 7 w 73"/>
                      <a:gd name="T9" fmla="*/ 13 h 33"/>
                      <a:gd name="T10" fmla="*/ 0 w 73"/>
                      <a:gd name="T11" fmla="*/ 13 h 33"/>
                      <a:gd name="T12" fmla="*/ 7 w 73"/>
                      <a:gd name="T13" fmla="*/ 19 h 33"/>
                      <a:gd name="T14" fmla="*/ 22 w 73"/>
                      <a:gd name="T15" fmla="*/ 26 h 33"/>
                      <a:gd name="T16" fmla="*/ 43 w 73"/>
                      <a:gd name="T17" fmla="*/ 26 h 33"/>
                      <a:gd name="T18" fmla="*/ 50 w 73"/>
                      <a:gd name="T19" fmla="*/ 26 h 33"/>
                      <a:gd name="T20" fmla="*/ 58 w 73"/>
                      <a:gd name="T21" fmla="*/ 26 h 33"/>
                      <a:gd name="T22" fmla="*/ 72 w 73"/>
                      <a:gd name="T23" fmla="*/ 32 h 33"/>
                      <a:gd name="T24" fmla="*/ 72 w 73"/>
                      <a:gd name="T25" fmla="*/ 26 h 33"/>
                      <a:gd name="T26" fmla="*/ 72 w 73"/>
                      <a:gd name="T27" fmla="*/ 13 h 33"/>
                      <a:gd name="T28" fmla="*/ 50 w 73"/>
                      <a:gd name="T29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3" h="33">
                        <a:moveTo>
                          <a:pt x="50" y="0"/>
                        </a:moveTo>
                        <a:lnTo>
                          <a:pt x="36" y="6"/>
                        </a:lnTo>
                        <a:lnTo>
                          <a:pt x="29" y="6"/>
                        </a:lnTo>
                        <a:lnTo>
                          <a:pt x="14" y="6"/>
                        </a:lnTo>
                        <a:lnTo>
                          <a:pt x="7" y="13"/>
                        </a:lnTo>
                        <a:lnTo>
                          <a:pt x="0" y="13"/>
                        </a:lnTo>
                        <a:lnTo>
                          <a:pt x="7" y="19"/>
                        </a:lnTo>
                        <a:lnTo>
                          <a:pt x="22" y="26"/>
                        </a:lnTo>
                        <a:lnTo>
                          <a:pt x="43" y="26"/>
                        </a:lnTo>
                        <a:lnTo>
                          <a:pt x="50" y="26"/>
                        </a:lnTo>
                        <a:lnTo>
                          <a:pt x="58" y="26"/>
                        </a:lnTo>
                        <a:lnTo>
                          <a:pt x="72" y="32"/>
                        </a:lnTo>
                        <a:lnTo>
                          <a:pt x="72" y="26"/>
                        </a:lnTo>
                        <a:lnTo>
                          <a:pt x="72" y="13"/>
                        </a:lnTo>
                        <a:lnTo>
                          <a:pt x="5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77" name="Freeform 253">
                    <a:extLst>
                      <a:ext uri="{FF2B5EF4-FFF2-40B4-BE49-F238E27FC236}">
                        <a16:creationId xmlns:a16="http://schemas.microsoft.com/office/drawing/2014/main" id="{1CBDAF62-F9D6-BBB0-5C15-9F366F8E24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0" y="2739"/>
                    <a:ext cx="17" cy="25"/>
                  </a:xfrm>
                  <a:custGeom>
                    <a:avLst/>
                    <a:gdLst>
                      <a:gd name="T0" fmla="*/ 16 w 17"/>
                      <a:gd name="T1" fmla="*/ 0 h 25"/>
                      <a:gd name="T2" fmla="*/ 8 w 17"/>
                      <a:gd name="T3" fmla="*/ 12 h 25"/>
                      <a:gd name="T4" fmla="*/ 8 w 17"/>
                      <a:gd name="T5" fmla="*/ 18 h 25"/>
                      <a:gd name="T6" fmla="*/ 0 w 17"/>
                      <a:gd name="T7" fmla="*/ 24 h 25"/>
                      <a:gd name="T8" fmla="*/ 16 w 17"/>
                      <a:gd name="T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16" y="0"/>
                        </a:moveTo>
                        <a:lnTo>
                          <a:pt x="8" y="12"/>
                        </a:lnTo>
                        <a:lnTo>
                          <a:pt x="8" y="18"/>
                        </a:lnTo>
                        <a:lnTo>
                          <a:pt x="0" y="24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78" name="Freeform 254">
                    <a:extLst>
                      <a:ext uri="{FF2B5EF4-FFF2-40B4-BE49-F238E27FC236}">
                        <a16:creationId xmlns:a16="http://schemas.microsoft.com/office/drawing/2014/main" id="{BEB53361-D4DD-DFEB-83C7-990A39990F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0" y="2739"/>
                    <a:ext cx="17" cy="25"/>
                  </a:xfrm>
                  <a:custGeom>
                    <a:avLst/>
                    <a:gdLst>
                      <a:gd name="T0" fmla="*/ 16 w 17"/>
                      <a:gd name="T1" fmla="*/ 0 h 25"/>
                      <a:gd name="T2" fmla="*/ 8 w 17"/>
                      <a:gd name="T3" fmla="*/ 12 h 25"/>
                      <a:gd name="T4" fmla="*/ 8 w 17"/>
                      <a:gd name="T5" fmla="*/ 18 h 25"/>
                      <a:gd name="T6" fmla="*/ 0 w 17"/>
                      <a:gd name="T7" fmla="*/ 24 h 25"/>
                      <a:gd name="T8" fmla="*/ 16 w 17"/>
                      <a:gd name="T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16" y="0"/>
                        </a:moveTo>
                        <a:lnTo>
                          <a:pt x="8" y="12"/>
                        </a:lnTo>
                        <a:lnTo>
                          <a:pt x="8" y="18"/>
                        </a:lnTo>
                        <a:lnTo>
                          <a:pt x="0" y="24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00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79" name="Freeform 255">
                    <a:extLst>
                      <a:ext uri="{FF2B5EF4-FFF2-40B4-BE49-F238E27FC236}">
                        <a16:creationId xmlns:a16="http://schemas.microsoft.com/office/drawing/2014/main" id="{25925868-5EA1-3278-0F27-1798BA9E26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6" y="2735"/>
                    <a:ext cx="17" cy="33"/>
                  </a:xfrm>
                  <a:custGeom>
                    <a:avLst/>
                    <a:gdLst>
                      <a:gd name="T0" fmla="*/ 16 w 17"/>
                      <a:gd name="T1" fmla="*/ 0 h 33"/>
                      <a:gd name="T2" fmla="*/ 8 w 17"/>
                      <a:gd name="T3" fmla="*/ 16 h 33"/>
                      <a:gd name="T4" fmla="*/ 8 w 17"/>
                      <a:gd name="T5" fmla="*/ 24 h 33"/>
                      <a:gd name="T6" fmla="*/ 0 w 17"/>
                      <a:gd name="T7" fmla="*/ 32 h 33"/>
                      <a:gd name="T8" fmla="*/ 16 w 17"/>
                      <a:gd name="T9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33">
                        <a:moveTo>
                          <a:pt x="16" y="0"/>
                        </a:moveTo>
                        <a:lnTo>
                          <a:pt x="8" y="16"/>
                        </a:lnTo>
                        <a:lnTo>
                          <a:pt x="8" y="24"/>
                        </a:lnTo>
                        <a:lnTo>
                          <a:pt x="0" y="32"/>
                        </a:lnTo>
                        <a:lnTo>
                          <a:pt x="16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5F5F7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80" name="Freeform 256">
                    <a:extLst>
                      <a:ext uri="{FF2B5EF4-FFF2-40B4-BE49-F238E27FC236}">
                        <a16:creationId xmlns:a16="http://schemas.microsoft.com/office/drawing/2014/main" id="{7DF1FA0B-82D2-083A-1186-F7F09EC90E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58" y="2651"/>
                    <a:ext cx="49" cy="97"/>
                  </a:xfrm>
                  <a:custGeom>
                    <a:avLst/>
                    <a:gdLst>
                      <a:gd name="T0" fmla="*/ 48 w 49"/>
                      <a:gd name="T1" fmla="*/ 7 h 97"/>
                      <a:gd name="T2" fmla="*/ 41 w 49"/>
                      <a:gd name="T3" fmla="*/ 22 h 97"/>
                      <a:gd name="T4" fmla="*/ 41 w 49"/>
                      <a:gd name="T5" fmla="*/ 30 h 97"/>
                      <a:gd name="T6" fmla="*/ 34 w 49"/>
                      <a:gd name="T7" fmla="*/ 37 h 97"/>
                      <a:gd name="T8" fmla="*/ 34 w 49"/>
                      <a:gd name="T9" fmla="*/ 44 h 97"/>
                      <a:gd name="T10" fmla="*/ 34 w 49"/>
                      <a:gd name="T11" fmla="*/ 52 h 97"/>
                      <a:gd name="T12" fmla="*/ 27 w 49"/>
                      <a:gd name="T13" fmla="*/ 52 h 97"/>
                      <a:gd name="T14" fmla="*/ 27 w 49"/>
                      <a:gd name="T15" fmla="*/ 59 h 97"/>
                      <a:gd name="T16" fmla="*/ 21 w 49"/>
                      <a:gd name="T17" fmla="*/ 66 h 97"/>
                      <a:gd name="T18" fmla="*/ 14 w 49"/>
                      <a:gd name="T19" fmla="*/ 74 h 97"/>
                      <a:gd name="T20" fmla="*/ 14 w 49"/>
                      <a:gd name="T21" fmla="*/ 89 h 97"/>
                      <a:gd name="T22" fmla="*/ 7 w 49"/>
                      <a:gd name="T23" fmla="*/ 96 h 97"/>
                      <a:gd name="T24" fmla="*/ 7 w 49"/>
                      <a:gd name="T25" fmla="*/ 89 h 97"/>
                      <a:gd name="T26" fmla="*/ 0 w 49"/>
                      <a:gd name="T27" fmla="*/ 89 h 97"/>
                      <a:gd name="T28" fmla="*/ 0 w 49"/>
                      <a:gd name="T29" fmla="*/ 81 h 97"/>
                      <a:gd name="T30" fmla="*/ 41 w 49"/>
                      <a:gd name="T31" fmla="*/ 0 h 97"/>
                      <a:gd name="T32" fmla="*/ 48 w 49"/>
                      <a:gd name="T33" fmla="*/ 7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9" h="97">
                        <a:moveTo>
                          <a:pt x="48" y="7"/>
                        </a:moveTo>
                        <a:lnTo>
                          <a:pt x="41" y="22"/>
                        </a:lnTo>
                        <a:lnTo>
                          <a:pt x="41" y="30"/>
                        </a:lnTo>
                        <a:lnTo>
                          <a:pt x="34" y="37"/>
                        </a:lnTo>
                        <a:lnTo>
                          <a:pt x="34" y="44"/>
                        </a:lnTo>
                        <a:lnTo>
                          <a:pt x="34" y="52"/>
                        </a:lnTo>
                        <a:lnTo>
                          <a:pt x="27" y="52"/>
                        </a:lnTo>
                        <a:lnTo>
                          <a:pt x="27" y="59"/>
                        </a:lnTo>
                        <a:lnTo>
                          <a:pt x="21" y="66"/>
                        </a:lnTo>
                        <a:lnTo>
                          <a:pt x="14" y="74"/>
                        </a:lnTo>
                        <a:lnTo>
                          <a:pt x="14" y="89"/>
                        </a:lnTo>
                        <a:lnTo>
                          <a:pt x="7" y="96"/>
                        </a:lnTo>
                        <a:lnTo>
                          <a:pt x="7" y="89"/>
                        </a:lnTo>
                        <a:lnTo>
                          <a:pt x="0" y="89"/>
                        </a:lnTo>
                        <a:lnTo>
                          <a:pt x="0" y="81"/>
                        </a:lnTo>
                        <a:lnTo>
                          <a:pt x="41" y="0"/>
                        </a:lnTo>
                        <a:lnTo>
                          <a:pt x="48" y="7"/>
                        </a:lnTo>
                      </a:path>
                    </a:pathLst>
                  </a:custGeom>
                  <a:solidFill>
                    <a:srgbClr val="5F5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81" name="Freeform 257">
                    <a:extLst>
                      <a:ext uri="{FF2B5EF4-FFF2-40B4-BE49-F238E27FC236}">
                        <a16:creationId xmlns:a16="http://schemas.microsoft.com/office/drawing/2014/main" id="{FCFCDBE5-75E9-5379-A80B-4EFE57A02A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58" y="2651"/>
                    <a:ext cx="49" cy="97"/>
                  </a:xfrm>
                  <a:custGeom>
                    <a:avLst/>
                    <a:gdLst>
                      <a:gd name="T0" fmla="*/ 48 w 49"/>
                      <a:gd name="T1" fmla="*/ 7 h 97"/>
                      <a:gd name="T2" fmla="*/ 41 w 49"/>
                      <a:gd name="T3" fmla="*/ 22 h 97"/>
                      <a:gd name="T4" fmla="*/ 41 w 49"/>
                      <a:gd name="T5" fmla="*/ 30 h 97"/>
                      <a:gd name="T6" fmla="*/ 34 w 49"/>
                      <a:gd name="T7" fmla="*/ 37 h 97"/>
                      <a:gd name="T8" fmla="*/ 34 w 49"/>
                      <a:gd name="T9" fmla="*/ 44 h 97"/>
                      <a:gd name="T10" fmla="*/ 34 w 49"/>
                      <a:gd name="T11" fmla="*/ 52 h 97"/>
                      <a:gd name="T12" fmla="*/ 27 w 49"/>
                      <a:gd name="T13" fmla="*/ 52 h 97"/>
                      <a:gd name="T14" fmla="*/ 27 w 49"/>
                      <a:gd name="T15" fmla="*/ 59 h 97"/>
                      <a:gd name="T16" fmla="*/ 21 w 49"/>
                      <a:gd name="T17" fmla="*/ 66 h 97"/>
                      <a:gd name="T18" fmla="*/ 14 w 49"/>
                      <a:gd name="T19" fmla="*/ 74 h 97"/>
                      <a:gd name="T20" fmla="*/ 14 w 49"/>
                      <a:gd name="T21" fmla="*/ 89 h 97"/>
                      <a:gd name="T22" fmla="*/ 7 w 49"/>
                      <a:gd name="T23" fmla="*/ 96 h 97"/>
                      <a:gd name="T24" fmla="*/ 7 w 49"/>
                      <a:gd name="T25" fmla="*/ 89 h 97"/>
                      <a:gd name="T26" fmla="*/ 0 w 49"/>
                      <a:gd name="T27" fmla="*/ 89 h 97"/>
                      <a:gd name="T28" fmla="*/ 0 w 49"/>
                      <a:gd name="T29" fmla="*/ 81 h 97"/>
                      <a:gd name="T30" fmla="*/ 41 w 49"/>
                      <a:gd name="T31" fmla="*/ 0 h 97"/>
                      <a:gd name="T32" fmla="*/ 48 w 49"/>
                      <a:gd name="T33" fmla="*/ 7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9" h="97">
                        <a:moveTo>
                          <a:pt x="48" y="7"/>
                        </a:moveTo>
                        <a:lnTo>
                          <a:pt x="41" y="22"/>
                        </a:lnTo>
                        <a:lnTo>
                          <a:pt x="41" y="30"/>
                        </a:lnTo>
                        <a:lnTo>
                          <a:pt x="34" y="37"/>
                        </a:lnTo>
                        <a:lnTo>
                          <a:pt x="34" y="44"/>
                        </a:lnTo>
                        <a:lnTo>
                          <a:pt x="34" y="52"/>
                        </a:lnTo>
                        <a:lnTo>
                          <a:pt x="27" y="52"/>
                        </a:lnTo>
                        <a:lnTo>
                          <a:pt x="27" y="59"/>
                        </a:lnTo>
                        <a:lnTo>
                          <a:pt x="21" y="66"/>
                        </a:lnTo>
                        <a:lnTo>
                          <a:pt x="14" y="74"/>
                        </a:lnTo>
                        <a:lnTo>
                          <a:pt x="14" y="89"/>
                        </a:lnTo>
                        <a:lnTo>
                          <a:pt x="7" y="96"/>
                        </a:lnTo>
                        <a:lnTo>
                          <a:pt x="7" y="89"/>
                        </a:lnTo>
                        <a:lnTo>
                          <a:pt x="0" y="89"/>
                        </a:lnTo>
                        <a:lnTo>
                          <a:pt x="0" y="81"/>
                        </a:lnTo>
                        <a:lnTo>
                          <a:pt x="41" y="0"/>
                        </a:lnTo>
                        <a:lnTo>
                          <a:pt x="48" y="7"/>
                        </a:lnTo>
                      </a:path>
                    </a:pathLst>
                  </a:custGeom>
                  <a:solidFill>
                    <a:srgbClr val="5F5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82" name="Freeform 258">
                    <a:extLst>
                      <a:ext uri="{FF2B5EF4-FFF2-40B4-BE49-F238E27FC236}">
                        <a16:creationId xmlns:a16="http://schemas.microsoft.com/office/drawing/2014/main" id="{0391B563-D6E2-27A4-4ADD-870934E2B0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18" y="2587"/>
                    <a:ext cx="241" cy="153"/>
                  </a:xfrm>
                  <a:custGeom>
                    <a:avLst/>
                    <a:gdLst>
                      <a:gd name="T0" fmla="*/ 163 w 241"/>
                      <a:gd name="T1" fmla="*/ 15 h 153"/>
                      <a:gd name="T2" fmla="*/ 147 w 241"/>
                      <a:gd name="T3" fmla="*/ 8 h 153"/>
                      <a:gd name="T4" fmla="*/ 124 w 241"/>
                      <a:gd name="T5" fmla="*/ 8 h 153"/>
                      <a:gd name="T6" fmla="*/ 93 w 241"/>
                      <a:gd name="T7" fmla="*/ 0 h 153"/>
                      <a:gd name="T8" fmla="*/ 77 w 241"/>
                      <a:gd name="T9" fmla="*/ 0 h 153"/>
                      <a:gd name="T10" fmla="*/ 70 w 241"/>
                      <a:gd name="T11" fmla="*/ 8 h 153"/>
                      <a:gd name="T12" fmla="*/ 62 w 241"/>
                      <a:gd name="T13" fmla="*/ 15 h 153"/>
                      <a:gd name="T14" fmla="*/ 62 w 241"/>
                      <a:gd name="T15" fmla="*/ 23 h 153"/>
                      <a:gd name="T16" fmla="*/ 46 w 241"/>
                      <a:gd name="T17" fmla="*/ 38 h 153"/>
                      <a:gd name="T18" fmla="*/ 39 w 241"/>
                      <a:gd name="T19" fmla="*/ 68 h 153"/>
                      <a:gd name="T20" fmla="*/ 31 w 241"/>
                      <a:gd name="T21" fmla="*/ 76 h 153"/>
                      <a:gd name="T22" fmla="*/ 0 w 241"/>
                      <a:gd name="T23" fmla="*/ 114 h 153"/>
                      <a:gd name="T24" fmla="*/ 15 w 241"/>
                      <a:gd name="T25" fmla="*/ 122 h 153"/>
                      <a:gd name="T26" fmla="*/ 31 w 241"/>
                      <a:gd name="T27" fmla="*/ 137 h 153"/>
                      <a:gd name="T28" fmla="*/ 39 w 241"/>
                      <a:gd name="T29" fmla="*/ 152 h 153"/>
                      <a:gd name="T30" fmla="*/ 46 w 241"/>
                      <a:gd name="T31" fmla="*/ 137 h 153"/>
                      <a:gd name="T32" fmla="*/ 62 w 241"/>
                      <a:gd name="T33" fmla="*/ 122 h 153"/>
                      <a:gd name="T34" fmla="*/ 70 w 241"/>
                      <a:gd name="T35" fmla="*/ 106 h 153"/>
                      <a:gd name="T36" fmla="*/ 77 w 241"/>
                      <a:gd name="T37" fmla="*/ 91 h 153"/>
                      <a:gd name="T38" fmla="*/ 85 w 241"/>
                      <a:gd name="T39" fmla="*/ 76 h 153"/>
                      <a:gd name="T40" fmla="*/ 85 w 241"/>
                      <a:gd name="T41" fmla="*/ 61 h 153"/>
                      <a:gd name="T42" fmla="*/ 116 w 241"/>
                      <a:gd name="T43" fmla="*/ 68 h 153"/>
                      <a:gd name="T44" fmla="*/ 139 w 241"/>
                      <a:gd name="T45" fmla="*/ 76 h 153"/>
                      <a:gd name="T46" fmla="*/ 163 w 241"/>
                      <a:gd name="T47" fmla="*/ 76 h 153"/>
                      <a:gd name="T48" fmla="*/ 186 w 241"/>
                      <a:gd name="T49" fmla="*/ 76 h 153"/>
                      <a:gd name="T50" fmla="*/ 201 w 241"/>
                      <a:gd name="T51" fmla="*/ 76 h 153"/>
                      <a:gd name="T52" fmla="*/ 217 w 241"/>
                      <a:gd name="T53" fmla="*/ 76 h 153"/>
                      <a:gd name="T54" fmla="*/ 232 w 241"/>
                      <a:gd name="T55" fmla="*/ 68 h 153"/>
                      <a:gd name="T56" fmla="*/ 240 w 241"/>
                      <a:gd name="T57" fmla="*/ 61 h 153"/>
                      <a:gd name="T58" fmla="*/ 240 w 241"/>
                      <a:gd name="T59" fmla="*/ 53 h 153"/>
                      <a:gd name="T60" fmla="*/ 163 w 241"/>
                      <a:gd name="T61" fmla="*/ 15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41" h="153">
                        <a:moveTo>
                          <a:pt x="163" y="15"/>
                        </a:moveTo>
                        <a:lnTo>
                          <a:pt x="147" y="8"/>
                        </a:lnTo>
                        <a:lnTo>
                          <a:pt x="124" y="8"/>
                        </a:lnTo>
                        <a:lnTo>
                          <a:pt x="93" y="0"/>
                        </a:lnTo>
                        <a:lnTo>
                          <a:pt x="77" y="0"/>
                        </a:lnTo>
                        <a:lnTo>
                          <a:pt x="70" y="8"/>
                        </a:lnTo>
                        <a:lnTo>
                          <a:pt x="62" y="15"/>
                        </a:lnTo>
                        <a:lnTo>
                          <a:pt x="62" y="23"/>
                        </a:lnTo>
                        <a:lnTo>
                          <a:pt x="46" y="38"/>
                        </a:lnTo>
                        <a:lnTo>
                          <a:pt x="39" y="68"/>
                        </a:lnTo>
                        <a:lnTo>
                          <a:pt x="31" y="76"/>
                        </a:lnTo>
                        <a:lnTo>
                          <a:pt x="0" y="114"/>
                        </a:lnTo>
                        <a:lnTo>
                          <a:pt x="15" y="122"/>
                        </a:lnTo>
                        <a:lnTo>
                          <a:pt x="31" y="137"/>
                        </a:lnTo>
                        <a:lnTo>
                          <a:pt x="39" y="152"/>
                        </a:lnTo>
                        <a:lnTo>
                          <a:pt x="46" y="137"/>
                        </a:lnTo>
                        <a:lnTo>
                          <a:pt x="62" y="122"/>
                        </a:lnTo>
                        <a:lnTo>
                          <a:pt x="70" y="106"/>
                        </a:lnTo>
                        <a:lnTo>
                          <a:pt x="77" y="91"/>
                        </a:lnTo>
                        <a:lnTo>
                          <a:pt x="85" y="76"/>
                        </a:lnTo>
                        <a:lnTo>
                          <a:pt x="85" y="61"/>
                        </a:lnTo>
                        <a:lnTo>
                          <a:pt x="116" y="68"/>
                        </a:lnTo>
                        <a:lnTo>
                          <a:pt x="139" y="76"/>
                        </a:lnTo>
                        <a:lnTo>
                          <a:pt x="163" y="76"/>
                        </a:lnTo>
                        <a:lnTo>
                          <a:pt x="186" y="76"/>
                        </a:lnTo>
                        <a:lnTo>
                          <a:pt x="201" y="76"/>
                        </a:lnTo>
                        <a:lnTo>
                          <a:pt x="217" y="76"/>
                        </a:lnTo>
                        <a:lnTo>
                          <a:pt x="232" y="68"/>
                        </a:lnTo>
                        <a:lnTo>
                          <a:pt x="240" y="61"/>
                        </a:lnTo>
                        <a:lnTo>
                          <a:pt x="240" y="53"/>
                        </a:lnTo>
                        <a:lnTo>
                          <a:pt x="163" y="15"/>
                        </a:lnTo>
                      </a:path>
                    </a:pathLst>
                  </a:custGeom>
                  <a:solidFill>
                    <a:srgbClr val="9F9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83" name="Freeform 259">
                    <a:extLst>
                      <a:ext uri="{FF2B5EF4-FFF2-40B4-BE49-F238E27FC236}">
                        <a16:creationId xmlns:a16="http://schemas.microsoft.com/office/drawing/2014/main" id="{4CF2F25B-BAA7-0047-C5A6-BEC9E597A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18" y="2587"/>
                    <a:ext cx="241" cy="153"/>
                  </a:xfrm>
                  <a:custGeom>
                    <a:avLst/>
                    <a:gdLst>
                      <a:gd name="T0" fmla="*/ 163 w 241"/>
                      <a:gd name="T1" fmla="*/ 15 h 153"/>
                      <a:gd name="T2" fmla="*/ 147 w 241"/>
                      <a:gd name="T3" fmla="*/ 8 h 153"/>
                      <a:gd name="T4" fmla="*/ 124 w 241"/>
                      <a:gd name="T5" fmla="*/ 8 h 153"/>
                      <a:gd name="T6" fmla="*/ 93 w 241"/>
                      <a:gd name="T7" fmla="*/ 0 h 153"/>
                      <a:gd name="T8" fmla="*/ 77 w 241"/>
                      <a:gd name="T9" fmla="*/ 0 h 153"/>
                      <a:gd name="T10" fmla="*/ 70 w 241"/>
                      <a:gd name="T11" fmla="*/ 8 h 153"/>
                      <a:gd name="T12" fmla="*/ 62 w 241"/>
                      <a:gd name="T13" fmla="*/ 15 h 153"/>
                      <a:gd name="T14" fmla="*/ 62 w 241"/>
                      <a:gd name="T15" fmla="*/ 23 h 153"/>
                      <a:gd name="T16" fmla="*/ 46 w 241"/>
                      <a:gd name="T17" fmla="*/ 38 h 153"/>
                      <a:gd name="T18" fmla="*/ 39 w 241"/>
                      <a:gd name="T19" fmla="*/ 68 h 153"/>
                      <a:gd name="T20" fmla="*/ 31 w 241"/>
                      <a:gd name="T21" fmla="*/ 76 h 153"/>
                      <a:gd name="T22" fmla="*/ 0 w 241"/>
                      <a:gd name="T23" fmla="*/ 114 h 153"/>
                      <a:gd name="T24" fmla="*/ 15 w 241"/>
                      <a:gd name="T25" fmla="*/ 122 h 153"/>
                      <a:gd name="T26" fmla="*/ 31 w 241"/>
                      <a:gd name="T27" fmla="*/ 137 h 153"/>
                      <a:gd name="T28" fmla="*/ 39 w 241"/>
                      <a:gd name="T29" fmla="*/ 152 h 153"/>
                      <a:gd name="T30" fmla="*/ 46 w 241"/>
                      <a:gd name="T31" fmla="*/ 137 h 153"/>
                      <a:gd name="T32" fmla="*/ 62 w 241"/>
                      <a:gd name="T33" fmla="*/ 122 h 153"/>
                      <a:gd name="T34" fmla="*/ 70 w 241"/>
                      <a:gd name="T35" fmla="*/ 106 h 153"/>
                      <a:gd name="T36" fmla="*/ 77 w 241"/>
                      <a:gd name="T37" fmla="*/ 91 h 153"/>
                      <a:gd name="T38" fmla="*/ 85 w 241"/>
                      <a:gd name="T39" fmla="*/ 76 h 153"/>
                      <a:gd name="T40" fmla="*/ 85 w 241"/>
                      <a:gd name="T41" fmla="*/ 61 h 153"/>
                      <a:gd name="T42" fmla="*/ 116 w 241"/>
                      <a:gd name="T43" fmla="*/ 68 h 153"/>
                      <a:gd name="T44" fmla="*/ 139 w 241"/>
                      <a:gd name="T45" fmla="*/ 76 h 153"/>
                      <a:gd name="T46" fmla="*/ 163 w 241"/>
                      <a:gd name="T47" fmla="*/ 76 h 153"/>
                      <a:gd name="T48" fmla="*/ 186 w 241"/>
                      <a:gd name="T49" fmla="*/ 76 h 153"/>
                      <a:gd name="T50" fmla="*/ 201 w 241"/>
                      <a:gd name="T51" fmla="*/ 76 h 153"/>
                      <a:gd name="T52" fmla="*/ 217 w 241"/>
                      <a:gd name="T53" fmla="*/ 76 h 153"/>
                      <a:gd name="T54" fmla="*/ 232 w 241"/>
                      <a:gd name="T55" fmla="*/ 68 h 153"/>
                      <a:gd name="T56" fmla="*/ 240 w 241"/>
                      <a:gd name="T57" fmla="*/ 61 h 153"/>
                      <a:gd name="T58" fmla="*/ 240 w 241"/>
                      <a:gd name="T59" fmla="*/ 53 h 153"/>
                      <a:gd name="T60" fmla="*/ 163 w 241"/>
                      <a:gd name="T61" fmla="*/ 15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41" h="153">
                        <a:moveTo>
                          <a:pt x="163" y="15"/>
                        </a:moveTo>
                        <a:lnTo>
                          <a:pt x="147" y="8"/>
                        </a:lnTo>
                        <a:lnTo>
                          <a:pt x="124" y="8"/>
                        </a:lnTo>
                        <a:lnTo>
                          <a:pt x="93" y="0"/>
                        </a:lnTo>
                        <a:lnTo>
                          <a:pt x="77" y="0"/>
                        </a:lnTo>
                        <a:lnTo>
                          <a:pt x="70" y="8"/>
                        </a:lnTo>
                        <a:lnTo>
                          <a:pt x="62" y="15"/>
                        </a:lnTo>
                        <a:lnTo>
                          <a:pt x="62" y="23"/>
                        </a:lnTo>
                        <a:lnTo>
                          <a:pt x="46" y="38"/>
                        </a:lnTo>
                        <a:lnTo>
                          <a:pt x="39" y="68"/>
                        </a:lnTo>
                        <a:lnTo>
                          <a:pt x="31" y="76"/>
                        </a:lnTo>
                        <a:lnTo>
                          <a:pt x="0" y="114"/>
                        </a:lnTo>
                        <a:lnTo>
                          <a:pt x="15" y="122"/>
                        </a:lnTo>
                        <a:lnTo>
                          <a:pt x="31" y="137"/>
                        </a:lnTo>
                        <a:lnTo>
                          <a:pt x="39" y="152"/>
                        </a:lnTo>
                        <a:lnTo>
                          <a:pt x="46" y="137"/>
                        </a:lnTo>
                        <a:lnTo>
                          <a:pt x="62" y="122"/>
                        </a:lnTo>
                        <a:lnTo>
                          <a:pt x="70" y="106"/>
                        </a:lnTo>
                        <a:lnTo>
                          <a:pt x="77" y="91"/>
                        </a:lnTo>
                        <a:lnTo>
                          <a:pt x="85" y="76"/>
                        </a:lnTo>
                        <a:lnTo>
                          <a:pt x="85" y="61"/>
                        </a:lnTo>
                        <a:lnTo>
                          <a:pt x="116" y="68"/>
                        </a:lnTo>
                        <a:lnTo>
                          <a:pt x="139" y="76"/>
                        </a:lnTo>
                        <a:lnTo>
                          <a:pt x="163" y="76"/>
                        </a:lnTo>
                        <a:lnTo>
                          <a:pt x="186" y="76"/>
                        </a:lnTo>
                        <a:lnTo>
                          <a:pt x="201" y="76"/>
                        </a:lnTo>
                        <a:lnTo>
                          <a:pt x="217" y="76"/>
                        </a:lnTo>
                        <a:lnTo>
                          <a:pt x="232" y="68"/>
                        </a:lnTo>
                        <a:lnTo>
                          <a:pt x="240" y="61"/>
                        </a:lnTo>
                        <a:lnTo>
                          <a:pt x="240" y="53"/>
                        </a:lnTo>
                        <a:lnTo>
                          <a:pt x="163" y="15"/>
                        </a:lnTo>
                      </a:path>
                    </a:pathLst>
                  </a:custGeom>
                  <a:solidFill>
                    <a:srgbClr val="9F9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84" name="Freeform 260">
                    <a:extLst>
                      <a:ext uri="{FF2B5EF4-FFF2-40B4-BE49-F238E27FC236}">
                        <a16:creationId xmlns:a16="http://schemas.microsoft.com/office/drawing/2014/main" id="{BAD8FFE3-9CBA-68A5-76BB-3EFC43736D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38" y="2655"/>
                    <a:ext cx="33" cy="17"/>
                  </a:xfrm>
                  <a:custGeom>
                    <a:avLst/>
                    <a:gdLst>
                      <a:gd name="T0" fmla="*/ 32 w 33"/>
                      <a:gd name="T1" fmla="*/ 0 h 17"/>
                      <a:gd name="T2" fmla="*/ 24 w 33"/>
                      <a:gd name="T3" fmla="*/ 0 h 17"/>
                      <a:gd name="T4" fmla="*/ 16 w 33"/>
                      <a:gd name="T5" fmla="*/ 8 h 17"/>
                      <a:gd name="T6" fmla="*/ 8 w 33"/>
                      <a:gd name="T7" fmla="*/ 8 h 17"/>
                      <a:gd name="T8" fmla="*/ 0 w 33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" h="17">
                        <a:moveTo>
                          <a:pt x="32" y="0"/>
                        </a:moveTo>
                        <a:lnTo>
                          <a:pt x="24" y="0"/>
                        </a:lnTo>
                        <a:lnTo>
                          <a:pt x="16" y="8"/>
                        </a:lnTo>
                        <a:lnTo>
                          <a:pt x="8" y="8"/>
                        </a:lnTo>
                        <a:lnTo>
                          <a:pt x="0" y="16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5F5F7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85" name="Freeform 261">
                    <a:extLst>
                      <a:ext uri="{FF2B5EF4-FFF2-40B4-BE49-F238E27FC236}">
                        <a16:creationId xmlns:a16="http://schemas.microsoft.com/office/drawing/2014/main" id="{80F90D09-40EE-DE42-675E-AA5980B222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02" y="2631"/>
                    <a:ext cx="17" cy="17"/>
                  </a:xfrm>
                  <a:custGeom>
                    <a:avLst/>
                    <a:gdLst>
                      <a:gd name="T0" fmla="*/ 16 w 17"/>
                      <a:gd name="T1" fmla="*/ 16 h 17"/>
                      <a:gd name="T2" fmla="*/ 0 w 17"/>
                      <a:gd name="T3" fmla="*/ 8 h 17"/>
                      <a:gd name="T4" fmla="*/ 0 w 17"/>
                      <a:gd name="T5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7" h="17">
                        <a:moveTo>
                          <a:pt x="16" y="16"/>
                        </a:moveTo>
                        <a:lnTo>
                          <a:pt x="0" y="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5F5F7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86" name="Freeform 262">
                    <a:extLst>
                      <a:ext uri="{FF2B5EF4-FFF2-40B4-BE49-F238E27FC236}">
                        <a16:creationId xmlns:a16="http://schemas.microsoft.com/office/drawing/2014/main" id="{D481D727-617E-8254-F398-8F9981C9A9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0" y="2651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11 w 17"/>
                      <a:gd name="T3" fmla="*/ 0 h 1"/>
                      <a:gd name="T4" fmla="*/ 5 w 17"/>
                      <a:gd name="T5" fmla="*/ 0 h 1"/>
                      <a:gd name="T6" fmla="*/ 0 w 17"/>
                      <a:gd name="T7" fmla="*/ 0 h 1"/>
                      <a:gd name="T8" fmla="*/ 16 w 17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16" y="0"/>
                        </a:moveTo>
                        <a:lnTo>
                          <a:pt x="11" y="0"/>
                        </a:lnTo>
                        <a:lnTo>
                          <a:pt x="5" y="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5F5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87" name="Freeform 263">
                    <a:extLst>
                      <a:ext uri="{FF2B5EF4-FFF2-40B4-BE49-F238E27FC236}">
                        <a16:creationId xmlns:a16="http://schemas.microsoft.com/office/drawing/2014/main" id="{E862154F-EAC3-C405-93A4-43C68DC631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0" y="2651"/>
                    <a:ext cx="17" cy="1"/>
                  </a:xfrm>
                  <a:custGeom>
                    <a:avLst/>
                    <a:gdLst>
                      <a:gd name="T0" fmla="*/ 16 w 17"/>
                      <a:gd name="T1" fmla="*/ 0 h 1"/>
                      <a:gd name="T2" fmla="*/ 11 w 17"/>
                      <a:gd name="T3" fmla="*/ 0 h 1"/>
                      <a:gd name="T4" fmla="*/ 5 w 17"/>
                      <a:gd name="T5" fmla="*/ 0 h 1"/>
                      <a:gd name="T6" fmla="*/ 0 w 17"/>
                      <a:gd name="T7" fmla="*/ 0 h 1"/>
                      <a:gd name="T8" fmla="*/ 16 w 17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16" y="0"/>
                        </a:moveTo>
                        <a:lnTo>
                          <a:pt x="11" y="0"/>
                        </a:lnTo>
                        <a:lnTo>
                          <a:pt x="5" y="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5F5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088" name="Freeform 264">
                    <a:extLst>
                      <a:ext uri="{FF2B5EF4-FFF2-40B4-BE49-F238E27FC236}">
                        <a16:creationId xmlns:a16="http://schemas.microsoft.com/office/drawing/2014/main" id="{B9E3E3CA-69DC-B4B9-15C4-1F0730B6DA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70" y="2687"/>
                    <a:ext cx="1" cy="25"/>
                  </a:xfrm>
                  <a:custGeom>
                    <a:avLst/>
                    <a:gdLst>
                      <a:gd name="T0" fmla="*/ 0 w 1"/>
                      <a:gd name="T1" fmla="*/ 24 h 25"/>
                      <a:gd name="T2" fmla="*/ 0 w 1"/>
                      <a:gd name="T3" fmla="*/ 16 h 25"/>
                      <a:gd name="T4" fmla="*/ 0 w 1"/>
                      <a:gd name="T5" fmla="*/ 8 h 25"/>
                      <a:gd name="T6" fmla="*/ 0 w 1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25">
                        <a:moveTo>
                          <a:pt x="0" y="24"/>
                        </a:moveTo>
                        <a:lnTo>
                          <a:pt x="0" y="16"/>
                        </a:lnTo>
                        <a:lnTo>
                          <a:pt x="0" y="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5F5F7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089" name="Group 265">
                  <a:extLst>
                    <a:ext uri="{FF2B5EF4-FFF2-40B4-BE49-F238E27FC236}">
                      <a16:creationId xmlns:a16="http://schemas.microsoft.com/office/drawing/2014/main" id="{AA5250D5-CCDC-93A7-307E-4499724911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14" y="2363"/>
                  <a:ext cx="73" cy="89"/>
                  <a:chOff x="4714" y="2363"/>
                  <a:chExt cx="73" cy="89"/>
                </a:xfrm>
              </p:grpSpPr>
              <p:sp>
                <p:nvSpPr>
                  <p:cNvPr id="78090" name="Oval 266">
                    <a:extLst>
                      <a:ext uri="{FF2B5EF4-FFF2-40B4-BE49-F238E27FC236}">
                        <a16:creationId xmlns:a16="http://schemas.microsoft.com/office/drawing/2014/main" id="{CEFAE757-0860-0C88-CCDF-95B4A217A9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18" y="2391"/>
                    <a:ext cx="8" cy="8"/>
                  </a:xfrm>
                  <a:prstGeom prst="ellipse">
                    <a:avLst/>
                  </a:prstGeom>
                  <a:solidFill>
                    <a:srgbClr val="BFDFFF"/>
                  </a:solidFill>
                  <a:ln w="12700">
                    <a:solidFill>
                      <a:srgbClr val="BF7F1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78091" name="Group 267">
                    <a:extLst>
                      <a:ext uri="{FF2B5EF4-FFF2-40B4-BE49-F238E27FC236}">
                        <a16:creationId xmlns:a16="http://schemas.microsoft.com/office/drawing/2014/main" id="{1C351618-43A1-B76B-7059-D064299345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14" y="2363"/>
                    <a:ext cx="73" cy="89"/>
                    <a:chOff x="4714" y="2363"/>
                    <a:chExt cx="73" cy="89"/>
                  </a:xfrm>
                </p:grpSpPr>
                <p:sp>
                  <p:nvSpPr>
                    <p:cNvPr id="78092" name="Freeform 268">
                      <a:extLst>
                        <a:ext uri="{FF2B5EF4-FFF2-40B4-BE49-F238E27FC236}">
                          <a16:creationId xmlns:a16="http://schemas.microsoft.com/office/drawing/2014/main" id="{116B934C-868A-B1DA-2E2F-0B5364B858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14" y="2371"/>
                      <a:ext cx="65" cy="81"/>
                    </a:xfrm>
                    <a:custGeom>
                      <a:avLst/>
                      <a:gdLst>
                        <a:gd name="T0" fmla="*/ 14 w 65"/>
                        <a:gd name="T1" fmla="*/ 0 h 81"/>
                        <a:gd name="T2" fmla="*/ 14 w 65"/>
                        <a:gd name="T3" fmla="*/ 7 h 81"/>
                        <a:gd name="T4" fmla="*/ 7 w 65"/>
                        <a:gd name="T5" fmla="*/ 7 h 81"/>
                        <a:gd name="T6" fmla="*/ 7 w 65"/>
                        <a:gd name="T7" fmla="*/ 15 h 81"/>
                        <a:gd name="T8" fmla="*/ 7 w 65"/>
                        <a:gd name="T9" fmla="*/ 22 h 81"/>
                        <a:gd name="T10" fmla="*/ 7 w 65"/>
                        <a:gd name="T11" fmla="*/ 29 h 81"/>
                        <a:gd name="T12" fmla="*/ 0 w 65"/>
                        <a:gd name="T13" fmla="*/ 29 h 81"/>
                        <a:gd name="T14" fmla="*/ 0 w 65"/>
                        <a:gd name="T15" fmla="*/ 36 h 81"/>
                        <a:gd name="T16" fmla="*/ 7 w 65"/>
                        <a:gd name="T17" fmla="*/ 36 h 81"/>
                        <a:gd name="T18" fmla="*/ 7 w 65"/>
                        <a:gd name="T19" fmla="*/ 44 h 81"/>
                        <a:gd name="T20" fmla="*/ 7 w 65"/>
                        <a:gd name="T21" fmla="*/ 51 h 81"/>
                        <a:gd name="T22" fmla="*/ 7 w 65"/>
                        <a:gd name="T23" fmla="*/ 58 h 81"/>
                        <a:gd name="T24" fmla="*/ 7 w 65"/>
                        <a:gd name="T25" fmla="*/ 65 h 81"/>
                        <a:gd name="T26" fmla="*/ 14 w 65"/>
                        <a:gd name="T27" fmla="*/ 65 h 81"/>
                        <a:gd name="T28" fmla="*/ 21 w 65"/>
                        <a:gd name="T29" fmla="*/ 65 h 81"/>
                        <a:gd name="T30" fmla="*/ 28 w 65"/>
                        <a:gd name="T31" fmla="*/ 65 h 81"/>
                        <a:gd name="T32" fmla="*/ 28 w 65"/>
                        <a:gd name="T33" fmla="*/ 73 h 81"/>
                        <a:gd name="T34" fmla="*/ 36 w 65"/>
                        <a:gd name="T35" fmla="*/ 73 h 81"/>
                        <a:gd name="T36" fmla="*/ 36 w 65"/>
                        <a:gd name="T37" fmla="*/ 80 h 81"/>
                        <a:gd name="T38" fmla="*/ 64 w 65"/>
                        <a:gd name="T39" fmla="*/ 58 h 81"/>
                        <a:gd name="T40" fmla="*/ 64 w 65"/>
                        <a:gd name="T41" fmla="*/ 51 h 81"/>
                        <a:gd name="T42" fmla="*/ 64 w 65"/>
                        <a:gd name="T43" fmla="*/ 44 h 81"/>
                        <a:gd name="T44" fmla="*/ 57 w 65"/>
                        <a:gd name="T45" fmla="*/ 44 h 81"/>
                        <a:gd name="T46" fmla="*/ 57 w 65"/>
                        <a:gd name="T47" fmla="*/ 36 h 81"/>
                        <a:gd name="T48" fmla="*/ 64 w 65"/>
                        <a:gd name="T49" fmla="*/ 36 h 81"/>
                        <a:gd name="T50" fmla="*/ 64 w 65"/>
                        <a:gd name="T51" fmla="*/ 29 h 81"/>
                        <a:gd name="T52" fmla="*/ 64 w 65"/>
                        <a:gd name="T53" fmla="*/ 22 h 81"/>
                        <a:gd name="T54" fmla="*/ 64 w 65"/>
                        <a:gd name="T55" fmla="*/ 15 h 81"/>
                        <a:gd name="T56" fmla="*/ 57 w 65"/>
                        <a:gd name="T57" fmla="*/ 7 h 81"/>
                        <a:gd name="T58" fmla="*/ 50 w 65"/>
                        <a:gd name="T59" fmla="*/ 0 h 81"/>
                        <a:gd name="T60" fmla="*/ 43 w 65"/>
                        <a:gd name="T61" fmla="*/ 0 h 81"/>
                        <a:gd name="T62" fmla="*/ 36 w 65"/>
                        <a:gd name="T63" fmla="*/ 0 h 81"/>
                        <a:gd name="T64" fmla="*/ 28 w 65"/>
                        <a:gd name="T65" fmla="*/ 0 h 81"/>
                        <a:gd name="T66" fmla="*/ 21 w 65"/>
                        <a:gd name="T67" fmla="*/ 0 h 81"/>
                        <a:gd name="T68" fmla="*/ 14 w 65"/>
                        <a:gd name="T69" fmla="*/ 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65" h="81">
                          <a:moveTo>
                            <a:pt x="14" y="0"/>
                          </a:moveTo>
                          <a:lnTo>
                            <a:pt x="14" y="7"/>
                          </a:lnTo>
                          <a:lnTo>
                            <a:pt x="7" y="7"/>
                          </a:lnTo>
                          <a:lnTo>
                            <a:pt x="7" y="15"/>
                          </a:lnTo>
                          <a:lnTo>
                            <a:pt x="7" y="22"/>
                          </a:lnTo>
                          <a:lnTo>
                            <a:pt x="7" y="29"/>
                          </a:lnTo>
                          <a:lnTo>
                            <a:pt x="0" y="29"/>
                          </a:lnTo>
                          <a:lnTo>
                            <a:pt x="0" y="36"/>
                          </a:lnTo>
                          <a:lnTo>
                            <a:pt x="7" y="36"/>
                          </a:lnTo>
                          <a:lnTo>
                            <a:pt x="7" y="44"/>
                          </a:lnTo>
                          <a:lnTo>
                            <a:pt x="7" y="51"/>
                          </a:lnTo>
                          <a:lnTo>
                            <a:pt x="7" y="58"/>
                          </a:lnTo>
                          <a:lnTo>
                            <a:pt x="7" y="65"/>
                          </a:lnTo>
                          <a:lnTo>
                            <a:pt x="14" y="65"/>
                          </a:lnTo>
                          <a:lnTo>
                            <a:pt x="21" y="65"/>
                          </a:lnTo>
                          <a:lnTo>
                            <a:pt x="28" y="65"/>
                          </a:lnTo>
                          <a:lnTo>
                            <a:pt x="28" y="73"/>
                          </a:lnTo>
                          <a:lnTo>
                            <a:pt x="36" y="73"/>
                          </a:lnTo>
                          <a:lnTo>
                            <a:pt x="36" y="80"/>
                          </a:lnTo>
                          <a:lnTo>
                            <a:pt x="64" y="58"/>
                          </a:lnTo>
                          <a:lnTo>
                            <a:pt x="64" y="51"/>
                          </a:lnTo>
                          <a:lnTo>
                            <a:pt x="64" y="44"/>
                          </a:lnTo>
                          <a:lnTo>
                            <a:pt x="57" y="44"/>
                          </a:lnTo>
                          <a:lnTo>
                            <a:pt x="57" y="36"/>
                          </a:lnTo>
                          <a:lnTo>
                            <a:pt x="64" y="36"/>
                          </a:lnTo>
                          <a:lnTo>
                            <a:pt x="64" y="29"/>
                          </a:lnTo>
                          <a:lnTo>
                            <a:pt x="64" y="22"/>
                          </a:lnTo>
                          <a:lnTo>
                            <a:pt x="64" y="15"/>
                          </a:lnTo>
                          <a:lnTo>
                            <a:pt x="57" y="7"/>
                          </a:lnTo>
                          <a:lnTo>
                            <a:pt x="50" y="0"/>
                          </a:lnTo>
                          <a:lnTo>
                            <a:pt x="43" y="0"/>
                          </a:lnTo>
                          <a:lnTo>
                            <a:pt x="36" y="0"/>
                          </a:lnTo>
                          <a:lnTo>
                            <a:pt x="28" y="0"/>
                          </a:lnTo>
                          <a:lnTo>
                            <a:pt x="21" y="0"/>
                          </a:lnTo>
                          <a:lnTo>
                            <a:pt x="14" y="0"/>
                          </a:lnTo>
                        </a:path>
                      </a:pathLst>
                    </a:custGeom>
                    <a:solidFill>
                      <a:srgbClr val="FFB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093" name="Freeform 269">
                      <a:extLst>
                        <a:ext uri="{FF2B5EF4-FFF2-40B4-BE49-F238E27FC236}">
                          <a16:creationId xmlns:a16="http://schemas.microsoft.com/office/drawing/2014/main" id="{4DFF06BD-CAE2-7DCE-DCAA-9C57206CBF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14" y="2371"/>
                      <a:ext cx="65" cy="81"/>
                    </a:xfrm>
                    <a:custGeom>
                      <a:avLst/>
                      <a:gdLst>
                        <a:gd name="T0" fmla="*/ 14 w 65"/>
                        <a:gd name="T1" fmla="*/ 0 h 81"/>
                        <a:gd name="T2" fmla="*/ 14 w 65"/>
                        <a:gd name="T3" fmla="*/ 7 h 81"/>
                        <a:gd name="T4" fmla="*/ 7 w 65"/>
                        <a:gd name="T5" fmla="*/ 7 h 81"/>
                        <a:gd name="T6" fmla="*/ 7 w 65"/>
                        <a:gd name="T7" fmla="*/ 15 h 81"/>
                        <a:gd name="T8" fmla="*/ 7 w 65"/>
                        <a:gd name="T9" fmla="*/ 22 h 81"/>
                        <a:gd name="T10" fmla="*/ 7 w 65"/>
                        <a:gd name="T11" fmla="*/ 29 h 81"/>
                        <a:gd name="T12" fmla="*/ 0 w 65"/>
                        <a:gd name="T13" fmla="*/ 29 h 81"/>
                        <a:gd name="T14" fmla="*/ 0 w 65"/>
                        <a:gd name="T15" fmla="*/ 36 h 81"/>
                        <a:gd name="T16" fmla="*/ 7 w 65"/>
                        <a:gd name="T17" fmla="*/ 36 h 81"/>
                        <a:gd name="T18" fmla="*/ 7 w 65"/>
                        <a:gd name="T19" fmla="*/ 44 h 81"/>
                        <a:gd name="T20" fmla="*/ 7 w 65"/>
                        <a:gd name="T21" fmla="*/ 51 h 81"/>
                        <a:gd name="T22" fmla="*/ 7 w 65"/>
                        <a:gd name="T23" fmla="*/ 58 h 81"/>
                        <a:gd name="T24" fmla="*/ 7 w 65"/>
                        <a:gd name="T25" fmla="*/ 65 h 81"/>
                        <a:gd name="T26" fmla="*/ 14 w 65"/>
                        <a:gd name="T27" fmla="*/ 65 h 81"/>
                        <a:gd name="T28" fmla="*/ 21 w 65"/>
                        <a:gd name="T29" fmla="*/ 65 h 81"/>
                        <a:gd name="T30" fmla="*/ 28 w 65"/>
                        <a:gd name="T31" fmla="*/ 65 h 81"/>
                        <a:gd name="T32" fmla="*/ 28 w 65"/>
                        <a:gd name="T33" fmla="*/ 73 h 81"/>
                        <a:gd name="T34" fmla="*/ 36 w 65"/>
                        <a:gd name="T35" fmla="*/ 73 h 81"/>
                        <a:gd name="T36" fmla="*/ 36 w 65"/>
                        <a:gd name="T37" fmla="*/ 80 h 81"/>
                        <a:gd name="T38" fmla="*/ 64 w 65"/>
                        <a:gd name="T39" fmla="*/ 58 h 81"/>
                        <a:gd name="T40" fmla="*/ 64 w 65"/>
                        <a:gd name="T41" fmla="*/ 51 h 81"/>
                        <a:gd name="T42" fmla="*/ 64 w 65"/>
                        <a:gd name="T43" fmla="*/ 44 h 81"/>
                        <a:gd name="T44" fmla="*/ 57 w 65"/>
                        <a:gd name="T45" fmla="*/ 44 h 81"/>
                        <a:gd name="T46" fmla="*/ 57 w 65"/>
                        <a:gd name="T47" fmla="*/ 36 h 81"/>
                        <a:gd name="T48" fmla="*/ 64 w 65"/>
                        <a:gd name="T49" fmla="*/ 36 h 81"/>
                        <a:gd name="T50" fmla="*/ 64 w 65"/>
                        <a:gd name="T51" fmla="*/ 29 h 81"/>
                        <a:gd name="T52" fmla="*/ 64 w 65"/>
                        <a:gd name="T53" fmla="*/ 22 h 81"/>
                        <a:gd name="T54" fmla="*/ 64 w 65"/>
                        <a:gd name="T55" fmla="*/ 15 h 81"/>
                        <a:gd name="T56" fmla="*/ 57 w 65"/>
                        <a:gd name="T57" fmla="*/ 7 h 81"/>
                        <a:gd name="T58" fmla="*/ 50 w 65"/>
                        <a:gd name="T59" fmla="*/ 0 h 81"/>
                        <a:gd name="T60" fmla="*/ 43 w 65"/>
                        <a:gd name="T61" fmla="*/ 0 h 81"/>
                        <a:gd name="T62" fmla="*/ 36 w 65"/>
                        <a:gd name="T63" fmla="*/ 0 h 81"/>
                        <a:gd name="T64" fmla="*/ 28 w 65"/>
                        <a:gd name="T65" fmla="*/ 0 h 81"/>
                        <a:gd name="T66" fmla="*/ 21 w 65"/>
                        <a:gd name="T67" fmla="*/ 0 h 81"/>
                        <a:gd name="T68" fmla="*/ 14 w 65"/>
                        <a:gd name="T69" fmla="*/ 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65" h="81">
                          <a:moveTo>
                            <a:pt x="14" y="0"/>
                          </a:moveTo>
                          <a:lnTo>
                            <a:pt x="14" y="7"/>
                          </a:lnTo>
                          <a:lnTo>
                            <a:pt x="7" y="7"/>
                          </a:lnTo>
                          <a:lnTo>
                            <a:pt x="7" y="15"/>
                          </a:lnTo>
                          <a:lnTo>
                            <a:pt x="7" y="22"/>
                          </a:lnTo>
                          <a:lnTo>
                            <a:pt x="7" y="29"/>
                          </a:lnTo>
                          <a:lnTo>
                            <a:pt x="0" y="29"/>
                          </a:lnTo>
                          <a:lnTo>
                            <a:pt x="0" y="36"/>
                          </a:lnTo>
                          <a:lnTo>
                            <a:pt x="7" y="36"/>
                          </a:lnTo>
                          <a:lnTo>
                            <a:pt x="7" y="44"/>
                          </a:lnTo>
                          <a:lnTo>
                            <a:pt x="7" y="51"/>
                          </a:lnTo>
                          <a:lnTo>
                            <a:pt x="7" y="58"/>
                          </a:lnTo>
                          <a:lnTo>
                            <a:pt x="7" y="65"/>
                          </a:lnTo>
                          <a:lnTo>
                            <a:pt x="14" y="65"/>
                          </a:lnTo>
                          <a:lnTo>
                            <a:pt x="21" y="65"/>
                          </a:lnTo>
                          <a:lnTo>
                            <a:pt x="28" y="65"/>
                          </a:lnTo>
                          <a:lnTo>
                            <a:pt x="28" y="73"/>
                          </a:lnTo>
                          <a:lnTo>
                            <a:pt x="36" y="73"/>
                          </a:lnTo>
                          <a:lnTo>
                            <a:pt x="36" y="80"/>
                          </a:lnTo>
                          <a:lnTo>
                            <a:pt x="64" y="58"/>
                          </a:lnTo>
                          <a:lnTo>
                            <a:pt x="64" y="51"/>
                          </a:lnTo>
                          <a:lnTo>
                            <a:pt x="64" y="44"/>
                          </a:lnTo>
                          <a:lnTo>
                            <a:pt x="57" y="44"/>
                          </a:lnTo>
                          <a:lnTo>
                            <a:pt x="57" y="36"/>
                          </a:lnTo>
                          <a:lnTo>
                            <a:pt x="64" y="36"/>
                          </a:lnTo>
                          <a:lnTo>
                            <a:pt x="64" y="29"/>
                          </a:lnTo>
                          <a:lnTo>
                            <a:pt x="64" y="22"/>
                          </a:lnTo>
                          <a:lnTo>
                            <a:pt x="64" y="15"/>
                          </a:lnTo>
                          <a:lnTo>
                            <a:pt x="57" y="7"/>
                          </a:lnTo>
                          <a:lnTo>
                            <a:pt x="50" y="0"/>
                          </a:lnTo>
                          <a:lnTo>
                            <a:pt x="43" y="0"/>
                          </a:lnTo>
                          <a:lnTo>
                            <a:pt x="36" y="0"/>
                          </a:lnTo>
                          <a:lnTo>
                            <a:pt x="28" y="0"/>
                          </a:lnTo>
                          <a:lnTo>
                            <a:pt x="21" y="0"/>
                          </a:lnTo>
                          <a:lnTo>
                            <a:pt x="14" y="0"/>
                          </a:lnTo>
                        </a:path>
                      </a:pathLst>
                    </a:custGeom>
                    <a:solidFill>
                      <a:srgbClr val="FFB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094" name="Freeform 270">
                      <a:extLst>
                        <a:ext uri="{FF2B5EF4-FFF2-40B4-BE49-F238E27FC236}">
                          <a16:creationId xmlns:a16="http://schemas.microsoft.com/office/drawing/2014/main" id="{7D1964EB-8047-DB2E-B0D7-D8F8731997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22" y="2363"/>
                      <a:ext cx="65" cy="49"/>
                    </a:xfrm>
                    <a:custGeom>
                      <a:avLst/>
                      <a:gdLst>
                        <a:gd name="T0" fmla="*/ 0 w 65"/>
                        <a:gd name="T1" fmla="*/ 7 h 49"/>
                        <a:gd name="T2" fmla="*/ 7 w 65"/>
                        <a:gd name="T3" fmla="*/ 7 h 49"/>
                        <a:gd name="T4" fmla="*/ 14 w 65"/>
                        <a:gd name="T5" fmla="*/ 0 h 49"/>
                        <a:gd name="T6" fmla="*/ 21 w 65"/>
                        <a:gd name="T7" fmla="*/ 0 h 49"/>
                        <a:gd name="T8" fmla="*/ 28 w 65"/>
                        <a:gd name="T9" fmla="*/ 0 h 49"/>
                        <a:gd name="T10" fmla="*/ 36 w 65"/>
                        <a:gd name="T11" fmla="*/ 0 h 49"/>
                        <a:gd name="T12" fmla="*/ 36 w 65"/>
                        <a:gd name="T13" fmla="*/ 7 h 49"/>
                        <a:gd name="T14" fmla="*/ 43 w 65"/>
                        <a:gd name="T15" fmla="*/ 7 h 49"/>
                        <a:gd name="T16" fmla="*/ 50 w 65"/>
                        <a:gd name="T17" fmla="*/ 7 h 49"/>
                        <a:gd name="T18" fmla="*/ 50 w 65"/>
                        <a:gd name="T19" fmla="*/ 14 h 49"/>
                        <a:gd name="T20" fmla="*/ 57 w 65"/>
                        <a:gd name="T21" fmla="*/ 14 h 49"/>
                        <a:gd name="T22" fmla="*/ 57 w 65"/>
                        <a:gd name="T23" fmla="*/ 21 h 49"/>
                        <a:gd name="T24" fmla="*/ 64 w 65"/>
                        <a:gd name="T25" fmla="*/ 21 h 49"/>
                        <a:gd name="T26" fmla="*/ 64 w 65"/>
                        <a:gd name="T27" fmla="*/ 27 h 49"/>
                        <a:gd name="T28" fmla="*/ 64 w 65"/>
                        <a:gd name="T29" fmla="*/ 34 h 49"/>
                        <a:gd name="T30" fmla="*/ 64 w 65"/>
                        <a:gd name="T31" fmla="*/ 41 h 49"/>
                        <a:gd name="T32" fmla="*/ 57 w 65"/>
                        <a:gd name="T33" fmla="*/ 41 h 49"/>
                        <a:gd name="T34" fmla="*/ 57 w 65"/>
                        <a:gd name="T35" fmla="*/ 48 h 49"/>
                        <a:gd name="T36" fmla="*/ 50 w 65"/>
                        <a:gd name="T37" fmla="*/ 48 h 49"/>
                        <a:gd name="T38" fmla="*/ 50 w 65"/>
                        <a:gd name="T39" fmla="*/ 41 h 49"/>
                        <a:gd name="T40" fmla="*/ 43 w 65"/>
                        <a:gd name="T41" fmla="*/ 41 h 49"/>
                        <a:gd name="T42" fmla="*/ 43 w 65"/>
                        <a:gd name="T43" fmla="*/ 34 h 49"/>
                        <a:gd name="T44" fmla="*/ 36 w 65"/>
                        <a:gd name="T45" fmla="*/ 34 h 49"/>
                        <a:gd name="T46" fmla="*/ 36 w 65"/>
                        <a:gd name="T47" fmla="*/ 41 h 49"/>
                        <a:gd name="T48" fmla="*/ 36 w 65"/>
                        <a:gd name="T49" fmla="*/ 34 h 49"/>
                        <a:gd name="T50" fmla="*/ 28 w 65"/>
                        <a:gd name="T51" fmla="*/ 27 h 49"/>
                        <a:gd name="T52" fmla="*/ 21 w 65"/>
                        <a:gd name="T53" fmla="*/ 27 h 49"/>
                        <a:gd name="T54" fmla="*/ 14 w 65"/>
                        <a:gd name="T55" fmla="*/ 21 h 49"/>
                        <a:gd name="T56" fmla="*/ 7 w 65"/>
                        <a:gd name="T57" fmla="*/ 21 h 49"/>
                        <a:gd name="T58" fmla="*/ 7 w 65"/>
                        <a:gd name="T59" fmla="*/ 14 h 49"/>
                        <a:gd name="T60" fmla="*/ 0 w 65"/>
                        <a:gd name="T61" fmla="*/ 14 h 49"/>
                        <a:gd name="T62" fmla="*/ 0 w 65"/>
                        <a:gd name="T63" fmla="*/ 7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65" h="49">
                          <a:moveTo>
                            <a:pt x="0" y="7"/>
                          </a:moveTo>
                          <a:lnTo>
                            <a:pt x="7" y="7"/>
                          </a:lnTo>
                          <a:lnTo>
                            <a:pt x="14" y="0"/>
                          </a:lnTo>
                          <a:lnTo>
                            <a:pt x="21" y="0"/>
                          </a:lnTo>
                          <a:lnTo>
                            <a:pt x="28" y="0"/>
                          </a:lnTo>
                          <a:lnTo>
                            <a:pt x="36" y="0"/>
                          </a:lnTo>
                          <a:lnTo>
                            <a:pt x="36" y="7"/>
                          </a:lnTo>
                          <a:lnTo>
                            <a:pt x="43" y="7"/>
                          </a:lnTo>
                          <a:lnTo>
                            <a:pt x="50" y="7"/>
                          </a:lnTo>
                          <a:lnTo>
                            <a:pt x="50" y="14"/>
                          </a:lnTo>
                          <a:lnTo>
                            <a:pt x="57" y="14"/>
                          </a:lnTo>
                          <a:lnTo>
                            <a:pt x="57" y="21"/>
                          </a:lnTo>
                          <a:lnTo>
                            <a:pt x="64" y="21"/>
                          </a:lnTo>
                          <a:lnTo>
                            <a:pt x="64" y="27"/>
                          </a:lnTo>
                          <a:lnTo>
                            <a:pt x="64" y="34"/>
                          </a:lnTo>
                          <a:lnTo>
                            <a:pt x="64" y="41"/>
                          </a:lnTo>
                          <a:lnTo>
                            <a:pt x="57" y="41"/>
                          </a:lnTo>
                          <a:lnTo>
                            <a:pt x="57" y="48"/>
                          </a:lnTo>
                          <a:lnTo>
                            <a:pt x="50" y="48"/>
                          </a:lnTo>
                          <a:lnTo>
                            <a:pt x="50" y="41"/>
                          </a:lnTo>
                          <a:lnTo>
                            <a:pt x="43" y="41"/>
                          </a:lnTo>
                          <a:lnTo>
                            <a:pt x="43" y="34"/>
                          </a:lnTo>
                          <a:lnTo>
                            <a:pt x="36" y="34"/>
                          </a:lnTo>
                          <a:lnTo>
                            <a:pt x="36" y="41"/>
                          </a:lnTo>
                          <a:lnTo>
                            <a:pt x="36" y="34"/>
                          </a:lnTo>
                          <a:lnTo>
                            <a:pt x="28" y="27"/>
                          </a:lnTo>
                          <a:lnTo>
                            <a:pt x="21" y="27"/>
                          </a:lnTo>
                          <a:lnTo>
                            <a:pt x="14" y="21"/>
                          </a:lnTo>
                          <a:lnTo>
                            <a:pt x="7" y="21"/>
                          </a:lnTo>
                          <a:lnTo>
                            <a:pt x="7" y="14"/>
                          </a:lnTo>
                          <a:lnTo>
                            <a:pt x="0" y="14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7F3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095" name="Freeform 271">
                      <a:extLst>
                        <a:ext uri="{FF2B5EF4-FFF2-40B4-BE49-F238E27FC236}">
                          <a16:creationId xmlns:a16="http://schemas.microsoft.com/office/drawing/2014/main" id="{D376B396-1E1A-272D-BAC0-E6E00EDF50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22" y="2363"/>
                      <a:ext cx="65" cy="49"/>
                    </a:xfrm>
                    <a:custGeom>
                      <a:avLst/>
                      <a:gdLst>
                        <a:gd name="T0" fmla="*/ 0 w 65"/>
                        <a:gd name="T1" fmla="*/ 7 h 49"/>
                        <a:gd name="T2" fmla="*/ 7 w 65"/>
                        <a:gd name="T3" fmla="*/ 7 h 49"/>
                        <a:gd name="T4" fmla="*/ 14 w 65"/>
                        <a:gd name="T5" fmla="*/ 0 h 49"/>
                        <a:gd name="T6" fmla="*/ 21 w 65"/>
                        <a:gd name="T7" fmla="*/ 0 h 49"/>
                        <a:gd name="T8" fmla="*/ 28 w 65"/>
                        <a:gd name="T9" fmla="*/ 0 h 49"/>
                        <a:gd name="T10" fmla="*/ 36 w 65"/>
                        <a:gd name="T11" fmla="*/ 0 h 49"/>
                        <a:gd name="T12" fmla="*/ 36 w 65"/>
                        <a:gd name="T13" fmla="*/ 7 h 49"/>
                        <a:gd name="T14" fmla="*/ 43 w 65"/>
                        <a:gd name="T15" fmla="*/ 7 h 49"/>
                        <a:gd name="T16" fmla="*/ 50 w 65"/>
                        <a:gd name="T17" fmla="*/ 7 h 49"/>
                        <a:gd name="T18" fmla="*/ 50 w 65"/>
                        <a:gd name="T19" fmla="*/ 14 h 49"/>
                        <a:gd name="T20" fmla="*/ 57 w 65"/>
                        <a:gd name="T21" fmla="*/ 14 h 49"/>
                        <a:gd name="T22" fmla="*/ 57 w 65"/>
                        <a:gd name="T23" fmla="*/ 21 h 49"/>
                        <a:gd name="T24" fmla="*/ 64 w 65"/>
                        <a:gd name="T25" fmla="*/ 21 h 49"/>
                        <a:gd name="T26" fmla="*/ 64 w 65"/>
                        <a:gd name="T27" fmla="*/ 27 h 49"/>
                        <a:gd name="T28" fmla="*/ 64 w 65"/>
                        <a:gd name="T29" fmla="*/ 34 h 49"/>
                        <a:gd name="T30" fmla="*/ 64 w 65"/>
                        <a:gd name="T31" fmla="*/ 41 h 49"/>
                        <a:gd name="T32" fmla="*/ 57 w 65"/>
                        <a:gd name="T33" fmla="*/ 41 h 49"/>
                        <a:gd name="T34" fmla="*/ 57 w 65"/>
                        <a:gd name="T35" fmla="*/ 48 h 49"/>
                        <a:gd name="T36" fmla="*/ 50 w 65"/>
                        <a:gd name="T37" fmla="*/ 48 h 49"/>
                        <a:gd name="T38" fmla="*/ 50 w 65"/>
                        <a:gd name="T39" fmla="*/ 41 h 49"/>
                        <a:gd name="T40" fmla="*/ 43 w 65"/>
                        <a:gd name="T41" fmla="*/ 41 h 49"/>
                        <a:gd name="T42" fmla="*/ 43 w 65"/>
                        <a:gd name="T43" fmla="*/ 34 h 49"/>
                        <a:gd name="T44" fmla="*/ 36 w 65"/>
                        <a:gd name="T45" fmla="*/ 34 h 49"/>
                        <a:gd name="T46" fmla="*/ 36 w 65"/>
                        <a:gd name="T47" fmla="*/ 41 h 49"/>
                        <a:gd name="T48" fmla="*/ 36 w 65"/>
                        <a:gd name="T49" fmla="*/ 34 h 49"/>
                        <a:gd name="T50" fmla="*/ 28 w 65"/>
                        <a:gd name="T51" fmla="*/ 27 h 49"/>
                        <a:gd name="T52" fmla="*/ 21 w 65"/>
                        <a:gd name="T53" fmla="*/ 27 h 49"/>
                        <a:gd name="T54" fmla="*/ 14 w 65"/>
                        <a:gd name="T55" fmla="*/ 21 h 49"/>
                        <a:gd name="T56" fmla="*/ 7 w 65"/>
                        <a:gd name="T57" fmla="*/ 21 h 49"/>
                        <a:gd name="T58" fmla="*/ 7 w 65"/>
                        <a:gd name="T59" fmla="*/ 14 h 49"/>
                        <a:gd name="T60" fmla="*/ 0 w 65"/>
                        <a:gd name="T61" fmla="*/ 14 h 49"/>
                        <a:gd name="T62" fmla="*/ 0 w 65"/>
                        <a:gd name="T63" fmla="*/ 7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65" h="49">
                          <a:moveTo>
                            <a:pt x="0" y="7"/>
                          </a:moveTo>
                          <a:lnTo>
                            <a:pt x="7" y="7"/>
                          </a:lnTo>
                          <a:lnTo>
                            <a:pt x="14" y="0"/>
                          </a:lnTo>
                          <a:lnTo>
                            <a:pt x="21" y="0"/>
                          </a:lnTo>
                          <a:lnTo>
                            <a:pt x="28" y="0"/>
                          </a:lnTo>
                          <a:lnTo>
                            <a:pt x="36" y="0"/>
                          </a:lnTo>
                          <a:lnTo>
                            <a:pt x="36" y="7"/>
                          </a:lnTo>
                          <a:lnTo>
                            <a:pt x="43" y="7"/>
                          </a:lnTo>
                          <a:lnTo>
                            <a:pt x="50" y="7"/>
                          </a:lnTo>
                          <a:lnTo>
                            <a:pt x="50" y="14"/>
                          </a:lnTo>
                          <a:lnTo>
                            <a:pt x="57" y="14"/>
                          </a:lnTo>
                          <a:lnTo>
                            <a:pt x="57" y="21"/>
                          </a:lnTo>
                          <a:lnTo>
                            <a:pt x="64" y="21"/>
                          </a:lnTo>
                          <a:lnTo>
                            <a:pt x="64" y="27"/>
                          </a:lnTo>
                          <a:lnTo>
                            <a:pt x="64" y="34"/>
                          </a:lnTo>
                          <a:lnTo>
                            <a:pt x="64" y="41"/>
                          </a:lnTo>
                          <a:lnTo>
                            <a:pt x="57" y="41"/>
                          </a:lnTo>
                          <a:lnTo>
                            <a:pt x="57" y="48"/>
                          </a:lnTo>
                          <a:lnTo>
                            <a:pt x="50" y="48"/>
                          </a:lnTo>
                          <a:lnTo>
                            <a:pt x="50" y="41"/>
                          </a:lnTo>
                          <a:lnTo>
                            <a:pt x="43" y="41"/>
                          </a:lnTo>
                          <a:lnTo>
                            <a:pt x="43" y="34"/>
                          </a:lnTo>
                          <a:lnTo>
                            <a:pt x="36" y="34"/>
                          </a:lnTo>
                          <a:lnTo>
                            <a:pt x="36" y="41"/>
                          </a:lnTo>
                          <a:lnTo>
                            <a:pt x="36" y="34"/>
                          </a:lnTo>
                          <a:lnTo>
                            <a:pt x="28" y="27"/>
                          </a:lnTo>
                          <a:lnTo>
                            <a:pt x="21" y="27"/>
                          </a:lnTo>
                          <a:lnTo>
                            <a:pt x="14" y="21"/>
                          </a:lnTo>
                          <a:lnTo>
                            <a:pt x="7" y="21"/>
                          </a:lnTo>
                          <a:lnTo>
                            <a:pt x="7" y="14"/>
                          </a:lnTo>
                          <a:lnTo>
                            <a:pt x="0" y="14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7F3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8096" name="Oval 272">
                    <a:extLst>
                      <a:ext uri="{FF2B5EF4-FFF2-40B4-BE49-F238E27FC236}">
                        <a16:creationId xmlns:a16="http://schemas.microsoft.com/office/drawing/2014/main" id="{EFAF7ED7-B9B9-3B4B-372C-A5DC8AAB8E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26" y="2399"/>
                    <a:ext cx="8" cy="8"/>
                  </a:xfrm>
                  <a:prstGeom prst="ellipse">
                    <a:avLst/>
                  </a:prstGeom>
                  <a:solidFill>
                    <a:srgbClr val="BFDFFF"/>
                  </a:solidFill>
                  <a:ln w="12700">
                    <a:solidFill>
                      <a:srgbClr val="BF7F1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097" name="Freeform 273">
                    <a:extLst>
                      <a:ext uri="{FF2B5EF4-FFF2-40B4-BE49-F238E27FC236}">
                        <a16:creationId xmlns:a16="http://schemas.microsoft.com/office/drawing/2014/main" id="{78F57E3D-8660-78B1-9BE2-6B9702FD34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26" y="2391"/>
                    <a:ext cx="25" cy="1"/>
                  </a:xfrm>
                  <a:custGeom>
                    <a:avLst/>
                    <a:gdLst>
                      <a:gd name="T0" fmla="*/ 0 w 25"/>
                      <a:gd name="T1" fmla="*/ 0 h 1"/>
                      <a:gd name="T2" fmla="*/ 24 w 25"/>
                      <a:gd name="T3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25" h="1">
                        <a:moveTo>
                          <a:pt x="0" y="0"/>
                        </a:moveTo>
                        <a:lnTo>
                          <a:pt x="2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BF7F1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78098" name="Freeform 274">
                <a:extLst>
                  <a:ext uri="{FF2B5EF4-FFF2-40B4-BE49-F238E27FC236}">
                    <a16:creationId xmlns:a16="http://schemas.microsoft.com/office/drawing/2014/main" id="{6DA2C544-7A19-3F01-F602-13770E45C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6" y="2615"/>
                <a:ext cx="49" cy="25"/>
              </a:xfrm>
              <a:custGeom>
                <a:avLst/>
                <a:gdLst>
                  <a:gd name="T0" fmla="*/ 0 w 49"/>
                  <a:gd name="T1" fmla="*/ 0 h 25"/>
                  <a:gd name="T2" fmla="*/ 8 w 49"/>
                  <a:gd name="T3" fmla="*/ 8 h 25"/>
                  <a:gd name="T4" fmla="*/ 24 w 49"/>
                  <a:gd name="T5" fmla="*/ 16 h 25"/>
                  <a:gd name="T6" fmla="*/ 32 w 49"/>
                  <a:gd name="T7" fmla="*/ 24 h 25"/>
                  <a:gd name="T8" fmla="*/ 48 w 49"/>
                  <a:gd name="T9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5">
                    <a:moveTo>
                      <a:pt x="0" y="0"/>
                    </a:moveTo>
                    <a:lnTo>
                      <a:pt x="8" y="8"/>
                    </a:lnTo>
                    <a:lnTo>
                      <a:pt x="24" y="16"/>
                    </a:lnTo>
                    <a:lnTo>
                      <a:pt x="32" y="24"/>
                    </a:lnTo>
                    <a:lnTo>
                      <a:pt x="48" y="24"/>
                    </a:lnTo>
                  </a:path>
                </a:pathLst>
              </a:custGeom>
              <a:noFill/>
              <a:ln w="12700" cap="rnd" cmpd="sng">
                <a:solidFill>
                  <a:srgbClr val="7F7F9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8099" name="Group 275">
              <a:extLst>
                <a:ext uri="{FF2B5EF4-FFF2-40B4-BE49-F238E27FC236}">
                  <a16:creationId xmlns:a16="http://schemas.microsoft.com/office/drawing/2014/main" id="{163EB0C3-3CDC-760B-7F99-00768446F5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2" y="2435"/>
              <a:ext cx="201" cy="353"/>
              <a:chOff x="4762" y="2435"/>
              <a:chExt cx="201" cy="353"/>
            </a:xfrm>
          </p:grpSpPr>
          <p:grpSp>
            <p:nvGrpSpPr>
              <p:cNvPr id="78100" name="Group 276">
                <a:extLst>
                  <a:ext uri="{FF2B5EF4-FFF2-40B4-BE49-F238E27FC236}">
                    <a16:creationId xmlns:a16="http://schemas.microsoft.com/office/drawing/2014/main" id="{3ADE31F9-84AA-64BB-E5E2-CE0587B7D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70" y="2691"/>
                <a:ext cx="137" cy="97"/>
                <a:chOff x="4770" y="2691"/>
                <a:chExt cx="137" cy="97"/>
              </a:xfrm>
            </p:grpSpPr>
            <p:sp>
              <p:nvSpPr>
                <p:cNvPr id="78101" name="Freeform 277">
                  <a:extLst>
                    <a:ext uri="{FF2B5EF4-FFF2-40B4-BE49-F238E27FC236}">
                      <a16:creationId xmlns:a16="http://schemas.microsoft.com/office/drawing/2014/main" id="{C9E16CBE-02E6-98C3-877C-3FF5EBE36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4" y="2691"/>
                  <a:ext cx="73" cy="97"/>
                </a:xfrm>
                <a:custGeom>
                  <a:avLst/>
                  <a:gdLst>
                    <a:gd name="T0" fmla="*/ 14 w 73"/>
                    <a:gd name="T1" fmla="*/ 0 h 97"/>
                    <a:gd name="T2" fmla="*/ 14 w 73"/>
                    <a:gd name="T3" fmla="*/ 52 h 97"/>
                    <a:gd name="T4" fmla="*/ 29 w 73"/>
                    <a:gd name="T5" fmla="*/ 52 h 97"/>
                    <a:gd name="T6" fmla="*/ 29 w 73"/>
                    <a:gd name="T7" fmla="*/ 59 h 97"/>
                    <a:gd name="T8" fmla="*/ 36 w 73"/>
                    <a:gd name="T9" fmla="*/ 59 h 97"/>
                    <a:gd name="T10" fmla="*/ 36 w 73"/>
                    <a:gd name="T11" fmla="*/ 66 h 97"/>
                    <a:gd name="T12" fmla="*/ 43 w 73"/>
                    <a:gd name="T13" fmla="*/ 66 h 97"/>
                    <a:gd name="T14" fmla="*/ 65 w 73"/>
                    <a:gd name="T15" fmla="*/ 66 h 97"/>
                    <a:gd name="T16" fmla="*/ 72 w 73"/>
                    <a:gd name="T17" fmla="*/ 81 h 97"/>
                    <a:gd name="T18" fmla="*/ 65 w 73"/>
                    <a:gd name="T19" fmla="*/ 81 h 97"/>
                    <a:gd name="T20" fmla="*/ 72 w 73"/>
                    <a:gd name="T21" fmla="*/ 89 h 97"/>
                    <a:gd name="T22" fmla="*/ 72 w 73"/>
                    <a:gd name="T23" fmla="*/ 96 h 97"/>
                    <a:gd name="T24" fmla="*/ 58 w 73"/>
                    <a:gd name="T25" fmla="*/ 96 h 97"/>
                    <a:gd name="T26" fmla="*/ 58 w 73"/>
                    <a:gd name="T27" fmla="*/ 81 h 97"/>
                    <a:gd name="T28" fmla="*/ 50 w 73"/>
                    <a:gd name="T29" fmla="*/ 81 h 97"/>
                    <a:gd name="T30" fmla="*/ 0 w 73"/>
                    <a:gd name="T31" fmla="*/ 81 h 97"/>
                    <a:gd name="T32" fmla="*/ 0 w 73"/>
                    <a:gd name="T33" fmla="*/ 0 h 97"/>
                    <a:gd name="T34" fmla="*/ 14 w 73"/>
                    <a:gd name="T35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3" h="97">
                      <a:moveTo>
                        <a:pt x="14" y="0"/>
                      </a:moveTo>
                      <a:lnTo>
                        <a:pt x="14" y="52"/>
                      </a:lnTo>
                      <a:lnTo>
                        <a:pt x="29" y="52"/>
                      </a:lnTo>
                      <a:lnTo>
                        <a:pt x="29" y="59"/>
                      </a:lnTo>
                      <a:lnTo>
                        <a:pt x="36" y="59"/>
                      </a:lnTo>
                      <a:lnTo>
                        <a:pt x="36" y="66"/>
                      </a:lnTo>
                      <a:lnTo>
                        <a:pt x="43" y="66"/>
                      </a:lnTo>
                      <a:lnTo>
                        <a:pt x="65" y="66"/>
                      </a:lnTo>
                      <a:lnTo>
                        <a:pt x="72" y="81"/>
                      </a:lnTo>
                      <a:lnTo>
                        <a:pt x="65" y="81"/>
                      </a:lnTo>
                      <a:lnTo>
                        <a:pt x="72" y="89"/>
                      </a:lnTo>
                      <a:lnTo>
                        <a:pt x="72" y="96"/>
                      </a:lnTo>
                      <a:lnTo>
                        <a:pt x="58" y="96"/>
                      </a:lnTo>
                      <a:lnTo>
                        <a:pt x="58" y="81"/>
                      </a:lnTo>
                      <a:lnTo>
                        <a:pt x="50" y="81"/>
                      </a:lnTo>
                      <a:lnTo>
                        <a:pt x="0" y="81"/>
                      </a:lnTo>
                      <a:lnTo>
                        <a:pt x="0" y="0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02" name="Freeform 278">
                  <a:extLst>
                    <a:ext uri="{FF2B5EF4-FFF2-40B4-BE49-F238E27FC236}">
                      <a16:creationId xmlns:a16="http://schemas.microsoft.com/office/drawing/2014/main" id="{E9572D9B-1B2A-9E3C-1DAF-5A94F82943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4" y="2691"/>
                  <a:ext cx="73" cy="97"/>
                </a:xfrm>
                <a:custGeom>
                  <a:avLst/>
                  <a:gdLst>
                    <a:gd name="T0" fmla="*/ 14 w 73"/>
                    <a:gd name="T1" fmla="*/ 0 h 97"/>
                    <a:gd name="T2" fmla="*/ 14 w 73"/>
                    <a:gd name="T3" fmla="*/ 52 h 97"/>
                    <a:gd name="T4" fmla="*/ 29 w 73"/>
                    <a:gd name="T5" fmla="*/ 52 h 97"/>
                    <a:gd name="T6" fmla="*/ 29 w 73"/>
                    <a:gd name="T7" fmla="*/ 59 h 97"/>
                    <a:gd name="T8" fmla="*/ 36 w 73"/>
                    <a:gd name="T9" fmla="*/ 59 h 97"/>
                    <a:gd name="T10" fmla="*/ 36 w 73"/>
                    <a:gd name="T11" fmla="*/ 66 h 97"/>
                    <a:gd name="T12" fmla="*/ 43 w 73"/>
                    <a:gd name="T13" fmla="*/ 66 h 97"/>
                    <a:gd name="T14" fmla="*/ 65 w 73"/>
                    <a:gd name="T15" fmla="*/ 66 h 97"/>
                    <a:gd name="T16" fmla="*/ 72 w 73"/>
                    <a:gd name="T17" fmla="*/ 81 h 97"/>
                    <a:gd name="T18" fmla="*/ 65 w 73"/>
                    <a:gd name="T19" fmla="*/ 81 h 97"/>
                    <a:gd name="T20" fmla="*/ 72 w 73"/>
                    <a:gd name="T21" fmla="*/ 89 h 97"/>
                    <a:gd name="T22" fmla="*/ 72 w 73"/>
                    <a:gd name="T23" fmla="*/ 96 h 97"/>
                    <a:gd name="T24" fmla="*/ 58 w 73"/>
                    <a:gd name="T25" fmla="*/ 96 h 97"/>
                    <a:gd name="T26" fmla="*/ 58 w 73"/>
                    <a:gd name="T27" fmla="*/ 81 h 97"/>
                    <a:gd name="T28" fmla="*/ 50 w 73"/>
                    <a:gd name="T29" fmla="*/ 81 h 97"/>
                    <a:gd name="T30" fmla="*/ 0 w 73"/>
                    <a:gd name="T31" fmla="*/ 81 h 97"/>
                    <a:gd name="T32" fmla="*/ 0 w 73"/>
                    <a:gd name="T33" fmla="*/ 0 h 97"/>
                    <a:gd name="T34" fmla="*/ 14 w 73"/>
                    <a:gd name="T35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3" h="97">
                      <a:moveTo>
                        <a:pt x="14" y="0"/>
                      </a:moveTo>
                      <a:lnTo>
                        <a:pt x="14" y="52"/>
                      </a:lnTo>
                      <a:lnTo>
                        <a:pt x="29" y="52"/>
                      </a:lnTo>
                      <a:lnTo>
                        <a:pt x="29" y="59"/>
                      </a:lnTo>
                      <a:lnTo>
                        <a:pt x="36" y="59"/>
                      </a:lnTo>
                      <a:lnTo>
                        <a:pt x="36" y="66"/>
                      </a:lnTo>
                      <a:lnTo>
                        <a:pt x="43" y="66"/>
                      </a:lnTo>
                      <a:lnTo>
                        <a:pt x="65" y="66"/>
                      </a:lnTo>
                      <a:lnTo>
                        <a:pt x="72" y="81"/>
                      </a:lnTo>
                      <a:lnTo>
                        <a:pt x="65" y="81"/>
                      </a:lnTo>
                      <a:lnTo>
                        <a:pt x="72" y="89"/>
                      </a:lnTo>
                      <a:lnTo>
                        <a:pt x="72" y="96"/>
                      </a:lnTo>
                      <a:lnTo>
                        <a:pt x="58" y="96"/>
                      </a:lnTo>
                      <a:lnTo>
                        <a:pt x="58" y="81"/>
                      </a:lnTo>
                      <a:lnTo>
                        <a:pt x="50" y="81"/>
                      </a:lnTo>
                      <a:lnTo>
                        <a:pt x="0" y="81"/>
                      </a:lnTo>
                      <a:lnTo>
                        <a:pt x="0" y="0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03" name="Freeform 279">
                  <a:extLst>
                    <a:ext uri="{FF2B5EF4-FFF2-40B4-BE49-F238E27FC236}">
                      <a16:creationId xmlns:a16="http://schemas.microsoft.com/office/drawing/2014/main" id="{324AA9B8-1126-3AA0-203D-56C9B2580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0" y="2691"/>
                  <a:ext cx="73" cy="97"/>
                </a:xfrm>
                <a:custGeom>
                  <a:avLst/>
                  <a:gdLst>
                    <a:gd name="T0" fmla="*/ 58 w 73"/>
                    <a:gd name="T1" fmla="*/ 0 h 97"/>
                    <a:gd name="T2" fmla="*/ 58 w 73"/>
                    <a:gd name="T3" fmla="*/ 52 h 97"/>
                    <a:gd name="T4" fmla="*/ 43 w 73"/>
                    <a:gd name="T5" fmla="*/ 52 h 97"/>
                    <a:gd name="T6" fmla="*/ 43 w 73"/>
                    <a:gd name="T7" fmla="*/ 59 h 97"/>
                    <a:gd name="T8" fmla="*/ 36 w 73"/>
                    <a:gd name="T9" fmla="*/ 59 h 97"/>
                    <a:gd name="T10" fmla="*/ 36 w 73"/>
                    <a:gd name="T11" fmla="*/ 66 h 97"/>
                    <a:gd name="T12" fmla="*/ 29 w 73"/>
                    <a:gd name="T13" fmla="*/ 66 h 97"/>
                    <a:gd name="T14" fmla="*/ 0 w 73"/>
                    <a:gd name="T15" fmla="*/ 66 h 97"/>
                    <a:gd name="T16" fmla="*/ 0 w 73"/>
                    <a:gd name="T17" fmla="*/ 81 h 97"/>
                    <a:gd name="T18" fmla="*/ 0 w 73"/>
                    <a:gd name="T19" fmla="*/ 89 h 97"/>
                    <a:gd name="T20" fmla="*/ 0 w 73"/>
                    <a:gd name="T21" fmla="*/ 96 h 97"/>
                    <a:gd name="T22" fmla="*/ 14 w 73"/>
                    <a:gd name="T23" fmla="*/ 96 h 97"/>
                    <a:gd name="T24" fmla="*/ 14 w 73"/>
                    <a:gd name="T25" fmla="*/ 81 h 97"/>
                    <a:gd name="T26" fmla="*/ 72 w 73"/>
                    <a:gd name="T27" fmla="*/ 81 h 97"/>
                    <a:gd name="T28" fmla="*/ 72 w 73"/>
                    <a:gd name="T29" fmla="*/ 0 h 97"/>
                    <a:gd name="T30" fmla="*/ 58 w 73"/>
                    <a:gd name="T3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3" h="97">
                      <a:moveTo>
                        <a:pt x="58" y="0"/>
                      </a:moveTo>
                      <a:lnTo>
                        <a:pt x="58" y="52"/>
                      </a:lnTo>
                      <a:lnTo>
                        <a:pt x="43" y="52"/>
                      </a:lnTo>
                      <a:lnTo>
                        <a:pt x="43" y="59"/>
                      </a:lnTo>
                      <a:lnTo>
                        <a:pt x="36" y="59"/>
                      </a:lnTo>
                      <a:lnTo>
                        <a:pt x="36" y="66"/>
                      </a:lnTo>
                      <a:lnTo>
                        <a:pt x="29" y="66"/>
                      </a:lnTo>
                      <a:lnTo>
                        <a:pt x="0" y="66"/>
                      </a:lnTo>
                      <a:lnTo>
                        <a:pt x="0" y="81"/>
                      </a:lnTo>
                      <a:lnTo>
                        <a:pt x="0" y="89"/>
                      </a:lnTo>
                      <a:lnTo>
                        <a:pt x="0" y="96"/>
                      </a:lnTo>
                      <a:lnTo>
                        <a:pt x="14" y="96"/>
                      </a:lnTo>
                      <a:lnTo>
                        <a:pt x="14" y="81"/>
                      </a:lnTo>
                      <a:lnTo>
                        <a:pt x="72" y="81"/>
                      </a:lnTo>
                      <a:lnTo>
                        <a:pt x="72" y="0"/>
                      </a:lnTo>
                      <a:lnTo>
                        <a:pt x="58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04" name="Freeform 280">
                  <a:extLst>
                    <a:ext uri="{FF2B5EF4-FFF2-40B4-BE49-F238E27FC236}">
                      <a16:creationId xmlns:a16="http://schemas.microsoft.com/office/drawing/2014/main" id="{696EE243-5C8A-AE25-74F4-E262243C8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0" y="2691"/>
                  <a:ext cx="73" cy="97"/>
                </a:xfrm>
                <a:custGeom>
                  <a:avLst/>
                  <a:gdLst>
                    <a:gd name="T0" fmla="*/ 58 w 73"/>
                    <a:gd name="T1" fmla="*/ 0 h 97"/>
                    <a:gd name="T2" fmla="*/ 58 w 73"/>
                    <a:gd name="T3" fmla="*/ 52 h 97"/>
                    <a:gd name="T4" fmla="*/ 43 w 73"/>
                    <a:gd name="T5" fmla="*/ 52 h 97"/>
                    <a:gd name="T6" fmla="*/ 43 w 73"/>
                    <a:gd name="T7" fmla="*/ 59 h 97"/>
                    <a:gd name="T8" fmla="*/ 36 w 73"/>
                    <a:gd name="T9" fmla="*/ 59 h 97"/>
                    <a:gd name="T10" fmla="*/ 36 w 73"/>
                    <a:gd name="T11" fmla="*/ 66 h 97"/>
                    <a:gd name="T12" fmla="*/ 29 w 73"/>
                    <a:gd name="T13" fmla="*/ 66 h 97"/>
                    <a:gd name="T14" fmla="*/ 0 w 73"/>
                    <a:gd name="T15" fmla="*/ 66 h 97"/>
                    <a:gd name="T16" fmla="*/ 0 w 73"/>
                    <a:gd name="T17" fmla="*/ 81 h 97"/>
                    <a:gd name="T18" fmla="*/ 0 w 73"/>
                    <a:gd name="T19" fmla="*/ 89 h 97"/>
                    <a:gd name="T20" fmla="*/ 0 w 73"/>
                    <a:gd name="T21" fmla="*/ 96 h 97"/>
                    <a:gd name="T22" fmla="*/ 14 w 73"/>
                    <a:gd name="T23" fmla="*/ 96 h 97"/>
                    <a:gd name="T24" fmla="*/ 14 w 73"/>
                    <a:gd name="T25" fmla="*/ 81 h 97"/>
                    <a:gd name="T26" fmla="*/ 72 w 73"/>
                    <a:gd name="T27" fmla="*/ 81 h 97"/>
                    <a:gd name="T28" fmla="*/ 72 w 73"/>
                    <a:gd name="T29" fmla="*/ 0 h 97"/>
                    <a:gd name="T30" fmla="*/ 58 w 73"/>
                    <a:gd name="T3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3" h="97">
                      <a:moveTo>
                        <a:pt x="58" y="0"/>
                      </a:moveTo>
                      <a:lnTo>
                        <a:pt x="58" y="52"/>
                      </a:lnTo>
                      <a:lnTo>
                        <a:pt x="43" y="52"/>
                      </a:lnTo>
                      <a:lnTo>
                        <a:pt x="43" y="59"/>
                      </a:lnTo>
                      <a:lnTo>
                        <a:pt x="36" y="59"/>
                      </a:lnTo>
                      <a:lnTo>
                        <a:pt x="36" y="66"/>
                      </a:lnTo>
                      <a:lnTo>
                        <a:pt x="29" y="66"/>
                      </a:lnTo>
                      <a:lnTo>
                        <a:pt x="0" y="66"/>
                      </a:lnTo>
                      <a:lnTo>
                        <a:pt x="0" y="81"/>
                      </a:lnTo>
                      <a:lnTo>
                        <a:pt x="0" y="89"/>
                      </a:lnTo>
                      <a:lnTo>
                        <a:pt x="0" y="96"/>
                      </a:lnTo>
                      <a:lnTo>
                        <a:pt x="14" y="96"/>
                      </a:lnTo>
                      <a:lnTo>
                        <a:pt x="14" y="81"/>
                      </a:lnTo>
                      <a:lnTo>
                        <a:pt x="72" y="81"/>
                      </a:lnTo>
                      <a:lnTo>
                        <a:pt x="72" y="0"/>
                      </a:lnTo>
                      <a:lnTo>
                        <a:pt x="58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8105" name="Group 281">
                <a:extLst>
                  <a:ext uri="{FF2B5EF4-FFF2-40B4-BE49-F238E27FC236}">
                    <a16:creationId xmlns:a16="http://schemas.microsoft.com/office/drawing/2014/main" id="{22418406-1376-E03C-486D-7BB352FE0F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2" y="2435"/>
                <a:ext cx="201" cy="249"/>
                <a:chOff x="4762" y="2435"/>
                <a:chExt cx="201" cy="249"/>
              </a:xfrm>
            </p:grpSpPr>
            <p:grpSp>
              <p:nvGrpSpPr>
                <p:cNvPr id="78106" name="Group 282">
                  <a:extLst>
                    <a:ext uri="{FF2B5EF4-FFF2-40B4-BE49-F238E27FC236}">
                      <a16:creationId xmlns:a16="http://schemas.microsoft.com/office/drawing/2014/main" id="{C2602182-490E-0A7B-6BE3-487B10CE3E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62" y="2435"/>
                  <a:ext cx="201" cy="249"/>
                  <a:chOff x="4762" y="2435"/>
                  <a:chExt cx="201" cy="249"/>
                </a:xfrm>
              </p:grpSpPr>
              <p:sp>
                <p:nvSpPr>
                  <p:cNvPr id="78107" name="Freeform 283">
                    <a:extLst>
                      <a:ext uri="{FF2B5EF4-FFF2-40B4-BE49-F238E27FC236}">
                        <a16:creationId xmlns:a16="http://schemas.microsoft.com/office/drawing/2014/main" id="{08CAF531-2AC9-0494-F8DE-3431B51723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" y="2435"/>
                    <a:ext cx="201" cy="249"/>
                  </a:xfrm>
                  <a:custGeom>
                    <a:avLst/>
                    <a:gdLst>
                      <a:gd name="T0" fmla="*/ 154 w 201"/>
                      <a:gd name="T1" fmla="*/ 47 h 249"/>
                      <a:gd name="T2" fmla="*/ 146 w 201"/>
                      <a:gd name="T3" fmla="*/ 39 h 249"/>
                      <a:gd name="T4" fmla="*/ 146 w 201"/>
                      <a:gd name="T5" fmla="*/ 31 h 249"/>
                      <a:gd name="T6" fmla="*/ 146 w 201"/>
                      <a:gd name="T7" fmla="*/ 23 h 249"/>
                      <a:gd name="T8" fmla="*/ 154 w 201"/>
                      <a:gd name="T9" fmla="*/ 16 h 249"/>
                      <a:gd name="T10" fmla="*/ 154 w 201"/>
                      <a:gd name="T11" fmla="*/ 8 h 249"/>
                      <a:gd name="T12" fmla="*/ 162 w 201"/>
                      <a:gd name="T13" fmla="*/ 8 h 249"/>
                      <a:gd name="T14" fmla="*/ 177 w 201"/>
                      <a:gd name="T15" fmla="*/ 0 h 249"/>
                      <a:gd name="T16" fmla="*/ 185 w 201"/>
                      <a:gd name="T17" fmla="*/ 0 h 249"/>
                      <a:gd name="T18" fmla="*/ 192 w 201"/>
                      <a:gd name="T19" fmla="*/ 8 h 249"/>
                      <a:gd name="T20" fmla="*/ 200 w 201"/>
                      <a:gd name="T21" fmla="*/ 8 h 249"/>
                      <a:gd name="T22" fmla="*/ 200 w 201"/>
                      <a:gd name="T23" fmla="*/ 16 h 249"/>
                      <a:gd name="T24" fmla="*/ 200 w 201"/>
                      <a:gd name="T25" fmla="*/ 23 h 249"/>
                      <a:gd name="T26" fmla="*/ 200 w 201"/>
                      <a:gd name="T27" fmla="*/ 31 h 249"/>
                      <a:gd name="T28" fmla="*/ 200 w 201"/>
                      <a:gd name="T29" fmla="*/ 39 h 249"/>
                      <a:gd name="T30" fmla="*/ 192 w 201"/>
                      <a:gd name="T31" fmla="*/ 47 h 249"/>
                      <a:gd name="T32" fmla="*/ 162 w 201"/>
                      <a:gd name="T33" fmla="*/ 217 h 249"/>
                      <a:gd name="T34" fmla="*/ 162 w 201"/>
                      <a:gd name="T35" fmla="*/ 225 h 249"/>
                      <a:gd name="T36" fmla="*/ 154 w 201"/>
                      <a:gd name="T37" fmla="*/ 233 h 249"/>
                      <a:gd name="T38" fmla="*/ 146 w 201"/>
                      <a:gd name="T39" fmla="*/ 240 h 249"/>
                      <a:gd name="T40" fmla="*/ 138 w 201"/>
                      <a:gd name="T41" fmla="*/ 248 h 249"/>
                      <a:gd name="T42" fmla="*/ 85 w 201"/>
                      <a:gd name="T43" fmla="*/ 248 h 249"/>
                      <a:gd name="T44" fmla="*/ 0 w 201"/>
                      <a:gd name="T45" fmla="*/ 248 h 249"/>
                      <a:gd name="T46" fmla="*/ 0 w 201"/>
                      <a:gd name="T47" fmla="*/ 202 h 249"/>
                      <a:gd name="T48" fmla="*/ 100 w 201"/>
                      <a:gd name="T49" fmla="*/ 209 h 249"/>
                      <a:gd name="T50" fmla="*/ 115 w 201"/>
                      <a:gd name="T51" fmla="*/ 163 h 249"/>
                      <a:gd name="T52" fmla="*/ 23 w 201"/>
                      <a:gd name="T53" fmla="*/ 163 h 249"/>
                      <a:gd name="T54" fmla="*/ 23 w 201"/>
                      <a:gd name="T55" fmla="*/ 147 h 249"/>
                      <a:gd name="T56" fmla="*/ 115 w 201"/>
                      <a:gd name="T57" fmla="*/ 147 h 249"/>
                      <a:gd name="T58" fmla="*/ 138 w 201"/>
                      <a:gd name="T59" fmla="*/ 54 h 249"/>
                      <a:gd name="T60" fmla="*/ 154 w 201"/>
                      <a:gd name="T61" fmla="*/ 47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01" h="249">
                        <a:moveTo>
                          <a:pt x="154" y="47"/>
                        </a:moveTo>
                        <a:lnTo>
                          <a:pt x="146" y="39"/>
                        </a:lnTo>
                        <a:lnTo>
                          <a:pt x="146" y="31"/>
                        </a:lnTo>
                        <a:lnTo>
                          <a:pt x="146" y="23"/>
                        </a:lnTo>
                        <a:lnTo>
                          <a:pt x="154" y="16"/>
                        </a:lnTo>
                        <a:lnTo>
                          <a:pt x="154" y="8"/>
                        </a:lnTo>
                        <a:lnTo>
                          <a:pt x="162" y="8"/>
                        </a:lnTo>
                        <a:lnTo>
                          <a:pt x="177" y="0"/>
                        </a:lnTo>
                        <a:lnTo>
                          <a:pt x="185" y="0"/>
                        </a:lnTo>
                        <a:lnTo>
                          <a:pt x="192" y="8"/>
                        </a:lnTo>
                        <a:lnTo>
                          <a:pt x="200" y="8"/>
                        </a:lnTo>
                        <a:lnTo>
                          <a:pt x="200" y="16"/>
                        </a:lnTo>
                        <a:lnTo>
                          <a:pt x="200" y="23"/>
                        </a:lnTo>
                        <a:lnTo>
                          <a:pt x="200" y="31"/>
                        </a:lnTo>
                        <a:lnTo>
                          <a:pt x="200" y="39"/>
                        </a:lnTo>
                        <a:lnTo>
                          <a:pt x="192" y="47"/>
                        </a:lnTo>
                        <a:lnTo>
                          <a:pt x="162" y="217"/>
                        </a:lnTo>
                        <a:lnTo>
                          <a:pt x="162" y="225"/>
                        </a:lnTo>
                        <a:lnTo>
                          <a:pt x="154" y="233"/>
                        </a:lnTo>
                        <a:lnTo>
                          <a:pt x="146" y="240"/>
                        </a:lnTo>
                        <a:lnTo>
                          <a:pt x="138" y="248"/>
                        </a:lnTo>
                        <a:lnTo>
                          <a:pt x="85" y="248"/>
                        </a:lnTo>
                        <a:lnTo>
                          <a:pt x="0" y="248"/>
                        </a:lnTo>
                        <a:lnTo>
                          <a:pt x="0" y="202"/>
                        </a:lnTo>
                        <a:lnTo>
                          <a:pt x="100" y="209"/>
                        </a:lnTo>
                        <a:lnTo>
                          <a:pt x="115" y="163"/>
                        </a:lnTo>
                        <a:lnTo>
                          <a:pt x="23" y="163"/>
                        </a:lnTo>
                        <a:lnTo>
                          <a:pt x="23" y="147"/>
                        </a:lnTo>
                        <a:lnTo>
                          <a:pt x="115" y="147"/>
                        </a:lnTo>
                        <a:lnTo>
                          <a:pt x="138" y="54"/>
                        </a:lnTo>
                        <a:lnTo>
                          <a:pt x="154" y="47"/>
                        </a:lnTo>
                      </a:path>
                    </a:pathLst>
                  </a:custGeom>
                  <a:solidFill>
                    <a:srgbClr val="8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08" name="Freeform 284">
                    <a:extLst>
                      <a:ext uri="{FF2B5EF4-FFF2-40B4-BE49-F238E27FC236}">
                        <a16:creationId xmlns:a16="http://schemas.microsoft.com/office/drawing/2014/main" id="{08D882F8-2769-77AE-8D43-9E6B4CE8C3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" y="2435"/>
                    <a:ext cx="201" cy="249"/>
                  </a:xfrm>
                  <a:custGeom>
                    <a:avLst/>
                    <a:gdLst>
                      <a:gd name="T0" fmla="*/ 154 w 201"/>
                      <a:gd name="T1" fmla="*/ 47 h 249"/>
                      <a:gd name="T2" fmla="*/ 146 w 201"/>
                      <a:gd name="T3" fmla="*/ 39 h 249"/>
                      <a:gd name="T4" fmla="*/ 146 w 201"/>
                      <a:gd name="T5" fmla="*/ 31 h 249"/>
                      <a:gd name="T6" fmla="*/ 146 w 201"/>
                      <a:gd name="T7" fmla="*/ 23 h 249"/>
                      <a:gd name="T8" fmla="*/ 154 w 201"/>
                      <a:gd name="T9" fmla="*/ 16 h 249"/>
                      <a:gd name="T10" fmla="*/ 154 w 201"/>
                      <a:gd name="T11" fmla="*/ 8 h 249"/>
                      <a:gd name="T12" fmla="*/ 162 w 201"/>
                      <a:gd name="T13" fmla="*/ 8 h 249"/>
                      <a:gd name="T14" fmla="*/ 177 w 201"/>
                      <a:gd name="T15" fmla="*/ 0 h 249"/>
                      <a:gd name="T16" fmla="*/ 185 w 201"/>
                      <a:gd name="T17" fmla="*/ 0 h 249"/>
                      <a:gd name="T18" fmla="*/ 192 w 201"/>
                      <a:gd name="T19" fmla="*/ 8 h 249"/>
                      <a:gd name="T20" fmla="*/ 200 w 201"/>
                      <a:gd name="T21" fmla="*/ 8 h 249"/>
                      <a:gd name="T22" fmla="*/ 200 w 201"/>
                      <a:gd name="T23" fmla="*/ 16 h 249"/>
                      <a:gd name="T24" fmla="*/ 200 w 201"/>
                      <a:gd name="T25" fmla="*/ 23 h 249"/>
                      <a:gd name="T26" fmla="*/ 200 w 201"/>
                      <a:gd name="T27" fmla="*/ 31 h 249"/>
                      <a:gd name="T28" fmla="*/ 200 w 201"/>
                      <a:gd name="T29" fmla="*/ 39 h 249"/>
                      <a:gd name="T30" fmla="*/ 192 w 201"/>
                      <a:gd name="T31" fmla="*/ 47 h 249"/>
                      <a:gd name="T32" fmla="*/ 162 w 201"/>
                      <a:gd name="T33" fmla="*/ 217 h 249"/>
                      <a:gd name="T34" fmla="*/ 162 w 201"/>
                      <a:gd name="T35" fmla="*/ 225 h 249"/>
                      <a:gd name="T36" fmla="*/ 154 w 201"/>
                      <a:gd name="T37" fmla="*/ 233 h 249"/>
                      <a:gd name="T38" fmla="*/ 146 w 201"/>
                      <a:gd name="T39" fmla="*/ 240 h 249"/>
                      <a:gd name="T40" fmla="*/ 138 w 201"/>
                      <a:gd name="T41" fmla="*/ 248 h 249"/>
                      <a:gd name="T42" fmla="*/ 85 w 201"/>
                      <a:gd name="T43" fmla="*/ 248 h 249"/>
                      <a:gd name="T44" fmla="*/ 0 w 201"/>
                      <a:gd name="T45" fmla="*/ 248 h 249"/>
                      <a:gd name="T46" fmla="*/ 0 w 201"/>
                      <a:gd name="T47" fmla="*/ 202 h 249"/>
                      <a:gd name="T48" fmla="*/ 100 w 201"/>
                      <a:gd name="T49" fmla="*/ 209 h 249"/>
                      <a:gd name="T50" fmla="*/ 115 w 201"/>
                      <a:gd name="T51" fmla="*/ 163 h 249"/>
                      <a:gd name="T52" fmla="*/ 23 w 201"/>
                      <a:gd name="T53" fmla="*/ 163 h 249"/>
                      <a:gd name="T54" fmla="*/ 23 w 201"/>
                      <a:gd name="T55" fmla="*/ 147 h 249"/>
                      <a:gd name="T56" fmla="*/ 115 w 201"/>
                      <a:gd name="T57" fmla="*/ 147 h 249"/>
                      <a:gd name="T58" fmla="*/ 138 w 201"/>
                      <a:gd name="T59" fmla="*/ 54 h 249"/>
                      <a:gd name="T60" fmla="*/ 154 w 201"/>
                      <a:gd name="T61" fmla="*/ 47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01" h="249">
                        <a:moveTo>
                          <a:pt x="154" y="47"/>
                        </a:moveTo>
                        <a:lnTo>
                          <a:pt x="146" y="39"/>
                        </a:lnTo>
                        <a:lnTo>
                          <a:pt x="146" y="31"/>
                        </a:lnTo>
                        <a:lnTo>
                          <a:pt x="146" y="23"/>
                        </a:lnTo>
                        <a:lnTo>
                          <a:pt x="154" y="16"/>
                        </a:lnTo>
                        <a:lnTo>
                          <a:pt x="154" y="8"/>
                        </a:lnTo>
                        <a:lnTo>
                          <a:pt x="162" y="8"/>
                        </a:lnTo>
                        <a:lnTo>
                          <a:pt x="177" y="0"/>
                        </a:lnTo>
                        <a:lnTo>
                          <a:pt x="185" y="0"/>
                        </a:lnTo>
                        <a:lnTo>
                          <a:pt x="192" y="8"/>
                        </a:lnTo>
                        <a:lnTo>
                          <a:pt x="200" y="8"/>
                        </a:lnTo>
                        <a:lnTo>
                          <a:pt x="200" y="16"/>
                        </a:lnTo>
                        <a:lnTo>
                          <a:pt x="200" y="23"/>
                        </a:lnTo>
                        <a:lnTo>
                          <a:pt x="200" y="31"/>
                        </a:lnTo>
                        <a:lnTo>
                          <a:pt x="200" y="39"/>
                        </a:lnTo>
                        <a:lnTo>
                          <a:pt x="192" y="47"/>
                        </a:lnTo>
                        <a:lnTo>
                          <a:pt x="162" y="217"/>
                        </a:lnTo>
                        <a:lnTo>
                          <a:pt x="162" y="225"/>
                        </a:lnTo>
                        <a:lnTo>
                          <a:pt x="154" y="233"/>
                        </a:lnTo>
                        <a:lnTo>
                          <a:pt x="146" y="240"/>
                        </a:lnTo>
                        <a:lnTo>
                          <a:pt x="138" y="248"/>
                        </a:lnTo>
                        <a:lnTo>
                          <a:pt x="85" y="248"/>
                        </a:lnTo>
                        <a:lnTo>
                          <a:pt x="0" y="248"/>
                        </a:lnTo>
                        <a:lnTo>
                          <a:pt x="0" y="202"/>
                        </a:lnTo>
                        <a:lnTo>
                          <a:pt x="100" y="209"/>
                        </a:lnTo>
                        <a:lnTo>
                          <a:pt x="115" y="163"/>
                        </a:lnTo>
                        <a:lnTo>
                          <a:pt x="23" y="163"/>
                        </a:lnTo>
                        <a:lnTo>
                          <a:pt x="23" y="147"/>
                        </a:lnTo>
                        <a:lnTo>
                          <a:pt x="115" y="147"/>
                        </a:lnTo>
                        <a:lnTo>
                          <a:pt x="138" y="54"/>
                        </a:lnTo>
                        <a:lnTo>
                          <a:pt x="154" y="47"/>
                        </a:lnTo>
                      </a:path>
                    </a:pathLst>
                  </a:custGeom>
                  <a:solidFill>
                    <a:srgbClr val="8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09" name="Freeform 285">
                    <a:extLst>
                      <a:ext uri="{FF2B5EF4-FFF2-40B4-BE49-F238E27FC236}">
                        <a16:creationId xmlns:a16="http://schemas.microsoft.com/office/drawing/2014/main" id="{53F521D7-3817-5B6B-B2CE-1D736B212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" y="2467"/>
                    <a:ext cx="185" cy="201"/>
                  </a:xfrm>
                  <a:custGeom>
                    <a:avLst/>
                    <a:gdLst>
                      <a:gd name="T0" fmla="*/ 0 w 185"/>
                      <a:gd name="T1" fmla="*/ 200 h 201"/>
                      <a:gd name="T2" fmla="*/ 0 w 185"/>
                      <a:gd name="T3" fmla="*/ 192 h 201"/>
                      <a:gd name="T4" fmla="*/ 123 w 185"/>
                      <a:gd name="T5" fmla="*/ 192 h 201"/>
                      <a:gd name="T6" fmla="*/ 130 w 185"/>
                      <a:gd name="T7" fmla="*/ 192 h 201"/>
                      <a:gd name="T8" fmla="*/ 138 w 185"/>
                      <a:gd name="T9" fmla="*/ 185 h 201"/>
                      <a:gd name="T10" fmla="*/ 138 w 185"/>
                      <a:gd name="T11" fmla="*/ 177 h 201"/>
                      <a:gd name="T12" fmla="*/ 146 w 185"/>
                      <a:gd name="T13" fmla="*/ 138 h 201"/>
                      <a:gd name="T14" fmla="*/ 23 w 185"/>
                      <a:gd name="T15" fmla="*/ 138 h 201"/>
                      <a:gd name="T16" fmla="*/ 31 w 185"/>
                      <a:gd name="T17" fmla="*/ 146 h 201"/>
                      <a:gd name="T18" fmla="*/ 31 w 185"/>
                      <a:gd name="T19" fmla="*/ 154 h 201"/>
                      <a:gd name="T20" fmla="*/ 38 w 185"/>
                      <a:gd name="T21" fmla="*/ 162 h 201"/>
                      <a:gd name="T22" fmla="*/ 46 w 185"/>
                      <a:gd name="T23" fmla="*/ 162 h 201"/>
                      <a:gd name="T24" fmla="*/ 54 w 185"/>
                      <a:gd name="T25" fmla="*/ 162 h 201"/>
                      <a:gd name="T26" fmla="*/ 69 w 185"/>
                      <a:gd name="T27" fmla="*/ 162 h 201"/>
                      <a:gd name="T28" fmla="*/ 69 w 185"/>
                      <a:gd name="T29" fmla="*/ 185 h 201"/>
                      <a:gd name="T30" fmla="*/ 54 w 185"/>
                      <a:gd name="T31" fmla="*/ 185 h 201"/>
                      <a:gd name="T32" fmla="*/ 54 w 185"/>
                      <a:gd name="T33" fmla="*/ 169 h 201"/>
                      <a:gd name="T34" fmla="*/ 46 w 185"/>
                      <a:gd name="T35" fmla="*/ 169 h 201"/>
                      <a:gd name="T36" fmla="*/ 38 w 185"/>
                      <a:gd name="T37" fmla="*/ 169 h 201"/>
                      <a:gd name="T38" fmla="*/ 31 w 185"/>
                      <a:gd name="T39" fmla="*/ 169 h 201"/>
                      <a:gd name="T40" fmla="*/ 23 w 185"/>
                      <a:gd name="T41" fmla="*/ 162 h 201"/>
                      <a:gd name="T42" fmla="*/ 15 w 185"/>
                      <a:gd name="T43" fmla="*/ 154 h 201"/>
                      <a:gd name="T44" fmla="*/ 15 w 185"/>
                      <a:gd name="T45" fmla="*/ 146 h 201"/>
                      <a:gd name="T46" fmla="*/ 15 w 185"/>
                      <a:gd name="T47" fmla="*/ 138 h 201"/>
                      <a:gd name="T48" fmla="*/ 8 w 185"/>
                      <a:gd name="T49" fmla="*/ 131 h 201"/>
                      <a:gd name="T50" fmla="*/ 8 w 185"/>
                      <a:gd name="T51" fmla="*/ 123 h 201"/>
                      <a:gd name="T52" fmla="*/ 15 w 185"/>
                      <a:gd name="T53" fmla="*/ 123 h 201"/>
                      <a:gd name="T54" fmla="*/ 15 w 185"/>
                      <a:gd name="T55" fmla="*/ 115 h 201"/>
                      <a:gd name="T56" fmla="*/ 115 w 185"/>
                      <a:gd name="T57" fmla="*/ 115 h 201"/>
                      <a:gd name="T58" fmla="*/ 115 w 185"/>
                      <a:gd name="T59" fmla="*/ 123 h 201"/>
                      <a:gd name="T60" fmla="*/ 23 w 185"/>
                      <a:gd name="T61" fmla="*/ 123 h 201"/>
                      <a:gd name="T62" fmla="*/ 23 w 185"/>
                      <a:gd name="T63" fmla="*/ 131 h 201"/>
                      <a:gd name="T64" fmla="*/ 153 w 185"/>
                      <a:gd name="T65" fmla="*/ 131 h 201"/>
                      <a:gd name="T66" fmla="*/ 176 w 185"/>
                      <a:gd name="T67" fmla="*/ 0 h 201"/>
                      <a:gd name="T68" fmla="*/ 184 w 185"/>
                      <a:gd name="T69" fmla="*/ 8 h 201"/>
                      <a:gd name="T70" fmla="*/ 146 w 185"/>
                      <a:gd name="T71" fmla="*/ 177 h 201"/>
                      <a:gd name="T72" fmla="*/ 146 w 185"/>
                      <a:gd name="T73" fmla="*/ 185 h 201"/>
                      <a:gd name="T74" fmla="*/ 138 w 185"/>
                      <a:gd name="T75" fmla="*/ 192 h 201"/>
                      <a:gd name="T76" fmla="*/ 130 w 185"/>
                      <a:gd name="T77" fmla="*/ 200 h 201"/>
                      <a:gd name="T78" fmla="*/ 0 w 185"/>
                      <a:gd name="T79" fmla="*/ 20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85" h="201">
                        <a:moveTo>
                          <a:pt x="0" y="200"/>
                        </a:moveTo>
                        <a:lnTo>
                          <a:pt x="0" y="192"/>
                        </a:lnTo>
                        <a:lnTo>
                          <a:pt x="123" y="192"/>
                        </a:lnTo>
                        <a:lnTo>
                          <a:pt x="130" y="192"/>
                        </a:lnTo>
                        <a:lnTo>
                          <a:pt x="138" y="185"/>
                        </a:lnTo>
                        <a:lnTo>
                          <a:pt x="138" y="177"/>
                        </a:lnTo>
                        <a:lnTo>
                          <a:pt x="146" y="138"/>
                        </a:lnTo>
                        <a:lnTo>
                          <a:pt x="23" y="138"/>
                        </a:lnTo>
                        <a:lnTo>
                          <a:pt x="31" y="146"/>
                        </a:lnTo>
                        <a:lnTo>
                          <a:pt x="31" y="154"/>
                        </a:lnTo>
                        <a:lnTo>
                          <a:pt x="38" y="162"/>
                        </a:lnTo>
                        <a:lnTo>
                          <a:pt x="46" y="162"/>
                        </a:lnTo>
                        <a:lnTo>
                          <a:pt x="54" y="162"/>
                        </a:lnTo>
                        <a:lnTo>
                          <a:pt x="69" y="162"/>
                        </a:lnTo>
                        <a:lnTo>
                          <a:pt x="69" y="185"/>
                        </a:lnTo>
                        <a:lnTo>
                          <a:pt x="54" y="185"/>
                        </a:lnTo>
                        <a:lnTo>
                          <a:pt x="54" y="169"/>
                        </a:lnTo>
                        <a:lnTo>
                          <a:pt x="46" y="169"/>
                        </a:lnTo>
                        <a:lnTo>
                          <a:pt x="38" y="169"/>
                        </a:lnTo>
                        <a:lnTo>
                          <a:pt x="31" y="169"/>
                        </a:lnTo>
                        <a:lnTo>
                          <a:pt x="23" y="162"/>
                        </a:lnTo>
                        <a:lnTo>
                          <a:pt x="15" y="154"/>
                        </a:lnTo>
                        <a:lnTo>
                          <a:pt x="15" y="146"/>
                        </a:lnTo>
                        <a:lnTo>
                          <a:pt x="15" y="138"/>
                        </a:lnTo>
                        <a:lnTo>
                          <a:pt x="8" y="131"/>
                        </a:lnTo>
                        <a:lnTo>
                          <a:pt x="8" y="123"/>
                        </a:lnTo>
                        <a:lnTo>
                          <a:pt x="15" y="123"/>
                        </a:lnTo>
                        <a:lnTo>
                          <a:pt x="15" y="115"/>
                        </a:lnTo>
                        <a:lnTo>
                          <a:pt x="115" y="115"/>
                        </a:lnTo>
                        <a:lnTo>
                          <a:pt x="115" y="123"/>
                        </a:lnTo>
                        <a:lnTo>
                          <a:pt x="23" y="123"/>
                        </a:lnTo>
                        <a:lnTo>
                          <a:pt x="23" y="131"/>
                        </a:lnTo>
                        <a:lnTo>
                          <a:pt x="153" y="131"/>
                        </a:lnTo>
                        <a:lnTo>
                          <a:pt x="176" y="0"/>
                        </a:lnTo>
                        <a:lnTo>
                          <a:pt x="184" y="8"/>
                        </a:lnTo>
                        <a:lnTo>
                          <a:pt x="146" y="177"/>
                        </a:lnTo>
                        <a:lnTo>
                          <a:pt x="146" y="185"/>
                        </a:lnTo>
                        <a:lnTo>
                          <a:pt x="138" y="192"/>
                        </a:lnTo>
                        <a:lnTo>
                          <a:pt x="130" y="200"/>
                        </a:lnTo>
                        <a:lnTo>
                          <a:pt x="0" y="200"/>
                        </a:lnTo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10" name="Freeform 286">
                    <a:extLst>
                      <a:ext uri="{FF2B5EF4-FFF2-40B4-BE49-F238E27FC236}">
                        <a16:creationId xmlns:a16="http://schemas.microsoft.com/office/drawing/2014/main" id="{87D1BCE2-0A8A-229D-458D-6A24A921D1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2" y="2467"/>
                    <a:ext cx="185" cy="201"/>
                  </a:xfrm>
                  <a:custGeom>
                    <a:avLst/>
                    <a:gdLst>
                      <a:gd name="T0" fmla="*/ 0 w 185"/>
                      <a:gd name="T1" fmla="*/ 200 h 201"/>
                      <a:gd name="T2" fmla="*/ 0 w 185"/>
                      <a:gd name="T3" fmla="*/ 192 h 201"/>
                      <a:gd name="T4" fmla="*/ 123 w 185"/>
                      <a:gd name="T5" fmla="*/ 192 h 201"/>
                      <a:gd name="T6" fmla="*/ 130 w 185"/>
                      <a:gd name="T7" fmla="*/ 192 h 201"/>
                      <a:gd name="T8" fmla="*/ 138 w 185"/>
                      <a:gd name="T9" fmla="*/ 185 h 201"/>
                      <a:gd name="T10" fmla="*/ 138 w 185"/>
                      <a:gd name="T11" fmla="*/ 177 h 201"/>
                      <a:gd name="T12" fmla="*/ 146 w 185"/>
                      <a:gd name="T13" fmla="*/ 138 h 201"/>
                      <a:gd name="T14" fmla="*/ 23 w 185"/>
                      <a:gd name="T15" fmla="*/ 138 h 201"/>
                      <a:gd name="T16" fmla="*/ 31 w 185"/>
                      <a:gd name="T17" fmla="*/ 146 h 201"/>
                      <a:gd name="T18" fmla="*/ 31 w 185"/>
                      <a:gd name="T19" fmla="*/ 154 h 201"/>
                      <a:gd name="T20" fmla="*/ 38 w 185"/>
                      <a:gd name="T21" fmla="*/ 162 h 201"/>
                      <a:gd name="T22" fmla="*/ 46 w 185"/>
                      <a:gd name="T23" fmla="*/ 162 h 201"/>
                      <a:gd name="T24" fmla="*/ 54 w 185"/>
                      <a:gd name="T25" fmla="*/ 162 h 201"/>
                      <a:gd name="T26" fmla="*/ 69 w 185"/>
                      <a:gd name="T27" fmla="*/ 162 h 201"/>
                      <a:gd name="T28" fmla="*/ 69 w 185"/>
                      <a:gd name="T29" fmla="*/ 185 h 201"/>
                      <a:gd name="T30" fmla="*/ 54 w 185"/>
                      <a:gd name="T31" fmla="*/ 185 h 201"/>
                      <a:gd name="T32" fmla="*/ 54 w 185"/>
                      <a:gd name="T33" fmla="*/ 169 h 201"/>
                      <a:gd name="T34" fmla="*/ 46 w 185"/>
                      <a:gd name="T35" fmla="*/ 169 h 201"/>
                      <a:gd name="T36" fmla="*/ 38 w 185"/>
                      <a:gd name="T37" fmla="*/ 169 h 201"/>
                      <a:gd name="T38" fmla="*/ 31 w 185"/>
                      <a:gd name="T39" fmla="*/ 169 h 201"/>
                      <a:gd name="T40" fmla="*/ 23 w 185"/>
                      <a:gd name="T41" fmla="*/ 162 h 201"/>
                      <a:gd name="T42" fmla="*/ 15 w 185"/>
                      <a:gd name="T43" fmla="*/ 154 h 201"/>
                      <a:gd name="T44" fmla="*/ 15 w 185"/>
                      <a:gd name="T45" fmla="*/ 146 h 201"/>
                      <a:gd name="T46" fmla="*/ 15 w 185"/>
                      <a:gd name="T47" fmla="*/ 138 h 201"/>
                      <a:gd name="T48" fmla="*/ 8 w 185"/>
                      <a:gd name="T49" fmla="*/ 131 h 201"/>
                      <a:gd name="T50" fmla="*/ 8 w 185"/>
                      <a:gd name="T51" fmla="*/ 123 h 201"/>
                      <a:gd name="T52" fmla="*/ 15 w 185"/>
                      <a:gd name="T53" fmla="*/ 123 h 201"/>
                      <a:gd name="T54" fmla="*/ 15 w 185"/>
                      <a:gd name="T55" fmla="*/ 115 h 201"/>
                      <a:gd name="T56" fmla="*/ 115 w 185"/>
                      <a:gd name="T57" fmla="*/ 115 h 201"/>
                      <a:gd name="T58" fmla="*/ 115 w 185"/>
                      <a:gd name="T59" fmla="*/ 123 h 201"/>
                      <a:gd name="T60" fmla="*/ 23 w 185"/>
                      <a:gd name="T61" fmla="*/ 123 h 201"/>
                      <a:gd name="T62" fmla="*/ 23 w 185"/>
                      <a:gd name="T63" fmla="*/ 131 h 201"/>
                      <a:gd name="T64" fmla="*/ 153 w 185"/>
                      <a:gd name="T65" fmla="*/ 131 h 201"/>
                      <a:gd name="T66" fmla="*/ 176 w 185"/>
                      <a:gd name="T67" fmla="*/ 0 h 201"/>
                      <a:gd name="T68" fmla="*/ 184 w 185"/>
                      <a:gd name="T69" fmla="*/ 8 h 201"/>
                      <a:gd name="T70" fmla="*/ 146 w 185"/>
                      <a:gd name="T71" fmla="*/ 177 h 201"/>
                      <a:gd name="T72" fmla="*/ 146 w 185"/>
                      <a:gd name="T73" fmla="*/ 185 h 201"/>
                      <a:gd name="T74" fmla="*/ 138 w 185"/>
                      <a:gd name="T75" fmla="*/ 192 h 201"/>
                      <a:gd name="T76" fmla="*/ 130 w 185"/>
                      <a:gd name="T77" fmla="*/ 200 h 201"/>
                      <a:gd name="T78" fmla="*/ 0 w 185"/>
                      <a:gd name="T79" fmla="*/ 20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85" h="201">
                        <a:moveTo>
                          <a:pt x="0" y="200"/>
                        </a:moveTo>
                        <a:lnTo>
                          <a:pt x="0" y="192"/>
                        </a:lnTo>
                        <a:lnTo>
                          <a:pt x="123" y="192"/>
                        </a:lnTo>
                        <a:lnTo>
                          <a:pt x="130" y="192"/>
                        </a:lnTo>
                        <a:lnTo>
                          <a:pt x="138" y="185"/>
                        </a:lnTo>
                        <a:lnTo>
                          <a:pt x="138" y="177"/>
                        </a:lnTo>
                        <a:lnTo>
                          <a:pt x="146" y="138"/>
                        </a:lnTo>
                        <a:lnTo>
                          <a:pt x="23" y="138"/>
                        </a:lnTo>
                        <a:lnTo>
                          <a:pt x="31" y="146"/>
                        </a:lnTo>
                        <a:lnTo>
                          <a:pt x="31" y="154"/>
                        </a:lnTo>
                        <a:lnTo>
                          <a:pt x="38" y="162"/>
                        </a:lnTo>
                        <a:lnTo>
                          <a:pt x="46" y="162"/>
                        </a:lnTo>
                        <a:lnTo>
                          <a:pt x="54" y="162"/>
                        </a:lnTo>
                        <a:lnTo>
                          <a:pt x="69" y="162"/>
                        </a:lnTo>
                        <a:lnTo>
                          <a:pt x="69" y="185"/>
                        </a:lnTo>
                        <a:lnTo>
                          <a:pt x="54" y="185"/>
                        </a:lnTo>
                        <a:lnTo>
                          <a:pt x="54" y="169"/>
                        </a:lnTo>
                        <a:lnTo>
                          <a:pt x="46" y="169"/>
                        </a:lnTo>
                        <a:lnTo>
                          <a:pt x="38" y="169"/>
                        </a:lnTo>
                        <a:lnTo>
                          <a:pt x="31" y="169"/>
                        </a:lnTo>
                        <a:lnTo>
                          <a:pt x="23" y="162"/>
                        </a:lnTo>
                        <a:lnTo>
                          <a:pt x="15" y="154"/>
                        </a:lnTo>
                        <a:lnTo>
                          <a:pt x="15" y="146"/>
                        </a:lnTo>
                        <a:lnTo>
                          <a:pt x="15" y="138"/>
                        </a:lnTo>
                        <a:lnTo>
                          <a:pt x="8" y="131"/>
                        </a:lnTo>
                        <a:lnTo>
                          <a:pt x="8" y="123"/>
                        </a:lnTo>
                        <a:lnTo>
                          <a:pt x="15" y="123"/>
                        </a:lnTo>
                        <a:lnTo>
                          <a:pt x="15" y="115"/>
                        </a:lnTo>
                        <a:lnTo>
                          <a:pt x="115" y="115"/>
                        </a:lnTo>
                        <a:lnTo>
                          <a:pt x="115" y="123"/>
                        </a:lnTo>
                        <a:lnTo>
                          <a:pt x="23" y="123"/>
                        </a:lnTo>
                        <a:lnTo>
                          <a:pt x="23" y="131"/>
                        </a:lnTo>
                        <a:lnTo>
                          <a:pt x="153" y="131"/>
                        </a:lnTo>
                        <a:lnTo>
                          <a:pt x="176" y="0"/>
                        </a:lnTo>
                        <a:lnTo>
                          <a:pt x="184" y="8"/>
                        </a:lnTo>
                        <a:lnTo>
                          <a:pt x="146" y="177"/>
                        </a:lnTo>
                        <a:lnTo>
                          <a:pt x="146" y="185"/>
                        </a:lnTo>
                        <a:lnTo>
                          <a:pt x="138" y="192"/>
                        </a:lnTo>
                        <a:lnTo>
                          <a:pt x="130" y="200"/>
                        </a:lnTo>
                        <a:lnTo>
                          <a:pt x="0" y="200"/>
                        </a:lnTo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78111" name="Oval 287">
                  <a:extLst>
                    <a:ext uri="{FF2B5EF4-FFF2-40B4-BE49-F238E27FC236}">
                      <a16:creationId xmlns:a16="http://schemas.microsoft.com/office/drawing/2014/main" id="{8C8D4E76-613B-6FBC-2CED-A9FBE93053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46" y="2459"/>
                  <a:ext cx="16" cy="16"/>
                </a:xfrm>
                <a:prstGeom prst="ellipse">
                  <a:avLst/>
                </a:prstGeom>
                <a:solidFill>
                  <a:srgbClr val="C0C0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78112" name="Group 288">
              <a:extLst>
                <a:ext uri="{FF2B5EF4-FFF2-40B4-BE49-F238E27FC236}">
                  <a16:creationId xmlns:a16="http://schemas.microsoft.com/office/drawing/2014/main" id="{FEB735B9-48E0-F39F-5559-39DA81BFCD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6" y="2547"/>
              <a:ext cx="337" cy="241"/>
              <a:chOff x="4466" y="2547"/>
              <a:chExt cx="337" cy="241"/>
            </a:xfrm>
          </p:grpSpPr>
          <p:sp>
            <p:nvSpPr>
              <p:cNvPr id="78113" name="Freeform 289">
                <a:extLst>
                  <a:ext uri="{FF2B5EF4-FFF2-40B4-BE49-F238E27FC236}">
                    <a16:creationId xmlns:a16="http://schemas.microsoft.com/office/drawing/2014/main" id="{AF466ADA-188E-784A-1F33-63F9C50F7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4" y="2547"/>
                <a:ext cx="105" cy="17"/>
              </a:xfrm>
              <a:custGeom>
                <a:avLst/>
                <a:gdLst>
                  <a:gd name="T0" fmla="*/ 22 w 105"/>
                  <a:gd name="T1" fmla="*/ 0 h 17"/>
                  <a:gd name="T2" fmla="*/ 97 w 105"/>
                  <a:gd name="T3" fmla="*/ 0 h 17"/>
                  <a:gd name="T4" fmla="*/ 104 w 105"/>
                  <a:gd name="T5" fmla="*/ 16 h 17"/>
                  <a:gd name="T6" fmla="*/ 7 w 105"/>
                  <a:gd name="T7" fmla="*/ 16 h 17"/>
                  <a:gd name="T8" fmla="*/ 0 w 105"/>
                  <a:gd name="T9" fmla="*/ 16 h 17"/>
                  <a:gd name="T10" fmla="*/ 0 w 105"/>
                  <a:gd name="T11" fmla="*/ 8 h 17"/>
                  <a:gd name="T12" fmla="*/ 30 w 105"/>
                  <a:gd name="T13" fmla="*/ 8 h 17"/>
                  <a:gd name="T14" fmla="*/ 22 w 105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17">
                    <a:moveTo>
                      <a:pt x="22" y="0"/>
                    </a:moveTo>
                    <a:lnTo>
                      <a:pt x="97" y="0"/>
                    </a:lnTo>
                    <a:lnTo>
                      <a:pt x="104" y="16"/>
                    </a:lnTo>
                    <a:lnTo>
                      <a:pt x="7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0" y="8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BF7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14" name="Freeform 290">
                <a:extLst>
                  <a:ext uri="{FF2B5EF4-FFF2-40B4-BE49-F238E27FC236}">
                    <a16:creationId xmlns:a16="http://schemas.microsoft.com/office/drawing/2014/main" id="{1077278D-A361-B28D-B292-0A5958B0E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4" y="2547"/>
                <a:ext cx="105" cy="17"/>
              </a:xfrm>
              <a:custGeom>
                <a:avLst/>
                <a:gdLst>
                  <a:gd name="T0" fmla="*/ 22 w 105"/>
                  <a:gd name="T1" fmla="*/ 0 h 17"/>
                  <a:gd name="T2" fmla="*/ 97 w 105"/>
                  <a:gd name="T3" fmla="*/ 0 h 17"/>
                  <a:gd name="T4" fmla="*/ 104 w 105"/>
                  <a:gd name="T5" fmla="*/ 16 h 17"/>
                  <a:gd name="T6" fmla="*/ 7 w 105"/>
                  <a:gd name="T7" fmla="*/ 16 h 17"/>
                  <a:gd name="T8" fmla="*/ 0 w 105"/>
                  <a:gd name="T9" fmla="*/ 16 h 17"/>
                  <a:gd name="T10" fmla="*/ 0 w 105"/>
                  <a:gd name="T11" fmla="*/ 8 h 17"/>
                  <a:gd name="T12" fmla="*/ 30 w 105"/>
                  <a:gd name="T13" fmla="*/ 8 h 17"/>
                  <a:gd name="T14" fmla="*/ 22 w 105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17">
                    <a:moveTo>
                      <a:pt x="22" y="0"/>
                    </a:moveTo>
                    <a:lnTo>
                      <a:pt x="97" y="0"/>
                    </a:lnTo>
                    <a:lnTo>
                      <a:pt x="104" y="16"/>
                    </a:lnTo>
                    <a:lnTo>
                      <a:pt x="7" y="1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0" y="8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BF7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115" name="Group 291">
                <a:extLst>
                  <a:ext uri="{FF2B5EF4-FFF2-40B4-BE49-F238E27FC236}">
                    <a16:creationId xmlns:a16="http://schemas.microsoft.com/office/drawing/2014/main" id="{3617E47A-F712-3555-C885-4A0A58B03E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6" y="2547"/>
                <a:ext cx="89" cy="17"/>
                <a:chOff x="4626" y="2547"/>
                <a:chExt cx="89" cy="17"/>
              </a:xfrm>
            </p:grpSpPr>
            <p:sp>
              <p:nvSpPr>
                <p:cNvPr id="78116" name="Freeform 292">
                  <a:extLst>
                    <a:ext uri="{FF2B5EF4-FFF2-40B4-BE49-F238E27FC236}">
                      <a16:creationId xmlns:a16="http://schemas.microsoft.com/office/drawing/2014/main" id="{4C69C86D-26A2-FEAD-E2B4-091C17007E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2" y="2547"/>
                  <a:ext cx="17" cy="17"/>
                </a:xfrm>
                <a:custGeom>
                  <a:avLst/>
                  <a:gdLst>
                    <a:gd name="T0" fmla="*/ 0 w 17"/>
                    <a:gd name="T1" fmla="*/ 8 h 17"/>
                    <a:gd name="T2" fmla="*/ 0 w 17"/>
                    <a:gd name="T3" fmla="*/ 0 h 17"/>
                    <a:gd name="T4" fmla="*/ 16 w 17"/>
                    <a:gd name="T5" fmla="*/ 8 h 17"/>
                    <a:gd name="T6" fmla="*/ 16 w 17"/>
                    <a:gd name="T7" fmla="*/ 16 h 17"/>
                    <a:gd name="T8" fmla="*/ 0 w 17"/>
                    <a:gd name="T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0" y="8"/>
                      </a:moveTo>
                      <a:lnTo>
                        <a:pt x="0" y="0"/>
                      </a:lnTo>
                      <a:lnTo>
                        <a:pt x="16" y="8"/>
                      </a:lnTo>
                      <a:lnTo>
                        <a:pt x="16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9F9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17" name="Freeform 293">
                  <a:extLst>
                    <a:ext uri="{FF2B5EF4-FFF2-40B4-BE49-F238E27FC236}">
                      <a16:creationId xmlns:a16="http://schemas.microsoft.com/office/drawing/2014/main" id="{E3EB0794-EF85-7FC1-6139-BA4416D389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2" y="2547"/>
                  <a:ext cx="17" cy="17"/>
                </a:xfrm>
                <a:custGeom>
                  <a:avLst/>
                  <a:gdLst>
                    <a:gd name="T0" fmla="*/ 0 w 17"/>
                    <a:gd name="T1" fmla="*/ 8 h 17"/>
                    <a:gd name="T2" fmla="*/ 0 w 17"/>
                    <a:gd name="T3" fmla="*/ 0 h 17"/>
                    <a:gd name="T4" fmla="*/ 16 w 17"/>
                    <a:gd name="T5" fmla="*/ 8 h 17"/>
                    <a:gd name="T6" fmla="*/ 16 w 17"/>
                    <a:gd name="T7" fmla="*/ 16 h 17"/>
                    <a:gd name="T8" fmla="*/ 0 w 17"/>
                    <a:gd name="T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0" y="8"/>
                      </a:moveTo>
                      <a:lnTo>
                        <a:pt x="0" y="0"/>
                      </a:lnTo>
                      <a:lnTo>
                        <a:pt x="16" y="8"/>
                      </a:lnTo>
                      <a:lnTo>
                        <a:pt x="16" y="16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9F9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18" name="Freeform 294">
                  <a:extLst>
                    <a:ext uri="{FF2B5EF4-FFF2-40B4-BE49-F238E27FC236}">
                      <a16:creationId xmlns:a16="http://schemas.microsoft.com/office/drawing/2014/main" id="{07458BA8-CD68-8B91-A908-0C1D71D47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0" y="2547"/>
                  <a:ext cx="17" cy="17"/>
                </a:xfrm>
                <a:custGeom>
                  <a:avLst/>
                  <a:gdLst>
                    <a:gd name="T0" fmla="*/ 0 w 17"/>
                    <a:gd name="T1" fmla="*/ 16 h 17"/>
                    <a:gd name="T2" fmla="*/ 0 w 17"/>
                    <a:gd name="T3" fmla="*/ 0 h 17"/>
                    <a:gd name="T4" fmla="*/ 11 w 17"/>
                    <a:gd name="T5" fmla="*/ 8 h 17"/>
                    <a:gd name="T6" fmla="*/ 16 w 17"/>
                    <a:gd name="T7" fmla="*/ 16 h 17"/>
                    <a:gd name="T8" fmla="*/ 0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0" y="16"/>
                      </a:moveTo>
                      <a:lnTo>
                        <a:pt x="0" y="0"/>
                      </a:lnTo>
                      <a:lnTo>
                        <a:pt x="11" y="8"/>
                      </a:lnTo>
                      <a:lnTo>
                        <a:pt x="16" y="16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BFBFD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19" name="Freeform 295">
                  <a:extLst>
                    <a:ext uri="{FF2B5EF4-FFF2-40B4-BE49-F238E27FC236}">
                      <a16:creationId xmlns:a16="http://schemas.microsoft.com/office/drawing/2014/main" id="{7904E77A-5EA3-740D-041E-A9E675138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0" y="2547"/>
                  <a:ext cx="17" cy="17"/>
                </a:xfrm>
                <a:custGeom>
                  <a:avLst/>
                  <a:gdLst>
                    <a:gd name="T0" fmla="*/ 0 w 17"/>
                    <a:gd name="T1" fmla="*/ 16 h 17"/>
                    <a:gd name="T2" fmla="*/ 0 w 17"/>
                    <a:gd name="T3" fmla="*/ 0 h 17"/>
                    <a:gd name="T4" fmla="*/ 11 w 17"/>
                    <a:gd name="T5" fmla="*/ 8 h 17"/>
                    <a:gd name="T6" fmla="*/ 16 w 17"/>
                    <a:gd name="T7" fmla="*/ 16 h 17"/>
                    <a:gd name="T8" fmla="*/ 0 w 17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0" y="16"/>
                      </a:moveTo>
                      <a:lnTo>
                        <a:pt x="0" y="0"/>
                      </a:lnTo>
                      <a:lnTo>
                        <a:pt x="11" y="8"/>
                      </a:lnTo>
                      <a:lnTo>
                        <a:pt x="16" y="16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BFBFD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20" name="Freeform 296">
                  <a:extLst>
                    <a:ext uri="{FF2B5EF4-FFF2-40B4-BE49-F238E27FC236}">
                      <a16:creationId xmlns:a16="http://schemas.microsoft.com/office/drawing/2014/main" id="{8247A685-1F5F-903A-7A6C-61F9C5710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6" y="2555"/>
                  <a:ext cx="25" cy="1"/>
                </a:xfrm>
                <a:custGeom>
                  <a:avLst/>
                  <a:gdLst>
                    <a:gd name="T0" fmla="*/ 0 w 25"/>
                    <a:gd name="T1" fmla="*/ 0 h 1"/>
                    <a:gd name="T2" fmla="*/ 6 w 25"/>
                    <a:gd name="T3" fmla="*/ 0 h 1"/>
                    <a:gd name="T4" fmla="*/ 24 w 25"/>
                    <a:gd name="T5" fmla="*/ 0 h 1"/>
                    <a:gd name="T6" fmla="*/ 12 w 25"/>
                    <a:gd name="T7" fmla="*/ 0 h 1"/>
                    <a:gd name="T8" fmla="*/ 0 w 2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24" y="0"/>
                      </a:lnTo>
                      <a:lnTo>
                        <a:pt x="12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FD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21" name="Freeform 297">
                  <a:extLst>
                    <a:ext uri="{FF2B5EF4-FFF2-40B4-BE49-F238E27FC236}">
                      <a16:creationId xmlns:a16="http://schemas.microsoft.com/office/drawing/2014/main" id="{29933E55-7489-FC3F-679B-8E43A5E70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6" y="2555"/>
                  <a:ext cx="25" cy="1"/>
                </a:xfrm>
                <a:custGeom>
                  <a:avLst/>
                  <a:gdLst>
                    <a:gd name="T0" fmla="*/ 0 w 25"/>
                    <a:gd name="T1" fmla="*/ 0 h 1"/>
                    <a:gd name="T2" fmla="*/ 6 w 25"/>
                    <a:gd name="T3" fmla="*/ 0 h 1"/>
                    <a:gd name="T4" fmla="*/ 24 w 25"/>
                    <a:gd name="T5" fmla="*/ 0 h 1"/>
                    <a:gd name="T6" fmla="*/ 12 w 25"/>
                    <a:gd name="T7" fmla="*/ 0 h 1"/>
                    <a:gd name="T8" fmla="*/ 0 w 2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24" y="0"/>
                      </a:lnTo>
                      <a:lnTo>
                        <a:pt x="12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FD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22" name="Freeform 298">
                  <a:extLst>
                    <a:ext uri="{FF2B5EF4-FFF2-40B4-BE49-F238E27FC236}">
                      <a16:creationId xmlns:a16="http://schemas.microsoft.com/office/drawing/2014/main" id="{02547E52-BD00-81A5-1A83-5F6806B46C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547"/>
                  <a:ext cx="89" cy="17"/>
                </a:xfrm>
                <a:custGeom>
                  <a:avLst/>
                  <a:gdLst>
                    <a:gd name="T0" fmla="*/ 15 w 89"/>
                    <a:gd name="T1" fmla="*/ 16 h 17"/>
                    <a:gd name="T2" fmla="*/ 0 w 89"/>
                    <a:gd name="T3" fmla="*/ 5 h 17"/>
                    <a:gd name="T4" fmla="*/ 0 w 89"/>
                    <a:gd name="T5" fmla="*/ 0 h 17"/>
                    <a:gd name="T6" fmla="*/ 0 w 89"/>
                    <a:gd name="T7" fmla="*/ 5 h 17"/>
                    <a:gd name="T8" fmla="*/ 7 w 89"/>
                    <a:gd name="T9" fmla="*/ 0 h 17"/>
                    <a:gd name="T10" fmla="*/ 37 w 89"/>
                    <a:gd name="T11" fmla="*/ 11 h 17"/>
                    <a:gd name="T12" fmla="*/ 66 w 89"/>
                    <a:gd name="T13" fmla="*/ 11 h 17"/>
                    <a:gd name="T14" fmla="*/ 73 w 89"/>
                    <a:gd name="T15" fmla="*/ 5 h 17"/>
                    <a:gd name="T16" fmla="*/ 88 w 89"/>
                    <a:gd name="T17" fmla="*/ 16 h 17"/>
                    <a:gd name="T18" fmla="*/ 15 w 89"/>
                    <a:gd name="T1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9" h="17">
                      <a:moveTo>
                        <a:pt x="15" y="16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7" y="0"/>
                      </a:lnTo>
                      <a:lnTo>
                        <a:pt x="37" y="11"/>
                      </a:lnTo>
                      <a:lnTo>
                        <a:pt x="66" y="11"/>
                      </a:lnTo>
                      <a:lnTo>
                        <a:pt x="73" y="5"/>
                      </a:lnTo>
                      <a:lnTo>
                        <a:pt x="88" y="16"/>
                      </a:lnTo>
                      <a:lnTo>
                        <a:pt x="15" y="16"/>
                      </a:lnTo>
                    </a:path>
                  </a:pathLst>
                </a:custGeom>
                <a:solidFill>
                  <a:srgbClr val="BF3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23" name="Freeform 299">
                  <a:extLst>
                    <a:ext uri="{FF2B5EF4-FFF2-40B4-BE49-F238E27FC236}">
                      <a16:creationId xmlns:a16="http://schemas.microsoft.com/office/drawing/2014/main" id="{6586020C-CC6C-EB8F-1058-8D0938A7E0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547"/>
                  <a:ext cx="89" cy="17"/>
                </a:xfrm>
                <a:custGeom>
                  <a:avLst/>
                  <a:gdLst>
                    <a:gd name="T0" fmla="*/ 15 w 89"/>
                    <a:gd name="T1" fmla="*/ 16 h 17"/>
                    <a:gd name="T2" fmla="*/ 0 w 89"/>
                    <a:gd name="T3" fmla="*/ 5 h 17"/>
                    <a:gd name="T4" fmla="*/ 0 w 89"/>
                    <a:gd name="T5" fmla="*/ 0 h 17"/>
                    <a:gd name="T6" fmla="*/ 0 w 89"/>
                    <a:gd name="T7" fmla="*/ 5 h 17"/>
                    <a:gd name="T8" fmla="*/ 7 w 89"/>
                    <a:gd name="T9" fmla="*/ 0 h 17"/>
                    <a:gd name="T10" fmla="*/ 37 w 89"/>
                    <a:gd name="T11" fmla="*/ 11 h 17"/>
                    <a:gd name="T12" fmla="*/ 66 w 89"/>
                    <a:gd name="T13" fmla="*/ 11 h 17"/>
                    <a:gd name="T14" fmla="*/ 73 w 89"/>
                    <a:gd name="T15" fmla="*/ 5 h 17"/>
                    <a:gd name="T16" fmla="*/ 88 w 89"/>
                    <a:gd name="T17" fmla="*/ 16 h 17"/>
                    <a:gd name="T18" fmla="*/ 15 w 89"/>
                    <a:gd name="T1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9" h="17">
                      <a:moveTo>
                        <a:pt x="15" y="16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7" y="0"/>
                      </a:lnTo>
                      <a:lnTo>
                        <a:pt x="37" y="11"/>
                      </a:lnTo>
                      <a:lnTo>
                        <a:pt x="66" y="11"/>
                      </a:lnTo>
                      <a:lnTo>
                        <a:pt x="73" y="5"/>
                      </a:lnTo>
                      <a:lnTo>
                        <a:pt x="88" y="16"/>
                      </a:lnTo>
                      <a:lnTo>
                        <a:pt x="15" y="16"/>
                      </a:lnTo>
                    </a:path>
                  </a:pathLst>
                </a:custGeom>
                <a:solidFill>
                  <a:srgbClr val="BF3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24" name="Freeform 300">
                  <a:extLst>
                    <a:ext uri="{FF2B5EF4-FFF2-40B4-BE49-F238E27FC236}">
                      <a16:creationId xmlns:a16="http://schemas.microsoft.com/office/drawing/2014/main" id="{9BF172BE-195B-BDD8-A7C4-D35611BE6C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4" y="2555"/>
                  <a:ext cx="17" cy="1"/>
                </a:xfrm>
                <a:custGeom>
                  <a:avLst/>
                  <a:gdLst>
                    <a:gd name="T0" fmla="*/ 0 w 17"/>
                    <a:gd name="T1" fmla="*/ 0 h 1"/>
                    <a:gd name="T2" fmla="*/ 0 w 17"/>
                    <a:gd name="T3" fmla="*/ 0 h 1"/>
                    <a:gd name="T4" fmla="*/ 16 w 17"/>
                    <a:gd name="T5" fmla="*/ 0 h 1"/>
                    <a:gd name="T6" fmla="*/ 5 w 17"/>
                    <a:gd name="T7" fmla="*/ 0 h 1"/>
                    <a:gd name="T8" fmla="*/ 0 w 17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F3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25" name="Freeform 301">
                  <a:extLst>
                    <a:ext uri="{FF2B5EF4-FFF2-40B4-BE49-F238E27FC236}">
                      <a16:creationId xmlns:a16="http://schemas.microsoft.com/office/drawing/2014/main" id="{40100584-1A6D-76AA-C89A-DD1592AFFC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4" y="2555"/>
                  <a:ext cx="17" cy="1"/>
                </a:xfrm>
                <a:custGeom>
                  <a:avLst/>
                  <a:gdLst>
                    <a:gd name="T0" fmla="*/ 0 w 17"/>
                    <a:gd name="T1" fmla="*/ 0 h 1"/>
                    <a:gd name="T2" fmla="*/ 16 w 17"/>
                    <a:gd name="T3" fmla="*/ 0 h 1"/>
                    <a:gd name="T4" fmla="*/ 5 w 17"/>
                    <a:gd name="T5" fmla="*/ 0 h 1"/>
                    <a:gd name="T6" fmla="*/ 0 w 17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1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F3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8126" name="Group 302">
                <a:extLst>
                  <a:ext uri="{FF2B5EF4-FFF2-40B4-BE49-F238E27FC236}">
                    <a16:creationId xmlns:a16="http://schemas.microsoft.com/office/drawing/2014/main" id="{AB8F0564-6F2D-7326-2111-6AD8198F48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6" y="2563"/>
                <a:ext cx="337" cy="225"/>
                <a:chOff x="4466" y="2563"/>
                <a:chExt cx="337" cy="225"/>
              </a:xfrm>
            </p:grpSpPr>
            <p:sp>
              <p:nvSpPr>
                <p:cNvPr id="78127" name="Freeform 303">
                  <a:extLst>
                    <a:ext uri="{FF2B5EF4-FFF2-40B4-BE49-F238E27FC236}">
                      <a16:creationId xmlns:a16="http://schemas.microsoft.com/office/drawing/2014/main" id="{8629E94B-4829-61B1-176D-3F636A7F4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6" y="2563"/>
                  <a:ext cx="185" cy="225"/>
                </a:xfrm>
                <a:custGeom>
                  <a:avLst/>
                  <a:gdLst>
                    <a:gd name="T0" fmla="*/ 184 w 185"/>
                    <a:gd name="T1" fmla="*/ 0 h 225"/>
                    <a:gd name="T2" fmla="*/ 0 w 185"/>
                    <a:gd name="T3" fmla="*/ 0 h 225"/>
                    <a:gd name="T4" fmla="*/ 8 w 185"/>
                    <a:gd name="T5" fmla="*/ 8 h 225"/>
                    <a:gd name="T6" fmla="*/ 15 w 185"/>
                    <a:gd name="T7" fmla="*/ 15 h 225"/>
                    <a:gd name="T8" fmla="*/ 8 w 185"/>
                    <a:gd name="T9" fmla="*/ 23 h 225"/>
                    <a:gd name="T10" fmla="*/ 0 w 185"/>
                    <a:gd name="T11" fmla="*/ 31 h 225"/>
                    <a:gd name="T12" fmla="*/ 8 w 185"/>
                    <a:gd name="T13" fmla="*/ 39 h 225"/>
                    <a:gd name="T14" fmla="*/ 15 w 185"/>
                    <a:gd name="T15" fmla="*/ 46 h 225"/>
                    <a:gd name="T16" fmla="*/ 15 w 185"/>
                    <a:gd name="T17" fmla="*/ 193 h 225"/>
                    <a:gd name="T18" fmla="*/ 8 w 185"/>
                    <a:gd name="T19" fmla="*/ 201 h 225"/>
                    <a:gd name="T20" fmla="*/ 8 w 185"/>
                    <a:gd name="T21" fmla="*/ 209 h 225"/>
                    <a:gd name="T22" fmla="*/ 0 w 185"/>
                    <a:gd name="T23" fmla="*/ 216 h 225"/>
                    <a:gd name="T24" fmla="*/ 0 w 185"/>
                    <a:gd name="T25" fmla="*/ 224 h 225"/>
                    <a:gd name="T26" fmla="*/ 31 w 185"/>
                    <a:gd name="T27" fmla="*/ 224 h 225"/>
                    <a:gd name="T28" fmla="*/ 31 w 185"/>
                    <a:gd name="T29" fmla="*/ 216 h 225"/>
                    <a:gd name="T30" fmla="*/ 184 w 185"/>
                    <a:gd name="T31" fmla="*/ 216 h 225"/>
                    <a:gd name="T32" fmla="*/ 184 w 185"/>
                    <a:gd name="T33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5" h="225">
                      <a:moveTo>
                        <a:pt x="184" y="0"/>
                      </a:move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15" y="15"/>
                      </a:lnTo>
                      <a:lnTo>
                        <a:pt x="8" y="23"/>
                      </a:lnTo>
                      <a:lnTo>
                        <a:pt x="0" y="31"/>
                      </a:lnTo>
                      <a:lnTo>
                        <a:pt x="8" y="39"/>
                      </a:lnTo>
                      <a:lnTo>
                        <a:pt x="15" y="46"/>
                      </a:lnTo>
                      <a:lnTo>
                        <a:pt x="15" y="193"/>
                      </a:lnTo>
                      <a:lnTo>
                        <a:pt x="8" y="201"/>
                      </a:lnTo>
                      <a:lnTo>
                        <a:pt x="8" y="209"/>
                      </a:lnTo>
                      <a:lnTo>
                        <a:pt x="0" y="216"/>
                      </a:lnTo>
                      <a:lnTo>
                        <a:pt x="0" y="224"/>
                      </a:lnTo>
                      <a:lnTo>
                        <a:pt x="31" y="224"/>
                      </a:lnTo>
                      <a:lnTo>
                        <a:pt x="31" y="216"/>
                      </a:lnTo>
                      <a:lnTo>
                        <a:pt x="184" y="216"/>
                      </a:lnTo>
                      <a:lnTo>
                        <a:pt x="184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28" name="Freeform 304">
                  <a:extLst>
                    <a:ext uri="{FF2B5EF4-FFF2-40B4-BE49-F238E27FC236}">
                      <a16:creationId xmlns:a16="http://schemas.microsoft.com/office/drawing/2014/main" id="{A9EEB56E-69A4-895D-1747-BAFA19EB61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6" y="2563"/>
                  <a:ext cx="185" cy="225"/>
                </a:xfrm>
                <a:custGeom>
                  <a:avLst/>
                  <a:gdLst>
                    <a:gd name="T0" fmla="*/ 184 w 185"/>
                    <a:gd name="T1" fmla="*/ 0 h 225"/>
                    <a:gd name="T2" fmla="*/ 0 w 185"/>
                    <a:gd name="T3" fmla="*/ 0 h 225"/>
                    <a:gd name="T4" fmla="*/ 8 w 185"/>
                    <a:gd name="T5" fmla="*/ 8 h 225"/>
                    <a:gd name="T6" fmla="*/ 15 w 185"/>
                    <a:gd name="T7" fmla="*/ 15 h 225"/>
                    <a:gd name="T8" fmla="*/ 8 w 185"/>
                    <a:gd name="T9" fmla="*/ 23 h 225"/>
                    <a:gd name="T10" fmla="*/ 0 w 185"/>
                    <a:gd name="T11" fmla="*/ 31 h 225"/>
                    <a:gd name="T12" fmla="*/ 8 w 185"/>
                    <a:gd name="T13" fmla="*/ 39 h 225"/>
                    <a:gd name="T14" fmla="*/ 15 w 185"/>
                    <a:gd name="T15" fmla="*/ 46 h 225"/>
                    <a:gd name="T16" fmla="*/ 15 w 185"/>
                    <a:gd name="T17" fmla="*/ 193 h 225"/>
                    <a:gd name="T18" fmla="*/ 8 w 185"/>
                    <a:gd name="T19" fmla="*/ 201 h 225"/>
                    <a:gd name="T20" fmla="*/ 8 w 185"/>
                    <a:gd name="T21" fmla="*/ 209 h 225"/>
                    <a:gd name="T22" fmla="*/ 0 w 185"/>
                    <a:gd name="T23" fmla="*/ 216 h 225"/>
                    <a:gd name="T24" fmla="*/ 0 w 185"/>
                    <a:gd name="T25" fmla="*/ 224 h 225"/>
                    <a:gd name="T26" fmla="*/ 31 w 185"/>
                    <a:gd name="T27" fmla="*/ 224 h 225"/>
                    <a:gd name="T28" fmla="*/ 31 w 185"/>
                    <a:gd name="T29" fmla="*/ 216 h 225"/>
                    <a:gd name="T30" fmla="*/ 184 w 185"/>
                    <a:gd name="T31" fmla="*/ 216 h 225"/>
                    <a:gd name="T32" fmla="*/ 184 w 185"/>
                    <a:gd name="T33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5" h="225">
                      <a:moveTo>
                        <a:pt x="184" y="0"/>
                      </a:moveTo>
                      <a:lnTo>
                        <a:pt x="0" y="0"/>
                      </a:lnTo>
                      <a:lnTo>
                        <a:pt x="8" y="8"/>
                      </a:lnTo>
                      <a:lnTo>
                        <a:pt x="15" y="15"/>
                      </a:lnTo>
                      <a:lnTo>
                        <a:pt x="8" y="23"/>
                      </a:lnTo>
                      <a:lnTo>
                        <a:pt x="0" y="31"/>
                      </a:lnTo>
                      <a:lnTo>
                        <a:pt x="8" y="39"/>
                      </a:lnTo>
                      <a:lnTo>
                        <a:pt x="15" y="46"/>
                      </a:lnTo>
                      <a:lnTo>
                        <a:pt x="15" y="193"/>
                      </a:lnTo>
                      <a:lnTo>
                        <a:pt x="8" y="201"/>
                      </a:lnTo>
                      <a:lnTo>
                        <a:pt x="8" y="209"/>
                      </a:lnTo>
                      <a:lnTo>
                        <a:pt x="0" y="216"/>
                      </a:lnTo>
                      <a:lnTo>
                        <a:pt x="0" y="224"/>
                      </a:lnTo>
                      <a:lnTo>
                        <a:pt x="31" y="224"/>
                      </a:lnTo>
                      <a:lnTo>
                        <a:pt x="31" y="216"/>
                      </a:lnTo>
                      <a:lnTo>
                        <a:pt x="184" y="216"/>
                      </a:lnTo>
                      <a:lnTo>
                        <a:pt x="184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29" name="Freeform 305">
                  <a:extLst>
                    <a:ext uri="{FF2B5EF4-FFF2-40B4-BE49-F238E27FC236}">
                      <a16:creationId xmlns:a16="http://schemas.microsoft.com/office/drawing/2014/main" id="{6C12E5EE-0F30-6B8E-0D85-F1B40A9D3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0" y="2563"/>
                  <a:ext cx="193" cy="225"/>
                </a:xfrm>
                <a:custGeom>
                  <a:avLst/>
                  <a:gdLst>
                    <a:gd name="T0" fmla="*/ 0 w 193"/>
                    <a:gd name="T1" fmla="*/ 0 h 225"/>
                    <a:gd name="T2" fmla="*/ 184 w 193"/>
                    <a:gd name="T3" fmla="*/ 0 h 225"/>
                    <a:gd name="T4" fmla="*/ 177 w 193"/>
                    <a:gd name="T5" fmla="*/ 8 h 225"/>
                    <a:gd name="T6" fmla="*/ 177 w 193"/>
                    <a:gd name="T7" fmla="*/ 15 h 225"/>
                    <a:gd name="T8" fmla="*/ 184 w 193"/>
                    <a:gd name="T9" fmla="*/ 23 h 225"/>
                    <a:gd name="T10" fmla="*/ 184 w 193"/>
                    <a:gd name="T11" fmla="*/ 31 h 225"/>
                    <a:gd name="T12" fmla="*/ 177 w 193"/>
                    <a:gd name="T13" fmla="*/ 39 h 225"/>
                    <a:gd name="T14" fmla="*/ 169 w 193"/>
                    <a:gd name="T15" fmla="*/ 46 h 225"/>
                    <a:gd name="T16" fmla="*/ 169 w 193"/>
                    <a:gd name="T17" fmla="*/ 193 h 225"/>
                    <a:gd name="T18" fmla="*/ 177 w 193"/>
                    <a:gd name="T19" fmla="*/ 201 h 225"/>
                    <a:gd name="T20" fmla="*/ 177 w 193"/>
                    <a:gd name="T21" fmla="*/ 209 h 225"/>
                    <a:gd name="T22" fmla="*/ 192 w 193"/>
                    <a:gd name="T23" fmla="*/ 216 h 225"/>
                    <a:gd name="T24" fmla="*/ 192 w 193"/>
                    <a:gd name="T25" fmla="*/ 224 h 225"/>
                    <a:gd name="T26" fmla="*/ 154 w 193"/>
                    <a:gd name="T27" fmla="*/ 224 h 225"/>
                    <a:gd name="T28" fmla="*/ 154 w 193"/>
                    <a:gd name="T29" fmla="*/ 216 h 225"/>
                    <a:gd name="T30" fmla="*/ 0 w 193"/>
                    <a:gd name="T31" fmla="*/ 216 h 225"/>
                    <a:gd name="T32" fmla="*/ 0 w 193"/>
                    <a:gd name="T33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25">
                      <a:moveTo>
                        <a:pt x="0" y="0"/>
                      </a:moveTo>
                      <a:lnTo>
                        <a:pt x="184" y="0"/>
                      </a:lnTo>
                      <a:lnTo>
                        <a:pt x="177" y="8"/>
                      </a:lnTo>
                      <a:lnTo>
                        <a:pt x="177" y="15"/>
                      </a:lnTo>
                      <a:lnTo>
                        <a:pt x="184" y="23"/>
                      </a:lnTo>
                      <a:lnTo>
                        <a:pt x="184" y="31"/>
                      </a:lnTo>
                      <a:lnTo>
                        <a:pt x="177" y="39"/>
                      </a:lnTo>
                      <a:lnTo>
                        <a:pt x="169" y="46"/>
                      </a:lnTo>
                      <a:lnTo>
                        <a:pt x="169" y="193"/>
                      </a:lnTo>
                      <a:lnTo>
                        <a:pt x="177" y="201"/>
                      </a:lnTo>
                      <a:lnTo>
                        <a:pt x="177" y="209"/>
                      </a:lnTo>
                      <a:lnTo>
                        <a:pt x="192" y="216"/>
                      </a:lnTo>
                      <a:lnTo>
                        <a:pt x="192" y="224"/>
                      </a:lnTo>
                      <a:lnTo>
                        <a:pt x="154" y="224"/>
                      </a:lnTo>
                      <a:lnTo>
                        <a:pt x="154" y="216"/>
                      </a:lnTo>
                      <a:lnTo>
                        <a:pt x="0" y="2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30" name="Freeform 306">
                  <a:extLst>
                    <a:ext uri="{FF2B5EF4-FFF2-40B4-BE49-F238E27FC236}">
                      <a16:creationId xmlns:a16="http://schemas.microsoft.com/office/drawing/2014/main" id="{FBC10A05-6871-3EA8-D896-EFD83EA0E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0" y="2563"/>
                  <a:ext cx="193" cy="225"/>
                </a:xfrm>
                <a:custGeom>
                  <a:avLst/>
                  <a:gdLst>
                    <a:gd name="T0" fmla="*/ 0 w 193"/>
                    <a:gd name="T1" fmla="*/ 0 h 225"/>
                    <a:gd name="T2" fmla="*/ 184 w 193"/>
                    <a:gd name="T3" fmla="*/ 0 h 225"/>
                    <a:gd name="T4" fmla="*/ 177 w 193"/>
                    <a:gd name="T5" fmla="*/ 8 h 225"/>
                    <a:gd name="T6" fmla="*/ 177 w 193"/>
                    <a:gd name="T7" fmla="*/ 15 h 225"/>
                    <a:gd name="T8" fmla="*/ 184 w 193"/>
                    <a:gd name="T9" fmla="*/ 23 h 225"/>
                    <a:gd name="T10" fmla="*/ 184 w 193"/>
                    <a:gd name="T11" fmla="*/ 31 h 225"/>
                    <a:gd name="T12" fmla="*/ 177 w 193"/>
                    <a:gd name="T13" fmla="*/ 39 h 225"/>
                    <a:gd name="T14" fmla="*/ 169 w 193"/>
                    <a:gd name="T15" fmla="*/ 46 h 225"/>
                    <a:gd name="T16" fmla="*/ 169 w 193"/>
                    <a:gd name="T17" fmla="*/ 193 h 225"/>
                    <a:gd name="T18" fmla="*/ 177 w 193"/>
                    <a:gd name="T19" fmla="*/ 201 h 225"/>
                    <a:gd name="T20" fmla="*/ 177 w 193"/>
                    <a:gd name="T21" fmla="*/ 209 h 225"/>
                    <a:gd name="T22" fmla="*/ 192 w 193"/>
                    <a:gd name="T23" fmla="*/ 216 h 225"/>
                    <a:gd name="T24" fmla="*/ 192 w 193"/>
                    <a:gd name="T25" fmla="*/ 224 h 225"/>
                    <a:gd name="T26" fmla="*/ 154 w 193"/>
                    <a:gd name="T27" fmla="*/ 224 h 225"/>
                    <a:gd name="T28" fmla="*/ 154 w 193"/>
                    <a:gd name="T29" fmla="*/ 216 h 225"/>
                    <a:gd name="T30" fmla="*/ 0 w 193"/>
                    <a:gd name="T31" fmla="*/ 216 h 225"/>
                    <a:gd name="T32" fmla="*/ 0 w 193"/>
                    <a:gd name="T33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" h="225">
                      <a:moveTo>
                        <a:pt x="0" y="0"/>
                      </a:moveTo>
                      <a:lnTo>
                        <a:pt x="184" y="0"/>
                      </a:lnTo>
                      <a:lnTo>
                        <a:pt x="177" y="8"/>
                      </a:lnTo>
                      <a:lnTo>
                        <a:pt x="177" y="15"/>
                      </a:lnTo>
                      <a:lnTo>
                        <a:pt x="184" y="23"/>
                      </a:lnTo>
                      <a:lnTo>
                        <a:pt x="184" y="31"/>
                      </a:lnTo>
                      <a:lnTo>
                        <a:pt x="177" y="39"/>
                      </a:lnTo>
                      <a:lnTo>
                        <a:pt x="169" y="46"/>
                      </a:lnTo>
                      <a:lnTo>
                        <a:pt x="169" y="193"/>
                      </a:lnTo>
                      <a:lnTo>
                        <a:pt x="177" y="201"/>
                      </a:lnTo>
                      <a:lnTo>
                        <a:pt x="177" y="209"/>
                      </a:lnTo>
                      <a:lnTo>
                        <a:pt x="192" y="216"/>
                      </a:lnTo>
                      <a:lnTo>
                        <a:pt x="192" y="224"/>
                      </a:lnTo>
                      <a:lnTo>
                        <a:pt x="154" y="224"/>
                      </a:lnTo>
                      <a:lnTo>
                        <a:pt x="154" y="216"/>
                      </a:lnTo>
                      <a:lnTo>
                        <a:pt x="0" y="2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31" name="AutoShape 307">
                  <a:extLst>
                    <a:ext uri="{FF2B5EF4-FFF2-40B4-BE49-F238E27FC236}">
                      <a16:creationId xmlns:a16="http://schemas.microsoft.com/office/drawing/2014/main" id="{C5506A7D-4144-290D-AE57-475A43504D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6" y="2607"/>
                  <a:ext cx="216" cy="128"/>
                </a:xfrm>
                <a:prstGeom prst="roundRect">
                  <a:avLst>
                    <a:gd name="adj" fmla="val 11106"/>
                  </a:avLst>
                </a:prstGeom>
                <a:noFill/>
                <a:ln w="12700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78132" name="Group 308">
              <a:extLst>
                <a:ext uri="{FF2B5EF4-FFF2-40B4-BE49-F238E27FC236}">
                  <a16:creationId xmlns:a16="http://schemas.microsoft.com/office/drawing/2014/main" id="{68A76DEE-E363-212D-079E-24D0D7D49C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2" y="2387"/>
              <a:ext cx="321" cy="393"/>
              <a:chOff x="4122" y="2387"/>
              <a:chExt cx="321" cy="393"/>
            </a:xfrm>
          </p:grpSpPr>
          <p:grpSp>
            <p:nvGrpSpPr>
              <p:cNvPr id="78133" name="Group 309">
                <a:extLst>
                  <a:ext uri="{FF2B5EF4-FFF2-40B4-BE49-F238E27FC236}">
                    <a16:creationId xmlns:a16="http://schemas.microsoft.com/office/drawing/2014/main" id="{8607044C-E89C-962D-2823-FE5EF3D705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0" y="2387"/>
                <a:ext cx="81" cy="81"/>
                <a:chOff x="4130" y="2387"/>
                <a:chExt cx="81" cy="81"/>
              </a:xfrm>
            </p:grpSpPr>
            <p:sp>
              <p:nvSpPr>
                <p:cNvPr id="78134" name="Freeform 310">
                  <a:extLst>
                    <a:ext uri="{FF2B5EF4-FFF2-40B4-BE49-F238E27FC236}">
                      <a16:creationId xmlns:a16="http://schemas.microsoft.com/office/drawing/2014/main" id="{5DD9B270-ADDA-83B4-BBAF-06F276CB4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8" y="2395"/>
                  <a:ext cx="73" cy="73"/>
                </a:xfrm>
                <a:custGeom>
                  <a:avLst/>
                  <a:gdLst>
                    <a:gd name="T0" fmla="*/ 58 w 73"/>
                    <a:gd name="T1" fmla="*/ 7 h 73"/>
                    <a:gd name="T2" fmla="*/ 58 w 73"/>
                    <a:gd name="T3" fmla="*/ 14 h 73"/>
                    <a:gd name="T4" fmla="*/ 65 w 73"/>
                    <a:gd name="T5" fmla="*/ 14 h 73"/>
                    <a:gd name="T6" fmla="*/ 65 w 73"/>
                    <a:gd name="T7" fmla="*/ 22 h 73"/>
                    <a:gd name="T8" fmla="*/ 65 w 73"/>
                    <a:gd name="T9" fmla="*/ 29 h 73"/>
                    <a:gd name="T10" fmla="*/ 65 w 73"/>
                    <a:gd name="T11" fmla="*/ 36 h 73"/>
                    <a:gd name="T12" fmla="*/ 72 w 73"/>
                    <a:gd name="T13" fmla="*/ 36 h 73"/>
                    <a:gd name="T14" fmla="*/ 65 w 73"/>
                    <a:gd name="T15" fmla="*/ 36 h 73"/>
                    <a:gd name="T16" fmla="*/ 65 w 73"/>
                    <a:gd name="T17" fmla="*/ 43 h 73"/>
                    <a:gd name="T18" fmla="*/ 58 w 73"/>
                    <a:gd name="T19" fmla="*/ 43 h 73"/>
                    <a:gd name="T20" fmla="*/ 65 w 73"/>
                    <a:gd name="T21" fmla="*/ 43 h 73"/>
                    <a:gd name="T22" fmla="*/ 65 w 73"/>
                    <a:gd name="T23" fmla="*/ 50 h 73"/>
                    <a:gd name="T24" fmla="*/ 65 w 73"/>
                    <a:gd name="T25" fmla="*/ 58 h 73"/>
                    <a:gd name="T26" fmla="*/ 58 w 73"/>
                    <a:gd name="T27" fmla="*/ 58 h 73"/>
                    <a:gd name="T28" fmla="*/ 50 w 73"/>
                    <a:gd name="T29" fmla="*/ 58 h 73"/>
                    <a:gd name="T30" fmla="*/ 50 w 73"/>
                    <a:gd name="T31" fmla="*/ 65 h 73"/>
                    <a:gd name="T32" fmla="*/ 43 w 73"/>
                    <a:gd name="T33" fmla="*/ 72 h 73"/>
                    <a:gd name="T34" fmla="*/ 7 w 73"/>
                    <a:gd name="T35" fmla="*/ 58 h 73"/>
                    <a:gd name="T36" fmla="*/ 7 w 73"/>
                    <a:gd name="T37" fmla="*/ 50 h 73"/>
                    <a:gd name="T38" fmla="*/ 0 w 73"/>
                    <a:gd name="T39" fmla="*/ 43 h 73"/>
                    <a:gd name="T40" fmla="*/ 0 w 73"/>
                    <a:gd name="T41" fmla="*/ 36 h 73"/>
                    <a:gd name="T42" fmla="*/ 0 w 73"/>
                    <a:gd name="T43" fmla="*/ 29 h 73"/>
                    <a:gd name="T44" fmla="*/ 0 w 73"/>
                    <a:gd name="T45" fmla="*/ 22 h 73"/>
                    <a:gd name="T46" fmla="*/ 7 w 73"/>
                    <a:gd name="T47" fmla="*/ 14 h 73"/>
                    <a:gd name="T48" fmla="*/ 7 w 73"/>
                    <a:gd name="T49" fmla="*/ 7 h 73"/>
                    <a:gd name="T50" fmla="*/ 14 w 73"/>
                    <a:gd name="T51" fmla="*/ 0 h 73"/>
                    <a:gd name="T52" fmla="*/ 22 w 73"/>
                    <a:gd name="T53" fmla="*/ 0 h 73"/>
                    <a:gd name="T54" fmla="*/ 36 w 73"/>
                    <a:gd name="T55" fmla="*/ 0 h 73"/>
                    <a:gd name="T56" fmla="*/ 43 w 73"/>
                    <a:gd name="T57" fmla="*/ 0 h 73"/>
                    <a:gd name="T58" fmla="*/ 50 w 73"/>
                    <a:gd name="T59" fmla="*/ 7 h 73"/>
                    <a:gd name="T60" fmla="*/ 58 w 73"/>
                    <a:gd name="T61" fmla="*/ 7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3" h="73">
                      <a:moveTo>
                        <a:pt x="58" y="7"/>
                      </a:moveTo>
                      <a:lnTo>
                        <a:pt x="58" y="14"/>
                      </a:lnTo>
                      <a:lnTo>
                        <a:pt x="65" y="14"/>
                      </a:lnTo>
                      <a:lnTo>
                        <a:pt x="65" y="22"/>
                      </a:lnTo>
                      <a:lnTo>
                        <a:pt x="65" y="29"/>
                      </a:lnTo>
                      <a:lnTo>
                        <a:pt x="65" y="36"/>
                      </a:lnTo>
                      <a:lnTo>
                        <a:pt x="72" y="36"/>
                      </a:lnTo>
                      <a:lnTo>
                        <a:pt x="65" y="36"/>
                      </a:lnTo>
                      <a:lnTo>
                        <a:pt x="65" y="43"/>
                      </a:lnTo>
                      <a:lnTo>
                        <a:pt x="58" y="43"/>
                      </a:lnTo>
                      <a:lnTo>
                        <a:pt x="65" y="43"/>
                      </a:lnTo>
                      <a:lnTo>
                        <a:pt x="65" y="50"/>
                      </a:lnTo>
                      <a:lnTo>
                        <a:pt x="65" y="58"/>
                      </a:lnTo>
                      <a:lnTo>
                        <a:pt x="58" y="58"/>
                      </a:lnTo>
                      <a:lnTo>
                        <a:pt x="50" y="58"/>
                      </a:lnTo>
                      <a:lnTo>
                        <a:pt x="50" y="65"/>
                      </a:lnTo>
                      <a:lnTo>
                        <a:pt x="43" y="72"/>
                      </a:lnTo>
                      <a:lnTo>
                        <a:pt x="7" y="58"/>
                      </a:lnTo>
                      <a:lnTo>
                        <a:pt x="7" y="50"/>
                      </a:lnTo>
                      <a:lnTo>
                        <a:pt x="0" y="43"/>
                      </a:lnTo>
                      <a:lnTo>
                        <a:pt x="0" y="36"/>
                      </a:lnTo>
                      <a:lnTo>
                        <a:pt x="0" y="29"/>
                      </a:lnTo>
                      <a:lnTo>
                        <a:pt x="0" y="22"/>
                      </a:lnTo>
                      <a:lnTo>
                        <a:pt x="7" y="14"/>
                      </a:lnTo>
                      <a:lnTo>
                        <a:pt x="7" y="7"/>
                      </a:lnTo>
                      <a:lnTo>
                        <a:pt x="14" y="0"/>
                      </a:lnTo>
                      <a:lnTo>
                        <a:pt x="22" y="0"/>
                      </a:lnTo>
                      <a:lnTo>
                        <a:pt x="36" y="0"/>
                      </a:lnTo>
                      <a:lnTo>
                        <a:pt x="43" y="0"/>
                      </a:lnTo>
                      <a:lnTo>
                        <a:pt x="50" y="7"/>
                      </a:lnTo>
                      <a:lnTo>
                        <a:pt x="58" y="7"/>
                      </a:lnTo>
                    </a:path>
                  </a:pathLst>
                </a:custGeom>
                <a:solidFill>
                  <a:srgbClr val="FFB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35" name="Freeform 311">
                  <a:extLst>
                    <a:ext uri="{FF2B5EF4-FFF2-40B4-BE49-F238E27FC236}">
                      <a16:creationId xmlns:a16="http://schemas.microsoft.com/office/drawing/2014/main" id="{6C103A46-73EC-82A2-17C8-E55906E955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8" y="2395"/>
                  <a:ext cx="73" cy="73"/>
                </a:xfrm>
                <a:custGeom>
                  <a:avLst/>
                  <a:gdLst>
                    <a:gd name="T0" fmla="*/ 58 w 73"/>
                    <a:gd name="T1" fmla="*/ 7 h 73"/>
                    <a:gd name="T2" fmla="*/ 58 w 73"/>
                    <a:gd name="T3" fmla="*/ 14 h 73"/>
                    <a:gd name="T4" fmla="*/ 65 w 73"/>
                    <a:gd name="T5" fmla="*/ 14 h 73"/>
                    <a:gd name="T6" fmla="*/ 65 w 73"/>
                    <a:gd name="T7" fmla="*/ 22 h 73"/>
                    <a:gd name="T8" fmla="*/ 65 w 73"/>
                    <a:gd name="T9" fmla="*/ 29 h 73"/>
                    <a:gd name="T10" fmla="*/ 65 w 73"/>
                    <a:gd name="T11" fmla="*/ 36 h 73"/>
                    <a:gd name="T12" fmla="*/ 72 w 73"/>
                    <a:gd name="T13" fmla="*/ 36 h 73"/>
                    <a:gd name="T14" fmla="*/ 65 w 73"/>
                    <a:gd name="T15" fmla="*/ 36 h 73"/>
                    <a:gd name="T16" fmla="*/ 65 w 73"/>
                    <a:gd name="T17" fmla="*/ 43 h 73"/>
                    <a:gd name="T18" fmla="*/ 58 w 73"/>
                    <a:gd name="T19" fmla="*/ 43 h 73"/>
                    <a:gd name="T20" fmla="*/ 65 w 73"/>
                    <a:gd name="T21" fmla="*/ 43 h 73"/>
                    <a:gd name="T22" fmla="*/ 65 w 73"/>
                    <a:gd name="T23" fmla="*/ 50 h 73"/>
                    <a:gd name="T24" fmla="*/ 65 w 73"/>
                    <a:gd name="T25" fmla="*/ 58 h 73"/>
                    <a:gd name="T26" fmla="*/ 58 w 73"/>
                    <a:gd name="T27" fmla="*/ 58 h 73"/>
                    <a:gd name="T28" fmla="*/ 50 w 73"/>
                    <a:gd name="T29" fmla="*/ 58 h 73"/>
                    <a:gd name="T30" fmla="*/ 50 w 73"/>
                    <a:gd name="T31" fmla="*/ 65 h 73"/>
                    <a:gd name="T32" fmla="*/ 43 w 73"/>
                    <a:gd name="T33" fmla="*/ 72 h 73"/>
                    <a:gd name="T34" fmla="*/ 7 w 73"/>
                    <a:gd name="T35" fmla="*/ 58 h 73"/>
                    <a:gd name="T36" fmla="*/ 7 w 73"/>
                    <a:gd name="T37" fmla="*/ 50 h 73"/>
                    <a:gd name="T38" fmla="*/ 0 w 73"/>
                    <a:gd name="T39" fmla="*/ 43 h 73"/>
                    <a:gd name="T40" fmla="*/ 0 w 73"/>
                    <a:gd name="T41" fmla="*/ 36 h 73"/>
                    <a:gd name="T42" fmla="*/ 0 w 73"/>
                    <a:gd name="T43" fmla="*/ 29 h 73"/>
                    <a:gd name="T44" fmla="*/ 0 w 73"/>
                    <a:gd name="T45" fmla="*/ 22 h 73"/>
                    <a:gd name="T46" fmla="*/ 7 w 73"/>
                    <a:gd name="T47" fmla="*/ 14 h 73"/>
                    <a:gd name="T48" fmla="*/ 7 w 73"/>
                    <a:gd name="T49" fmla="*/ 7 h 73"/>
                    <a:gd name="T50" fmla="*/ 14 w 73"/>
                    <a:gd name="T51" fmla="*/ 0 h 73"/>
                    <a:gd name="T52" fmla="*/ 22 w 73"/>
                    <a:gd name="T53" fmla="*/ 0 h 73"/>
                    <a:gd name="T54" fmla="*/ 36 w 73"/>
                    <a:gd name="T55" fmla="*/ 0 h 73"/>
                    <a:gd name="T56" fmla="*/ 43 w 73"/>
                    <a:gd name="T57" fmla="*/ 0 h 73"/>
                    <a:gd name="T58" fmla="*/ 50 w 73"/>
                    <a:gd name="T59" fmla="*/ 7 h 73"/>
                    <a:gd name="T60" fmla="*/ 58 w 73"/>
                    <a:gd name="T61" fmla="*/ 7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3" h="73">
                      <a:moveTo>
                        <a:pt x="58" y="7"/>
                      </a:moveTo>
                      <a:lnTo>
                        <a:pt x="58" y="14"/>
                      </a:lnTo>
                      <a:lnTo>
                        <a:pt x="65" y="14"/>
                      </a:lnTo>
                      <a:lnTo>
                        <a:pt x="65" y="22"/>
                      </a:lnTo>
                      <a:lnTo>
                        <a:pt x="65" y="29"/>
                      </a:lnTo>
                      <a:lnTo>
                        <a:pt x="65" y="36"/>
                      </a:lnTo>
                      <a:lnTo>
                        <a:pt x="72" y="36"/>
                      </a:lnTo>
                      <a:lnTo>
                        <a:pt x="65" y="36"/>
                      </a:lnTo>
                      <a:lnTo>
                        <a:pt x="65" y="43"/>
                      </a:lnTo>
                      <a:lnTo>
                        <a:pt x="58" y="43"/>
                      </a:lnTo>
                      <a:lnTo>
                        <a:pt x="65" y="43"/>
                      </a:lnTo>
                      <a:lnTo>
                        <a:pt x="65" y="50"/>
                      </a:lnTo>
                      <a:lnTo>
                        <a:pt x="65" y="58"/>
                      </a:lnTo>
                      <a:lnTo>
                        <a:pt x="58" y="58"/>
                      </a:lnTo>
                      <a:lnTo>
                        <a:pt x="50" y="58"/>
                      </a:lnTo>
                      <a:lnTo>
                        <a:pt x="50" y="65"/>
                      </a:lnTo>
                      <a:lnTo>
                        <a:pt x="43" y="72"/>
                      </a:lnTo>
                      <a:lnTo>
                        <a:pt x="7" y="58"/>
                      </a:lnTo>
                      <a:lnTo>
                        <a:pt x="7" y="50"/>
                      </a:lnTo>
                      <a:lnTo>
                        <a:pt x="0" y="43"/>
                      </a:lnTo>
                      <a:lnTo>
                        <a:pt x="0" y="36"/>
                      </a:lnTo>
                      <a:lnTo>
                        <a:pt x="0" y="29"/>
                      </a:lnTo>
                      <a:lnTo>
                        <a:pt x="0" y="22"/>
                      </a:lnTo>
                      <a:lnTo>
                        <a:pt x="7" y="14"/>
                      </a:lnTo>
                      <a:lnTo>
                        <a:pt x="7" y="7"/>
                      </a:lnTo>
                      <a:lnTo>
                        <a:pt x="14" y="0"/>
                      </a:lnTo>
                      <a:lnTo>
                        <a:pt x="22" y="0"/>
                      </a:lnTo>
                      <a:lnTo>
                        <a:pt x="36" y="0"/>
                      </a:lnTo>
                      <a:lnTo>
                        <a:pt x="43" y="0"/>
                      </a:lnTo>
                      <a:lnTo>
                        <a:pt x="50" y="7"/>
                      </a:lnTo>
                      <a:lnTo>
                        <a:pt x="58" y="7"/>
                      </a:lnTo>
                    </a:path>
                  </a:pathLst>
                </a:custGeom>
                <a:solidFill>
                  <a:srgbClr val="FFB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36" name="Freeform 312">
                  <a:extLst>
                    <a:ext uri="{FF2B5EF4-FFF2-40B4-BE49-F238E27FC236}">
                      <a16:creationId xmlns:a16="http://schemas.microsoft.com/office/drawing/2014/main" id="{7CFE2357-5C4E-9101-30F9-9E1A148FB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0" y="2387"/>
                  <a:ext cx="65" cy="57"/>
                </a:xfrm>
                <a:custGeom>
                  <a:avLst/>
                  <a:gdLst>
                    <a:gd name="T0" fmla="*/ 64 w 65"/>
                    <a:gd name="T1" fmla="*/ 21 h 57"/>
                    <a:gd name="T2" fmla="*/ 64 w 65"/>
                    <a:gd name="T3" fmla="*/ 21 h 57"/>
                    <a:gd name="T4" fmla="*/ 64 w 65"/>
                    <a:gd name="T5" fmla="*/ 14 h 57"/>
                    <a:gd name="T6" fmla="*/ 57 w 65"/>
                    <a:gd name="T7" fmla="*/ 7 h 57"/>
                    <a:gd name="T8" fmla="*/ 50 w 65"/>
                    <a:gd name="T9" fmla="*/ 7 h 57"/>
                    <a:gd name="T10" fmla="*/ 43 w 65"/>
                    <a:gd name="T11" fmla="*/ 7 h 57"/>
                    <a:gd name="T12" fmla="*/ 36 w 65"/>
                    <a:gd name="T13" fmla="*/ 7 h 57"/>
                    <a:gd name="T14" fmla="*/ 36 w 65"/>
                    <a:gd name="T15" fmla="*/ 0 h 57"/>
                    <a:gd name="T16" fmla="*/ 28 w 65"/>
                    <a:gd name="T17" fmla="*/ 0 h 57"/>
                    <a:gd name="T18" fmla="*/ 21 w 65"/>
                    <a:gd name="T19" fmla="*/ 7 h 57"/>
                    <a:gd name="T20" fmla="*/ 14 w 65"/>
                    <a:gd name="T21" fmla="*/ 7 h 57"/>
                    <a:gd name="T22" fmla="*/ 14 w 65"/>
                    <a:gd name="T23" fmla="*/ 14 h 57"/>
                    <a:gd name="T24" fmla="*/ 7 w 65"/>
                    <a:gd name="T25" fmla="*/ 14 h 57"/>
                    <a:gd name="T26" fmla="*/ 7 w 65"/>
                    <a:gd name="T27" fmla="*/ 21 h 57"/>
                    <a:gd name="T28" fmla="*/ 7 w 65"/>
                    <a:gd name="T29" fmla="*/ 28 h 57"/>
                    <a:gd name="T30" fmla="*/ 0 w 65"/>
                    <a:gd name="T31" fmla="*/ 35 h 57"/>
                    <a:gd name="T32" fmla="*/ 0 w 65"/>
                    <a:gd name="T33" fmla="*/ 42 h 57"/>
                    <a:gd name="T34" fmla="*/ 7 w 65"/>
                    <a:gd name="T35" fmla="*/ 42 h 57"/>
                    <a:gd name="T36" fmla="*/ 7 w 65"/>
                    <a:gd name="T37" fmla="*/ 49 h 57"/>
                    <a:gd name="T38" fmla="*/ 7 w 65"/>
                    <a:gd name="T39" fmla="*/ 56 h 57"/>
                    <a:gd name="T40" fmla="*/ 14 w 65"/>
                    <a:gd name="T41" fmla="*/ 56 h 57"/>
                    <a:gd name="T42" fmla="*/ 21 w 65"/>
                    <a:gd name="T43" fmla="*/ 56 h 57"/>
                    <a:gd name="T44" fmla="*/ 21 w 65"/>
                    <a:gd name="T45" fmla="*/ 49 h 57"/>
                    <a:gd name="T46" fmla="*/ 21 w 65"/>
                    <a:gd name="T47" fmla="*/ 42 h 57"/>
                    <a:gd name="T48" fmla="*/ 21 w 65"/>
                    <a:gd name="T49" fmla="*/ 35 h 57"/>
                    <a:gd name="T50" fmla="*/ 28 w 65"/>
                    <a:gd name="T51" fmla="*/ 35 h 57"/>
                    <a:gd name="T52" fmla="*/ 36 w 65"/>
                    <a:gd name="T53" fmla="*/ 42 h 57"/>
                    <a:gd name="T54" fmla="*/ 43 w 65"/>
                    <a:gd name="T55" fmla="*/ 42 h 57"/>
                    <a:gd name="T56" fmla="*/ 43 w 65"/>
                    <a:gd name="T57" fmla="*/ 35 h 57"/>
                    <a:gd name="T58" fmla="*/ 43 w 65"/>
                    <a:gd name="T59" fmla="*/ 28 h 57"/>
                    <a:gd name="T60" fmla="*/ 50 w 65"/>
                    <a:gd name="T61" fmla="*/ 28 h 57"/>
                    <a:gd name="T62" fmla="*/ 57 w 65"/>
                    <a:gd name="T63" fmla="*/ 28 h 57"/>
                    <a:gd name="T64" fmla="*/ 64 w 65"/>
                    <a:gd name="T65" fmla="*/ 28 h 57"/>
                    <a:gd name="T66" fmla="*/ 64 w 65"/>
                    <a:gd name="T67" fmla="*/ 21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5" h="57">
                      <a:moveTo>
                        <a:pt x="64" y="21"/>
                      </a:moveTo>
                      <a:lnTo>
                        <a:pt x="64" y="21"/>
                      </a:lnTo>
                      <a:lnTo>
                        <a:pt x="64" y="14"/>
                      </a:lnTo>
                      <a:lnTo>
                        <a:pt x="57" y="7"/>
                      </a:lnTo>
                      <a:lnTo>
                        <a:pt x="50" y="7"/>
                      </a:lnTo>
                      <a:lnTo>
                        <a:pt x="43" y="7"/>
                      </a:lnTo>
                      <a:lnTo>
                        <a:pt x="36" y="7"/>
                      </a:lnTo>
                      <a:lnTo>
                        <a:pt x="36" y="0"/>
                      </a:lnTo>
                      <a:lnTo>
                        <a:pt x="28" y="0"/>
                      </a:lnTo>
                      <a:lnTo>
                        <a:pt x="21" y="7"/>
                      </a:lnTo>
                      <a:lnTo>
                        <a:pt x="14" y="7"/>
                      </a:lnTo>
                      <a:lnTo>
                        <a:pt x="14" y="14"/>
                      </a:lnTo>
                      <a:lnTo>
                        <a:pt x="7" y="14"/>
                      </a:lnTo>
                      <a:lnTo>
                        <a:pt x="7" y="21"/>
                      </a:lnTo>
                      <a:lnTo>
                        <a:pt x="7" y="28"/>
                      </a:lnTo>
                      <a:lnTo>
                        <a:pt x="0" y="35"/>
                      </a:lnTo>
                      <a:lnTo>
                        <a:pt x="0" y="42"/>
                      </a:lnTo>
                      <a:lnTo>
                        <a:pt x="7" y="42"/>
                      </a:lnTo>
                      <a:lnTo>
                        <a:pt x="7" y="49"/>
                      </a:lnTo>
                      <a:lnTo>
                        <a:pt x="7" y="56"/>
                      </a:lnTo>
                      <a:lnTo>
                        <a:pt x="14" y="56"/>
                      </a:lnTo>
                      <a:lnTo>
                        <a:pt x="21" y="56"/>
                      </a:lnTo>
                      <a:lnTo>
                        <a:pt x="21" y="49"/>
                      </a:lnTo>
                      <a:lnTo>
                        <a:pt x="21" y="42"/>
                      </a:lnTo>
                      <a:lnTo>
                        <a:pt x="21" y="35"/>
                      </a:lnTo>
                      <a:lnTo>
                        <a:pt x="28" y="35"/>
                      </a:lnTo>
                      <a:lnTo>
                        <a:pt x="36" y="42"/>
                      </a:lnTo>
                      <a:lnTo>
                        <a:pt x="43" y="42"/>
                      </a:lnTo>
                      <a:lnTo>
                        <a:pt x="43" y="35"/>
                      </a:lnTo>
                      <a:lnTo>
                        <a:pt x="43" y="28"/>
                      </a:lnTo>
                      <a:lnTo>
                        <a:pt x="50" y="28"/>
                      </a:lnTo>
                      <a:lnTo>
                        <a:pt x="57" y="28"/>
                      </a:lnTo>
                      <a:lnTo>
                        <a:pt x="64" y="28"/>
                      </a:lnTo>
                      <a:lnTo>
                        <a:pt x="64" y="21"/>
                      </a:lnTo>
                    </a:path>
                  </a:pathLst>
                </a:custGeom>
                <a:solidFill>
                  <a:srgbClr val="BF7F1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37" name="Freeform 313">
                  <a:extLst>
                    <a:ext uri="{FF2B5EF4-FFF2-40B4-BE49-F238E27FC236}">
                      <a16:creationId xmlns:a16="http://schemas.microsoft.com/office/drawing/2014/main" id="{B02385B9-1553-B513-95FD-543D4F943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0" y="2387"/>
                  <a:ext cx="65" cy="57"/>
                </a:xfrm>
                <a:custGeom>
                  <a:avLst/>
                  <a:gdLst>
                    <a:gd name="T0" fmla="*/ 64 w 65"/>
                    <a:gd name="T1" fmla="*/ 21 h 57"/>
                    <a:gd name="T2" fmla="*/ 64 w 65"/>
                    <a:gd name="T3" fmla="*/ 14 h 57"/>
                    <a:gd name="T4" fmla="*/ 57 w 65"/>
                    <a:gd name="T5" fmla="*/ 7 h 57"/>
                    <a:gd name="T6" fmla="*/ 50 w 65"/>
                    <a:gd name="T7" fmla="*/ 7 h 57"/>
                    <a:gd name="T8" fmla="*/ 43 w 65"/>
                    <a:gd name="T9" fmla="*/ 7 h 57"/>
                    <a:gd name="T10" fmla="*/ 36 w 65"/>
                    <a:gd name="T11" fmla="*/ 7 h 57"/>
                    <a:gd name="T12" fmla="*/ 36 w 65"/>
                    <a:gd name="T13" fmla="*/ 0 h 57"/>
                    <a:gd name="T14" fmla="*/ 28 w 65"/>
                    <a:gd name="T15" fmla="*/ 0 h 57"/>
                    <a:gd name="T16" fmla="*/ 21 w 65"/>
                    <a:gd name="T17" fmla="*/ 7 h 57"/>
                    <a:gd name="T18" fmla="*/ 14 w 65"/>
                    <a:gd name="T19" fmla="*/ 7 h 57"/>
                    <a:gd name="T20" fmla="*/ 14 w 65"/>
                    <a:gd name="T21" fmla="*/ 14 h 57"/>
                    <a:gd name="T22" fmla="*/ 7 w 65"/>
                    <a:gd name="T23" fmla="*/ 14 h 57"/>
                    <a:gd name="T24" fmla="*/ 7 w 65"/>
                    <a:gd name="T25" fmla="*/ 21 h 57"/>
                    <a:gd name="T26" fmla="*/ 7 w 65"/>
                    <a:gd name="T27" fmla="*/ 28 h 57"/>
                    <a:gd name="T28" fmla="*/ 0 w 65"/>
                    <a:gd name="T29" fmla="*/ 35 h 57"/>
                    <a:gd name="T30" fmla="*/ 0 w 65"/>
                    <a:gd name="T31" fmla="*/ 42 h 57"/>
                    <a:gd name="T32" fmla="*/ 7 w 65"/>
                    <a:gd name="T33" fmla="*/ 42 h 57"/>
                    <a:gd name="T34" fmla="*/ 7 w 65"/>
                    <a:gd name="T35" fmla="*/ 49 h 57"/>
                    <a:gd name="T36" fmla="*/ 7 w 65"/>
                    <a:gd name="T37" fmla="*/ 56 h 57"/>
                    <a:gd name="T38" fmla="*/ 14 w 65"/>
                    <a:gd name="T39" fmla="*/ 56 h 57"/>
                    <a:gd name="T40" fmla="*/ 21 w 65"/>
                    <a:gd name="T41" fmla="*/ 56 h 57"/>
                    <a:gd name="T42" fmla="*/ 21 w 65"/>
                    <a:gd name="T43" fmla="*/ 49 h 57"/>
                    <a:gd name="T44" fmla="*/ 21 w 65"/>
                    <a:gd name="T45" fmla="*/ 42 h 57"/>
                    <a:gd name="T46" fmla="*/ 21 w 65"/>
                    <a:gd name="T47" fmla="*/ 35 h 57"/>
                    <a:gd name="T48" fmla="*/ 28 w 65"/>
                    <a:gd name="T49" fmla="*/ 35 h 57"/>
                    <a:gd name="T50" fmla="*/ 36 w 65"/>
                    <a:gd name="T51" fmla="*/ 42 h 57"/>
                    <a:gd name="T52" fmla="*/ 43 w 65"/>
                    <a:gd name="T53" fmla="*/ 42 h 57"/>
                    <a:gd name="T54" fmla="*/ 43 w 65"/>
                    <a:gd name="T55" fmla="*/ 35 h 57"/>
                    <a:gd name="T56" fmla="*/ 43 w 65"/>
                    <a:gd name="T57" fmla="*/ 28 h 57"/>
                    <a:gd name="T58" fmla="*/ 50 w 65"/>
                    <a:gd name="T59" fmla="*/ 28 h 57"/>
                    <a:gd name="T60" fmla="*/ 57 w 65"/>
                    <a:gd name="T61" fmla="*/ 28 h 57"/>
                    <a:gd name="T62" fmla="*/ 64 w 65"/>
                    <a:gd name="T63" fmla="*/ 28 h 57"/>
                    <a:gd name="T64" fmla="*/ 64 w 65"/>
                    <a:gd name="T65" fmla="*/ 21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5" h="57">
                      <a:moveTo>
                        <a:pt x="64" y="21"/>
                      </a:moveTo>
                      <a:lnTo>
                        <a:pt x="64" y="14"/>
                      </a:lnTo>
                      <a:lnTo>
                        <a:pt x="57" y="7"/>
                      </a:lnTo>
                      <a:lnTo>
                        <a:pt x="50" y="7"/>
                      </a:lnTo>
                      <a:lnTo>
                        <a:pt x="43" y="7"/>
                      </a:lnTo>
                      <a:lnTo>
                        <a:pt x="36" y="7"/>
                      </a:lnTo>
                      <a:lnTo>
                        <a:pt x="36" y="0"/>
                      </a:lnTo>
                      <a:lnTo>
                        <a:pt x="28" y="0"/>
                      </a:lnTo>
                      <a:lnTo>
                        <a:pt x="21" y="7"/>
                      </a:lnTo>
                      <a:lnTo>
                        <a:pt x="14" y="7"/>
                      </a:lnTo>
                      <a:lnTo>
                        <a:pt x="14" y="14"/>
                      </a:lnTo>
                      <a:lnTo>
                        <a:pt x="7" y="14"/>
                      </a:lnTo>
                      <a:lnTo>
                        <a:pt x="7" y="21"/>
                      </a:lnTo>
                      <a:lnTo>
                        <a:pt x="7" y="28"/>
                      </a:lnTo>
                      <a:lnTo>
                        <a:pt x="0" y="35"/>
                      </a:lnTo>
                      <a:lnTo>
                        <a:pt x="0" y="42"/>
                      </a:lnTo>
                      <a:lnTo>
                        <a:pt x="7" y="42"/>
                      </a:lnTo>
                      <a:lnTo>
                        <a:pt x="7" y="49"/>
                      </a:lnTo>
                      <a:lnTo>
                        <a:pt x="7" y="56"/>
                      </a:lnTo>
                      <a:lnTo>
                        <a:pt x="14" y="56"/>
                      </a:lnTo>
                      <a:lnTo>
                        <a:pt x="21" y="56"/>
                      </a:lnTo>
                      <a:lnTo>
                        <a:pt x="21" y="49"/>
                      </a:lnTo>
                      <a:lnTo>
                        <a:pt x="21" y="42"/>
                      </a:lnTo>
                      <a:lnTo>
                        <a:pt x="21" y="35"/>
                      </a:lnTo>
                      <a:lnTo>
                        <a:pt x="28" y="35"/>
                      </a:lnTo>
                      <a:lnTo>
                        <a:pt x="36" y="42"/>
                      </a:lnTo>
                      <a:lnTo>
                        <a:pt x="43" y="42"/>
                      </a:lnTo>
                      <a:lnTo>
                        <a:pt x="43" y="35"/>
                      </a:lnTo>
                      <a:lnTo>
                        <a:pt x="43" y="28"/>
                      </a:lnTo>
                      <a:lnTo>
                        <a:pt x="50" y="28"/>
                      </a:lnTo>
                      <a:lnTo>
                        <a:pt x="57" y="28"/>
                      </a:lnTo>
                      <a:lnTo>
                        <a:pt x="64" y="28"/>
                      </a:lnTo>
                      <a:lnTo>
                        <a:pt x="64" y="21"/>
                      </a:lnTo>
                    </a:path>
                  </a:pathLst>
                </a:custGeom>
                <a:solidFill>
                  <a:srgbClr val="BF7F1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8138" name="Group 314">
                <a:extLst>
                  <a:ext uri="{FF2B5EF4-FFF2-40B4-BE49-F238E27FC236}">
                    <a16:creationId xmlns:a16="http://schemas.microsoft.com/office/drawing/2014/main" id="{9E94CFB9-D8FF-FC3C-0473-CA65B222CE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2" y="2459"/>
                <a:ext cx="225" cy="201"/>
                <a:chOff x="4122" y="2459"/>
                <a:chExt cx="225" cy="201"/>
              </a:xfrm>
            </p:grpSpPr>
            <p:sp>
              <p:nvSpPr>
                <p:cNvPr id="78139" name="Freeform 315">
                  <a:extLst>
                    <a:ext uri="{FF2B5EF4-FFF2-40B4-BE49-F238E27FC236}">
                      <a16:creationId xmlns:a16="http://schemas.microsoft.com/office/drawing/2014/main" id="{B72715D7-D114-8793-E49E-4C4A46C618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8" y="2459"/>
                  <a:ext cx="49" cy="33"/>
                </a:xfrm>
                <a:custGeom>
                  <a:avLst/>
                  <a:gdLst>
                    <a:gd name="T0" fmla="*/ 7 w 49"/>
                    <a:gd name="T1" fmla="*/ 0 h 33"/>
                    <a:gd name="T2" fmla="*/ 41 w 49"/>
                    <a:gd name="T3" fmla="*/ 13 h 33"/>
                    <a:gd name="T4" fmla="*/ 41 w 49"/>
                    <a:gd name="T5" fmla="*/ 19 h 33"/>
                    <a:gd name="T6" fmla="*/ 48 w 49"/>
                    <a:gd name="T7" fmla="*/ 19 h 33"/>
                    <a:gd name="T8" fmla="*/ 48 w 49"/>
                    <a:gd name="T9" fmla="*/ 32 h 33"/>
                    <a:gd name="T10" fmla="*/ 34 w 49"/>
                    <a:gd name="T11" fmla="*/ 26 h 33"/>
                    <a:gd name="T12" fmla="*/ 27 w 49"/>
                    <a:gd name="T13" fmla="*/ 19 h 33"/>
                    <a:gd name="T14" fmla="*/ 0 w 49"/>
                    <a:gd name="T15" fmla="*/ 6 h 33"/>
                    <a:gd name="T16" fmla="*/ 7 w 49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33">
                      <a:moveTo>
                        <a:pt x="7" y="0"/>
                      </a:moveTo>
                      <a:lnTo>
                        <a:pt x="41" y="13"/>
                      </a:lnTo>
                      <a:lnTo>
                        <a:pt x="41" y="19"/>
                      </a:lnTo>
                      <a:lnTo>
                        <a:pt x="48" y="19"/>
                      </a:lnTo>
                      <a:lnTo>
                        <a:pt x="48" y="32"/>
                      </a:lnTo>
                      <a:lnTo>
                        <a:pt x="34" y="26"/>
                      </a:ln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B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40" name="Freeform 316">
                  <a:extLst>
                    <a:ext uri="{FF2B5EF4-FFF2-40B4-BE49-F238E27FC236}">
                      <a16:creationId xmlns:a16="http://schemas.microsoft.com/office/drawing/2014/main" id="{D5BB4A10-A8A7-9DD4-F682-0D167C1F98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8" y="2459"/>
                  <a:ext cx="49" cy="33"/>
                </a:xfrm>
                <a:custGeom>
                  <a:avLst/>
                  <a:gdLst>
                    <a:gd name="T0" fmla="*/ 7 w 49"/>
                    <a:gd name="T1" fmla="*/ 0 h 33"/>
                    <a:gd name="T2" fmla="*/ 41 w 49"/>
                    <a:gd name="T3" fmla="*/ 13 h 33"/>
                    <a:gd name="T4" fmla="*/ 41 w 49"/>
                    <a:gd name="T5" fmla="*/ 19 h 33"/>
                    <a:gd name="T6" fmla="*/ 48 w 49"/>
                    <a:gd name="T7" fmla="*/ 19 h 33"/>
                    <a:gd name="T8" fmla="*/ 48 w 49"/>
                    <a:gd name="T9" fmla="*/ 32 h 33"/>
                    <a:gd name="T10" fmla="*/ 34 w 49"/>
                    <a:gd name="T11" fmla="*/ 26 h 33"/>
                    <a:gd name="T12" fmla="*/ 27 w 49"/>
                    <a:gd name="T13" fmla="*/ 19 h 33"/>
                    <a:gd name="T14" fmla="*/ 0 w 49"/>
                    <a:gd name="T15" fmla="*/ 6 h 33"/>
                    <a:gd name="T16" fmla="*/ 7 w 49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33">
                      <a:moveTo>
                        <a:pt x="7" y="0"/>
                      </a:moveTo>
                      <a:lnTo>
                        <a:pt x="41" y="13"/>
                      </a:lnTo>
                      <a:lnTo>
                        <a:pt x="41" y="19"/>
                      </a:lnTo>
                      <a:lnTo>
                        <a:pt x="48" y="19"/>
                      </a:lnTo>
                      <a:lnTo>
                        <a:pt x="48" y="32"/>
                      </a:lnTo>
                      <a:lnTo>
                        <a:pt x="34" y="26"/>
                      </a:ln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B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41" name="Freeform 317">
                  <a:extLst>
                    <a:ext uri="{FF2B5EF4-FFF2-40B4-BE49-F238E27FC236}">
                      <a16:creationId xmlns:a16="http://schemas.microsoft.com/office/drawing/2014/main" id="{8514F2DC-B5EF-5F75-6DE2-3EFDBFE3BE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6" y="2475"/>
                  <a:ext cx="17" cy="41"/>
                </a:xfrm>
                <a:custGeom>
                  <a:avLst/>
                  <a:gdLst>
                    <a:gd name="T0" fmla="*/ 0 w 17"/>
                    <a:gd name="T1" fmla="*/ 0 h 41"/>
                    <a:gd name="T2" fmla="*/ 0 w 17"/>
                    <a:gd name="T3" fmla="*/ 0 h 41"/>
                    <a:gd name="T4" fmla="*/ 0 w 17"/>
                    <a:gd name="T5" fmla="*/ 7 h 41"/>
                    <a:gd name="T6" fmla="*/ 5 w 17"/>
                    <a:gd name="T7" fmla="*/ 7 h 41"/>
                    <a:gd name="T8" fmla="*/ 5 w 17"/>
                    <a:gd name="T9" fmla="*/ 20 h 41"/>
                    <a:gd name="T10" fmla="*/ 16 w 17"/>
                    <a:gd name="T11" fmla="*/ 40 h 41"/>
                    <a:gd name="T12" fmla="*/ 16 w 17"/>
                    <a:gd name="T13" fmla="*/ 33 h 41"/>
                    <a:gd name="T14" fmla="*/ 16 w 17"/>
                    <a:gd name="T15" fmla="*/ 27 h 41"/>
                    <a:gd name="T16" fmla="*/ 16 w 17"/>
                    <a:gd name="T17" fmla="*/ 20 h 41"/>
                    <a:gd name="T18" fmla="*/ 11 w 17"/>
                    <a:gd name="T19" fmla="*/ 13 h 41"/>
                    <a:gd name="T20" fmla="*/ 11 w 17"/>
                    <a:gd name="T21" fmla="*/ 7 h 41"/>
                    <a:gd name="T22" fmla="*/ 5 w 17"/>
                    <a:gd name="T23" fmla="*/ 7 h 41"/>
                    <a:gd name="T24" fmla="*/ 5 w 17"/>
                    <a:gd name="T25" fmla="*/ 0 h 41"/>
                    <a:gd name="T26" fmla="*/ 0 w 17"/>
                    <a:gd name="T2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" h="4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5" y="7"/>
                      </a:lnTo>
                      <a:lnTo>
                        <a:pt x="5" y="20"/>
                      </a:lnTo>
                      <a:lnTo>
                        <a:pt x="16" y="40"/>
                      </a:lnTo>
                      <a:lnTo>
                        <a:pt x="16" y="33"/>
                      </a:lnTo>
                      <a:lnTo>
                        <a:pt x="16" y="27"/>
                      </a:lnTo>
                      <a:lnTo>
                        <a:pt x="16" y="20"/>
                      </a:lnTo>
                      <a:lnTo>
                        <a:pt x="11" y="13"/>
                      </a:lnTo>
                      <a:lnTo>
                        <a:pt x="11" y="7"/>
                      </a:lnTo>
                      <a:lnTo>
                        <a:pt x="5" y="7"/>
                      </a:ln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42" name="Freeform 318">
                  <a:extLst>
                    <a:ext uri="{FF2B5EF4-FFF2-40B4-BE49-F238E27FC236}">
                      <a16:creationId xmlns:a16="http://schemas.microsoft.com/office/drawing/2014/main" id="{72CA03FF-E4BD-4C4C-4679-C14B03312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6" y="2475"/>
                  <a:ext cx="17" cy="41"/>
                </a:xfrm>
                <a:custGeom>
                  <a:avLst/>
                  <a:gdLst>
                    <a:gd name="T0" fmla="*/ 0 w 17"/>
                    <a:gd name="T1" fmla="*/ 0 h 41"/>
                    <a:gd name="T2" fmla="*/ 0 w 17"/>
                    <a:gd name="T3" fmla="*/ 7 h 41"/>
                    <a:gd name="T4" fmla="*/ 5 w 17"/>
                    <a:gd name="T5" fmla="*/ 7 h 41"/>
                    <a:gd name="T6" fmla="*/ 5 w 17"/>
                    <a:gd name="T7" fmla="*/ 20 h 41"/>
                    <a:gd name="T8" fmla="*/ 16 w 17"/>
                    <a:gd name="T9" fmla="*/ 40 h 41"/>
                    <a:gd name="T10" fmla="*/ 16 w 17"/>
                    <a:gd name="T11" fmla="*/ 33 h 41"/>
                    <a:gd name="T12" fmla="*/ 16 w 17"/>
                    <a:gd name="T13" fmla="*/ 27 h 41"/>
                    <a:gd name="T14" fmla="*/ 16 w 17"/>
                    <a:gd name="T15" fmla="*/ 20 h 41"/>
                    <a:gd name="T16" fmla="*/ 11 w 17"/>
                    <a:gd name="T17" fmla="*/ 13 h 41"/>
                    <a:gd name="T18" fmla="*/ 11 w 17"/>
                    <a:gd name="T19" fmla="*/ 7 h 41"/>
                    <a:gd name="T20" fmla="*/ 5 w 17"/>
                    <a:gd name="T21" fmla="*/ 7 h 41"/>
                    <a:gd name="T22" fmla="*/ 5 w 17"/>
                    <a:gd name="T23" fmla="*/ 0 h 41"/>
                    <a:gd name="T24" fmla="*/ 0 w 17"/>
                    <a:gd name="T2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" h="41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5" y="7"/>
                      </a:lnTo>
                      <a:lnTo>
                        <a:pt x="5" y="20"/>
                      </a:lnTo>
                      <a:lnTo>
                        <a:pt x="16" y="40"/>
                      </a:lnTo>
                      <a:lnTo>
                        <a:pt x="16" y="33"/>
                      </a:lnTo>
                      <a:lnTo>
                        <a:pt x="16" y="27"/>
                      </a:lnTo>
                      <a:lnTo>
                        <a:pt x="16" y="20"/>
                      </a:lnTo>
                      <a:lnTo>
                        <a:pt x="11" y="13"/>
                      </a:lnTo>
                      <a:lnTo>
                        <a:pt x="11" y="7"/>
                      </a:lnTo>
                      <a:lnTo>
                        <a:pt x="5" y="7"/>
                      </a:ln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43" name="Freeform 319">
                  <a:extLst>
                    <a:ext uri="{FF2B5EF4-FFF2-40B4-BE49-F238E27FC236}">
                      <a16:creationId xmlns:a16="http://schemas.microsoft.com/office/drawing/2014/main" id="{48D25EB9-4511-C902-3489-3025E653B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4" y="2515"/>
                  <a:ext cx="73" cy="41"/>
                </a:xfrm>
                <a:custGeom>
                  <a:avLst/>
                  <a:gdLst>
                    <a:gd name="T0" fmla="*/ 0 w 73"/>
                    <a:gd name="T1" fmla="*/ 20 h 41"/>
                    <a:gd name="T2" fmla="*/ 7 w 73"/>
                    <a:gd name="T3" fmla="*/ 20 h 41"/>
                    <a:gd name="T4" fmla="*/ 14 w 73"/>
                    <a:gd name="T5" fmla="*/ 20 h 41"/>
                    <a:gd name="T6" fmla="*/ 14 w 73"/>
                    <a:gd name="T7" fmla="*/ 13 h 41"/>
                    <a:gd name="T8" fmla="*/ 22 w 73"/>
                    <a:gd name="T9" fmla="*/ 7 h 41"/>
                    <a:gd name="T10" fmla="*/ 29 w 73"/>
                    <a:gd name="T11" fmla="*/ 7 h 41"/>
                    <a:gd name="T12" fmla="*/ 36 w 73"/>
                    <a:gd name="T13" fmla="*/ 7 h 41"/>
                    <a:gd name="T14" fmla="*/ 43 w 73"/>
                    <a:gd name="T15" fmla="*/ 7 h 41"/>
                    <a:gd name="T16" fmla="*/ 43 w 73"/>
                    <a:gd name="T17" fmla="*/ 0 h 41"/>
                    <a:gd name="T18" fmla="*/ 50 w 73"/>
                    <a:gd name="T19" fmla="*/ 7 h 41"/>
                    <a:gd name="T20" fmla="*/ 43 w 73"/>
                    <a:gd name="T21" fmla="*/ 7 h 41"/>
                    <a:gd name="T22" fmla="*/ 43 w 73"/>
                    <a:gd name="T23" fmla="*/ 13 h 41"/>
                    <a:gd name="T24" fmla="*/ 50 w 73"/>
                    <a:gd name="T25" fmla="*/ 13 h 41"/>
                    <a:gd name="T26" fmla="*/ 58 w 73"/>
                    <a:gd name="T27" fmla="*/ 7 h 41"/>
                    <a:gd name="T28" fmla="*/ 65 w 73"/>
                    <a:gd name="T29" fmla="*/ 7 h 41"/>
                    <a:gd name="T30" fmla="*/ 72 w 73"/>
                    <a:gd name="T31" fmla="*/ 7 h 41"/>
                    <a:gd name="T32" fmla="*/ 65 w 73"/>
                    <a:gd name="T33" fmla="*/ 7 h 41"/>
                    <a:gd name="T34" fmla="*/ 65 w 73"/>
                    <a:gd name="T35" fmla="*/ 13 h 41"/>
                    <a:gd name="T36" fmla="*/ 58 w 73"/>
                    <a:gd name="T37" fmla="*/ 13 h 41"/>
                    <a:gd name="T38" fmla="*/ 65 w 73"/>
                    <a:gd name="T39" fmla="*/ 13 h 41"/>
                    <a:gd name="T40" fmla="*/ 65 w 73"/>
                    <a:gd name="T41" fmla="*/ 20 h 41"/>
                    <a:gd name="T42" fmla="*/ 58 w 73"/>
                    <a:gd name="T43" fmla="*/ 27 h 41"/>
                    <a:gd name="T44" fmla="*/ 58 w 73"/>
                    <a:gd name="T45" fmla="*/ 33 h 41"/>
                    <a:gd name="T46" fmla="*/ 50 w 73"/>
                    <a:gd name="T47" fmla="*/ 33 h 41"/>
                    <a:gd name="T48" fmla="*/ 43 w 73"/>
                    <a:gd name="T49" fmla="*/ 40 h 41"/>
                    <a:gd name="T50" fmla="*/ 36 w 73"/>
                    <a:gd name="T51" fmla="*/ 40 h 41"/>
                    <a:gd name="T52" fmla="*/ 29 w 73"/>
                    <a:gd name="T53" fmla="*/ 40 h 41"/>
                    <a:gd name="T54" fmla="*/ 22 w 73"/>
                    <a:gd name="T55" fmla="*/ 40 h 41"/>
                    <a:gd name="T56" fmla="*/ 7 w 73"/>
                    <a:gd name="T57" fmla="*/ 40 h 41"/>
                    <a:gd name="T58" fmla="*/ 0 w 73"/>
                    <a:gd name="T59" fmla="*/ 2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73" h="41">
                      <a:moveTo>
                        <a:pt x="0" y="20"/>
                      </a:move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14" y="13"/>
                      </a:lnTo>
                      <a:lnTo>
                        <a:pt x="22" y="7"/>
                      </a:lnTo>
                      <a:lnTo>
                        <a:pt x="29" y="7"/>
                      </a:lnTo>
                      <a:lnTo>
                        <a:pt x="36" y="7"/>
                      </a:lnTo>
                      <a:lnTo>
                        <a:pt x="43" y="7"/>
                      </a:lnTo>
                      <a:lnTo>
                        <a:pt x="43" y="0"/>
                      </a:lnTo>
                      <a:lnTo>
                        <a:pt x="50" y="7"/>
                      </a:lnTo>
                      <a:lnTo>
                        <a:pt x="43" y="7"/>
                      </a:lnTo>
                      <a:lnTo>
                        <a:pt x="43" y="13"/>
                      </a:lnTo>
                      <a:lnTo>
                        <a:pt x="50" y="13"/>
                      </a:lnTo>
                      <a:lnTo>
                        <a:pt x="58" y="7"/>
                      </a:lnTo>
                      <a:lnTo>
                        <a:pt x="65" y="7"/>
                      </a:lnTo>
                      <a:lnTo>
                        <a:pt x="72" y="7"/>
                      </a:lnTo>
                      <a:lnTo>
                        <a:pt x="65" y="7"/>
                      </a:lnTo>
                      <a:lnTo>
                        <a:pt x="65" y="13"/>
                      </a:lnTo>
                      <a:lnTo>
                        <a:pt x="58" y="13"/>
                      </a:lnTo>
                      <a:lnTo>
                        <a:pt x="65" y="13"/>
                      </a:lnTo>
                      <a:lnTo>
                        <a:pt x="65" y="20"/>
                      </a:lnTo>
                      <a:lnTo>
                        <a:pt x="58" y="27"/>
                      </a:lnTo>
                      <a:lnTo>
                        <a:pt x="58" y="33"/>
                      </a:lnTo>
                      <a:lnTo>
                        <a:pt x="50" y="33"/>
                      </a:lnTo>
                      <a:lnTo>
                        <a:pt x="43" y="40"/>
                      </a:lnTo>
                      <a:lnTo>
                        <a:pt x="36" y="40"/>
                      </a:lnTo>
                      <a:lnTo>
                        <a:pt x="29" y="40"/>
                      </a:lnTo>
                      <a:lnTo>
                        <a:pt x="22" y="40"/>
                      </a:lnTo>
                      <a:lnTo>
                        <a:pt x="7" y="4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FFB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144" name="Freeform 320">
                  <a:extLst>
                    <a:ext uri="{FF2B5EF4-FFF2-40B4-BE49-F238E27FC236}">
                      <a16:creationId xmlns:a16="http://schemas.microsoft.com/office/drawing/2014/main" id="{F4D0AE98-9272-BA20-45A6-61FA16B39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4" y="2515"/>
                  <a:ext cx="73" cy="41"/>
                </a:xfrm>
                <a:custGeom>
                  <a:avLst/>
                  <a:gdLst>
                    <a:gd name="T0" fmla="*/ 0 w 73"/>
                    <a:gd name="T1" fmla="*/ 20 h 41"/>
                    <a:gd name="T2" fmla="*/ 7 w 73"/>
                    <a:gd name="T3" fmla="*/ 20 h 41"/>
                    <a:gd name="T4" fmla="*/ 14 w 73"/>
                    <a:gd name="T5" fmla="*/ 20 h 41"/>
                    <a:gd name="T6" fmla="*/ 14 w 73"/>
                    <a:gd name="T7" fmla="*/ 13 h 41"/>
                    <a:gd name="T8" fmla="*/ 22 w 73"/>
                    <a:gd name="T9" fmla="*/ 7 h 41"/>
                    <a:gd name="T10" fmla="*/ 29 w 73"/>
                    <a:gd name="T11" fmla="*/ 7 h 41"/>
                    <a:gd name="T12" fmla="*/ 36 w 73"/>
                    <a:gd name="T13" fmla="*/ 7 h 41"/>
                    <a:gd name="T14" fmla="*/ 43 w 73"/>
                    <a:gd name="T15" fmla="*/ 7 h 41"/>
                    <a:gd name="T16" fmla="*/ 43 w 73"/>
                    <a:gd name="T17" fmla="*/ 0 h 41"/>
                    <a:gd name="T18" fmla="*/ 50 w 73"/>
                    <a:gd name="T19" fmla="*/ 7 h 41"/>
                    <a:gd name="T20" fmla="*/ 43 w 73"/>
                    <a:gd name="T21" fmla="*/ 7 h 41"/>
                    <a:gd name="T22" fmla="*/ 43 w 73"/>
                    <a:gd name="T23" fmla="*/ 13 h 41"/>
                    <a:gd name="T24" fmla="*/ 50 w 73"/>
                    <a:gd name="T25" fmla="*/ 13 h 41"/>
                    <a:gd name="T26" fmla="*/ 58 w 73"/>
                    <a:gd name="T27" fmla="*/ 7 h 41"/>
                    <a:gd name="T28" fmla="*/ 65 w 73"/>
                    <a:gd name="T29" fmla="*/ 7 h 41"/>
                    <a:gd name="T30" fmla="*/ 72 w 73"/>
                    <a:gd name="T31" fmla="*/ 7 h 41"/>
                    <a:gd name="T32" fmla="*/ 65 w 73"/>
                    <a:gd name="T33" fmla="*/ 7 h 41"/>
                    <a:gd name="T34" fmla="*/ 65 w 73"/>
                    <a:gd name="T35" fmla="*/ 13 h 41"/>
                    <a:gd name="T36" fmla="*/ 58 w 73"/>
                    <a:gd name="T37" fmla="*/ 13 h 41"/>
                    <a:gd name="T38" fmla="*/ 65 w 73"/>
                    <a:gd name="T39" fmla="*/ 13 h 41"/>
                    <a:gd name="T40" fmla="*/ 65 w 73"/>
                    <a:gd name="T41" fmla="*/ 20 h 41"/>
                    <a:gd name="T42" fmla="*/ 58 w 73"/>
                    <a:gd name="T43" fmla="*/ 27 h 41"/>
                    <a:gd name="T44" fmla="*/ 58 w 73"/>
                    <a:gd name="T45" fmla="*/ 33 h 41"/>
                    <a:gd name="T46" fmla="*/ 50 w 73"/>
                    <a:gd name="T47" fmla="*/ 33 h 41"/>
                    <a:gd name="T48" fmla="*/ 43 w 73"/>
                    <a:gd name="T49" fmla="*/ 40 h 41"/>
                    <a:gd name="T50" fmla="*/ 36 w 73"/>
                    <a:gd name="T51" fmla="*/ 40 h 41"/>
                    <a:gd name="T52" fmla="*/ 29 w 73"/>
                    <a:gd name="T53" fmla="*/ 40 h 41"/>
                    <a:gd name="T54" fmla="*/ 22 w 73"/>
                    <a:gd name="T55" fmla="*/ 40 h 41"/>
                    <a:gd name="T56" fmla="*/ 7 w 73"/>
                    <a:gd name="T57" fmla="*/ 40 h 41"/>
                    <a:gd name="T58" fmla="*/ 0 w 73"/>
                    <a:gd name="T59" fmla="*/ 2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73" h="41">
                      <a:moveTo>
                        <a:pt x="0" y="20"/>
                      </a:move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14" y="13"/>
                      </a:lnTo>
                      <a:lnTo>
                        <a:pt x="22" y="7"/>
                      </a:lnTo>
                      <a:lnTo>
                        <a:pt x="29" y="7"/>
                      </a:lnTo>
                      <a:lnTo>
                        <a:pt x="36" y="7"/>
                      </a:lnTo>
                      <a:lnTo>
                        <a:pt x="43" y="7"/>
                      </a:lnTo>
                      <a:lnTo>
                        <a:pt x="43" y="0"/>
                      </a:lnTo>
                      <a:lnTo>
                        <a:pt x="50" y="7"/>
                      </a:lnTo>
                      <a:lnTo>
                        <a:pt x="43" y="7"/>
                      </a:lnTo>
                      <a:lnTo>
                        <a:pt x="43" y="13"/>
                      </a:lnTo>
                      <a:lnTo>
                        <a:pt x="50" y="13"/>
                      </a:lnTo>
                      <a:lnTo>
                        <a:pt x="58" y="7"/>
                      </a:lnTo>
                      <a:lnTo>
                        <a:pt x="65" y="7"/>
                      </a:lnTo>
                      <a:lnTo>
                        <a:pt x="72" y="7"/>
                      </a:lnTo>
                      <a:lnTo>
                        <a:pt x="65" y="7"/>
                      </a:lnTo>
                      <a:lnTo>
                        <a:pt x="65" y="13"/>
                      </a:lnTo>
                      <a:lnTo>
                        <a:pt x="58" y="13"/>
                      </a:lnTo>
                      <a:lnTo>
                        <a:pt x="65" y="13"/>
                      </a:lnTo>
                      <a:lnTo>
                        <a:pt x="65" y="20"/>
                      </a:lnTo>
                      <a:lnTo>
                        <a:pt x="58" y="27"/>
                      </a:lnTo>
                      <a:lnTo>
                        <a:pt x="58" y="33"/>
                      </a:lnTo>
                      <a:lnTo>
                        <a:pt x="50" y="33"/>
                      </a:lnTo>
                      <a:lnTo>
                        <a:pt x="43" y="40"/>
                      </a:lnTo>
                      <a:lnTo>
                        <a:pt x="36" y="40"/>
                      </a:lnTo>
                      <a:lnTo>
                        <a:pt x="29" y="40"/>
                      </a:lnTo>
                      <a:lnTo>
                        <a:pt x="22" y="40"/>
                      </a:lnTo>
                      <a:lnTo>
                        <a:pt x="7" y="4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FFB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78145" name="Group 321">
                  <a:extLst>
                    <a:ext uri="{FF2B5EF4-FFF2-40B4-BE49-F238E27FC236}">
                      <a16:creationId xmlns:a16="http://schemas.microsoft.com/office/drawing/2014/main" id="{514E9C07-3DE7-A747-4698-7B401E4441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22" y="2467"/>
                  <a:ext cx="161" cy="193"/>
                  <a:chOff x="4122" y="2467"/>
                  <a:chExt cx="161" cy="193"/>
                </a:xfrm>
              </p:grpSpPr>
              <p:grpSp>
                <p:nvGrpSpPr>
                  <p:cNvPr id="78146" name="Group 322">
                    <a:extLst>
                      <a:ext uri="{FF2B5EF4-FFF2-40B4-BE49-F238E27FC236}">
                        <a16:creationId xmlns:a16="http://schemas.microsoft.com/office/drawing/2014/main" id="{92135B35-182A-E83A-1F93-11FD5AFDA3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122" y="2467"/>
                    <a:ext cx="161" cy="193"/>
                    <a:chOff x="4122" y="2467"/>
                    <a:chExt cx="161" cy="193"/>
                  </a:xfrm>
                </p:grpSpPr>
                <p:sp>
                  <p:nvSpPr>
                    <p:cNvPr id="78147" name="Freeform 323">
                      <a:extLst>
                        <a:ext uri="{FF2B5EF4-FFF2-40B4-BE49-F238E27FC236}">
                          <a16:creationId xmlns:a16="http://schemas.microsoft.com/office/drawing/2014/main" id="{DC0902D5-7889-405A-BA65-B48A144C2B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22" y="2467"/>
                      <a:ext cx="161" cy="193"/>
                    </a:xfrm>
                    <a:custGeom>
                      <a:avLst/>
                      <a:gdLst>
                        <a:gd name="T0" fmla="*/ 15 w 161"/>
                        <a:gd name="T1" fmla="*/ 0 h 193"/>
                        <a:gd name="T2" fmla="*/ 30 w 161"/>
                        <a:gd name="T3" fmla="*/ 0 h 193"/>
                        <a:gd name="T4" fmla="*/ 46 w 161"/>
                        <a:gd name="T5" fmla="*/ 8 h 193"/>
                        <a:gd name="T6" fmla="*/ 53 w 161"/>
                        <a:gd name="T7" fmla="*/ 15 h 193"/>
                        <a:gd name="T8" fmla="*/ 61 w 161"/>
                        <a:gd name="T9" fmla="*/ 23 h 193"/>
                        <a:gd name="T10" fmla="*/ 76 w 161"/>
                        <a:gd name="T11" fmla="*/ 38 h 193"/>
                        <a:gd name="T12" fmla="*/ 76 w 161"/>
                        <a:gd name="T13" fmla="*/ 46 h 193"/>
                        <a:gd name="T14" fmla="*/ 84 w 161"/>
                        <a:gd name="T15" fmla="*/ 46 h 193"/>
                        <a:gd name="T16" fmla="*/ 76 w 161"/>
                        <a:gd name="T17" fmla="*/ 46 h 193"/>
                        <a:gd name="T18" fmla="*/ 84 w 161"/>
                        <a:gd name="T19" fmla="*/ 54 h 193"/>
                        <a:gd name="T20" fmla="*/ 84 w 161"/>
                        <a:gd name="T21" fmla="*/ 61 h 193"/>
                        <a:gd name="T22" fmla="*/ 99 w 161"/>
                        <a:gd name="T23" fmla="*/ 69 h 193"/>
                        <a:gd name="T24" fmla="*/ 107 w 161"/>
                        <a:gd name="T25" fmla="*/ 69 h 193"/>
                        <a:gd name="T26" fmla="*/ 114 w 161"/>
                        <a:gd name="T27" fmla="*/ 69 h 193"/>
                        <a:gd name="T28" fmla="*/ 130 w 161"/>
                        <a:gd name="T29" fmla="*/ 69 h 193"/>
                        <a:gd name="T30" fmla="*/ 137 w 161"/>
                        <a:gd name="T31" fmla="*/ 69 h 193"/>
                        <a:gd name="T32" fmla="*/ 145 w 161"/>
                        <a:gd name="T33" fmla="*/ 61 h 193"/>
                        <a:gd name="T34" fmla="*/ 152 w 161"/>
                        <a:gd name="T35" fmla="*/ 69 h 193"/>
                        <a:gd name="T36" fmla="*/ 160 w 161"/>
                        <a:gd name="T37" fmla="*/ 92 h 193"/>
                        <a:gd name="T38" fmla="*/ 160 w 161"/>
                        <a:gd name="T39" fmla="*/ 100 h 193"/>
                        <a:gd name="T40" fmla="*/ 130 w 161"/>
                        <a:gd name="T41" fmla="*/ 108 h 193"/>
                        <a:gd name="T42" fmla="*/ 114 w 161"/>
                        <a:gd name="T43" fmla="*/ 108 h 193"/>
                        <a:gd name="T44" fmla="*/ 122 w 161"/>
                        <a:gd name="T45" fmla="*/ 108 h 193"/>
                        <a:gd name="T46" fmla="*/ 145 w 161"/>
                        <a:gd name="T47" fmla="*/ 108 h 193"/>
                        <a:gd name="T48" fmla="*/ 137 w 161"/>
                        <a:gd name="T49" fmla="*/ 123 h 193"/>
                        <a:gd name="T50" fmla="*/ 130 w 161"/>
                        <a:gd name="T51" fmla="*/ 138 h 193"/>
                        <a:gd name="T52" fmla="*/ 122 w 161"/>
                        <a:gd name="T53" fmla="*/ 146 h 193"/>
                        <a:gd name="T54" fmla="*/ 114 w 161"/>
                        <a:gd name="T55" fmla="*/ 146 h 193"/>
                        <a:gd name="T56" fmla="*/ 107 w 161"/>
                        <a:gd name="T57" fmla="*/ 146 h 193"/>
                        <a:gd name="T58" fmla="*/ 99 w 161"/>
                        <a:gd name="T59" fmla="*/ 154 h 193"/>
                        <a:gd name="T60" fmla="*/ 91 w 161"/>
                        <a:gd name="T61" fmla="*/ 169 h 193"/>
                        <a:gd name="T62" fmla="*/ 84 w 161"/>
                        <a:gd name="T63" fmla="*/ 177 h 193"/>
                        <a:gd name="T64" fmla="*/ 76 w 161"/>
                        <a:gd name="T65" fmla="*/ 177 h 193"/>
                        <a:gd name="T66" fmla="*/ 69 w 161"/>
                        <a:gd name="T67" fmla="*/ 184 h 193"/>
                        <a:gd name="T68" fmla="*/ 61 w 161"/>
                        <a:gd name="T69" fmla="*/ 184 h 193"/>
                        <a:gd name="T70" fmla="*/ 53 w 161"/>
                        <a:gd name="T71" fmla="*/ 192 h 193"/>
                        <a:gd name="T72" fmla="*/ 46 w 161"/>
                        <a:gd name="T73" fmla="*/ 192 h 193"/>
                        <a:gd name="T74" fmla="*/ 30 w 161"/>
                        <a:gd name="T75" fmla="*/ 184 h 193"/>
                        <a:gd name="T76" fmla="*/ 23 w 161"/>
                        <a:gd name="T77" fmla="*/ 161 h 193"/>
                        <a:gd name="T78" fmla="*/ 15 w 161"/>
                        <a:gd name="T79" fmla="*/ 131 h 193"/>
                        <a:gd name="T80" fmla="*/ 8 w 161"/>
                        <a:gd name="T81" fmla="*/ 100 h 193"/>
                        <a:gd name="T82" fmla="*/ 0 w 161"/>
                        <a:gd name="T83" fmla="*/ 77 h 193"/>
                        <a:gd name="T84" fmla="*/ 0 w 161"/>
                        <a:gd name="T85" fmla="*/ 61 h 193"/>
                        <a:gd name="T86" fmla="*/ 0 w 161"/>
                        <a:gd name="T87" fmla="*/ 46 h 193"/>
                        <a:gd name="T88" fmla="*/ 0 w 161"/>
                        <a:gd name="T89" fmla="*/ 38 h 193"/>
                        <a:gd name="T90" fmla="*/ 0 w 161"/>
                        <a:gd name="T91" fmla="*/ 23 h 193"/>
                        <a:gd name="T92" fmla="*/ 0 w 161"/>
                        <a:gd name="T93" fmla="*/ 15 h 193"/>
                        <a:gd name="T94" fmla="*/ 8 w 161"/>
                        <a:gd name="T95" fmla="*/ 15 h 193"/>
                        <a:gd name="T96" fmla="*/ 15 w 161"/>
                        <a:gd name="T97" fmla="*/ 8 h 193"/>
                        <a:gd name="T98" fmla="*/ 15 w 161"/>
                        <a:gd name="T99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161" h="193">
                          <a:moveTo>
                            <a:pt x="15" y="0"/>
                          </a:moveTo>
                          <a:lnTo>
                            <a:pt x="30" y="0"/>
                          </a:lnTo>
                          <a:lnTo>
                            <a:pt x="46" y="8"/>
                          </a:lnTo>
                          <a:lnTo>
                            <a:pt x="53" y="15"/>
                          </a:lnTo>
                          <a:lnTo>
                            <a:pt x="61" y="23"/>
                          </a:lnTo>
                          <a:lnTo>
                            <a:pt x="76" y="38"/>
                          </a:lnTo>
                          <a:lnTo>
                            <a:pt x="76" y="46"/>
                          </a:lnTo>
                          <a:lnTo>
                            <a:pt x="84" y="46"/>
                          </a:lnTo>
                          <a:lnTo>
                            <a:pt x="76" y="46"/>
                          </a:lnTo>
                          <a:lnTo>
                            <a:pt x="84" y="54"/>
                          </a:lnTo>
                          <a:lnTo>
                            <a:pt x="84" y="61"/>
                          </a:lnTo>
                          <a:lnTo>
                            <a:pt x="99" y="69"/>
                          </a:lnTo>
                          <a:lnTo>
                            <a:pt x="107" y="69"/>
                          </a:lnTo>
                          <a:lnTo>
                            <a:pt x="114" y="69"/>
                          </a:lnTo>
                          <a:lnTo>
                            <a:pt x="130" y="69"/>
                          </a:lnTo>
                          <a:lnTo>
                            <a:pt x="137" y="69"/>
                          </a:lnTo>
                          <a:lnTo>
                            <a:pt x="145" y="61"/>
                          </a:lnTo>
                          <a:lnTo>
                            <a:pt x="152" y="69"/>
                          </a:lnTo>
                          <a:lnTo>
                            <a:pt x="160" y="92"/>
                          </a:lnTo>
                          <a:lnTo>
                            <a:pt x="160" y="100"/>
                          </a:lnTo>
                          <a:lnTo>
                            <a:pt x="130" y="108"/>
                          </a:lnTo>
                          <a:lnTo>
                            <a:pt x="114" y="108"/>
                          </a:lnTo>
                          <a:lnTo>
                            <a:pt x="122" y="108"/>
                          </a:lnTo>
                          <a:lnTo>
                            <a:pt x="145" y="108"/>
                          </a:lnTo>
                          <a:lnTo>
                            <a:pt x="137" y="123"/>
                          </a:lnTo>
                          <a:lnTo>
                            <a:pt x="130" y="138"/>
                          </a:lnTo>
                          <a:lnTo>
                            <a:pt x="122" y="146"/>
                          </a:lnTo>
                          <a:lnTo>
                            <a:pt x="114" y="146"/>
                          </a:lnTo>
                          <a:lnTo>
                            <a:pt x="107" y="146"/>
                          </a:lnTo>
                          <a:lnTo>
                            <a:pt x="99" y="154"/>
                          </a:lnTo>
                          <a:lnTo>
                            <a:pt x="91" y="169"/>
                          </a:lnTo>
                          <a:lnTo>
                            <a:pt x="84" y="177"/>
                          </a:lnTo>
                          <a:lnTo>
                            <a:pt x="76" y="177"/>
                          </a:lnTo>
                          <a:lnTo>
                            <a:pt x="69" y="184"/>
                          </a:lnTo>
                          <a:lnTo>
                            <a:pt x="61" y="184"/>
                          </a:lnTo>
                          <a:lnTo>
                            <a:pt x="53" y="192"/>
                          </a:lnTo>
                          <a:lnTo>
                            <a:pt x="46" y="192"/>
                          </a:lnTo>
                          <a:lnTo>
                            <a:pt x="30" y="184"/>
                          </a:lnTo>
                          <a:lnTo>
                            <a:pt x="23" y="161"/>
                          </a:lnTo>
                          <a:lnTo>
                            <a:pt x="15" y="131"/>
                          </a:lnTo>
                          <a:lnTo>
                            <a:pt x="8" y="100"/>
                          </a:lnTo>
                          <a:lnTo>
                            <a:pt x="0" y="77"/>
                          </a:lnTo>
                          <a:lnTo>
                            <a:pt x="0" y="61"/>
                          </a:lnTo>
                          <a:lnTo>
                            <a:pt x="0" y="46"/>
                          </a:lnTo>
                          <a:lnTo>
                            <a:pt x="0" y="38"/>
                          </a:lnTo>
                          <a:lnTo>
                            <a:pt x="0" y="23"/>
                          </a:lnTo>
                          <a:lnTo>
                            <a:pt x="0" y="15"/>
                          </a:lnTo>
                          <a:lnTo>
                            <a:pt x="8" y="15"/>
                          </a:lnTo>
                          <a:lnTo>
                            <a:pt x="15" y="8"/>
                          </a:lnTo>
                          <a:lnTo>
                            <a:pt x="15" y="0"/>
                          </a:lnTo>
                        </a:path>
                      </a:pathLst>
                    </a:cu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148" name="Freeform 324">
                      <a:extLst>
                        <a:ext uri="{FF2B5EF4-FFF2-40B4-BE49-F238E27FC236}">
                          <a16:creationId xmlns:a16="http://schemas.microsoft.com/office/drawing/2014/main" id="{C4C5A33E-60F3-32C7-DCA8-B3561C74EF3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22" y="2467"/>
                      <a:ext cx="161" cy="193"/>
                    </a:xfrm>
                    <a:custGeom>
                      <a:avLst/>
                      <a:gdLst>
                        <a:gd name="T0" fmla="*/ 15 w 161"/>
                        <a:gd name="T1" fmla="*/ 0 h 193"/>
                        <a:gd name="T2" fmla="*/ 30 w 161"/>
                        <a:gd name="T3" fmla="*/ 0 h 193"/>
                        <a:gd name="T4" fmla="*/ 46 w 161"/>
                        <a:gd name="T5" fmla="*/ 8 h 193"/>
                        <a:gd name="T6" fmla="*/ 53 w 161"/>
                        <a:gd name="T7" fmla="*/ 15 h 193"/>
                        <a:gd name="T8" fmla="*/ 61 w 161"/>
                        <a:gd name="T9" fmla="*/ 23 h 193"/>
                        <a:gd name="T10" fmla="*/ 76 w 161"/>
                        <a:gd name="T11" fmla="*/ 38 h 193"/>
                        <a:gd name="T12" fmla="*/ 76 w 161"/>
                        <a:gd name="T13" fmla="*/ 46 h 193"/>
                        <a:gd name="T14" fmla="*/ 84 w 161"/>
                        <a:gd name="T15" fmla="*/ 46 h 193"/>
                        <a:gd name="T16" fmla="*/ 76 w 161"/>
                        <a:gd name="T17" fmla="*/ 46 h 193"/>
                        <a:gd name="T18" fmla="*/ 84 w 161"/>
                        <a:gd name="T19" fmla="*/ 54 h 193"/>
                        <a:gd name="T20" fmla="*/ 84 w 161"/>
                        <a:gd name="T21" fmla="*/ 61 h 193"/>
                        <a:gd name="T22" fmla="*/ 99 w 161"/>
                        <a:gd name="T23" fmla="*/ 69 h 193"/>
                        <a:gd name="T24" fmla="*/ 107 w 161"/>
                        <a:gd name="T25" fmla="*/ 69 h 193"/>
                        <a:gd name="T26" fmla="*/ 114 w 161"/>
                        <a:gd name="T27" fmla="*/ 69 h 193"/>
                        <a:gd name="T28" fmla="*/ 130 w 161"/>
                        <a:gd name="T29" fmla="*/ 69 h 193"/>
                        <a:gd name="T30" fmla="*/ 137 w 161"/>
                        <a:gd name="T31" fmla="*/ 69 h 193"/>
                        <a:gd name="T32" fmla="*/ 145 w 161"/>
                        <a:gd name="T33" fmla="*/ 61 h 193"/>
                        <a:gd name="T34" fmla="*/ 152 w 161"/>
                        <a:gd name="T35" fmla="*/ 69 h 193"/>
                        <a:gd name="T36" fmla="*/ 160 w 161"/>
                        <a:gd name="T37" fmla="*/ 92 h 193"/>
                        <a:gd name="T38" fmla="*/ 160 w 161"/>
                        <a:gd name="T39" fmla="*/ 100 h 193"/>
                        <a:gd name="T40" fmla="*/ 130 w 161"/>
                        <a:gd name="T41" fmla="*/ 108 h 193"/>
                        <a:gd name="T42" fmla="*/ 114 w 161"/>
                        <a:gd name="T43" fmla="*/ 108 h 193"/>
                        <a:gd name="T44" fmla="*/ 122 w 161"/>
                        <a:gd name="T45" fmla="*/ 108 h 193"/>
                        <a:gd name="T46" fmla="*/ 145 w 161"/>
                        <a:gd name="T47" fmla="*/ 108 h 193"/>
                        <a:gd name="T48" fmla="*/ 137 w 161"/>
                        <a:gd name="T49" fmla="*/ 123 h 193"/>
                        <a:gd name="T50" fmla="*/ 130 w 161"/>
                        <a:gd name="T51" fmla="*/ 138 h 193"/>
                        <a:gd name="T52" fmla="*/ 122 w 161"/>
                        <a:gd name="T53" fmla="*/ 146 h 193"/>
                        <a:gd name="T54" fmla="*/ 114 w 161"/>
                        <a:gd name="T55" fmla="*/ 146 h 193"/>
                        <a:gd name="T56" fmla="*/ 107 w 161"/>
                        <a:gd name="T57" fmla="*/ 146 h 193"/>
                        <a:gd name="T58" fmla="*/ 99 w 161"/>
                        <a:gd name="T59" fmla="*/ 154 h 193"/>
                        <a:gd name="T60" fmla="*/ 91 w 161"/>
                        <a:gd name="T61" fmla="*/ 169 h 193"/>
                        <a:gd name="T62" fmla="*/ 84 w 161"/>
                        <a:gd name="T63" fmla="*/ 177 h 193"/>
                        <a:gd name="T64" fmla="*/ 76 w 161"/>
                        <a:gd name="T65" fmla="*/ 177 h 193"/>
                        <a:gd name="T66" fmla="*/ 69 w 161"/>
                        <a:gd name="T67" fmla="*/ 184 h 193"/>
                        <a:gd name="T68" fmla="*/ 61 w 161"/>
                        <a:gd name="T69" fmla="*/ 184 h 193"/>
                        <a:gd name="T70" fmla="*/ 53 w 161"/>
                        <a:gd name="T71" fmla="*/ 192 h 193"/>
                        <a:gd name="T72" fmla="*/ 46 w 161"/>
                        <a:gd name="T73" fmla="*/ 192 h 193"/>
                        <a:gd name="T74" fmla="*/ 30 w 161"/>
                        <a:gd name="T75" fmla="*/ 184 h 193"/>
                        <a:gd name="T76" fmla="*/ 23 w 161"/>
                        <a:gd name="T77" fmla="*/ 161 h 193"/>
                        <a:gd name="T78" fmla="*/ 15 w 161"/>
                        <a:gd name="T79" fmla="*/ 131 h 193"/>
                        <a:gd name="T80" fmla="*/ 8 w 161"/>
                        <a:gd name="T81" fmla="*/ 100 h 193"/>
                        <a:gd name="T82" fmla="*/ 0 w 161"/>
                        <a:gd name="T83" fmla="*/ 77 h 193"/>
                        <a:gd name="T84" fmla="*/ 0 w 161"/>
                        <a:gd name="T85" fmla="*/ 61 h 193"/>
                        <a:gd name="T86" fmla="*/ 0 w 161"/>
                        <a:gd name="T87" fmla="*/ 46 h 193"/>
                        <a:gd name="T88" fmla="*/ 0 w 161"/>
                        <a:gd name="T89" fmla="*/ 38 h 193"/>
                        <a:gd name="T90" fmla="*/ 0 w 161"/>
                        <a:gd name="T91" fmla="*/ 23 h 193"/>
                        <a:gd name="T92" fmla="*/ 0 w 161"/>
                        <a:gd name="T93" fmla="*/ 15 h 193"/>
                        <a:gd name="T94" fmla="*/ 8 w 161"/>
                        <a:gd name="T95" fmla="*/ 15 h 193"/>
                        <a:gd name="T96" fmla="*/ 15 w 161"/>
                        <a:gd name="T97" fmla="*/ 8 h 193"/>
                        <a:gd name="T98" fmla="*/ 15 w 161"/>
                        <a:gd name="T99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161" h="193">
                          <a:moveTo>
                            <a:pt x="15" y="0"/>
                          </a:moveTo>
                          <a:lnTo>
                            <a:pt x="30" y="0"/>
                          </a:lnTo>
                          <a:lnTo>
                            <a:pt x="46" y="8"/>
                          </a:lnTo>
                          <a:lnTo>
                            <a:pt x="53" y="15"/>
                          </a:lnTo>
                          <a:lnTo>
                            <a:pt x="61" y="23"/>
                          </a:lnTo>
                          <a:lnTo>
                            <a:pt x="76" y="38"/>
                          </a:lnTo>
                          <a:lnTo>
                            <a:pt x="76" y="46"/>
                          </a:lnTo>
                          <a:lnTo>
                            <a:pt x="84" y="46"/>
                          </a:lnTo>
                          <a:lnTo>
                            <a:pt x="76" y="46"/>
                          </a:lnTo>
                          <a:lnTo>
                            <a:pt x="84" y="54"/>
                          </a:lnTo>
                          <a:lnTo>
                            <a:pt x="84" y="61"/>
                          </a:lnTo>
                          <a:lnTo>
                            <a:pt x="99" y="69"/>
                          </a:lnTo>
                          <a:lnTo>
                            <a:pt x="107" y="69"/>
                          </a:lnTo>
                          <a:lnTo>
                            <a:pt x="114" y="69"/>
                          </a:lnTo>
                          <a:lnTo>
                            <a:pt x="130" y="69"/>
                          </a:lnTo>
                          <a:lnTo>
                            <a:pt x="137" y="69"/>
                          </a:lnTo>
                          <a:lnTo>
                            <a:pt x="145" y="61"/>
                          </a:lnTo>
                          <a:lnTo>
                            <a:pt x="152" y="69"/>
                          </a:lnTo>
                          <a:lnTo>
                            <a:pt x="160" y="92"/>
                          </a:lnTo>
                          <a:lnTo>
                            <a:pt x="160" y="100"/>
                          </a:lnTo>
                          <a:lnTo>
                            <a:pt x="130" y="108"/>
                          </a:lnTo>
                          <a:lnTo>
                            <a:pt x="114" y="108"/>
                          </a:lnTo>
                          <a:lnTo>
                            <a:pt x="122" y="108"/>
                          </a:lnTo>
                          <a:lnTo>
                            <a:pt x="145" y="108"/>
                          </a:lnTo>
                          <a:lnTo>
                            <a:pt x="137" y="123"/>
                          </a:lnTo>
                          <a:lnTo>
                            <a:pt x="130" y="138"/>
                          </a:lnTo>
                          <a:lnTo>
                            <a:pt x="122" y="146"/>
                          </a:lnTo>
                          <a:lnTo>
                            <a:pt x="114" y="146"/>
                          </a:lnTo>
                          <a:lnTo>
                            <a:pt x="107" y="146"/>
                          </a:lnTo>
                          <a:lnTo>
                            <a:pt x="99" y="154"/>
                          </a:lnTo>
                          <a:lnTo>
                            <a:pt x="91" y="169"/>
                          </a:lnTo>
                          <a:lnTo>
                            <a:pt x="84" y="177"/>
                          </a:lnTo>
                          <a:lnTo>
                            <a:pt x="76" y="177"/>
                          </a:lnTo>
                          <a:lnTo>
                            <a:pt x="69" y="184"/>
                          </a:lnTo>
                          <a:lnTo>
                            <a:pt x="61" y="184"/>
                          </a:lnTo>
                          <a:lnTo>
                            <a:pt x="53" y="192"/>
                          </a:lnTo>
                          <a:lnTo>
                            <a:pt x="46" y="192"/>
                          </a:lnTo>
                          <a:lnTo>
                            <a:pt x="30" y="184"/>
                          </a:lnTo>
                          <a:lnTo>
                            <a:pt x="23" y="161"/>
                          </a:lnTo>
                          <a:lnTo>
                            <a:pt x="15" y="131"/>
                          </a:lnTo>
                          <a:lnTo>
                            <a:pt x="8" y="100"/>
                          </a:lnTo>
                          <a:lnTo>
                            <a:pt x="0" y="77"/>
                          </a:lnTo>
                          <a:lnTo>
                            <a:pt x="0" y="61"/>
                          </a:lnTo>
                          <a:lnTo>
                            <a:pt x="0" y="46"/>
                          </a:lnTo>
                          <a:lnTo>
                            <a:pt x="0" y="38"/>
                          </a:lnTo>
                          <a:lnTo>
                            <a:pt x="0" y="23"/>
                          </a:lnTo>
                          <a:lnTo>
                            <a:pt x="0" y="15"/>
                          </a:lnTo>
                          <a:lnTo>
                            <a:pt x="8" y="15"/>
                          </a:lnTo>
                          <a:lnTo>
                            <a:pt x="15" y="8"/>
                          </a:lnTo>
                          <a:lnTo>
                            <a:pt x="15" y="0"/>
                          </a:lnTo>
                        </a:path>
                      </a:pathLst>
                    </a:cu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149" name="Freeform 325">
                      <a:extLst>
                        <a:ext uri="{FF2B5EF4-FFF2-40B4-BE49-F238E27FC236}">
                          <a16:creationId xmlns:a16="http://schemas.microsoft.com/office/drawing/2014/main" id="{19327579-C12E-B816-1222-D9926DB57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90" y="2567"/>
                      <a:ext cx="41" cy="17"/>
                    </a:xfrm>
                    <a:custGeom>
                      <a:avLst/>
                      <a:gdLst>
                        <a:gd name="T0" fmla="*/ 40 w 41"/>
                        <a:gd name="T1" fmla="*/ 16 h 17"/>
                        <a:gd name="T2" fmla="*/ 24 w 41"/>
                        <a:gd name="T3" fmla="*/ 16 h 17"/>
                        <a:gd name="T4" fmla="*/ 16 w 41"/>
                        <a:gd name="T5" fmla="*/ 16 h 17"/>
                        <a:gd name="T6" fmla="*/ 0 w 41"/>
                        <a:gd name="T7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1" h="17">
                          <a:moveTo>
                            <a:pt x="40" y="16"/>
                          </a:moveTo>
                          <a:lnTo>
                            <a:pt x="24" y="16"/>
                          </a:lnTo>
                          <a:lnTo>
                            <a:pt x="16" y="1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5F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150" name="Freeform 326">
                      <a:extLst>
                        <a:ext uri="{FF2B5EF4-FFF2-40B4-BE49-F238E27FC236}">
                          <a16:creationId xmlns:a16="http://schemas.microsoft.com/office/drawing/2014/main" id="{2DEC0719-66C7-40A3-FF2C-5319B35A7F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206" y="2607"/>
                      <a:ext cx="17" cy="17"/>
                    </a:xfrm>
                    <a:custGeom>
                      <a:avLst/>
                      <a:gdLst>
                        <a:gd name="T0" fmla="*/ 16 w 17"/>
                        <a:gd name="T1" fmla="*/ 16 h 17"/>
                        <a:gd name="T2" fmla="*/ 8 w 17"/>
                        <a:gd name="T3" fmla="*/ 16 h 17"/>
                        <a:gd name="T4" fmla="*/ 0 w 17"/>
                        <a:gd name="T5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7" h="17">
                          <a:moveTo>
                            <a:pt x="16" y="16"/>
                          </a:moveTo>
                          <a:lnTo>
                            <a:pt x="8" y="1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5F5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8151" name="Freeform 327">
                    <a:extLst>
                      <a:ext uri="{FF2B5EF4-FFF2-40B4-BE49-F238E27FC236}">
                        <a16:creationId xmlns:a16="http://schemas.microsoft.com/office/drawing/2014/main" id="{B6F11FDF-EAA0-0DE3-5CC7-941814E49E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26" y="2487"/>
                    <a:ext cx="73" cy="41"/>
                  </a:xfrm>
                  <a:custGeom>
                    <a:avLst/>
                    <a:gdLst>
                      <a:gd name="T0" fmla="*/ 0 w 73"/>
                      <a:gd name="T1" fmla="*/ 0 h 41"/>
                      <a:gd name="T2" fmla="*/ 8 w 73"/>
                      <a:gd name="T3" fmla="*/ 0 h 41"/>
                      <a:gd name="T4" fmla="*/ 16 w 73"/>
                      <a:gd name="T5" fmla="*/ 0 h 41"/>
                      <a:gd name="T6" fmla="*/ 24 w 73"/>
                      <a:gd name="T7" fmla="*/ 0 h 41"/>
                      <a:gd name="T8" fmla="*/ 32 w 73"/>
                      <a:gd name="T9" fmla="*/ 0 h 41"/>
                      <a:gd name="T10" fmla="*/ 40 w 73"/>
                      <a:gd name="T11" fmla="*/ 0 h 41"/>
                      <a:gd name="T12" fmla="*/ 48 w 73"/>
                      <a:gd name="T13" fmla="*/ 16 h 41"/>
                      <a:gd name="T14" fmla="*/ 64 w 73"/>
                      <a:gd name="T15" fmla="*/ 32 h 41"/>
                      <a:gd name="T16" fmla="*/ 72 w 73"/>
                      <a:gd name="T17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3" h="41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24" y="0"/>
                        </a:lnTo>
                        <a:lnTo>
                          <a:pt x="32" y="0"/>
                        </a:lnTo>
                        <a:lnTo>
                          <a:pt x="40" y="0"/>
                        </a:lnTo>
                        <a:lnTo>
                          <a:pt x="48" y="16"/>
                        </a:lnTo>
                        <a:lnTo>
                          <a:pt x="64" y="32"/>
                        </a:lnTo>
                        <a:lnTo>
                          <a:pt x="72" y="4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5F5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52" name="Freeform 328">
                    <a:extLst>
                      <a:ext uri="{FF2B5EF4-FFF2-40B4-BE49-F238E27FC236}">
                        <a16:creationId xmlns:a16="http://schemas.microsoft.com/office/drawing/2014/main" id="{CB2F76B0-6ACC-B842-8C5C-FAA4EAA32D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06" y="2535"/>
                    <a:ext cx="17" cy="17"/>
                  </a:xfrm>
                  <a:custGeom>
                    <a:avLst/>
                    <a:gdLst>
                      <a:gd name="T0" fmla="*/ 0 w 17"/>
                      <a:gd name="T1" fmla="*/ 16 h 17"/>
                      <a:gd name="T2" fmla="*/ 0 w 17"/>
                      <a:gd name="T3" fmla="*/ 8 h 17"/>
                      <a:gd name="T4" fmla="*/ 8 w 17"/>
                      <a:gd name="T5" fmla="*/ 8 h 17"/>
                      <a:gd name="T6" fmla="*/ 8 w 17"/>
                      <a:gd name="T7" fmla="*/ 0 h 17"/>
                      <a:gd name="T8" fmla="*/ 16 w 17"/>
                      <a:gd name="T9" fmla="*/ 0 h 17"/>
                      <a:gd name="T10" fmla="*/ 16 w 17"/>
                      <a:gd name="T11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7">
                        <a:moveTo>
                          <a:pt x="0" y="16"/>
                        </a:moveTo>
                        <a:lnTo>
                          <a:pt x="0" y="8"/>
                        </a:lnTo>
                        <a:lnTo>
                          <a:pt x="8" y="8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16" y="8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5F5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53" name="Freeform 329">
                    <a:extLst>
                      <a:ext uri="{FF2B5EF4-FFF2-40B4-BE49-F238E27FC236}">
                        <a16:creationId xmlns:a16="http://schemas.microsoft.com/office/drawing/2014/main" id="{A4366423-9E45-DB2D-BFA1-7D83F128C7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90" y="2615"/>
                    <a:ext cx="41" cy="33"/>
                  </a:xfrm>
                  <a:custGeom>
                    <a:avLst/>
                    <a:gdLst>
                      <a:gd name="T0" fmla="*/ 40 w 41"/>
                      <a:gd name="T1" fmla="*/ 0 h 33"/>
                      <a:gd name="T2" fmla="*/ 32 w 41"/>
                      <a:gd name="T3" fmla="*/ 8 h 33"/>
                      <a:gd name="T4" fmla="*/ 24 w 41"/>
                      <a:gd name="T5" fmla="*/ 16 h 33"/>
                      <a:gd name="T6" fmla="*/ 16 w 41"/>
                      <a:gd name="T7" fmla="*/ 24 h 33"/>
                      <a:gd name="T8" fmla="*/ 8 w 41"/>
                      <a:gd name="T9" fmla="*/ 32 h 33"/>
                      <a:gd name="T10" fmla="*/ 0 w 41"/>
                      <a:gd name="T11" fmla="*/ 32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" h="33">
                        <a:moveTo>
                          <a:pt x="40" y="0"/>
                        </a:moveTo>
                        <a:lnTo>
                          <a:pt x="32" y="8"/>
                        </a:lnTo>
                        <a:lnTo>
                          <a:pt x="24" y="16"/>
                        </a:lnTo>
                        <a:lnTo>
                          <a:pt x="16" y="24"/>
                        </a:lnTo>
                        <a:lnTo>
                          <a:pt x="8" y="32"/>
                        </a:lnTo>
                        <a:lnTo>
                          <a:pt x="0" y="32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5F5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78154" name="Group 330">
                <a:extLst>
                  <a:ext uri="{FF2B5EF4-FFF2-40B4-BE49-F238E27FC236}">
                    <a16:creationId xmlns:a16="http://schemas.microsoft.com/office/drawing/2014/main" id="{21BBA64E-86B9-98AF-37F0-401924412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54" y="2579"/>
                <a:ext cx="289" cy="201"/>
                <a:chOff x="4154" y="2579"/>
                <a:chExt cx="289" cy="201"/>
              </a:xfrm>
            </p:grpSpPr>
            <p:grpSp>
              <p:nvGrpSpPr>
                <p:cNvPr id="78155" name="Group 331">
                  <a:extLst>
                    <a:ext uri="{FF2B5EF4-FFF2-40B4-BE49-F238E27FC236}">
                      <a16:creationId xmlns:a16="http://schemas.microsoft.com/office/drawing/2014/main" id="{8B9DA3FC-200B-07CC-FDD6-B8812549A8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14" y="2691"/>
                  <a:ext cx="129" cy="89"/>
                  <a:chOff x="4314" y="2691"/>
                  <a:chExt cx="129" cy="89"/>
                </a:xfrm>
              </p:grpSpPr>
              <p:sp>
                <p:nvSpPr>
                  <p:cNvPr id="78156" name="Freeform 332">
                    <a:extLst>
                      <a:ext uri="{FF2B5EF4-FFF2-40B4-BE49-F238E27FC236}">
                        <a16:creationId xmlns:a16="http://schemas.microsoft.com/office/drawing/2014/main" id="{C2D8107E-0E1E-E244-910E-7A6AC75995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" y="2763"/>
                    <a:ext cx="81" cy="17"/>
                  </a:xfrm>
                  <a:custGeom>
                    <a:avLst/>
                    <a:gdLst>
                      <a:gd name="T0" fmla="*/ 0 w 81"/>
                      <a:gd name="T1" fmla="*/ 11 h 17"/>
                      <a:gd name="T2" fmla="*/ 0 w 81"/>
                      <a:gd name="T3" fmla="*/ 16 h 17"/>
                      <a:gd name="T4" fmla="*/ 7 w 81"/>
                      <a:gd name="T5" fmla="*/ 16 h 17"/>
                      <a:gd name="T6" fmla="*/ 29 w 81"/>
                      <a:gd name="T7" fmla="*/ 16 h 17"/>
                      <a:gd name="T8" fmla="*/ 44 w 81"/>
                      <a:gd name="T9" fmla="*/ 16 h 17"/>
                      <a:gd name="T10" fmla="*/ 51 w 81"/>
                      <a:gd name="T11" fmla="*/ 16 h 17"/>
                      <a:gd name="T12" fmla="*/ 65 w 81"/>
                      <a:gd name="T13" fmla="*/ 11 h 17"/>
                      <a:gd name="T14" fmla="*/ 73 w 81"/>
                      <a:gd name="T15" fmla="*/ 11 h 17"/>
                      <a:gd name="T16" fmla="*/ 80 w 81"/>
                      <a:gd name="T17" fmla="*/ 11 h 17"/>
                      <a:gd name="T18" fmla="*/ 80 w 81"/>
                      <a:gd name="T19" fmla="*/ 5 h 17"/>
                      <a:gd name="T20" fmla="*/ 73 w 81"/>
                      <a:gd name="T21" fmla="*/ 5 h 17"/>
                      <a:gd name="T22" fmla="*/ 65 w 81"/>
                      <a:gd name="T23" fmla="*/ 5 h 17"/>
                      <a:gd name="T24" fmla="*/ 58 w 81"/>
                      <a:gd name="T25" fmla="*/ 5 h 17"/>
                      <a:gd name="T26" fmla="*/ 44 w 81"/>
                      <a:gd name="T27" fmla="*/ 5 h 17"/>
                      <a:gd name="T28" fmla="*/ 36 w 81"/>
                      <a:gd name="T29" fmla="*/ 0 h 17"/>
                      <a:gd name="T30" fmla="*/ 36 w 81"/>
                      <a:gd name="T31" fmla="*/ 5 h 17"/>
                      <a:gd name="T32" fmla="*/ 29 w 81"/>
                      <a:gd name="T33" fmla="*/ 5 h 17"/>
                      <a:gd name="T34" fmla="*/ 15 w 81"/>
                      <a:gd name="T35" fmla="*/ 5 h 17"/>
                      <a:gd name="T36" fmla="*/ 7 w 81"/>
                      <a:gd name="T37" fmla="*/ 5 h 17"/>
                      <a:gd name="T38" fmla="*/ 0 w 81"/>
                      <a:gd name="T39" fmla="*/ 5 h 17"/>
                      <a:gd name="T40" fmla="*/ 0 w 81"/>
                      <a:gd name="T41" fmla="*/ 11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81" h="17">
                        <a:moveTo>
                          <a:pt x="0" y="11"/>
                        </a:moveTo>
                        <a:lnTo>
                          <a:pt x="0" y="16"/>
                        </a:lnTo>
                        <a:lnTo>
                          <a:pt x="7" y="16"/>
                        </a:lnTo>
                        <a:lnTo>
                          <a:pt x="29" y="16"/>
                        </a:lnTo>
                        <a:lnTo>
                          <a:pt x="44" y="16"/>
                        </a:lnTo>
                        <a:lnTo>
                          <a:pt x="51" y="16"/>
                        </a:lnTo>
                        <a:lnTo>
                          <a:pt x="65" y="11"/>
                        </a:lnTo>
                        <a:lnTo>
                          <a:pt x="73" y="11"/>
                        </a:lnTo>
                        <a:lnTo>
                          <a:pt x="80" y="11"/>
                        </a:lnTo>
                        <a:lnTo>
                          <a:pt x="80" y="5"/>
                        </a:lnTo>
                        <a:lnTo>
                          <a:pt x="73" y="5"/>
                        </a:lnTo>
                        <a:lnTo>
                          <a:pt x="65" y="5"/>
                        </a:lnTo>
                        <a:lnTo>
                          <a:pt x="58" y="5"/>
                        </a:lnTo>
                        <a:lnTo>
                          <a:pt x="44" y="5"/>
                        </a:lnTo>
                        <a:lnTo>
                          <a:pt x="36" y="0"/>
                        </a:lnTo>
                        <a:lnTo>
                          <a:pt x="36" y="5"/>
                        </a:lnTo>
                        <a:lnTo>
                          <a:pt x="29" y="5"/>
                        </a:lnTo>
                        <a:lnTo>
                          <a:pt x="15" y="5"/>
                        </a:lnTo>
                        <a:lnTo>
                          <a:pt x="7" y="5"/>
                        </a:lnTo>
                        <a:lnTo>
                          <a:pt x="0" y="5"/>
                        </a:lnTo>
                        <a:lnTo>
                          <a:pt x="0" y="11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57" name="Freeform 333">
                    <a:extLst>
                      <a:ext uri="{FF2B5EF4-FFF2-40B4-BE49-F238E27FC236}">
                        <a16:creationId xmlns:a16="http://schemas.microsoft.com/office/drawing/2014/main" id="{56DCC6E1-D5FC-67D7-2B56-D23379A0F3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" y="2763"/>
                    <a:ext cx="81" cy="17"/>
                  </a:xfrm>
                  <a:custGeom>
                    <a:avLst/>
                    <a:gdLst>
                      <a:gd name="T0" fmla="*/ 0 w 81"/>
                      <a:gd name="T1" fmla="*/ 11 h 17"/>
                      <a:gd name="T2" fmla="*/ 0 w 81"/>
                      <a:gd name="T3" fmla="*/ 16 h 17"/>
                      <a:gd name="T4" fmla="*/ 7 w 81"/>
                      <a:gd name="T5" fmla="*/ 16 h 17"/>
                      <a:gd name="T6" fmla="*/ 29 w 81"/>
                      <a:gd name="T7" fmla="*/ 16 h 17"/>
                      <a:gd name="T8" fmla="*/ 44 w 81"/>
                      <a:gd name="T9" fmla="*/ 16 h 17"/>
                      <a:gd name="T10" fmla="*/ 51 w 81"/>
                      <a:gd name="T11" fmla="*/ 16 h 17"/>
                      <a:gd name="T12" fmla="*/ 65 w 81"/>
                      <a:gd name="T13" fmla="*/ 11 h 17"/>
                      <a:gd name="T14" fmla="*/ 73 w 81"/>
                      <a:gd name="T15" fmla="*/ 11 h 17"/>
                      <a:gd name="T16" fmla="*/ 80 w 81"/>
                      <a:gd name="T17" fmla="*/ 11 h 17"/>
                      <a:gd name="T18" fmla="*/ 80 w 81"/>
                      <a:gd name="T19" fmla="*/ 5 h 17"/>
                      <a:gd name="T20" fmla="*/ 73 w 81"/>
                      <a:gd name="T21" fmla="*/ 5 h 17"/>
                      <a:gd name="T22" fmla="*/ 65 w 81"/>
                      <a:gd name="T23" fmla="*/ 5 h 17"/>
                      <a:gd name="T24" fmla="*/ 58 w 81"/>
                      <a:gd name="T25" fmla="*/ 5 h 17"/>
                      <a:gd name="T26" fmla="*/ 44 w 81"/>
                      <a:gd name="T27" fmla="*/ 5 h 17"/>
                      <a:gd name="T28" fmla="*/ 36 w 81"/>
                      <a:gd name="T29" fmla="*/ 0 h 17"/>
                      <a:gd name="T30" fmla="*/ 36 w 81"/>
                      <a:gd name="T31" fmla="*/ 5 h 17"/>
                      <a:gd name="T32" fmla="*/ 29 w 81"/>
                      <a:gd name="T33" fmla="*/ 5 h 17"/>
                      <a:gd name="T34" fmla="*/ 15 w 81"/>
                      <a:gd name="T35" fmla="*/ 5 h 17"/>
                      <a:gd name="T36" fmla="*/ 7 w 81"/>
                      <a:gd name="T37" fmla="*/ 5 h 17"/>
                      <a:gd name="T38" fmla="*/ 0 w 81"/>
                      <a:gd name="T39" fmla="*/ 5 h 17"/>
                      <a:gd name="T40" fmla="*/ 0 w 81"/>
                      <a:gd name="T41" fmla="*/ 11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81" h="17">
                        <a:moveTo>
                          <a:pt x="0" y="11"/>
                        </a:moveTo>
                        <a:lnTo>
                          <a:pt x="0" y="16"/>
                        </a:lnTo>
                        <a:lnTo>
                          <a:pt x="7" y="16"/>
                        </a:lnTo>
                        <a:lnTo>
                          <a:pt x="29" y="16"/>
                        </a:lnTo>
                        <a:lnTo>
                          <a:pt x="44" y="16"/>
                        </a:lnTo>
                        <a:lnTo>
                          <a:pt x="51" y="16"/>
                        </a:lnTo>
                        <a:lnTo>
                          <a:pt x="65" y="11"/>
                        </a:lnTo>
                        <a:lnTo>
                          <a:pt x="73" y="11"/>
                        </a:lnTo>
                        <a:lnTo>
                          <a:pt x="80" y="11"/>
                        </a:lnTo>
                        <a:lnTo>
                          <a:pt x="80" y="5"/>
                        </a:lnTo>
                        <a:lnTo>
                          <a:pt x="73" y="5"/>
                        </a:lnTo>
                        <a:lnTo>
                          <a:pt x="65" y="5"/>
                        </a:lnTo>
                        <a:lnTo>
                          <a:pt x="58" y="5"/>
                        </a:lnTo>
                        <a:lnTo>
                          <a:pt x="44" y="5"/>
                        </a:lnTo>
                        <a:lnTo>
                          <a:pt x="36" y="0"/>
                        </a:lnTo>
                        <a:lnTo>
                          <a:pt x="36" y="5"/>
                        </a:lnTo>
                        <a:lnTo>
                          <a:pt x="29" y="5"/>
                        </a:lnTo>
                        <a:lnTo>
                          <a:pt x="15" y="5"/>
                        </a:lnTo>
                        <a:lnTo>
                          <a:pt x="7" y="5"/>
                        </a:lnTo>
                        <a:lnTo>
                          <a:pt x="0" y="5"/>
                        </a:lnTo>
                        <a:lnTo>
                          <a:pt x="0" y="11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58" name="Freeform 334">
                    <a:extLst>
                      <a:ext uri="{FF2B5EF4-FFF2-40B4-BE49-F238E27FC236}">
                        <a16:creationId xmlns:a16="http://schemas.microsoft.com/office/drawing/2014/main" id="{6A5002DD-0C58-1167-6544-A1A145E2F4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70" y="2691"/>
                    <a:ext cx="73" cy="33"/>
                  </a:xfrm>
                  <a:custGeom>
                    <a:avLst/>
                    <a:gdLst>
                      <a:gd name="T0" fmla="*/ 22 w 73"/>
                      <a:gd name="T1" fmla="*/ 0 h 33"/>
                      <a:gd name="T2" fmla="*/ 36 w 73"/>
                      <a:gd name="T3" fmla="*/ 13 h 33"/>
                      <a:gd name="T4" fmla="*/ 50 w 73"/>
                      <a:gd name="T5" fmla="*/ 13 h 33"/>
                      <a:gd name="T6" fmla="*/ 58 w 73"/>
                      <a:gd name="T7" fmla="*/ 13 h 33"/>
                      <a:gd name="T8" fmla="*/ 72 w 73"/>
                      <a:gd name="T9" fmla="*/ 13 h 33"/>
                      <a:gd name="T10" fmla="*/ 72 w 73"/>
                      <a:gd name="T11" fmla="*/ 19 h 33"/>
                      <a:gd name="T12" fmla="*/ 50 w 73"/>
                      <a:gd name="T13" fmla="*/ 26 h 33"/>
                      <a:gd name="T14" fmla="*/ 36 w 73"/>
                      <a:gd name="T15" fmla="*/ 26 h 33"/>
                      <a:gd name="T16" fmla="*/ 29 w 73"/>
                      <a:gd name="T17" fmla="*/ 26 h 33"/>
                      <a:gd name="T18" fmla="*/ 14 w 73"/>
                      <a:gd name="T19" fmla="*/ 26 h 33"/>
                      <a:gd name="T20" fmla="*/ 22 w 73"/>
                      <a:gd name="T21" fmla="*/ 32 h 33"/>
                      <a:gd name="T22" fmla="*/ 0 w 73"/>
                      <a:gd name="T23" fmla="*/ 32 h 33"/>
                      <a:gd name="T24" fmla="*/ 7 w 73"/>
                      <a:gd name="T25" fmla="*/ 19 h 33"/>
                      <a:gd name="T26" fmla="*/ 22 w 73"/>
                      <a:gd name="T27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3" h="33">
                        <a:moveTo>
                          <a:pt x="22" y="0"/>
                        </a:moveTo>
                        <a:lnTo>
                          <a:pt x="36" y="13"/>
                        </a:lnTo>
                        <a:lnTo>
                          <a:pt x="50" y="13"/>
                        </a:lnTo>
                        <a:lnTo>
                          <a:pt x="58" y="13"/>
                        </a:lnTo>
                        <a:lnTo>
                          <a:pt x="72" y="13"/>
                        </a:lnTo>
                        <a:lnTo>
                          <a:pt x="72" y="19"/>
                        </a:lnTo>
                        <a:lnTo>
                          <a:pt x="50" y="26"/>
                        </a:lnTo>
                        <a:lnTo>
                          <a:pt x="36" y="26"/>
                        </a:lnTo>
                        <a:lnTo>
                          <a:pt x="29" y="26"/>
                        </a:lnTo>
                        <a:lnTo>
                          <a:pt x="14" y="26"/>
                        </a:lnTo>
                        <a:lnTo>
                          <a:pt x="22" y="32"/>
                        </a:lnTo>
                        <a:lnTo>
                          <a:pt x="0" y="32"/>
                        </a:lnTo>
                        <a:lnTo>
                          <a:pt x="7" y="19"/>
                        </a:lnTo>
                        <a:lnTo>
                          <a:pt x="22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59" name="Freeform 335">
                    <a:extLst>
                      <a:ext uri="{FF2B5EF4-FFF2-40B4-BE49-F238E27FC236}">
                        <a16:creationId xmlns:a16="http://schemas.microsoft.com/office/drawing/2014/main" id="{E480C2BE-0C20-A530-5551-4226821485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70" y="2691"/>
                    <a:ext cx="73" cy="33"/>
                  </a:xfrm>
                  <a:custGeom>
                    <a:avLst/>
                    <a:gdLst>
                      <a:gd name="T0" fmla="*/ 22 w 73"/>
                      <a:gd name="T1" fmla="*/ 0 h 33"/>
                      <a:gd name="T2" fmla="*/ 36 w 73"/>
                      <a:gd name="T3" fmla="*/ 13 h 33"/>
                      <a:gd name="T4" fmla="*/ 50 w 73"/>
                      <a:gd name="T5" fmla="*/ 13 h 33"/>
                      <a:gd name="T6" fmla="*/ 58 w 73"/>
                      <a:gd name="T7" fmla="*/ 13 h 33"/>
                      <a:gd name="T8" fmla="*/ 72 w 73"/>
                      <a:gd name="T9" fmla="*/ 13 h 33"/>
                      <a:gd name="T10" fmla="*/ 72 w 73"/>
                      <a:gd name="T11" fmla="*/ 19 h 33"/>
                      <a:gd name="T12" fmla="*/ 50 w 73"/>
                      <a:gd name="T13" fmla="*/ 26 h 33"/>
                      <a:gd name="T14" fmla="*/ 36 w 73"/>
                      <a:gd name="T15" fmla="*/ 26 h 33"/>
                      <a:gd name="T16" fmla="*/ 29 w 73"/>
                      <a:gd name="T17" fmla="*/ 26 h 33"/>
                      <a:gd name="T18" fmla="*/ 14 w 73"/>
                      <a:gd name="T19" fmla="*/ 26 h 33"/>
                      <a:gd name="T20" fmla="*/ 22 w 73"/>
                      <a:gd name="T21" fmla="*/ 32 h 33"/>
                      <a:gd name="T22" fmla="*/ 0 w 73"/>
                      <a:gd name="T23" fmla="*/ 32 h 33"/>
                      <a:gd name="T24" fmla="*/ 7 w 73"/>
                      <a:gd name="T25" fmla="*/ 19 h 33"/>
                      <a:gd name="T26" fmla="*/ 22 w 73"/>
                      <a:gd name="T27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3" h="33">
                        <a:moveTo>
                          <a:pt x="22" y="0"/>
                        </a:moveTo>
                        <a:lnTo>
                          <a:pt x="36" y="13"/>
                        </a:lnTo>
                        <a:lnTo>
                          <a:pt x="50" y="13"/>
                        </a:lnTo>
                        <a:lnTo>
                          <a:pt x="58" y="13"/>
                        </a:lnTo>
                        <a:lnTo>
                          <a:pt x="72" y="13"/>
                        </a:lnTo>
                        <a:lnTo>
                          <a:pt x="72" y="19"/>
                        </a:lnTo>
                        <a:lnTo>
                          <a:pt x="50" y="26"/>
                        </a:lnTo>
                        <a:lnTo>
                          <a:pt x="36" y="26"/>
                        </a:lnTo>
                        <a:lnTo>
                          <a:pt x="29" y="26"/>
                        </a:lnTo>
                        <a:lnTo>
                          <a:pt x="14" y="26"/>
                        </a:lnTo>
                        <a:lnTo>
                          <a:pt x="22" y="32"/>
                        </a:lnTo>
                        <a:lnTo>
                          <a:pt x="0" y="32"/>
                        </a:lnTo>
                        <a:lnTo>
                          <a:pt x="7" y="19"/>
                        </a:lnTo>
                        <a:lnTo>
                          <a:pt x="22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160" name="Group 336">
                  <a:extLst>
                    <a:ext uri="{FF2B5EF4-FFF2-40B4-BE49-F238E27FC236}">
                      <a16:creationId xmlns:a16="http://schemas.microsoft.com/office/drawing/2014/main" id="{754E11AD-9ED4-6935-148B-91BD4A4C22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54" y="2579"/>
                  <a:ext cx="249" cy="193"/>
                  <a:chOff x="4154" y="2579"/>
                  <a:chExt cx="249" cy="193"/>
                </a:xfrm>
              </p:grpSpPr>
              <p:sp>
                <p:nvSpPr>
                  <p:cNvPr id="78161" name="Freeform 337">
                    <a:extLst>
                      <a:ext uri="{FF2B5EF4-FFF2-40B4-BE49-F238E27FC236}">
                        <a16:creationId xmlns:a16="http://schemas.microsoft.com/office/drawing/2014/main" id="{6824591B-B0B0-66E8-32C5-4044E29F8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" y="2619"/>
                    <a:ext cx="57" cy="153"/>
                  </a:xfrm>
                  <a:custGeom>
                    <a:avLst/>
                    <a:gdLst>
                      <a:gd name="T0" fmla="*/ 0 w 57"/>
                      <a:gd name="T1" fmla="*/ 15 h 153"/>
                      <a:gd name="T2" fmla="*/ 0 w 57"/>
                      <a:gd name="T3" fmla="*/ 68 h 153"/>
                      <a:gd name="T4" fmla="*/ 7 w 57"/>
                      <a:gd name="T5" fmla="*/ 114 h 153"/>
                      <a:gd name="T6" fmla="*/ 0 w 57"/>
                      <a:gd name="T7" fmla="*/ 152 h 153"/>
                      <a:gd name="T8" fmla="*/ 21 w 57"/>
                      <a:gd name="T9" fmla="*/ 144 h 153"/>
                      <a:gd name="T10" fmla="*/ 35 w 57"/>
                      <a:gd name="T11" fmla="*/ 144 h 153"/>
                      <a:gd name="T12" fmla="*/ 49 w 57"/>
                      <a:gd name="T13" fmla="*/ 144 h 153"/>
                      <a:gd name="T14" fmla="*/ 56 w 57"/>
                      <a:gd name="T15" fmla="*/ 137 h 153"/>
                      <a:gd name="T16" fmla="*/ 56 w 57"/>
                      <a:gd name="T17" fmla="*/ 114 h 153"/>
                      <a:gd name="T18" fmla="*/ 49 w 57"/>
                      <a:gd name="T19" fmla="*/ 91 h 153"/>
                      <a:gd name="T20" fmla="*/ 49 w 57"/>
                      <a:gd name="T21" fmla="*/ 68 h 153"/>
                      <a:gd name="T22" fmla="*/ 49 w 57"/>
                      <a:gd name="T23" fmla="*/ 46 h 153"/>
                      <a:gd name="T24" fmla="*/ 49 w 57"/>
                      <a:gd name="T25" fmla="*/ 30 h 153"/>
                      <a:gd name="T26" fmla="*/ 42 w 57"/>
                      <a:gd name="T27" fmla="*/ 8 h 153"/>
                      <a:gd name="T28" fmla="*/ 35 w 57"/>
                      <a:gd name="T29" fmla="*/ 8 h 153"/>
                      <a:gd name="T30" fmla="*/ 28 w 57"/>
                      <a:gd name="T31" fmla="*/ 0 h 153"/>
                      <a:gd name="T32" fmla="*/ 7 w 57"/>
                      <a:gd name="T33" fmla="*/ 8 h 153"/>
                      <a:gd name="T34" fmla="*/ 0 w 57"/>
                      <a:gd name="T35" fmla="*/ 15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7" h="153">
                        <a:moveTo>
                          <a:pt x="0" y="15"/>
                        </a:moveTo>
                        <a:lnTo>
                          <a:pt x="0" y="68"/>
                        </a:lnTo>
                        <a:lnTo>
                          <a:pt x="7" y="114"/>
                        </a:lnTo>
                        <a:lnTo>
                          <a:pt x="0" y="152"/>
                        </a:lnTo>
                        <a:lnTo>
                          <a:pt x="21" y="144"/>
                        </a:lnTo>
                        <a:lnTo>
                          <a:pt x="35" y="144"/>
                        </a:lnTo>
                        <a:lnTo>
                          <a:pt x="49" y="144"/>
                        </a:lnTo>
                        <a:lnTo>
                          <a:pt x="56" y="137"/>
                        </a:lnTo>
                        <a:lnTo>
                          <a:pt x="56" y="114"/>
                        </a:lnTo>
                        <a:lnTo>
                          <a:pt x="49" y="91"/>
                        </a:lnTo>
                        <a:lnTo>
                          <a:pt x="49" y="68"/>
                        </a:lnTo>
                        <a:lnTo>
                          <a:pt x="49" y="46"/>
                        </a:lnTo>
                        <a:lnTo>
                          <a:pt x="49" y="30"/>
                        </a:lnTo>
                        <a:lnTo>
                          <a:pt x="42" y="8"/>
                        </a:lnTo>
                        <a:lnTo>
                          <a:pt x="35" y="8"/>
                        </a:lnTo>
                        <a:lnTo>
                          <a:pt x="28" y="0"/>
                        </a:lnTo>
                        <a:lnTo>
                          <a:pt x="7" y="8"/>
                        </a:lnTo>
                        <a:lnTo>
                          <a:pt x="0" y="15"/>
                        </a:lnTo>
                      </a:path>
                    </a:pathLst>
                  </a:custGeom>
                  <a:solidFill>
                    <a:srgbClr val="0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62" name="Freeform 338">
                    <a:extLst>
                      <a:ext uri="{FF2B5EF4-FFF2-40B4-BE49-F238E27FC236}">
                        <a16:creationId xmlns:a16="http://schemas.microsoft.com/office/drawing/2014/main" id="{14B35056-727D-3125-3E71-D391EA28FD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" y="2619"/>
                    <a:ext cx="57" cy="153"/>
                  </a:xfrm>
                  <a:custGeom>
                    <a:avLst/>
                    <a:gdLst>
                      <a:gd name="T0" fmla="*/ 0 w 57"/>
                      <a:gd name="T1" fmla="*/ 15 h 153"/>
                      <a:gd name="T2" fmla="*/ 0 w 57"/>
                      <a:gd name="T3" fmla="*/ 68 h 153"/>
                      <a:gd name="T4" fmla="*/ 7 w 57"/>
                      <a:gd name="T5" fmla="*/ 114 h 153"/>
                      <a:gd name="T6" fmla="*/ 0 w 57"/>
                      <a:gd name="T7" fmla="*/ 152 h 153"/>
                      <a:gd name="T8" fmla="*/ 21 w 57"/>
                      <a:gd name="T9" fmla="*/ 144 h 153"/>
                      <a:gd name="T10" fmla="*/ 35 w 57"/>
                      <a:gd name="T11" fmla="*/ 144 h 153"/>
                      <a:gd name="T12" fmla="*/ 49 w 57"/>
                      <a:gd name="T13" fmla="*/ 144 h 153"/>
                      <a:gd name="T14" fmla="*/ 56 w 57"/>
                      <a:gd name="T15" fmla="*/ 137 h 153"/>
                      <a:gd name="T16" fmla="*/ 56 w 57"/>
                      <a:gd name="T17" fmla="*/ 114 h 153"/>
                      <a:gd name="T18" fmla="*/ 49 w 57"/>
                      <a:gd name="T19" fmla="*/ 91 h 153"/>
                      <a:gd name="T20" fmla="*/ 49 w 57"/>
                      <a:gd name="T21" fmla="*/ 68 h 153"/>
                      <a:gd name="T22" fmla="*/ 49 w 57"/>
                      <a:gd name="T23" fmla="*/ 46 h 153"/>
                      <a:gd name="T24" fmla="*/ 49 w 57"/>
                      <a:gd name="T25" fmla="*/ 30 h 153"/>
                      <a:gd name="T26" fmla="*/ 42 w 57"/>
                      <a:gd name="T27" fmla="*/ 8 h 153"/>
                      <a:gd name="T28" fmla="*/ 35 w 57"/>
                      <a:gd name="T29" fmla="*/ 8 h 153"/>
                      <a:gd name="T30" fmla="*/ 28 w 57"/>
                      <a:gd name="T31" fmla="*/ 0 h 153"/>
                      <a:gd name="T32" fmla="*/ 7 w 57"/>
                      <a:gd name="T33" fmla="*/ 8 h 153"/>
                      <a:gd name="T34" fmla="*/ 0 w 57"/>
                      <a:gd name="T35" fmla="*/ 15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7" h="153">
                        <a:moveTo>
                          <a:pt x="0" y="15"/>
                        </a:moveTo>
                        <a:lnTo>
                          <a:pt x="0" y="68"/>
                        </a:lnTo>
                        <a:lnTo>
                          <a:pt x="7" y="114"/>
                        </a:lnTo>
                        <a:lnTo>
                          <a:pt x="0" y="152"/>
                        </a:lnTo>
                        <a:lnTo>
                          <a:pt x="21" y="144"/>
                        </a:lnTo>
                        <a:lnTo>
                          <a:pt x="35" y="144"/>
                        </a:lnTo>
                        <a:lnTo>
                          <a:pt x="49" y="144"/>
                        </a:lnTo>
                        <a:lnTo>
                          <a:pt x="56" y="137"/>
                        </a:lnTo>
                        <a:lnTo>
                          <a:pt x="56" y="114"/>
                        </a:lnTo>
                        <a:lnTo>
                          <a:pt x="49" y="91"/>
                        </a:lnTo>
                        <a:lnTo>
                          <a:pt x="49" y="68"/>
                        </a:lnTo>
                        <a:lnTo>
                          <a:pt x="49" y="46"/>
                        </a:lnTo>
                        <a:lnTo>
                          <a:pt x="49" y="30"/>
                        </a:lnTo>
                        <a:lnTo>
                          <a:pt x="42" y="8"/>
                        </a:lnTo>
                        <a:lnTo>
                          <a:pt x="35" y="8"/>
                        </a:lnTo>
                        <a:lnTo>
                          <a:pt x="28" y="0"/>
                        </a:lnTo>
                        <a:lnTo>
                          <a:pt x="7" y="8"/>
                        </a:lnTo>
                        <a:lnTo>
                          <a:pt x="0" y="15"/>
                        </a:lnTo>
                      </a:path>
                    </a:pathLst>
                  </a:custGeom>
                  <a:solidFill>
                    <a:srgbClr val="0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63" name="Freeform 339">
                    <a:extLst>
                      <a:ext uri="{FF2B5EF4-FFF2-40B4-BE49-F238E27FC236}">
                        <a16:creationId xmlns:a16="http://schemas.microsoft.com/office/drawing/2014/main" id="{8FAB9B1B-A7B9-FCD7-4D35-D3C2692EB0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" y="2643"/>
                    <a:ext cx="49" cy="97"/>
                  </a:xfrm>
                  <a:custGeom>
                    <a:avLst/>
                    <a:gdLst>
                      <a:gd name="T0" fmla="*/ 0 w 49"/>
                      <a:gd name="T1" fmla="*/ 0 h 97"/>
                      <a:gd name="T2" fmla="*/ 7 w 49"/>
                      <a:gd name="T3" fmla="*/ 15 h 97"/>
                      <a:gd name="T4" fmla="*/ 7 w 49"/>
                      <a:gd name="T5" fmla="*/ 30 h 97"/>
                      <a:gd name="T6" fmla="*/ 14 w 49"/>
                      <a:gd name="T7" fmla="*/ 37 h 97"/>
                      <a:gd name="T8" fmla="*/ 14 w 49"/>
                      <a:gd name="T9" fmla="*/ 44 h 97"/>
                      <a:gd name="T10" fmla="*/ 14 w 49"/>
                      <a:gd name="T11" fmla="*/ 52 h 97"/>
                      <a:gd name="T12" fmla="*/ 21 w 49"/>
                      <a:gd name="T13" fmla="*/ 52 h 97"/>
                      <a:gd name="T14" fmla="*/ 27 w 49"/>
                      <a:gd name="T15" fmla="*/ 59 h 97"/>
                      <a:gd name="T16" fmla="*/ 27 w 49"/>
                      <a:gd name="T17" fmla="*/ 66 h 97"/>
                      <a:gd name="T18" fmla="*/ 34 w 49"/>
                      <a:gd name="T19" fmla="*/ 74 h 97"/>
                      <a:gd name="T20" fmla="*/ 34 w 49"/>
                      <a:gd name="T21" fmla="*/ 81 h 97"/>
                      <a:gd name="T22" fmla="*/ 41 w 49"/>
                      <a:gd name="T23" fmla="*/ 89 h 97"/>
                      <a:gd name="T24" fmla="*/ 41 w 49"/>
                      <a:gd name="T25" fmla="*/ 96 h 97"/>
                      <a:gd name="T26" fmla="*/ 41 w 49"/>
                      <a:gd name="T27" fmla="*/ 89 h 97"/>
                      <a:gd name="T28" fmla="*/ 48 w 49"/>
                      <a:gd name="T29" fmla="*/ 81 h 97"/>
                      <a:gd name="T30" fmla="*/ 7 w 49"/>
                      <a:gd name="T31" fmla="*/ 0 h 97"/>
                      <a:gd name="T32" fmla="*/ 0 w 49"/>
                      <a:gd name="T33" fmla="*/ 0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9" h="97">
                        <a:moveTo>
                          <a:pt x="0" y="0"/>
                        </a:moveTo>
                        <a:lnTo>
                          <a:pt x="7" y="15"/>
                        </a:lnTo>
                        <a:lnTo>
                          <a:pt x="7" y="30"/>
                        </a:lnTo>
                        <a:lnTo>
                          <a:pt x="14" y="37"/>
                        </a:lnTo>
                        <a:lnTo>
                          <a:pt x="14" y="44"/>
                        </a:lnTo>
                        <a:lnTo>
                          <a:pt x="14" y="52"/>
                        </a:lnTo>
                        <a:lnTo>
                          <a:pt x="21" y="52"/>
                        </a:lnTo>
                        <a:lnTo>
                          <a:pt x="27" y="59"/>
                        </a:lnTo>
                        <a:lnTo>
                          <a:pt x="27" y="66"/>
                        </a:lnTo>
                        <a:lnTo>
                          <a:pt x="34" y="74"/>
                        </a:lnTo>
                        <a:lnTo>
                          <a:pt x="34" y="81"/>
                        </a:lnTo>
                        <a:lnTo>
                          <a:pt x="41" y="89"/>
                        </a:lnTo>
                        <a:lnTo>
                          <a:pt x="41" y="96"/>
                        </a:lnTo>
                        <a:lnTo>
                          <a:pt x="41" y="89"/>
                        </a:lnTo>
                        <a:lnTo>
                          <a:pt x="48" y="81"/>
                        </a:lnTo>
                        <a:lnTo>
                          <a:pt x="7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64" name="Freeform 340">
                    <a:extLst>
                      <a:ext uri="{FF2B5EF4-FFF2-40B4-BE49-F238E27FC236}">
                        <a16:creationId xmlns:a16="http://schemas.microsoft.com/office/drawing/2014/main" id="{45BBA307-E44B-EA9D-F2F0-67B2E70DCA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" y="2643"/>
                    <a:ext cx="49" cy="97"/>
                  </a:xfrm>
                  <a:custGeom>
                    <a:avLst/>
                    <a:gdLst>
                      <a:gd name="T0" fmla="*/ 0 w 49"/>
                      <a:gd name="T1" fmla="*/ 0 h 97"/>
                      <a:gd name="T2" fmla="*/ 7 w 49"/>
                      <a:gd name="T3" fmla="*/ 15 h 97"/>
                      <a:gd name="T4" fmla="*/ 7 w 49"/>
                      <a:gd name="T5" fmla="*/ 30 h 97"/>
                      <a:gd name="T6" fmla="*/ 14 w 49"/>
                      <a:gd name="T7" fmla="*/ 37 h 97"/>
                      <a:gd name="T8" fmla="*/ 14 w 49"/>
                      <a:gd name="T9" fmla="*/ 44 h 97"/>
                      <a:gd name="T10" fmla="*/ 14 w 49"/>
                      <a:gd name="T11" fmla="*/ 52 h 97"/>
                      <a:gd name="T12" fmla="*/ 21 w 49"/>
                      <a:gd name="T13" fmla="*/ 52 h 97"/>
                      <a:gd name="T14" fmla="*/ 27 w 49"/>
                      <a:gd name="T15" fmla="*/ 59 h 97"/>
                      <a:gd name="T16" fmla="*/ 27 w 49"/>
                      <a:gd name="T17" fmla="*/ 66 h 97"/>
                      <a:gd name="T18" fmla="*/ 34 w 49"/>
                      <a:gd name="T19" fmla="*/ 74 h 97"/>
                      <a:gd name="T20" fmla="*/ 34 w 49"/>
                      <a:gd name="T21" fmla="*/ 81 h 97"/>
                      <a:gd name="T22" fmla="*/ 41 w 49"/>
                      <a:gd name="T23" fmla="*/ 89 h 97"/>
                      <a:gd name="T24" fmla="*/ 41 w 49"/>
                      <a:gd name="T25" fmla="*/ 96 h 97"/>
                      <a:gd name="T26" fmla="*/ 41 w 49"/>
                      <a:gd name="T27" fmla="*/ 89 h 97"/>
                      <a:gd name="T28" fmla="*/ 48 w 49"/>
                      <a:gd name="T29" fmla="*/ 81 h 97"/>
                      <a:gd name="T30" fmla="*/ 7 w 49"/>
                      <a:gd name="T31" fmla="*/ 0 h 97"/>
                      <a:gd name="T32" fmla="*/ 0 w 49"/>
                      <a:gd name="T33" fmla="*/ 0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9" h="97">
                        <a:moveTo>
                          <a:pt x="0" y="0"/>
                        </a:moveTo>
                        <a:lnTo>
                          <a:pt x="7" y="15"/>
                        </a:lnTo>
                        <a:lnTo>
                          <a:pt x="7" y="30"/>
                        </a:lnTo>
                        <a:lnTo>
                          <a:pt x="14" y="37"/>
                        </a:lnTo>
                        <a:lnTo>
                          <a:pt x="14" y="44"/>
                        </a:lnTo>
                        <a:lnTo>
                          <a:pt x="14" y="52"/>
                        </a:lnTo>
                        <a:lnTo>
                          <a:pt x="21" y="52"/>
                        </a:lnTo>
                        <a:lnTo>
                          <a:pt x="27" y="59"/>
                        </a:lnTo>
                        <a:lnTo>
                          <a:pt x="27" y="66"/>
                        </a:lnTo>
                        <a:lnTo>
                          <a:pt x="34" y="74"/>
                        </a:lnTo>
                        <a:lnTo>
                          <a:pt x="34" y="81"/>
                        </a:lnTo>
                        <a:lnTo>
                          <a:pt x="41" y="89"/>
                        </a:lnTo>
                        <a:lnTo>
                          <a:pt x="41" y="96"/>
                        </a:lnTo>
                        <a:lnTo>
                          <a:pt x="41" y="89"/>
                        </a:lnTo>
                        <a:lnTo>
                          <a:pt x="48" y="81"/>
                        </a:lnTo>
                        <a:lnTo>
                          <a:pt x="7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65" name="Freeform 341">
                    <a:extLst>
                      <a:ext uri="{FF2B5EF4-FFF2-40B4-BE49-F238E27FC236}">
                        <a16:creationId xmlns:a16="http://schemas.microsoft.com/office/drawing/2014/main" id="{F3288807-AF12-FA15-7C34-FDA1458158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54" y="2579"/>
                    <a:ext cx="249" cy="145"/>
                  </a:xfrm>
                  <a:custGeom>
                    <a:avLst/>
                    <a:gdLst>
                      <a:gd name="T0" fmla="*/ 85 w 249"/>
                      <a:gd name="T1" fmla="*/ 8 h 145"/>
                      <a:gd name="T2" fmla="*/ 101 w 249"/>
                      <a:gd name="T3" fmla="*/ 0 h 145"/>
                      <a:gd name="T4" fmla="*/ 124 w 249"/>
                      <a:gd name="T5" fmla="*/ 0 h 145"/>
                      <a:gd name="T6" fmla="*/ 155 w 249"/>
                      <a:gd name="T7" fmla="*/ 0 h 145"/>
                      <a:gd name="T8" fmla="*/ 171 w 249"/>
                      <a:gd name="T9" fmla="*/ 0 h 145"/>
                      <a:gd name="T10" fmla="*/ 178 w 249"/>
                      <a:gd name="T11" fmla="*/ 0 h 145"/>
                      <a:gd name="T12" fmla="*/ 186 w 249"/>
                      <a:gd name="T13" fmla="*/ 8 h 145"/>
                      <a:gd name="T14" fmla="*/ 194 w 249"/>
                      <a:gd name="T15" fmla="*/ 15 h 145"/>
                      <a:gd name="T16" fmla="*/ 202 w 249"/>
                      <a:gd name="T17" fmla="*/ 38 h 145"/>
                      <a:gd name="T18" fmla="*/ 217 w 249"/>
                      <a:gd name="T19" fmla="*/ 61 h 145"/>
                      <a:gd name="T20" fmla="*/ 217 w 249"/>
                      <a:gd name="T21" fmla="*/ 76 h 145"/>
                      <a:gd name="T22" fmla="*/ 248 w 249"/>
                      <a:gd name="T23" fmla="*/ 106 h 145"/>
                      <a:gd name="T24" fmla="*/ 240 w 249"/>
                      <a:gd name="T25" fmla="*/ 114 h 145"/>
                      <a:gd name="T26" fmla="*/ 217 w 249"/>
                      <a:gd name="T27" fmla="*/ 136 h 145"/>
                      <a:gd name="T28" fmla="*/ 209 w 249"/>
                      <a:gd name="T29" fmla="*/ 144 h 145"/>
                      <a:gd name="T30" fmla="*/ 202 w 249"/>
                      <a:gd name="T31" fmla="*/ 129 h 145"/>
                      <a:gd name="T32" fmla="*/ 194 w 249"/>
                      <a:gd name="T33" fmla="*/ 114 h 145"/>
                      <a:gd name="T34" fmla="*/ 178 w 249"/>
                      <a:gd name="T35" fmla="*/ 99 h 145"/>
                      <a:gd name="T36" fmla="*/ 171 w 249"/>
                      <a:gd name="T37" fmla="*/ 91 h 145"/>
                      <a:gd name="T38" fmla="*/ 163 w 249"/>
                      <a:gd name="T39" fmla="*/ 76 h 145"/>
                      <a:gd name="T40" fmla="*/ 163 w 249"/>
                      <a:gd name="T41" fmla="*/ 61 h 145"/>
                      <a:gd name="T42" fmla="*/ 132 w 249"/>
                      <a:gd name="T43" fmla="*/ 76 h 145"/>
                      <a:gd name="T44" fmla="*/ 109 w 249"/>
                      <a:gd name="T45" fmla="*/ 76 h 145"/>
                      <a:gd name="T46" fmla="*/ 85 w 249"/>
                      <a:gd name="T47" fmla="*/ 83 h 145"/>
                      <a:gd name="T48" fmla="*/ 62 w 249"/>
                      <a:gd name="T49" fmla="*/ 83 h 145"/>
                      <a:gd name="T50" fmla="*/ 47 w 249"/>
                      <a:gd name="T51" fmla="*/ 83 h 145"/>
                      <a:gd name="T52" fmla="*/ 23 w 249"/>
                      <a:gd name="T53" fmla="*/ 76 h 145"/>
                      <a:gd name="T54" fmla="*/ 16 w 249"/>
                      <a:gd name="T55" fmla="*/ 68 h 145"/>
                      <a:gd name="T56" fmla="*/ 8 w 249"/>
                      <a:gd name="T57" fmla="*/ 53 h 145"/>
                      <a:gd name="T58" fmla="*/ 0 w 249"/>
                      <a:gd name="T59" fmla="*/ 45 h 145"/>
                      <a:gd name="T60" fmla="*/ 85 w 249"/>
                      <a:gd name="T61" fmla="*/ 8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49" h="145">
                        <a:moveTo>
                          <a:pt x="85" y="8"/>
                        </a:moveTo>
                        <a:lnTo>
                          <a:pt x="101" y="0"/>
                        </a:lnTo>
                        <a:lnTo>
                          <a:pt x="124" y="0"/>
                        </a:lnTo>
                        <a:lnTo>
                          <a:pt x="155" y="0"/>
                        </a:lnTo>
                        <a:lnTo>
                          <a:pt x="171" y="0"/>
                        </a:lnTo>
                        <a:lnTo>
                          <a:pt x="178" y="0"/>
                        </a:lnTo>
                        <a:lnTo>
                          <a:pt x="186" y="8"/>
                        </a:lnTo>
                        <a:lnTo>
                          <a:pt x="194" y="15"/>
                        </a:lnTo>
                        <a:lnTo>
                          <a:pt x="202" y="38"/>
                        </a:lnTo>
                        <a:lnTo>
                          <a:pt x="217" y="61"/>
                        </a:lnTo>
                        <a:lnTo>
                          <a:pt x="217" y="76"/>
                        </a:lnTo>
                        <a:lnTo>
                          <a:pt x="248" y="106"/>
                        </a:lnTo>
                        <a:lnTo>
                          <a:pt x="240" y="114"/>
                        </a:lnTo>
                        <a:lnTo>
                          <a:pt x="217" y="136"/>
                        </a:lnTo>
                        <a:lnTo>
                          <a:pt x="209" y="144"/>
                        </a:lnTo>
                        <a:lnTo>
                          <a:pt x="202" y="129"/>
                        </a:lnTo>
                        <a:lnTo>
                          <a:pt x="194" y="114"/>
                        </a:lnTo>
                        <a:lnTo>
                          <a:pt x="178" y="99"/>
                        </a:lnTo>
                        <a:lnTo>
                          <a:pt x="171" y="91"/>
                        </a:lnTo>
                        <a:lnTo>
                          <a:pt x="163" y="76"/>
                        </a:lnTo>
                        <a:lnTo>
                          <a:pt x="163" y="61"/>
                        </a:lnTo>
                        <a:lnTo>
                          <a:pt x="132" y="76"/>
                        </a:lnTo>
                        <a:lnTo>
                          <a:pt x="109" y="76"/>
                        </a:lnTo>
                        <a:lnTo>
                          <a:pt x="85" y="83"/>
                        </a:lnTo>
                        <a:lnTo>
                          <a:pt x="62" y="83"/>
                        </a:lnTo>
                        <a:lnTo>
                          <a:pt x="47" y="83"/>
                        </a:lnTo>
                        <a:lnTo>
                          <a:pt x="23" y="76"/>
                        </a:lnTo>
                        <a:lnTo>
                          <a:pt x="16" y="68"/>
                        </a:lnTo>
                        <a:lnTo>
                          <a:pt x="8" y="53"/>
                        </a:lnTo>
                        <a:lnTo>
                          <a:pt x="0" y="45"/>
                        </a:lnTo>
                        <a:lnTo>
                          <a:pt x="85" y="8"/>
                        </a:lnTo>
                      </a:path>
                    </a:pathLst>
                  </a:custGeom>
                  <a:solidFill>
                    <a:srgbClr val="00BF9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66" name="Freeform 342">
                    <a:extLst>
                      <a:ext uri="{FF2B5EF4-FFF2-40B4-BE49-F238E27FC236}">
                        <a16:creationId xmlns:a16="http://schemas.microsoft.com/office/drawing/2014/main" id="{BB6831A5-F200-D1B7-DDD2-522EE9205B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54" y="2579"/>
                    <a:ext cx="249" cy="145"/>
                  </a:xfrm>
                  <a:custGeom>
                    <a:avLst/>
                    <a:gdLst>
                      <a:gd name="T0" fmla="*/ 85 w 249"/>
                      <a:gd name="T1" fmla="*/ 8 h 145"/>
                      <a:gd name="T2" fmla="*/ 101 w 249"/>
                      <a:gd name="T3" fmla="*/ 0 h 145"/>
                      <a:gd name="T4" fmla="*/ 124 w 249"/>
                      <a:gd name="T5" fmla="*/ 0 h 145"/>
                      <a:gd name="T6" fmla="*/ 155 w 249"/>
                      <a:gd name="T7" fmla="*/ 0 h 145"/>
                      <a:gd name="T8" fmla="*/ 171 w 249"/>
                      <a:gd name="T9" fmla="*/ 0 h 145"/>
                      <a:gd name="T10" fmla="*/ 178 w 249"/>
                      <a:gd name="T11" fmla="*/ 0 h 145"/>
                      <a:gd name="T12" fmla="*/ 186 w 249"/>
                      <a:gd name="T13" fmla="*/ 8 h 145"/>
                      <a:gd name="T14" fmla="*/ 194 w 249"/>
                      <a:gd name="T15" fmla="*/ 15 h 145"/>
                      <a:gd name="T16" fmla="*/ 202 w 249"/>
                      <a:gd name="T17" fmla="*/ 38 h 145"/>
                      <a:gd name="T18" fmla="*/ 217 w 249"/>
                      <a:gd name="T19" fmla="*/ 61 h 145"/>
                      <a:gd name="T20" fmla="*/ 217 w 249"/>
                      <a:gd name="T21" fmla="*/ 76 h 145"/>
                      <a:gd name="T22" fmla="*/ 248 w 249"/>
                      <a:gd name="T23" fmla="*/ 106 h 145"/>
                      <a:gd name="T24" fmla="*/ 240 w 249"/>
                      <a:gd name="T25" fmla="*/ 114 h 145"/>
                      <a:gd name="T26" fmla="*/ 217 w 249"/>
                      <a:gd name="T27" fmla="*/ 136 h 145"/>
                      <a:gd name="T28" fmla="*/ 209 w 249"/>
                      <a:gd name="T29" fmla="*/ 144 h 145"/>
                      <a:gd name="T30" fmla="*/ 202 w 249"/>
                      <a:gd name="T31" fmla="*/ 129 h 145"/>
                      <a:gd name="T32" fmla="*/ 194 w 249"/>
                      <a:gd name="T33" fmla="*/ 114 h 145"/>
                      <a:gd name="T34" fmla="*/ 178 w 249"/>
                      <a:gd name="T35" fmla="*/ 99 h 145"/>
                      <a:gd name="T36" fmla="*/ 171 w 249"/>
                      <a:gd name="T37" fmla="*/ 91 h 145"/>
                      <a:gd name="T38" fmla="*/ 163 w 249"/>
                      <a:gd name="T39" fmla="*/ 76 h 145"/>
                      <a:gd name="T40" fmla="*/ 163 w 249"/>
                      <a:gd name="T41" fmla="*/ 61 h 145"/>
                      <a:gd name="T42" fmla="*/ 132 w 249"/>
                      <a:gd name="T43" fmla="*/ 76 h 145"/>
                      <a:gd name="T44" fmla="*/ 109 w 249"/>
                      <a:gd name="T45" fmla="*/ 76 h 145"/>
                      <a:gd name="T46" fmla="*/ 85 w 249"/>
                      <a:gd name="T47" fmla="*/ 83 h 145"/>
                      <a:gd name="T48" fmla="*/ 62 w 249"/>
                      <a:gd name="T49" fmla="*/ 83 h 145"/>
                      <a:gd name="T50" fmla="*/ 47 w 249"/>
                      <a:gd name="T51" fmla="*/ 83 h 145"/>
                      <a:gd name="T52" fmla="*/ 23 w 249"/>
                      <a:gd name="T53" fmla="*/ 76 h 145"/>
                      <a:gd name="T54" fmla="*/ 16 w 249"/>
                      <a:gd name="T55" fmla="*/ 68 h 145"/>
                      <a:gd name="T56" fmla="*/ 8 w 249"/>
                      <a:gd name="T57" fmla="*/ 53 h 145"/>
                      <a:gd name="T58" fmla="*/ 0 w 249"/>
                      <a:gd name="T59" fmla="*/ 45 h 145"/>
                      <a:gd name="T60" fmla="*/ 85 w 249"/>
                      <a:gd name="T61" fmla="*/ 8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49" h="145">
                        <a:moveTo>
                          <a:pt x="85" y="8"/>
                        </a:moveTo>
                        <a:lnTo>
                          <a:pt x="101" y="0"/>
                        </a:lnTo>
                        <a:lnTo>
                          <a:pt x="124" y="0"/>
                        </a:lnTo>
                        <a:lnTo>
                          <a:pt x="155" y="0"/>
                        </a:lnTo>
                        <a:lnTo>
                          <a:pt x="171" y="0"/>
                        </a:lnTo>
                        <a:lnTo>
                          <a:pt x="178" y="0"/>
                        </a:lnTo>
                        <a:lnTo>
                          <a:pt x="186" y="8"/>
                        </a:lnTo>
                        <a:lnTo>
                          <a:pt x="194" y="15"/>
                        </a:lnTo>
                        <a:lnTo>
                          <a:pt x="202" y="38"/>
                        </a:lnTo>
                        <a:lnTo>
                          <a:pt x="217" y="61"/>
                        </a:lnTo>
                        <a:lnTo>
                          <a:pt x="217" y="76"/>
                        </a:lnTo>
                        <a:lnTo>
                          <a:pt x="248" y="106"/>
                        </a:lnTo>
                        <a:lnTo>
                          <a:pt x="240" y="114"/>
                        </a:lnTo>
                        <a:lnTo>
                          <a:pt x="217" y="136"/>
                        </a:lnTo>
                        <a:lnTo>
                          <a:pt x="209" y="144"/>
                        </a:lnTo>
                        <a:lnTo>
                          <a:pt x="202" y="129"/>
                        </a:lnTo>
                        <a:lnTo>
                          <a:pt x="194" y="114"/>
                        </a:lnTo>
                        <a:lnTo>
                          <a:pt x="178" y="99"/>
                        </a:lnTo>
                        <a:lnTo>
                          <a:pt x="171" y="91"/>
                        </a:lnTo>
                        <a:lnTo>
                          <a:pt x="163" y="76"/>
                        </a:lnTo>
                        <a:lnTo>
                          <a:pt x="163" y="61"/>
                        </a:lnTo>
                        <a:lnTo>
                          <a:pt x="132" y="76"/>
                        </a:lnTo>
                        <a:lnTo>
                          <a:pt x="109" y="76"/>
                        </a:lnTo>
                        <a:lnTo>
                          <a:pt x="85" y="83"/>
                        </a:lnTo>
                        <a:lnTo>
                          <a:pt x="62" y="83"/>
                        </a:lnTo>
                        <a:lnTo>
                          <a:pt x="47" y="83"/>
                        </a:lnTo>
                        <a:lnTo>
                          <a:pt x="23" y="76"/>
                        </a:lnTo>
                        <a:lnTo>
                          <a:pt x="16" y="68"/>
                        </a:lnTo>
                        <a:lnTo>
                          <a:pt x="8" y="53"/>
                        </a:lnTo>
                        <a:lnTo>
                          <a:pt x="0" y="45"/>
                        </a:lnTo>
                        <a:lnTo>
                          <a:pt x="85" y="8"/>
                        </a:lnTo>
                      </a:path>
                    </a:pathLst>
                  </a:custGeom>
                  <a:solidFill>
                    <a:srgbClr val="00BF9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67" name="Freeform 343">
                    <a:extLst>
                      <a:ext uri="{FF2B5EF4-FFF2-40B4-BE49-F238E27FC236}">
                        <a16:creationId xmlns:a16="http://schemas.microsoft.com/office/drawing/2014/main" id="{CDEE80B5-027C-8619-3F18-956844DAB9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50" y="2647"/>
                    <a:ext cx="33" cy="17"/>
                  </a:xfrm>
                  <a:custGeom>
                    <a:avLst/>
                    <a:gdLst>
                      <a:gd name="T0" fmla="*/ 0 w 33"/>
                      <a:gd name="T1" fmla="*/ 0 h 17"/>
                      <a:gd name="T2" fmla="*/ 8 w 33"/>
                      <a:gd name="T3" fmla="*/ 0 h 17"/>
                      <a:gd name="T4" fmla="*/ 16 w 33"/>
                      <a:gd name="T5" fmla="*/ 0 h 17"/>
                      <a:gd name="T6" fmla="*/ 24 w 33"/>
                      <a:gd name="T7" fmla="*/ 16 h 17"/>
                      <a:gd name="T8" fmla="*/ 32 w 33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" h="17">
                        <a:moveTo>
                          <a:pt x="0" y="0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24" y="16"/>
                        </a:lnTo>
                        <a:lnTo>
                          <a:pt x="32" y="16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5F5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68" name="Freeform 344">
                    <a:extLst>
                      <a:ext uri="{FF2B5EF4-FFF2-40B4-BE49-F238E27FC236}">
                        <a16:creationId xmlns:a16="http://schemas.microsoft.com/office/drawing/2014/main" id="{7EEAB194-A2A5-9DC7-82E5-506172DC9C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0" y="2615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0 w 17"/>
                      <a:gd name="T3" fmla="*/ 16 h 25"/>
                      <a:gd name="T4" fmla="*/ 0 w 17"/>
                      <a:gd name="T5" fmla="*/ 8 h 25"/>
                      <a:gd name="T6" fmla="*/ 16 w 17"/>
                      <a:gd name="T7" fmla="*/ 8 h 25"/>
                      <a:gd name="T8" fmla="*/ 16 w 17"/>
                      <a:gd name="T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0" y="16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lnTo>
                          <a:pt x="16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5F5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69" name="Freeform 345">
                    <a:extLst>
                      <a:ext uri="{FF2B5EF4-FFF2-40B4-BE49-F238E27FC236}">
                        <a16:creationId xmlns:a16="http://schemas.microsoft.com/office/drawing/2014/main" id="{1CD3B0CE-C51B-23B3-BCB6-385D063E60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" y="2635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5 w 17"/>
                      <a:gd name="T3" fmla="*/ 0 h 1"/>
                      <a:gd name="T4" fmla="*/ 11 w 17"/>
                      <a:gd name="T5" fmla="*/ 0 h 1"/>
                      <a:gd name="T6" fmla="*/ 16 w 17"/>
                      <a:gd name="T7" fmla="*/ 0 h 1"/>
                      <a:gd name="T8" fmla="*/ 0 w 17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5" y="0"/>
                        </a:lnTo>
                        <a:lnTo>
                          <a:pt x="11" y="0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70" name="Freeform 346">
                    <a:extLst>
                      <a:ext uri="{FF2B5EF4-FFF2-40B4-BE49-F238E27FC236}">
                        <a16:creationId xmlns:a16="http://schemas.microsoft.com/office/drawing/2014/main" id="{CBC59D1A-AF15-5BAF-CE8B-A9A25AD801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0" y="2631"/>
                    <a:ext cx="25" cy="17"/>
                  </a:xfrm>
                  <a:custGeom>
                    <a:avLst/>
                    <a:gdLst>
                      <a:gd name="T0" fmla="*/ 0 w 25"/>
                      <a:gd name="T1" fmla="*/ 16 h 17"/>
                      <a:gd name="T2" fmla="*/ 8 w 25"/>
                      <a:gd name="T3" fmla="*/ 0 h 17"/>
                      <a:gd name="T4" fmla="*/ 16 w 25"/>
                      <a:gd name="T5" fmla="*/ 0 h 17"/>
                      <a:gd name="T6" fmla="*/ 24 w 25"/>
                      <a:gd name="T7" fmla="*/ 16 h 17"/>
                      <a:gd name="T8" fmla="*/ 0 w 25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17">
                        <a:moveTo>
                          <a:pt x="0" y="16"/>
                        </a:move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24" y="16"/>
                        </a:lnTo>
                        <a:lnTo>
                          <a:pt x="0" y="16"/>
                        </a:lnTo>
                      </a:path>
                    </a:pathLst>
                  </a:custGeom>
                  <a:solidFill>
                    <a:srgbClr val="005F5F"/>
                  </a:solidFill>
                  <a:ln w="12700" cap="rnd" cmpd="sng">
                    <a:solidFill>
                      <a:srgbClr val="005F5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71" name="Freeform 347">
                    <a:extLst>
                      <a:ext uri="{FF2B5EF4-FFF2-40B4-BE49-F238E27FC236}">
                        <a16:creationId xmlns:a16="http://schemas.microsoft.com/office/drawing/2014/main" id="{DD19A71B-B82A-628F-3712-B65AD55DFE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50" y="2679"/>
                    <a:ext cx="1" cy="25"/>
                  </a:xfrm>
                  <a:custGeom>
                    <a:avLst/>
                    <a:gdLst>
                      <a:gd name="T0" fmla="*/ 0 w 1"/>
                      <a:gd name="T1" fmla="*/ 24 h 25"/>
                      <a:gd name="T2" fmla="*/ 0 w 1"/>
                      <a:gd name="T3" fmla="*/ 16 h 25"/>
                      <a:gd name="T4" fmla="*/ 0 w 1"/>
                      <a:gd name="T5" fmla="*/ 8 h 25"/>
                      <a:gd name="T6" fmla="*/ 0 w 1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25">
                        <a:moveTo>
                          <a:pt x="0" y="24"/>
                        </a:moveTo>
                        <a:lnTo>
                          <a:pt x="0" y="16"/>
                        </a:lnTo>
                        <a:lnTo>
                          <a:pt x="0" y="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5F5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72" name="Freeform 348">
                    <a:extLst>
                      <a:ext uri="{FF2B5EF4-FFF2-40B4-BE49-F238E27FC236}">
                        <a16:creationId xmlns:a16="http://schemas.microsoft.com/office/drawing/2014/main" id="{D299B899-DBB9-3CF2-188E-F437F39FB8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" y="2731"/>
                    <a:ext cx="17" cy="25"/>
                  </a:xfrm>
                  <a:custGeom>
                    <a:avLst/>
                    <a:gdLst>
                      <a:gd name="T0" fmla="*/ 0 w 17"/>
                      <a:gd name="T1" fmla="*/ 0 h 25"/>
                      <a:gd name="T2" fmla="*/ 5 w 17"/>
                      <a:gd name="T3" fmla="*/ 6 h 25"/>
                      <a:gd name="T4" fmla="*/ 11 w 17"/>
                      <a:gd name="T5" fmla="*/ 18 h 25"/>
                      <a:gd name="T6" fmla="*/ 16 w 17"/>
                      <a:gd name="T7" fmla="*/ 24 h 25"/>
                      <a:gd name="T8" fmla="*/ 0 w 17"/>
                      <a:gd name="T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0"/>
                        </a:moveTo>
                        <a:lnTo>
                          <a:pt x="5" y="6"/>
                        </a:lnTo>
                        <a:lnTo>
                          <a:pt x="11" y="18"/>
                        </a:lnTo>
                        <a:lnTo>
                          <a:pt x="16" y="24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73" name="Freeform 349">
                    <a:extLst>
                      <a:ext uri="{FF2B5EF4-FFF2-40B4-BE49-F238E27FC236}">
                        <a16:creationId xmlns:a16="http://schemas.microsoft.com/office/drawing/2014/main" id="{6FCD01AA-D073-7ADA-A046-E1463B9BE8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" y="2731"/>
                    <a:ext cx="17" cy="25"/>
                  </a:xfrm>
                  <a:custGeom>
                    <a:avLst/>
                    <a:gdLst>
                      <a:gd name="T0" fmla="*/ 0 w 17"/>
                      <a:gd name="T1" fmla="*/ 0 h 25"/>
                      <a:gd name="T2" fmla="*/ 5 w 17"/>
                      <a:gd name="T3" fmla="*/ 6 h 25"/>
                      <a:gd name="T4" fmla="*/ 11 w 17"/>
                      <a:gd name="T5" fmla="*/ 18 h 25"/>
                      <a:gd name="T6" fmla="*/ 16 w 17"/>
                      <a:gd name="T7" fmla="*/ 24 h 25"/>
                      <a:gd name="T8" fmla="*/ 0 w 17"/>
                      <a:gd name="T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0"/>
                        </a:moveTo>
                        <a:lnTo>
                          <a:pt x="5" y="6"/>
                        </a:lnTo>
                        <a:lnTo>
                          <a:pt x="11" y="18"/>
                        </a:lnTo>
                        <a:lnTo>
                          <a:pt x="16" y="24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174" name="Freeform 350">
                    <a:extLst>
                      <a:ext uri="{FF2B5EF4-FFF2-40B4-BE49-F238E27FC236}">
                        <a16:creationId xmlns:a16="http://schemas.microsoft.com/office/drawing/2014/main" id="{760DAA97-9EC2-9581-4548-CB8CDD92C9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0" y="2727"/>
                    <a:ext cx="25" cy="33"/>
                  </a:xfrm>
                  <a:custGeom>
                    <a:avLst/>
                    <a:gdLst>
                      <a:gd name="T0" fmla="*/ 0 w 25"/>
                      <a:gd name="T1" fmla="*/ 0 h 33"/>
                      <a:gd name="T2" fmla="*/ 8 w 25"/>
                      <a:gd name="T3" fmla="*/ 8 h 33"/>
                      <a:gd name="T4" fmla="*/ 16 w 25"/>
                      <a:gd name="T5" fmla="*/ 24 h 33"/>
                      <a:gd name="T6" fmla="*/ 24 w 25"/>
                      <a:gd name="T7" fmla="*/ 32 h 33"/>
                      <a:gd name="T8" fmla="*/ 0 w 25"/>
                      <a:gd name="T9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33">
                        <a:moveTo>
                          <a:pt x="0" y="0"/>
                        </a:moveTo>
                        <a:lnTo>
                          <a:pt x="8" y="8"/>
                        </a:lnTo>
                        <a:lnTo>
                          <a:pt x="16" y="24"/>
                        </a:lnTo>
                        <a:lnTo>
                          <a:pt x="24" y="3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5F7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78175" name="Group 351">
              <a:extLst>
                <a:ext uri="{FF2B5EF4-FFF2-40B4-BE49-F238E27FC236}">
                  <a16:creationId xmlns:a16="http://schemas.microsoft.com/office/drawing/2014/main" id="{C28EF7C2-16CB-74F7-E13E-608DD0D5C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0" y="2499"/>
              <a:ext cx="209" cy="281"/>
              <a:chOff x="4090" y="2499"/>
              <a:chExt cx="209" cy="281"/>
            </a:xfrm>
          </p:grpSpPr>
          <p:sp>
            <p:nvSpPr>
              <p:cNvPr id="78176" name="Freeform 352">
                <a:extLst>
                  <a:ext uri="{FF2B5EF4-FFF2-40B4-BE49-F238E27FC236}">
                    <a16:creationId xmlns:a16="http://schemas.microsoft.com/office/drawing/2014/main" id="{AE635ECF-6EB2-F5A8-542C-3D5D2CEC4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2691"/>
                <a:ext cx="185" cy="89"/>
              </a:xfrm>
              <a:custGeom>
                <a:avLst/>
                <a:gdLst>
                  <a:gd name="T0" fmla="*/ 184 w 185"/>
                  <a:gd name="T1" fmla="*/ 88 h 89"/>
                  <a:gd name="T2" fmla="*/ 161 w 185"/>
                  <a:gd name="T3" fmla="*/ 0 h 89"/>
                  <a:gd name="T4" fmla="*/ 23 w 185"/>
                  <a:gd name="T5" fmla="*/ 0 h 89"/>
                  <a:gd name="T6" fmla="*/ 0 w 185"/>
                  <a:gd name="T7" fmla="*/ 88 h 89"/>
                  <a:gd name="T8" fmla="*/ 8 w 185"/>
                  <a:gd name="T9" fmla="*/ 88 h 89"/>
                  <a:gd name="T10" fmla="*/ 38 w 185"/>
                  <a:gd name="T11" fmla="*/ 7 h 89"/>
                  <a:gd name="T12" fmla="*/ 38 w 185"/>
                  <a:gd name="T13" fmla="*/ 0 h 89"/>
                  <a:gd name="T14" fmla="*/ 46 w 185"/>
                  <a:gd name="T15" fmla="*/ 0 h 89"/>
                  <a:gd name="T16" fmla="*/ 54 w 185"/>
                  <a:gd name="T17" fmla="*/ 0 h 89"/>
                  <a:gd name="T18" fmla="*/ 130 w 185"/>
                  <a:gd name="T19" fmla="*/ 0 h 89"/>
                  <a:gd name="T20" fmla="*/ 138 w 185"/>
                  <a:gd name="T21" fmla="*/ 0 h 89"/>
                  <a:gd name="T22" fmla="*/ 146 w 185"/>
                  <a:gd name="T23" fmla="*/ 0 h 89"/>
                  <a:gd name="T24" fmla="*/ 146 w 185"/>
                  <a:gd name="T25" fmla="*/ 7 h 89"/>
                  <a:gd name="T26" fmla="*/ 176 w 185"/>
                  <a:gd name="T27" fmla="*/ 88 h 89"/>
                  <a:gd name="T28" fmla="*/ 184 w 185"/>
                  <a:gd name="T29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5" h="89">
                    <a:moveTo>
                      <a:pt x="184" y="88"/>
                    </a:moveTo>
                    <a:lnTo>
                      <a:pt x="161" y="0"/>
                    </a:lnTo>
                    <a:lnTo>
                      <a:pt x="23" y="0"/>
                    </a:lnTo>
                    <a:lnTo>
                      <a:pt x="0" y="88"/>
                    </a:lnTo>
                    <a:lnTo>
                      <a:pt x="8" y="88"/>
                    </a:lnTo>
                    <a:lnTo>
                      <a:pt x="38" y="7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4" y="0"/>
                    </a:lnTo>
                    <a:lnTo>
                      <a:pt x="130" y="0"/>
                    </a:lnTo>
                    <a:lnTo>
                      <a:pt x="138" y="0"/>
                    </a:lnTo>
                    <a:lnTo>
                      <a:pt x="146" y="0"/>
                    </a:lnTo>
                    <a:lnTo>
                      <a:pt x="146" y="7"/>
                    </a:lnTo>
                    <a:lnTo>
                      <a:pt x="176" y="88"/>
                    </a:lnTo>
                    <a:lnTo>
                      <a:pt x="184" y="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77" name="Freeform 353">
                <a:extLst>
                  <a:ext uri="{FF2B5EF4-FFF2-40B4-BE49-F238E27FC236}">
                    <a16:creationId xmlns:a16="http://schemas.microsoft.com/office/drawing/2014/main" id="{7669A11E-727D-799A-BC8C-734A84CF4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2691"/>
                <a:ext cx="185" cy="89"/>
              </a:xfrm>
              <a:custGeom>
                <a:avLst/>
                <a:gdLst>
                  <a:gd name="T0" fmla="*/ 184 w 185"/>
                  <a:gd name="T1" fmla="*/ 88 h 89"/>
                  <a:gd name="T2" fmla="*/ 161 w 185"/>
                  <a:gd name="T3" fmla="*/ 0 h 89"/>
                  <a:gd name="T4" fmla="*/ 23 w 185"/>
                  <a:gd name="T5" fmla="*/ 0 h 89"/>
                  <a:gd name="T6" fmla="*/ 0 w 185"/>
                  <a:gd name="T7" fmla="*/ 88 h 89"/>
                  <a:gd name="T8" fmla="*/ 8 w 185"/>
                  <a:gd name="T9" fmla="*/ 88 h 89"/>
                  <a:gd name="T10" fmla="*/ 38 w 185"/>
                  <a:gd name="T11" fmla="*/ 7 h 89"/>
                  <a:gd name="T12" fmla="*/ 38 w 185"/>
                  <a:gd name="T13" fmla="*/ 0 h 89"/>
                  <a:gd name="T14" fmla="*/ 46 w 185"/>
                  <a:gd name="T15" fmla="*/ 0 h 89"/>
                  <a:gd name="T16" fmla="*/ 54 w 185"/>
                  <a:gd name="T17" fmla="*/ 0 h 89"/>
                  <a:gd name="T18" fmla="*/ 130 w 185"/>
                  <a:gd name="T19" fmla="*/ 0 h 89"/>
                  <a:gd name="T20" fmla="*/ 138 w 185"/>
                  <a:gd name="T21" fmla="*/ 0 h 89"/>
                  <a:gd name="T22" fmla="*/ 146 w 185"/>
                  <a:gd name="T23" fmla="*/ 0 h 89"/>
                  <a:gd name="T24" fmla="*/ 146 w 185"/>
                  <a:gd name="T25" fmla="*/ 7 h 89"/>
                  <a:gd name="T26" fmla="*/ 176 w 185"/>
                  <a:gd name="T27" fmla="*/ 88 h 89"/>
                  <a:gd name="T28" fmla="*/ 184 w 185"/>
                  <a:gd name="T29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5" h="89">
                    <a:moveTo>
                      <a:pt x="184" y="88"/>
                    </a:moveTo>
                    <a:lnTo>
                      <a:pt x="161" y="0"/>
                    </a:lnTo>
                    <a:lnTo>
                      <a:pt x="23" y="0"/>
                    </a:lnTo>
                    <a:lnTo>
                      <a:pt x="0" y="88"/>
                    </a:lnTo>
                    <a:lnTo>
                      <a:pt x="8" y="88"/>
                    </a:lnTo>
                    <a:lnTo>
                      <a:pt x="38" y="7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4" y="0"/>
                    </a:lnTo>
                    <a:lnTo>
                      <a:pt x="130" y="0"/>
                    </a:lnTo>
                    <a:lnTo>
                      <a:pt x="138" y="0"/>
                    </a:lnTo>
                    <a:lnTo>
                      <a:pt x="146" y="0"/>
                    </a:lnTo>
                    <a:lnTo>
                      <a:pt x="146" y="7"/>
                    </a:lnTo>
                    <a:lnTo>
                      <a:pt x="176" y="88"/>
                    </a:lnTo>
                    <a:lnTo>
                      <a:pt x="184" y="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78" name="Freeform 354">
                <a:extLst>
                  <a:ext uri="{FF2B5EF4-FFF2-40B4-BE49-F238E27FC236}">
                    <a16:creationId xmlns:a16="http://schemas.microsoft.com/office/drawing/2014/main" id="{8A52A49D-5D6A-AF92-4C22-A2B6208A1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2499"/>
                <a:ext cx="193" cy="185"/>
              </a:xfrm>
              <a:custGeom>
                <a:avLst/>
                <a:gdLst>
                  <a:gd name="T0" fmla="*/ 0 w 193"/>
                  <a:gd name="T1" fmla="*/ 0 h 185"/>
                  <a:gd name="T2" fmla="*/ 8 w 193"/>
                  <a:gd name="T3" fmla="*/ 0 h 185"/>
                  <a:gd name="T4" fmla="*/ 15 w 193"/>
                  <a:gd name="T5" fmla="*/ 8 h 185"/>
                  <a:gd name="T6" fmla="*/ 23 w 193"/>
                  <a:gd name="T7" fmla="*/ 8 h 185"/>
                  <a:gd name="T8" fmla="*/ 31 w 193"/>
                  <a:gd name="T9" fmla="*/ 15 h 185"/>
                  <a:gd name="T10" fmla="*/ 38 w 193"/>
                  <a:gd name="T11" fmla="*/ 23 h 185"/>
                  <a:gd name="T12" fmla="*/ 46 w 193"/>
                  <a:gd name="T13" fmla="*/ 38 h 185"/>
                  <a:gd name="T14" fmla="*/ 54 w 193"/>
                  <a:gd name="T15" fmla="*/ 61 h 185"/>
                  <a:gd name="T16" fmla="*/ 84 w 193"/>
                  <a:gd name="T17" fmla="*/ 153 h 185"/>
                  <a:gd name="T18" fmla="*/ 192 w 193"/>
                  <a:gd name="T19" fmla="*/ 153 h 185"/>
                  <a:gd name="T20" fmla="*/ 192 w 193"/>
                  <a:gd name="T21" fmla="*/ 161 h 185"/>
                  <a:gd name="T22" fmla="*/ 192 w 193"/>
                  <a:gd name="T23" fmla="*/ 169 h 185"/>
                  <a:gd name="T24" fmla="*/ 192 w 193"/>
                  <a:gd name="T25" fmla="*/ 176 h 185"/>
                  <a:gd name="T26" fmla="*/ 184 w 193"/>
                  <a:gd name="T27" fmla="*/ 184 h 185"/>
                  <a:gd name="T28" fmla="*/ 46 w 193"/>
                  <a:gd name="T29" fmla="*/ 184 h 185"/>
                  <a:gd name="T30" fmla="*/ 46 w 193"/>
                  <a:gd name="T31" fmla="*/ 176 h 185"/>
                  <a:gd name="T32" fmla="*/ 0 w 193"/>
                  <a:gd name="T3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3" h="185">
                    <a:moveTo>
                      <a:pt x="0" y="0"/>
                    </a:moveTo>
                    <a:lnTo>
                      <a:pt x="8" y="0"/>
                    </a:lnTo>
                    <a:lnTo>
                      <a:pt x="15" y="8"/>
                    </a:lnTo>
                    <a:lnTo>
                      <a:pt x="23" y="8"/>
                    </a:lnTo>
                    <a:lnTo>
                      <a:pt x="31" y="15"/>
                    </a:lnTo>
                    <a:lnTo>
                      <a:pt x="38" y="23"/>
                    </a:lnTo>
                    <a:lnTo>
                      <a:pt x="46" y="38"/>
                    </a:lnTo>
                    <a:lnTo>
                      <a:pt x="54" y="61"/>
                    </a:lnTo>
                    <a:lnTo>
                      <a:pt x="84" y="153"/>
                    </a:lnTo>
                    <a:lnTo>
                      <a:pt x="192" y="153"/>
                    </a:lnTo>
                    <a:lnTo>
                      <a:pt x="192" y="161"/>
                    </a:lnTo>
                    <a:lnTo>
                      <a:pt x="192" y="169"/>
                    </a:lnTo>
                    <a:lnTo>
                      <a:pt x="192" y="176"/>
                    </a:lnTo>
                    <a:lnTo>
                      <a:pt x="184" y="184"/>
                    </a:lnTo>
                    <a:lnTo>
                      <a:pt x="46" y="184"/>
                    </a:lnTo>
                    <a:lnTo>
                      <a:pt x="46" y="17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79" name="Freeform 355">
                <a:extLst>
                  <a:ext uri="{FF2B5EF4-FFF2-40B4-BE49-F238E27FC236}">
                    <a16:creationId xmlns:a16="http://schemas.microsoft.com/office/drawing/2014/main" id="{B9404AA5-3DE8-FCED-EAF2-EFBF86C8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2499"/>
                <a:ext cx="193" cy="185"/>
              </a:xfrm>
              <a:custGeom>
                <a:avLst/>
                <a:gdLst>
                  <a:gd name="T0" fmla="*/ 0 w 193"/>
                  <a:gd name="T1" fmla="*/ 0 h 185"/>
                  <a:gd name="T2" fmla="*/ 8 w 193"/>
                  <a:gd name="T3" fmla="*/ 0 h 185"/>
                  <a:gd name="T4" fmla="*/ 15 w 193"/>
                  <a:gd name="T5" fmla="*/ 8 h 185"/>
                  <a:gd name="T6" fmla="*/ 23 w 193"/>
                  <a:gd name="T7" fmla="*/ 8 h 185"/>
                  <a:gd name="T8" fmla="*/ 31 w 193"/>
                  <a:gd name="T9" fmla="*/ 15 h 185"/>
                  <a:gd name="T10" fmla="*/ 38 w 193"/>
                  <a:gd name="T11" fmla="*/ 23 h 185"/>
                  <a:gd name="T12" fmla="*/ 46 w 193"/>
                  <a:gd name="T13" fmla="*/ 38 h 185"/>
                  <a:gd name="T14" fmla="*/ 54 w 193"/>
                  <a:gd name="T15" fmla="*/ 61 h 185"/>
                  <a:gd name="T16" fmla="*/ 84 w 193"/>
                  <a:gd name="T17" fmla="*/ 153 h 185"/>
                  <a:gd name="T18" fmla="*/ 192 w 193"/>
                  <a:gd name="T19" fmla="*/ 153 h 185"/>
                  <a:gd name="T20" fmla="*/ 192 w 193"/>
                  <a:gd name="T21" fmla="*/ 161 h 185"/>
                  <a:gd name="T22" fmla="*/ 192 w 193"/>
                  <a:gd name="T23" fmla="*/ 169 h 185"/>
                  <a:gd name="T24" fmla="*/ 192 w 193"/>
                  <a:gd name="T25" fmla="*/ 176 h 185"/>
                  <a:gd name="T26" fmla="*/ 184 w 193"/>
                  <a:gd name="T27" fmla="*/ 184 h 185"/>
                  <a:gd name="T28" fmla="*/ 46 w 193"/>
                  <a:gd name="T29" fmla="*/ 184 h 185"/>
                  <a:gd name="T30" fmla="*/ 46 w 193"/>
                  <a:gd name="T31" fmla="*/ 176 h 185"/>
                  <a:gd name="T32" fmla="*/ 0 w 193"/>
                  <a:gd name="T3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3" h="185">
                    <a:moveTo>
                      <a:pt x="0" y="0"/>
                    </a:moveTo>
                    <a:lnTo>
                      <a:pt x="8" y="0"/>
                    </a:lnTo>
                    <a:lnTo>
                      <a:pt x="15" y="8"/>
                    </a:lnTo>
                    <a:lnTo>
                      <a:pt x="23" y="8"/>
                    </a:lnTo>
                    <a:lnTo>
                      <a:pt x="31" y="15"/>
                    </a:lnTo>
                    <a:lnTo>
                      <a:pt x="38" y="23"/>
                    </a:lnTo>
                    <a:lnTo>
                      <a:pt x="46" y="38"/>
                    </a:lnTo>
                    <a:lnTo>
                      <a:pt x="54" y="61"/>
                    </a:lnTo>
                    <a:lnTo>
                      <a:pt x="84" y="153"/>
                    </a:lnTo>
                    <a:lnTo>
                      <a:pt x="192" y="153"/>
                    </a:lnTo>
                    <a:lnTo>
                      <a:pt x="192" y="161"/>
                    </a:lnTo>
                    <a:lnTo>
                      <a:pt x="192" y="169"/>
                    </a:lnTo>
                    <a:lnTo>
                      <a:pt x="192" y="176"/>
                    </a:lnTo>
                    <a:lnTo>
                      <a:pt x="184" y="184"/>
                    </a:lnTo>
                    <a:lnTo>
                      <a:pt x="46" y="184"/>
                    </a:lnTo>
                    <a:lnTo>
                      <a:pt x="46" y="17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80" name="Freeform 356">
                <a:extLst>
                  <a:ext uri="{FF2B5EF4-FFF2-40B4-BE49-F238E27FC236}">
                    <a16:creationId xmlns:a16="http://schemas.microsoft.com/office/drawing/2014/main" id="{A999BB1D-CA8F-6D7F-D094-B1CD23D3B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2595"/>
                <a:ext cx="105" cy="65"/>
              </a:xfrm>
              <a:custGeom>
                <a:avLst/>
                <a:gdLst>
                  <a:gd name="T0" fmla="*/ 0 w 105"/>
                  <a:gd name="T1" fmla="*/ 0 h 65"/>
                  <a:gd name="T2" fmla="*/ 104 w 105"/>
                  <a:gd name="T3" fmla="*/ 0 h 65"/>
                  <a:gd name="T4" fmla="*/ 104 w 105"/>
                  <a:gd name="T5" fmla="*/ 7 h 65"/>
                  <a:gd name="T6" fmla="*/ 89 w 105"/>
                  <a:gd name="T7" fmla="*/ 14 h 65"/>
                  <a:gd name="T8" fmla="*/ 89 w 105"/>
                  <a:gd name="T9" fmla="*/ 64 h 65"/>
                  <a:gd name="T10" fmla="*/ 74 w 105"/>
                  <a:gd name="T11" fmla="*/ 64 h 65"/>
                  <a:gd name="T12" fmla="*/ 74 w 105"/>
                  <a:gd name="T13" fmla="*/ 14 h 65"/>
                  <a:gd name="T14" fmla="*/ 0 w 105"/>
                  <a:gd name="T15" fmla="*/ 14 h 65"/>
                  <a:gd name="T16" fmla="*/ 0 w 105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65">
                    <a:moveTo>
                      <a:pt x="0" y="0"/>
                    </a:moveTo>
                    <a:lnTo>
                      <a:pt x="104" y="0"/>
                    </a:lnTo>
                    <a:lnTo>
                      <a:pt x="104" y="7"/>
                    </a:lnTo>
                    <a:lnTo>
                      <a:pt x="89" y="14"/>
                    </a:lnTo>
                    <a:lnTo>
                      <a:pt x="89" y="64"/>
                    </a:lnTo>
                    <a:lnTo>
                      <a:pt x="74" y="64"/>
                    </a:lnTo>
                    <a:lnTo>
                      <a:pt x="74" y="14"/>
                    </a:lnTo>
                    <a:lnTo>
                      <a:pt x="0" y="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81" name="Freeform 357">
                <a:extLst>
                  <a:ext uri="{FF2B5EF4-FFF2-40B4-BE49-F238E27FC236}">
                    <a16:creationId xmlns:a16="http://schemas.microsoft.com/office/drawing/2014/main" id="{8D70292E-453A-2B36-6837-2E7722834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2595"/>
                <a:ext cx="105" cy="65"/>
              </a:xfrm>
              <a:custGeom>
                <a:avLst/>
                <a:gdLst>
                  <a:gd name="T0" fmla="*/ 0 w 105"/>
                  <a:gd name="T1" fmla="*/ 0 h 65"/>
                  <a:gd name="T2" fmla="*/ 104 w 105"/>
                  <a:gd name="T3" fmla="*/ 0 h 65"/>
                  <a:gd name="T4" fmla="*/ 104 w 105"/>
                  <a:gd name="T5" fmla="*/ 7 h 65"/>
                  <a:gd name="T6" fmla="*/ 89 w 105"/>
                  <a:gd name="T7" fmla="*/ 14 h 65"/>
                  <a:gd name="T8" fmla="*/ 89 w 105"/>
                  <a:gd name="T9" fmla="*/ 64 h 65"/>
                  <a:gd name="T10" fmla="*/ 74 w 105"/>
                  <a:gd name="T11" fmla="*/ 64 h 65"/>
                  <a:gd name="T12" fmla="*/ 74 w 105"/>
                  <a:gd name="T13" fmla="*/ 14 h 65"/>
                  <a:gd name="T14" fmla="*/ 0 w 105"/>
                  <a:gd name="T15" fmla="*/ 14 h 65"/>
                  <a:gd name="T16" fmla="*/ 0 w 105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65">
                    <a:moveTo>
                      <a:pt x="0" y="0"/>
                    </a:moveTo>
                    <a:lnTo>
                      <a:pt x="104" y="0"/>
                    </a:lnTo>
                    <a:lnTo>
                      <a:pt x="104" y="7"/>
                    </a:lnTo>
                    <a:lnTo>
                      <a:pt x="89" y="14"/>
                    </a:lnTo>
                    <a:lnTo>
                      <a:pt x="89" y="64"/>
                    </a:lnTo>
                    <a:lnTo>
                      <a:pt x="74" y="64"/>
                    </a:lnTo>
                    <a:lnTo>
                      <a:pt x="74" y="14"/>
                    </a:lnTo>
                    <a:lnTo>
                      <a:pt x="0" y="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8182" name="Group 358">
              <a:extLst>
                <a:ext uri="{FF2B5EF4-FFF2-40B4-BE49-F238E27FC236}">
                  <a16:creationId xmlns:a16="http://schemas.microsoft.com/office/drawing/2014/main" id="{60B67F50-5685-DFBE-51E1-8A17D4722D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6" y="2699"/>
              <a:ext cx="104" cy="80"/>
              <a:chOff x="4106" y="2699"/>
              <a:chExt cx="104" cy="80"/>
            </a:xfrm>
          </p:grpSpPr>
          <p:sp>
            <p:nvSpPr>
              <p:cNvPr id="78183" name="AutoShape 359">
                <a:extLst>
                  <a:ext uri="{FF2B5EF4-FFF2-40B4-BE49-F238E27FC236}">
                    <a16:creationId xmlns:a16="http://schemas.microsoft.com/office/drawing/2014/main" id="{2D8D444F-1229-C024-65D4-0291145F6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6" y="2707"/>
                <a:ext cx="104" cy="72"/>
              </a:xfrm>
              <a:prstGeom prst="roundRect">
                <a:avLst>
                  <a:gd name="adj" fmla="val 9995"/>
                </a:avLst>
              </a:prstGeom>
              <a:solidFill>
                <a:srgbClr val="5F3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8184" name="Freeform 360">
                <a:extLst>
                  <a:ext uri="{FF2B5EF4-FFF2-40B4-BE49-F238E27FC236}">
                    <a16:creationId xmlns:a16="http://schemas.microsoft.com/office/drawing/2014/main" id="{6C53688B-60ED-C13C-8BD4-3B226378B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" y="2699"/>
                <a:ext cx="33" cy="17"/>
              </a:xfrm>
              <a:custGeom>
                <a:avLst/>
                <a:gdLst>
                  <a:gd name="T0" fmla="*/ 32 w 33"/>
                  <a:gd name="T1" fmla="*/ 16 h 17"/>
                  <a:gd name="T2" fmla="*/ 26 w 33"/>
                  <a:gd name="T3" fmla="*/ 0 h 17"/>
                  <a:gd name="T4" fmla="*/ 6 w 33"/>
                  <a:gd name="T5" fmla="*/ 0 h 17"/>
                  <a:gd name="T6" fmla="*/ 0 w 33"/>
                  <a:gd name="T7" fmla="*/ 16 h 17"/>
                  <a:gd name="T8" fmla="*/ 6 w 33"/>
                  <a:gd name="T9" fmla="*/ 16 h 17"/>
                  <a:gd name="T10" fmla="*/ 6 w 33"/>
                  <a:gd name="T11" fmla="*/ 8 h 17"/>
                  <a:gd name="T12" fmla="*/ 26 w 33"/>
                  <a:gd name="T13" fmla="*/ 8 h 17"/>
                  <a:gd name="T14" fmla="*/ 26 w 33"/>
                  <a:gd name="T15" fmla="*/ 16 h 17"/>
                  <a:gd name="T16" fmla="*/ 32 w 33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17">
                    <a:moveTo>
                      <a:pt x="32" y="16"/>
                    </a:moveTo>
                    <a:lnTo>
                      <a:pt x="26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6" y="8"/>
                    </a:lnTo>
                    <a:lnTo>
                      <a:pt x="26" y="8"/>
                    </a:lnTo>
                    <a:lnTo>
                      <a:pt x="26" y="16"/>
                    </a:lnTo>
                    <a:lnTo>
                      <a:pt x="32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85" name="Freeform 361">
                <a:extLst>
                  <a:ext uri="{FF2B5EF4-FFF2-40B4-BE49-F238E27FC236}">
                    <a16:creationId xmlns:a16="http://schemas.microsoft.com/office/drawing/2014/main" id="{345A550B-8F46-2F8F-F0D1-F269F4C10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" y="2699"/>
                <a:ext cx="33" cy="17"/>
              </a:xfrm>
              <a:custGeom>
                <a:avLst/>
                <a:gdLst>
                  <a:gd name="T0" fmla="*/ 32 w 33"/>
                  <a:gd name="T1" fmla="*/ 16 h 17"/>
                  <a:gd name="T2" fmla="*/ 26 w 33"/>
                  <a:gd name="T3" fmla="*/ 0 h 17"/>
                  <a:gd name="T4" fmla="*/ 6 w 33"/>
                  <a:gd name="T5" fmla="*/ 0 h 17"/>
                  <a:gd name="T6" fmla="*/ 0 w 33"/>
                  <a:gd name="T7" fmla="*/ 16 h 17"/>
                  <a:gd name="T8" fmla="*/ 6 w 33"/>
                  <a:gd name="T9" fmla="*/ 16 h 17"/>
                  <a:gd name="T10" fmla="*/ 6 w 33"/>
                  <a:gd name="T11" fmla="*/ 8 h 17"/>
                  <a:gd name="T12" fmla="*/ 26 w 33"/>
                  <a:gd name="T13" fmla="*/ 8 h 17"/>
                  <a:gd name="T14" fmla="*/ 26 w 33"/>
                  <a:gd name="T15" fmla="*/ 16 h 17"/>
                  <a:gd name="T16" fmla="*/ 32 w 33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17">
                    <a:moveTo>
                      <a:pt x="32" y="16"/>
                    </a:moveTo>
                    <a:lnTo>
                      <a:pt x="26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6" y="8"/>
                    </a:lnTo>
                    <a:lnTo>
                      <a:pt x="26" y="8"/>
                    </a:lnTo>
                    <a:lnTo>
                      <a:pt x="26" y="16"/>
                    </a:lnTo>
                    <a:lnTo>
                      <a:pt x="32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78186" name="Group 362">
            <a:extLst>
              <a:ext uri="{FF2B5EF4-FFF2-40B4-BE49-F238E27FC236}">
                <a16:creationId xmlns:a16="http://schemas.microsoft.com/office/drawing/2014/main" id="{A758790E-431D-AD7F-FC11-16BF60DB23D6}"/>
              </a:ext>
            </a:extLst>
          </p:cNvPr>
          <p:cNvGrpSpPr>
            <a:grpSpLocks/>
          </p:cNvGrpSpPr>
          <p:nvPr/>
        </p:nvGrpSpPr>
        <p:grpSpPr bwMode="auto">
          <a:xfrm>
            <a:off x="4554539" y="2022475"/>
            <a:ext cx="1309687" cy="458788"/>
            <a:chOff x="1912" y="1274"/>
            <a:chExt cx="825" cy="289"/>
          </a:xfrm>
        </p:grpSpPr>
        <p:grpSp>
          <p:nvGrpSpPr>
            <p:cNvPr id="78187" name="Group 363">
              <a:extLst>
                <a:ext uri="{FF2B5EF4-FFF2-40B4-BE49-F238E27FC236}">
                  <a16:creationId xmlns:a16="http://schemas.microsoft.com/office/drawing/2014/main" id="{8C235815-8C1D-91F4-C92F-F0C51DB2EE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" y="1338"/>
              <a:ext cx="353" cy="225"/>
              <a:chOff x="2056" y="1338"/>
              <a:chExt cx="353" cy="225"/>
            </a:xfrm>
          </p:grpSpPr>
          <p:sp>
            <p:nvSpPr>
              <p:cNvPr id="78188" name="Freeform 364">
                <a:extLst>
                  <a:ext uri="{FF2B5EF4-FFF2-40B4-BE49-F238E27FC236}">
                    <a16:creationId xmlns:a16="http://schemas.microsoft.com/office/drawing/2014/main" id="{141C8DC4-A7F1-6107-006D-B71ABE5B9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0" y="1350"/>
                <a:ext cx="345" cy="209"/>
              </a:xfrm>
              <a:custGeom>
                <a:avLst/>
                <a:gdLst>
                  <a:gd name="T0" fmla="*/ 70 w 345"/>
                  <a:gd name="T1" fmla="*/ 15 h 209"/>
                  <a:gd name="T2" fmla="*/ 141 w 345"/>
                  <a:gd name="T3" fmla="*/ 31 h 209"/>
                  <a:gd name="T4" fmla="*/ 149 w 345"/>
                  <a:gd name="T5" fmla="*/ 31 h 209"/>
                  <a:gd name="T6" fmla="*/ 156 w 345"/>
                  <a:gd name="T7" fmla="*/ 31 h 209"/>
                  <a:gd name="T8" fmla="*/ 188 w 345"/>
                  <a:gd name="T9" fmla="*/ 23 h 209"/>
                  <a:gd name="T10" fmla="*/ 211 w 345"/>
                  <a:gd name="T11" fmla="*/ 23 h 209"/>
                  <a:gd name="T12" fmla="*/ 227 w 345"/>
                  <a:gd name="T13" fmla="*/ 31 h 209"/>
                  <a:gd name="T14" fmla="*/ 250 w 345"/>
                  <a:gd name="T15" fmla="*/ 46 h 209"/>
                  <a:gd name="T16" fmla="*/ 266 w 345"/>
                  <a:gd name="T17" fmla="*/ 54 h 209"/>
                  <a:gd name="T18" fmla="*/ 274 w 345"/>
                  <a:gd name="T19" fmla="*/ 54 h 209"/>
                  <a:gd name="T20" fmla="*/ 321 w 345"/>
                  <a:gd name="T21" fmla="*/ 92 h 209"/>
                  <a:gd name="T22" fmla="*/ 336 w 345"/>
                  <a:gd name="T23" fmla="*/ 108 h 209"/>
                  <a:gd name="T24" fmla="*/ 336 w 345"/>
                  <a:gd name="T25" fmla="*/ 116 h 209"/>
                  <a:gd name="T26" fmla="*/ 344 w 345"/>
                  <a:gd name="T27" fmla="*/ 146 h 209"/>
                  <a:gd name="T28" fmla="*/ 344 w 345"/>
                  <a:gd name="T29" fmla="*/ 154 h 209"/>
                  <a:gd name="T30" fmla="*/ 336 w 345"/>
                  <a:gd name="T31" fmla="*/ 154 h 209"/>
                  <a:gd name="T32" fmla="*/ 336 w 345"/>
                  <a:gd name="T33" fmla="*/ 162 h 209"/>
                  <a:gd name="T34" fmla="*/ 328 w 345"/>
                  <a:gd name="T35" fmla="*/ 162 h 209"/>
                  <a:gd name="T36" fmla="*/ 321 w 345"/>
                  <a:gd name="T37" fmla="*/ 162 h 209"/>
                  <a:gd name="T38" fmla="*/ 313 w 345"/>
                  <a:gd name="T39" fmla="*/ 162 h 209"/>
                  <a:gd name="T40" fmla="*/ 297 w 345"/>
                  <a:gd name="T41" fmla="*/ 146 h 209"/>
                  <a:gd name="T42" fmla="*/ 305 w 345"/>
                  <a:gd name="T43" fmla="*/ 131 h 209"/>
                  <a:gd name="T44" fmla="*/ 281 w 345"/>
                  <a:gd name="T45" fmla="*/ 116 h 209"/>
                  <a:gd name="T46" fmla="*/ 274 w 345"/>
                  <a:gd name="T47" fmla="*/ 100 h 209"/>
                  <a:gd name="T48" fmla="*/ 281 w 345"/>
                  <a:gd name="T49" fmla="*/ 116 h 209"/>
                  <a:gd name="T50" fmla="*/ 281 w 345"/>
                  <a:gd name="T51" fmla="*/ 123 h 209"/>
                  <a:gd name="T52" fmla="*/ 297 w 345"/>
                  <a:gd name="T53" fmla="*/ 139 h 209"/>
                  <a:gd name="T54" fmla="*/ 305 w 345"/>
                  <a:gd name="T55" fmla="*/ 154 h 209"/>
                  <a:gd name="T56" fmla="*/ 305 w 345"/>
                  <a:gd name="T57" fmla="*/ 162 h 209"/>
                  <a:gd name="T58" fmla="*/ 305 w 345"/>
                  <a:gd name="T59" fmla="*/ 169 h 209"/>
                  <a:gd name="T60" fmla="*/ 297 w 345"/>
                  <a:gd name="T61" fmla="*/ 169 h 209"/>
                  <a:gd name="T62" fmla="*/ 289 w 345"/>
                  <a:gd name="T63" fmla="*/ 177 h 209"/>
                  <a:gd name="T64" fmla="*/ 281 w 345"/>
                  <a:gd name="T65" fmla="*/ 177 h 209"/>
                  <a:gd name="T66" fmla="*/ 274 w 345"/>
                  <a:gd name="T67" fmla="*/ 185 h 209"/>
                  <a:gd name="T68" fmla="*/ 258 w 345"/>
                  <a:gd name="T69" fmla="*/ 193 h 209"/>
                  <a:gd name="T70" fmla="*/ 250 w 345"/>
                  <a:gd name="T71" fmla="*/ 193 h 209"/>
                  <a:gd name="T72" fmla="*/ 242 w 345"/>
                  <a:gd name="T73" fmla="*/ 193 h 209"/>
                  <a:gd name="T74" fmla="*/ 242 w 345"/>
                  <a:gd name="T75" fmla="*/ 200 h 209"/>
                  <a:gd name="T76" fmla="*/ 235 w 345"/>
                  <a:gd name="T77" fmla="*/ 208 h 209"/>
                  <a:gd name="T78" fmla="*/ 227 w 345"/>
                  <a:gd name="T79" fmla="*/ 208 h 209"/>
                  <a:gd name="T80" fmla="*/ 211 w 345"/>
                  <a:gd name="T81" fmla="*/ 208 h 209"/>
                  <a:gd name="T82" fmla="*/ 203 w 345"/>
                  <a:gd name="T83" fmla="*/ 200 h 209"/>
                  <a:gd name="T84" fmla="*/ 188 w 345"/>
                  <a:gd name="T85" fmla="*/ 193 h 209"/>
                  <a:gd name="T86" fmla="*/ 149 w 345"/>
                  <a:gd name="T87" fmla="*/ 162 h 209"/>
                  <a:gd name="T88" fmla="*/ 125 w 345"/>
                  <a:gd name="T89" fmla="*/ 131 h 209"/>
                  <a:gd name="T90" fmla="*/ 109 w 345"/>
                  <a:gd name="T91" fmla="*/ 116 h 209"/>
                  <a:gd name="T92" fmla="*/ 102 w 345"/>
                  <a:gd name="T93" fmla="*/ 108 h 209"/>
                  <a:gd name="T94" fmla="*/ 86 w 345"/>
                  <a:gd name="T95" fmla="*/ 108 h 209"/>
                  <a:gd name="T96" fmla="*/ 70 w 345"/>
                  <a:gd name="T97" fmla="*/ 100 h 209"/>
                  <a:gd name="T98" fmla="*/ 55 w 345"/>
                  <a:gd name="T99" fmla="*/ 92 h 209"/>
                  <a:gd name="T100" fmla="*/ 0 w 345"/>
                  <a:gd name="T101" fmla="*/ 77 h 209"/>
                  <a:gd name="T102" fmla="*/ 31 w 345"/>
                  <a:gd name="T103" fmla="*/ 0 h 209"/>
                  <a:gd name="T104" fmla="*/ 70 w 345"/>
                  <a:gd name="T105" fmla="*/ 1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5" h="209">
                    <a:moveTo>
                      <a:pt x="70" y="15"/>
                    </a:moveTo>
                    <a:lnTo>
                      <a:pt x="141" y="31"/>
                    </a:lnTo>
                    <a:lnTo>
                      <a:pt x="149" y="31"/>
                    </a:lnTo>
                    <a:lnTo>
                      <a:pt x="156" y="31"/>
                    </a:lnTo>
                    <a:lnTo>
                      <a:pt x="188" y="23"/>
                    </a:lnTo>
                    <a:lnTo>
                      <a:pt x="211" y="23"/>
                    </a:lnTo>
                    <a:lnTo>
                      <a:pt x="227" y="31"/>
                    </a:lnTo>
                    <a:lnTo>
                      <a:pt x="250" y="46"/>
                    </a:lnTo>
                    <a:lnTo>
                      <a:pt x="266" y="54"/>
                    </a:lnTo>
                    <a:lnTo>
                      <a:pt x="274" y="54"/>
                    </a:lnTo>
                    <a:lnTo>
                      <a:pt x="321" y="92"/>
                    </a:lnTo>
                    <a:lnTo>
                      <a:pt x="336" y="108"/>
                    </a:lnTo>
                    <a:lnTo>
                      <a:pt x="336" y="116"/>
                    </a:lnTo>
                    <a:lnTo>
                      <a:pt x="344" y="146"/>
                    </a:lnTo>
                    <a:lnTo>
                      <a:pt x="344" y="154"/>
                    </a:lnTo>
                    <a:lnTo>
                      <a:pt x="336" y="154"/>
                    </a:lnTo>
                    <a:lnTo>
                      <a:pt x="336" y="162"/>
                    </a:lnTo>
                    <a:lnTo>
                      <a:pt x="328" y="162"/>
                    </a:lnTo>
                    <a:lnTo>
                      <a:pt x="321" y="162"/>
                    </a:lnTo>
                    <a:lnTo>
                      <a:pt x="313" y="162"/>
                    </a:lnTo>
                    <a:lnTo>
                      <a:pt x="297" y="146"/>
                    </a:lnTo>
                    <a:lnTo>
                      <a:pt x="305" y="131"/>
                    </a:lnTo>
                    <a:lnTo>
                      <a:pt x="281" y="116"/>
                    </a:lnTo>
                    <a:lnTo>
                      <a:pt x="274" y="100"/>
                    </a:lnTo>
                    <a:lnTo>
                      <a:pt x="281" y="116"/>
                    </a:lnTo>
                    <a:lnTo>
                      <a:pt x="281" y="123"/>
                    </a:lnTo>
                    <a:lnTo>
                      <a:pt x="297" y="139"/>
                    </a:lnTo>
                    <a:lnTo>
                      <a:pt x="305" y="154"/>
                    </a:lnTo>
                    <a:lnTo>
                      <a:pt x="305" y="162"/>
                    </a:lnTo>
                    <a:lnTo>
                      <a:pt x="305" y="169"/>
                    </a:lnTo>
                    <a:lnTo>
                      <a:pt x="297" y="169"/>
                    </a:lnTo>
                    <a:lnTo>
                      <a:pt x="289" y="177"/>
                    </a:lnTo>
                    <a:lnTo>
                      <a:pt x="281" y="177"/>
                    </a:lnTo>
                    <a:lnTo>
                      <a:pt x="274" y="185"/>
                    </a:lnTo>
                    <a:lnTo>
                      <a:pt x="258" y="193"/>
                    </a:lnTo>
                    <a:lnTo>
                      <a:pt x="250" y="193"/>
                    </a:lnTo>
                    <a:lnTo>
                      <a:pt x="242" y="193"/>
                    </a:lnTo>
                    <a:lnTo>
                      <a:pt x="242" y="200"/>
                    </a:lnTo>
                    <a:lnTo>
                      <a:pt x="235" y="208"/>
                    </a:lnTo>
                    <a:lnTo>
                      <a:pt x="227" y="208"/>
                    </a:lnTo>
                    <a:lnTo>
                      <a:pt x="211" y="208"/>
                    </a:lnTo>
                    <a:lnTo>
                      <a:pt x="203" y="200"/>
                    </a:lnTo>
                    <a:lnTo>
                      <a:pt x="188" y="193"/>
                    </a:lnTo>
                    <a:lnTo>
                      <a:pt x="149" y="162"/>
                    </a:lnTo>
                    <a:lnTo>
                      <a:pt x="125" y="131"/>
                    </a:lnTo>
                    <a:lnTo>
                      <a:pt x="109" y="116"/>
                    </a:lnTo>
                    <a:lnTo>
                      <a:pt x="102" y="108"/>
                    </a:lnTo>
                    <a:lnTo>
                      <a:pt x="86" y="108"/>
                    </a:lnTo>
                    <a:lnTo>
                      <a:pt x="70" y="100"/>
                    </a:lnTo>
                    <a:lnTo>
                      <a:pt x="55" y="92"/>
                    </a:lnTo>
                    <a:lnTo>
                      <a:pt x="0" y="77"/>
                    </a:lnTo>
                    <a:lnTo>
                      <a:pt x="31" y="0"/>
                    </a:lnTo>
                    <a:lnTo>
                      <a:pt x="70" y="15"/>
                    </a:lnTo>
                  </a:path>
                </a:pathLst>
              </a:custGeom>
              <a:solidFill>
                <a:srgbClr val="F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89" name="Freeform 365">
                <a:extLst>
                  <a:ext uri="{FF2B5EF4-FFF2-40B4-BE49-F238E27FC236}">
                    <a16:creationId xmlns:a16="http://schemas.microsoft.com/office/drawing/2014/main" id="{DC68BCE0-9F0B-2DCB-FFEF-EC9F35074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0" y="1350"/>
                <a:ext cx="345" cy="209"/>
              </a:xfrm>
              <a:custGeom>
                <a:avLst/>
                <a:gdLst>
                  <a:gd name="T0" fmla="*/ 70 w 345"/>
                  <a:gd name="T1" fmla="*/ 15 h 209"/>
                  <a:gd name="T2" fmla="*/ 141 w 345"/>
                  <a:gd name="T3" fmla="*/ 31 h 209"/>
                  <a:gd name="T4" fmla="*/ 149 w 345"/>
                  <a:gd name="T5" fmla="*/ 31 h 209"/>
                  <a:gd name="T6" fmla="*/ 156 w 345"/>
                  <a:gd name="T7" fmla="*/ 31 h 209"/>
                  <a:gd name="T8" fmla="*/ 188 w 345"/>
                  <a:gd name="T9" fmla="*/ 23 h 209"/>
                  <a:gd name="T10" fmla="*/ 211 w 345"/>
                  <a:gd name="T11" fmla="*/ 23 h 209"/>
                  <a:gd name="T12" fmla="*/ 227 w 345"/>
                  <a:gd name="T13" fmla="*/ 31 h 209"/>
                  <a:gd name="T14" fmla="*/ 250 w 345"/>
                  <a:gd name="T15" fmla="*/ 46 h 209"/>
                  <a:gd name="T16" fmla="*/ 266 w 345"/>
                  <a:gd name="T17" fmla="*/ 54 h 209"/>
                  <a:gd name="T18" fmla="*/ 274 w 345"/>
                  <a:gd name="T19" fmla="*/ 54 h 209"/>
                  <a:gd name="T20" fmla="*/ 321 w 345"/>
                  <a:gd name="T21" fmla="*/ 92 h 209"/>
                  <a:gd name="T22" fmla="*/ 336 w 345"/>
                  <a:gd name="T23" fmla="*/ 108 h 209"/>
                  <a:gd name="T24" fmla="*/ 336 w 345"/>
                  <a:gd name="T25" fmla="*/ 116 h 209"/>
                  <a:gd name="T26" fmla="*/ 344 w 345"/>
                  <a:gd name="T27" fmla="*/ 146 h 209"/>
                  <a:gd name="T28" fmla="*/ 344 w 345"/>
                  <a:gd name="T29" fmla="*/ 154 h 209"/>
                  <a:gd name="T30" fmla="*/ 336 w 345"/>
                  <a:gd name="T31" fmla="*/ 154 h 209"/>
                  <a:gd name="T32" fmla="*/ 336 w 345"/>
                  <a:gd name="T33" fmla="*/ 162 h 209"/>
                  <a:gd name="T34" fmla="*/ 328 w 345"/>
                  <a:gd name="T35" fmla="*/ 162 h 209"/>
                  <a:gd name="T36" fmla="*/ 321 w 345"/>
                  <a:gd name="T37" fmla="*/ 162 h 209"/>
                  <a:gd name="T38" fmla="*/ 313 w 345"/>
                  <a:gd name="T39" fmla="*/ 162 h 209"/>
                  <a:gd name="T40" fmla="*/ 297 w 345"/>
                  <a:gd name="T41" fmla="*/ 146 h 209"/>
                  <a:gd name="T42" fmla="*/ 305 w 345"/>
                  <a:gd name="T43" fmla="*/ 131 h 209"/>
                  <a:gd name="T44" fmla="*/ 281 w 345"/>
                  <a:gd name="T45" fmla="*/ 116 h 209"/>
                  <a:gd name="T46" fmla="*/ 274 w 345"/>
                  <a:gd name="T47" fmla="*/ 100 h 209"/>
                  <a:gd name="T48" fmla="*/ 281 w 345"/>
                  <a:gd name="T49" fmla="*/ 116 h 209"/>
                  <a:gd name="T50" fmla="*/ 281 w 345"/>
                  <a:gd name="T51" fmla="*/ 123 h 209"/>
                  <a:gd name="T52" fmla="*/ 297 w 345"/>
                  <a:gd name="T53" fmla="*/ 139 h 209"/>
                  <a:gd name="T54" fmla="*/ 305 w 345"/>
                  <a:gd name="T55" fmla="*/ 154 h 209"/>
                  <a:gd name="T56" fmla="*/ 305 w 345"/>
                  <a:gd name="T57" fmla="*/ 162 h 209"/>
                  <a:gd name="T58" fmla="*/ 305 w 345"/>
                  <a:gd name="T59" fmla="*/ 169 h 209"/>
                  <a:gd name="T60" fmla="*/ 297 w 345"/>
                  <a:gd name="T61" fmla="*/ 169 h 209"/>
                  <a:gd name="T62" fmla="*/ 289 w 345"/>
                  <a:gd name="T63" fmla="*/ 177 h 209"/>
                  <a:gd name="T64" fmla="*/ 281 w 345"/>
                  <a:gd name="T65" fmla="*/ 177 h 209"/>
                  <a:gd name="T66" fmla="*/ 274 w 345"/>
                  <a:gd name="T67" fmla="*/ 185 h 209"/>
                  <a:gd name="T68" fmla="*/ 258 w 345"/>
                  <a:gd name="T69" fmla="*/ 193 h 209"/>
                  <a:gd name="T70" fmla="*/ 250 w 345"/>
                  <a:gd name="T71" fmla="*/ 193 h 209"/>
                  <a:gd name="T72" fmla="*/ 242 w 345"/>
                  <a:gd name="T73" fmla="*/ 193 h 209"/>
                  <a:gd name="T74" fmla="*/ 242 w 345"/>
                  <a:gd name="T75" fmla="*/ 200 h 209"/>
                  <a:gd name="T76" fmla="*/ 235 w 345"/>
                  <a:gd name="T77" fmla="*/ 208 h 209"/>
                  <a:gd name="T78" fmla="*/ 227 w 345"/>
                  <a:gd name="T79" fmla="*/ 208 h 209"/>
                  <a:gd name="T80" fmla="*/ 211 w 345"/>
                  <a:gd name="T81" fmla="*/ 208 h 209"/>
                  <a:gd name="T82" fmla="*/ 203 w 345"/>
                  <a:gd name="T83" fmla="*/ 200 h 209"/>
                  <a:gd name="T84" fmla="*/ 188 w 345"/>
                  <a:gd name="T85" fmla="*/ 193 h 209"/>
                  <a:gd name="T86" fmla="*/ 149 w 345"/>
                  <a:gd name="T87" fmla="*/ 162 h 209"/>
                  <a:gd name="T88" fmla="*/ 125 w 345"/>
                  <a:gd name="T89" fmla="*/ 131 h 209"/>
                  <a:gd name="T90" fmla="*/ 109 w 345"/>
                  <a:gd name="T91" fmla="*/ 116 h 209"/>
                  <a:gd name="T92" fmla="*/ 102 w 345"/>
                  <a:gd name="T93" fmla="*/ 108 h 209"/>
                  <a:gd name="T94" fmla="*/ 86 w 345"/>
                  <a:gd name="T95" fmla="*/ 108 h 209"/>
                  <a:gd name="T96" fmla="*/ 70 w 345"/>
                  <a:gd name="T97" fmla="*/ 100 h 209"/>
                  <a:gd name="T98" fmla="*/ 55 w 345"/>
                  <a:gd name="T99" fmla="*/ 92 h 209"/>
                  <a:gd name="T100" fmla="*/ 0 w 345"/>
                  <a:gd name="T101" fmla="*/ 77 h 209"/>
                  <a:gd name="T102" fmla="*/ 31 w 345"/>
                  <a:gd name="T103" fmla="*/ 0 h 209"/>
                  <a:gd name="T104" fmla="*/ 70 w 345"/>
                  <a:gd name="T105" fmla="*/ 1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5" h="209">
                    <a:moveTo>
                      <a:pt x="70" y="15"/>
                    </a:moveTo>
                    <a:lnTo>
                      <a:pt x="141" y="31"/>
                    </a:lnTo>
                    <a:lnTo>
                      <a:pt x="149" y="31"/>
                    </a:lnTo>
                    <a:lnTo>
                      <a:pt x="156" y="31"/>
                    </a:lnTo>
                    <a:lnTo>
                      <a:pt x="188" y="23"/>
                    </a:lnTo>
                    <a:lnTo>
                      <a:pt x="211" y="23"/>
                    </a:lnTo>
                    <a:lnTo>
                      <a:pt x="227" y="31"/>
                    </a:lnTo>
                    <a:lnTo>
                      <a:pt x="250" y="46"/>
                    </a:lnTo>
                    <a:lnTo>
                      <a:pt x="266" y="54"/>
                    </a:lnTo>
                    <a:lnTo>
                      <a:pt x="274" y="54"/>
                    </a:lnTo>
                    <a:lnTo>
                      <a:pt x="321" y="92"/>
                    </a:lnTo>
                    <a:lnTo>
                      <a:pt x="336" y="108"/>
                    </a:lnTo>
                    <a:lnTo>
                      <a:pt x="336" y="116"/>
                    </a:lnTo>
                    <a:lnTo>
                      <a:pt x="344" y="146"/>
                    </a:lnTo>
                    <a:lnTo>
                      <a:pt x="344" y="154"/>
                    </a:lnTo>
                    <a:lnTo>
                      <a:pt x="336" y="154"/>
                    </a:lnTo>
                    <a:lnTo>
                      <a:pt x="336" y="162"/>
                    </a:lnTo>
                    <a:lnTo>
                      <a:pt x="328" y="162"/>
                    </a:lnTo>
                    <a:lnTo>
                      <a:pt x="321" y="162"/>
                    </a:lnTo>
                    <a:lnTo>
                      <a:pt x="313" y="162"/>
                    </a:lnTo>
                    <a:lnTo>
                      <a:pt x="297" y="146"/>
                    </a:lnTo>
                    <a:lnTo>
                      <a:pt x="305" y="131"/>
                    </a:lnTo>
                    <a:lnTo>
                      <a:pt x="281" y="116"/>
                    </a:lnTo>
                    <a:lnTo>
                      <a:pt x="274" y="100"/>
                    </a:lnTo>
                    <a:lnTo>
                      <a:pt x="281" y="116"/>
                    </a:lnTo>
                    <a:lnTo>
                      <a:pt x="281" y="123"/>
                    </a:lnTo>
                    <a:lnTo>
                      <a:pt x="297" y="139"/>
                    </a:lnTo>
                    <a:lnTo>
                      <a:pt x="305" y="154"/>
                    </a:lnTo>
                    <a:lnTo>
                      <a:pt x="305" y="162"/>
                    </a:lnTo>
                    <a:lnTo>
                      <a:pt x="305" y="169"/>
                    </a:lnTo>
                    <a:lnTo>
                      <a:pt x="297" y="169"/>
                    </a:lnTo>
                    <a:lnTo>
                      <a:pt x="289" y="177"/>
                    </a:lnTo>
                    <a:lnTo>
                      <a:pt x="281" y="177"/>
                    </a:lnTo>
                    <a:lnTo>
                      <a:pt x="274" y="185"/>
                    </a:lnTo>
                    <a:lnTo>
                      <a:pt x="258" y="193"/>
                    </a:lnTo>
                    <a:lnTo>
                      <a:pt x="250" y="193"/>
                    </a:lnTo>
                    <a:lnTo>
                      <a:pt x="242" y="193"/>
                    </a:lnTo>
                    <a:lnTo>
                      <a:pt x="242" y="200"/>
                    </a:lnTo>
                    <a:lnTo>
                      <a:pt x="235" y="208"/>
                    </a:lnTo>
                    <a:lnTo>
                      <a:pt x="227" y="208"/>
                    </a:lnTo>
                    <a:lnTo>
                      <a:pt x="211" y="208"/>
                    </a:lnTo>
                    <a:lnTo>
                      <a:pt x="203" y="200"/>
                    </a:lnTo>
                    <a:lnTo>
                      <a:pt x="188" y="193"/>
                    </a:lnTo>
                    <a:lnTo>
                      <a:pt x="149" y="162"/>
                    </a:lnTo>
                    <a:lnTo>
                      <a:pt x="125" y="131"/>
                    </a:lnTo>
                    <a:lnTo>
                      <a:pt x="109" y="116"/>
                    </a:lnTo>
                    <a:lnTo>
                      <a:pt x="102" y="108"/>
                    </a:lnTo>
                    <a:lnTo>
                      <a:pt x="86" y="108"/>
                    </a:lnTo>
                    <a:lnTo>
                      <a:pt x="70" y="100"/>
                    </a:lnTo>
                    <a:lnTo>
                      <a:pt x="55" y="92"/>
                    </a:lnTo>
                    <a:lnTo>
                      <a:pt x="0" y="77"/>
                    </a:lnTo>
                    <a:lnTo>
                      <a:pt x="31" y="0"/>
                    </a:lnTo>
                    <a:lnTo>
                      <a:pt x="70" y="15"/>
                    </a:lnTo>
                  </a:path>
                </a:pathLst>
              </a:custGeom>
              <a:solidFill>
                <a:srgbClr val="F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90" name="Freeform 366">
                <a:extLst>
                  <a:ext uri="{FF2B5EF4-FFF2-40B4-BE49-F238E27FC236}">
                    <a16:creationId xmlns:a16="http://schemas.microsoft.com/office/drawing/2014/main" id="{B8A1C89F-DFB0-764D-3817-8D4F97C4F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" y="1338"/>
                <a:ext cx="353" cy="225"/>
              </a:xfrm>
              <a:custGeom>
                <a:avLst/>
                <a:gdLst>
                  <a:gd name="T0" fmla="*/ 72 w 353"/>
                  <a:gd name="T1" fmla="*/ 24 h 225"/>
                  <a:gd name="T2" fmla="*/ 144 w 353"/>
                  <a:gd name="T3" fmla="*/ 40 h 225"/>
                  <a:gd name="T4" fmla="*/ 152 w 353"/>
                  <a:gd name="T5" fmla="*/ 40 h 225"/>
                  <a:gd name="T6" fmla="*/ 160 w 353"/>
                  <a:gd name="T7" fmla="*/ 40 h 225"/>
                  <a:gd name="T8" fmla="*/ 192 w 353"/>
                  <a:gd name="T9" fmla="*/ 32 h 225"/>
                  <a:gd name="T10" fmla="*/ 216 w 353"/>
                  <a:gd name="T11" fmla="*/ 32 h 225"/>
                  <a:gd name="T12" fmla="*/ 232 w 353"/>
                  <a:gd name="T13" fmla="*/ 40 h 225"/>
                  <a:gd name="T14" fmla="*/ 256 w 353"/>
                  <a:gd name="T15" fmla="*/ 56 h 225"/>
                  <a:gd name="T16" fmla="*/ 272 w 353"/>
                  <a:gd name="T17" fmla="*/ 64 h 225"/>
                  <a:gd name="T18" fmla="*/ 280 w 353"/>
                  <a:gd name="T19" fmla="*/ 64 h 225"/>
                  <a:gd name="T20" fmla="*/ 328 w 353"/>
                  <a:gd name="T21" fmla="*/ 104 h 225"/>
                  <a:gd name="T22" fmla="*/ 344 w 353"/>
                  <a:gd name="T23" fmla="*/ 120 h 225"/>
                  <a:gd name="T24" fmla="*/ 344 w 353"/>
                  <a:gd name="T25" fmla="*/ 128 h 225"/>
                  <a:gd name="T26" fmla="*/ 344 w 353"/>
                  <a:gd name="T27" fmla="*/ 152 h 225"/>
                  <a:gd name="T28" fmla="*/ 352 w 353"/>
                  <a:gd name="T29" fmla="*/ 160 h 225"/>
                  <a:gd name="T30" fmla="*/ 344 w 353"/>
                  <a:gd name="T31" fmla="*/ 168 h 225"/>
                  <a:gd name="T32" fmla="*/ 336 w 353"/>
                  <a:gd name="T33" fmla="*/ 176 h 225"/>
                  <a:gd name="T34" fmla="*/ 328 w 353"/>
                  <a:gd name="T35" fmla="*/ 176 h 225"/>
                  <a:gd name="T36" fmla="*/ 320 w 353"/>
                  <a:gd name="T37" fmla="*/ 176 h 225"/>
                  <a:gd name="T38" fmla="*/ 304 w 353"/>
                  <a:gd name="T39" fmla="*/ 160 h 225"/>
                  <a:gd name="T40" fmla="*/ 312 w 353"/>
                  <a:gd name="T41" fmla="*/ 144 h 225"/>
                  <a:gd name="T42" fmla="*/ 288 w 353"/>
                  <a:gd name="T43" fmla="*/ 128 h 225"/>
                  <a:gd name="T44" fmla="*/ 280 w 353"/>
                  <a:gd name="T45" fmla="*/ 112 h 225"/>
                  <a:gd name="T46" fmla="*/ 288 w 353"/>
                  <a:gd name="T47" fmla="*/ 128 h 225"/>
                  <a:gd name="T48" fmla="*/ 288 w 353"/>
                  <a:gd name="T49" fmla="*/ 136 h 225"/>
                  <a:gd name="T50" fmla="*/ 304 w 353"/>
                  <a:gd name="T51" fmla="*/ 152 h 225"/>
                  <a:gd name="T52" fmla="*/ 312 w 353"/>
                  <a:gd name="T53" fmla="*/ 168 h 225"/>
                  <a:gd name="T54" fmla="*/ 312 w 353"/>
                  <a:gd name="T55" fmla="*/ 176 h 225"/>
                  <a:gd name="T56" fmla="*/ 312 w 353"/>
                  <a:gd name="T57" fmla="*/ 184 h 225"/>
                  <a:gd name="T58" fmla="*/ 304 w 353"/>
                  <a:gd name="T59" fmla="*/ 184 h 225"/>
                  <a:gd name="T60" fmla="*/ 296 w 353"/>
                  <a:gd name="T61" fmla="*/ 192 h 225"/>
                  <a:gd name="T62" fmla="*/ 288 w 353"/>
                  <a:gd name="T63" fmla="*/ 192 h 225"/>
                  <a:gd name="T64" fmla="*/ 280 w 353"/>
                  <a:gd name="T65" fmla="*/ 200 h 225"/>
                  <a:gd name="T66" fmla="*/ 264 w 353"/>
                  <a:gd name="T67" fmla="*/ 208 h 225"/>
                  <a:gd name="T68" fmla="*/ 256 w 353"/>
                  <a:gd name="T69" fmla="*/ 208 h 225"/>
                  <a:gd name="T70" fmla="*/ 248 w 353"/>
                  <a:gd name="T71" fmla="*/ 208 h 225"/>
                  <a:gd name="T72" fmla="*/ 248 w 353"/>
                  <a:gd name="T73" fmla="*/ 216 h 225"/>
                  <a:gd name="T74" fmla="*/ 240 w 353"/>
                  <a:gd name="T75" fmla="*/ 224 h 225"/>
                  <a:gd name="T76" fmla="*/ 224 w 353"/>
                  <a:gd name="T77" fmla="*/ 224 h 225"/>
                  <a:gd name="T78" fmla="*/ 216 w 353"/>
                  <a:gd name="T79" fmla="*/ 224 h 225"/>
                  <a:gd name="T80" fmla="*/ 208 w 353"/>
                  <a:gd name="T81" fmla="*/ 216 h 225"/>
                  <a:gd name="T82" fmla="*/ 192 w 353"/>
                  <a:gd name="T83" fmla="*/ 208 h 225"/>
                  <a:gd name="T84" fmla="*/ 152 w 353"/>
                  <a:gd name="T85" fmla="*/ 168 h 225"/>
                  <a:gd name="T86" fmla="*/ 128 w 353"/>
                  <a:gd name="T87" fmla="*/ 144 h 225"/>
                  <a:gd name="T88" fmla="*/ 112 w 353"/>
                  <a:gd name="T89" fmla="*/ 128 h 225"/>
                  <a:gd name="T90" fmla="*/ 96 w 353"/>
                  <a:gd name="T91" fmla="*/ 120 h 225"/>
                  <a:gd name="T92" fmla="*/ 88 w 353"/>
                  <a:gd name="T93" fmla="*/ 120 h 225"/>
                  <a:gd name="T94" fmla="*/ 64 w 353"/>
                  <a:gd name="T95" fmla="*/ 112 h 225"/>
                  <a:gd name="T96" fmla="*/ 56 w 353"/>
                  <a:gd name="T97" fmla="*/ 104 h 225"/>
                  <a:gd name="T98" fmla="*/ 0 w 353"/>
                  <a:gd name="T99" fmla="*/ 88 h 225"/>
                  <a:gd name="T100" fmla="*/ 32 w 353"/>
                  <a:gd name="T101" fmla="*/ 0 h 225"/>
                  <a:gd name="T102" fmla="*/ 72 w 353"/>
                  <a:gd name="T103" fmla="*/ 2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3" h="225">
                    <a:moveTo>
                      <a:pt x="72" y="24"/>
                    </a:moveTo>
                    <a:lnTo>
                      <a:pt x="144" y="40"/>
                    </a:lnTo>
                    <a:lnTo>
                      <a:pt x="152" y="40"/>
                    </a:lnTo>
                    <a:lnTo>
                      <a:pt x="160" y="40"/>
                    </a:lnTo>
                    <a:lnTo>
                      <a:pt x="192" y="32"/>
                    </a:lnTo>
                    <a:lnTo>
                      <a:pt x="216" y="32"/>
                    </a:lnTo>
                    <a:lnTo>
                      <a:pt x="232" y="40"/>
                    </a:lnTo>
                    <a:lnTo>
                      <a:pt x="256" y="56"/>
                    </a:lnTo>
                    <a:lnTo>
                      <a:pt x="272" y="64"/>
                    </a:lnTo>
                    <a:lnTo>
                      <a:pt x="280" y="64"/>
                    </a:lnTo>
                    <a:lnTo>
                      <a:pt x="328" y="104"/>
                    </a:lnTo>
                    <a:lnTo>
                      <a:pt x="344" y="120"/>
                    </a:lnTo>
                    <a:lnTo>
                      <a:pt x="344" y="128"/>
                    </a:lnTo>
                    <a:lnTo>
                      <a:pt x="344" y="152"/>
                    </a:lnTo>
                    <a:lnTo>
                      <a:pt x="352" y="160"/>
                    </a:lnTo>
                    <a:lnTo>
                      <a:pt x="344" y="168"/>
                    </a:lnTo>
                    <a:lnTo>
                      <a:pt x="336" y="176"/>
                    </a:lnTo>
                    <a:lnTo>
                      <a:pt x="328" y="176"/>
                    </a:lnTo>
                    <a:lnTo>
                      <a:pt x="320" y="176"/>
                    </a:lnTo>
                    <a:lnTo>
                      <a:pt x="304" y="160"/>
                    </a:lnTo>
                    <a:lnTo>
                      <a:pt x="312" y="144"/>
                    </a:lnTo>
                    <a:lnTo>
                      <a:pt x="288" y="128"/>
                    </a:lnTo>
                    <a:lnTo>
                      <a:pt x="280" y="112"/>
                    </a:lnTo>
                    <a:lnTo>
                      <a:pt x="288" y="128"/>
                    </a:lnTo>
                    <a:lnTo>
                      <a:pt x="288" y="136"/>
                    </a:lnTo>
                    <a:lnTo>
                      <a:pt x="304" y="152"/>
                    </a:lnTo>
                    <a:lnTo>
                      <a:pt x="312" y="168"/>
                    </a:lnTo>
                    <a:lnTo>
                      <a:pt x="312" y="176"/>
                    </a:lnTo>
                    <a:lnTo>
                      <a:pt x="312" y="184"/>
                    </a:lnTo>
                    <a:lnTo>
                      <a:pt x="304" y="184"/>
                    </a:lnTo>
                    <a:lnTo>
                      <a:pt x="296" y="192"/>
                    </a:lnTo>
                    <a:lnTo>
                      <a:pt x="288" y="192"/>
                    </a:lnTo>
                    <a:lnTo>
                      <a:pt x="280" y="200"/>
                    </a:lnTo>
                    <a:lnTo>
                      <a:pt x="264" y="208"/>
                    </a:lnTo>
                    <a:lnTo>
                      <a:pt x="256" y="208"/>
                    </a:lnTo>
                    <a:lnTo>
                      <a:pt x="248" y="208"/>
                    </a:lnTo>
                    <a:lnTo>
                      <a:pt x="248" y="216"/>
                    </a:lnTo>
                    <a:lnTo>
                      <a:pt x="240" y="224"/>
                    </a:lnTo>
                    <a:lnTo>
                      <a:pt x="224" y="224"/>
                    </a:lnTo>
                    <a:lnTo>
                      <a:pt x="216" y="224"/>
                    </a:lnTo>
                    <a:lnTo>
                      <a:pt x="208" y="216"/>
                    </a:lnTo>
                    <a:lnTo>
                      <a:pt x="192" y="208"/>
                    </a:lnTo>
                    <a:lnTo>
                      <a:pt x="152" y="168"/>
                    </a:lnTo>
                    <a:lnTo>
                      <a:pt x="128" y="144"/>
                    </a:lnTo>
                    <a:lnTo>
                      <a:pt x="112" y="128"/>
                    </a:lnTo>
                    <a:lnTo>
                      <a:pt x="96" y="120"/>
                    </a:lnTo>
                    <a:lnTo>
                      <a:pt x="88" y="120"/>
                    </a:lnTo>
                    <a:lnTo>
                      <a:pt x="64" y="112"/>
                    </a:lnTo>
                    <a:lnTo>
                      <a:pt x="56" y="104"/>
                    </a:lnTo>
                    <a:lnTo>
                      <a:pt x="0" y="88"/>
                    </a:lnTo>
                    <a:lnTo>
                      <a:pt x="32" y="0"/>
                    </a:lnTo>
                    <a:lnTo>
                      <a:pt x="72" y="2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91" name="Freeform 367">
                <a:extLst>
                  <a:ext uri="{FF2B5EF4-FFF2-40B4-BE49-F238E27FC236}">
                    <a16:creationId xmlns:a16="http://schemas.microsoft.com/office/drawing/2014/main" id="{FB614F6F-F6FD-16BC-E763-120D69C89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6" y="1442"/>
                <a:ext cx="33" cy="73"/>
              </a:xfrm>
              <a:custGeom>
                <a:avLst/>
                <a:gdLst>
                  <a:gd name="T0" fmla="*/ 0 w 33"/>
                  <a:gd name="T1" fmla="*/ 0 h 73"/>
                  <a:gd name="T2" fmla="*/ 0 w 33"/>
                  <a:gd name="T3" fmla="*/ 8 h 73"/>
                  <a:gd name="T4" fmla="*/ 8 w 33"/>
                  <a:gd name="T5" fmla="*/ 24 h 73"/>
                  <a:gd name="T6" fmla="*/ 16 w 33"/>
                  <a:gd name="T7" fmla="*/ 32 h 73"/>
                  <a:gd name="T8" fmla="*/ 24 w 33"/>
                  <a:gd name="T9" fmla="*/ 48 h 73"/>
                  <a:gd name="T10" fmla="*/ 32 w 33"/>
                  <a:gd name="T11" fmla="*/ 56 h 73"/>
                  <a:gd name="T12" fmla="*/ 32 w 33"/>
                  <a:gd name="T13" fmla="*/ 64 h 73"/>
                  <a:gd name="T14" fmla="*/ 32 w 33"/>
                  <a:gd name="T15" fmla="*/ 7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73">
                    <a:moveTo>
                      <a:pt x="0" y="0"/>
                    </a:moveTo>
                    <a:lnTo>
                      <a:pt x="0" y="8"/>
                    </a:lnTo>
                    <a:lnTo>
                      <a:pt x="8" y="24"/>
                    </a:lnTo>
                    <a:lnTo>
                      <a:pt x="16" y="32"/>
                    </a:lnTo>
                    <a:lnTo>
                      <a:pt x="24" y="48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2" y="7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92" name="Freeform 368">
                <a:extLst>
                  <a:ext uri="{FF2B5EF4-FFF2-40B4-BE49-F238E27FC236}">
                    <a16:creationId xmlns:a16="http://schemas.microsoft.com/office/drawing/2014/main" id="{FBC561CB-9400-746E-A664-6DC54AAE2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8" y="1502"/>
                <a:ext cx="137" cy="57"/>
              </a:xfrm>
              <a:custGeom>
                <a:avLst/>
                <a:gdLst>
                  <a:gd name="T0" fmla="*/ 0 w 137"/>
                  <a:gd name="T1" fmla="*/ 49 h 57"/>
                  <a:gd name="T2" fmla="*/ 8 w 137"/>
                  <a:gd name="T3" fmla="*/ 56 h 57"/>
                  <a:gd name="T4" fmla="*/ 15 w 137"/>
                  <a:gd name="T5" fmla="*/ 56 h 57"/>
                  <a:gd name="T6" fmla="*/ 23 w 137"/>
                  <a:gd name="T7" fmla="*/ 56 h 57"/>
                  <a:gd name="T8" fmla="*/ 30 w 137"/>
                  <a:gd name="T9" fmla="*/ 56 h 57"/>
                  <a:gd name="T10" fmla="*/ 30 w 137"/>
                  <a:gd name="T11" fmla="*/ 49 h 57"/>
                  <a:gd name="T12" fmla="*/ 38 w 137"/>
                  <a:gd name="T13" fmla="*/ 49 h 57"/>
                  <a:gd name="T14" fmla="*/ 38 w 137"/>
                  <a:gd name="T15" fmla="*/ 42 h 57"/>
                  <a:gd name="T16" fmla="*/ 45 w 137"/>
                  <a:gd name="T17" fmla="*/ 42 h 57"/>
                  <a:gd name="T18" fmla="*/ 53 w 137"/>
                  <a:gd name="T19" fmla="*/ 42 h 57"/>
                  <a:gd name="T20" fmla="*/ 60 w 137"/>
                  <a:gd name="T21" fmla="*/ 42 h 57"/>
                  <a:gd name="T22" fmla="*/ 68 w 137"/>
                  <a:gd name="T23" fmla="*/ 35 h 57"/>
                  <a:gd name="T24" fmla="*/ 68 w 137"/>
                  <a:gd name="T25" fmla="*/ 28 h 57"/>
                  <a:gd name="T26" fmla="*/ 76 w 137"/>
                  <a:gd name="T27" fmla="*/ 28 h 57"/>
                  <a:gd name="T28" fmla="*/ 83 w 137"/>
                  <a:gd name="T29" fmla="*/ 28 h 57"/>
                  <a:gd name="T30" fmla="*/ 91 w 137"/>
                  <a:gd name="T31" fmla="*/ 28 h 57"/>
                  <a:gd name="T32" fmla="*/ 91 w 137"/>
                  <a:gd name="T33" fmla="*/ 21 h 57"/>
                  <a:gd name="T34" fmla="*/ 98 w 137"/>
                  <a:gd name="T35" fmla="*/ 21 h 57"/>
                  <a:gd name="T36" fmla="*/ 98 w 137"/>
                  <a:gd name="T37" fmla="*/ 14 h 57"/>
                  <a:gd name="T38" fmla="*/ 106 w 137"/>
                  <a:gd name="T39" fmla="*/ 14 h 57"/>
                  <a:gd name="T40" fmla="*/ 113 w 137"/>
                  <a:gd name="T41" fmla="*/ 14 h 57"/>
                  <a:gd name="T42" fmla="*/ 121 w 137"/>
                  <a:gd name="T43" fmla="*/ 14 h 57"/>
                  <a:gd name="T44" fmla="*/ 128 w 137"/>
                  <a:gd name="T45" fmla="*/ 14 h 57"/>
                  <a:gd name="T46" fmla="*/ 128 w 137"/>
                  <a:gd name="T47" fmla="*/ 7 h 57"/>
                  <a:gd name="T48" fmla="*/ 136 w 137"/>
                  <a:gd name="T49" fmla="*/ 7 h 57"/>
                  <a:gd name="T50" fmla="*/ 136 w 137"/>
                  <a:gd name="T51" fmla="*/ 0 h 57"/>
                  <a:gd name="T52" fmla="*/ 128 w 137"/>
                  <a:gd name="T53" fmla="*/ 0 h 57"/>
                  <a:gd name="T54" fmla="*/ 121 w 137"/>
                  <a:gd name="T55" fmla="*/ 7 h 57"/>
                  <a:gd name="T56" fmla="*/ 113 w 137"/>
                  <a:gd name="T57" fmla="*/ 7 h 57"/>
                  <a:gd name="T58" fmla="*/ 106 w 137"/>
                  <a:gd name="T59" fmla="*/ 7 h 57"/>
                  <a:gd name="T60" fmla="*/ 98 w 137"/>
                  <a:gd name="T61" fmla="*/ 7 h 57"/>
                  <a:gd name="T62" fmla="*/ 98 w 137"/>
                  <a:gd name="T63" fmla="*/ 14 h 57"/>
                  <a:gd name="T64" fmla="*/ 91 w 137"/>
                  <a:gd name="T65" fmla="*/ 14 h 57"/>
                  <a:gd name="T66" fmla="*/ 83 w 137"/>
                  <a:gd name="T67" fmla="*/ 21 h 57"/>
                  <a:gd name="T68" fmla="*/ 76 w 137"/>
                  <a:gd name="T69" fmla="*/ 21 h 57"/>
                  <a:gd name="T70" fmla="*/ 68 w 137"/>
                  <a:gd name="T71" fmla="*/ 21 h 57"/>
                  <a:gd name="T72" fmla="*/ 60 w 137"/>
                  <a:gd name="T73" fmla="*/ 28 h 57"/>
                  <a:gd name="T74" fmla="*/ 60 w 137"/>
                  <a:gd name="T75" fmla="*/ 35 h 57"/>
                  <a:gd name="T76" fmla="*/ 53 w 137"/>
                  <a:gd name="T77" fmla="*/ 35 h 57"/>
                  <a:gd name="T78" fmla="*/ 45 w 137"/>
                  <a:gd name="T79" fmla="*/ 35 h 57"/>
                  <a:gd name="T80" fmla="*/ 38 w 137"/>
                  <a:gd name="T81" fmla="*/ 35 h 57"/>
                  <a:gd name="T82" fmla="*/ 30 w 137"/>
                  <a:gd name="T83" fmla="*/ 35 h 57"/>
                  <a:gd name="T84" fmla="*/ 30 w 137"/>
                  <a:gd name="T85" fmla="*/ 42 h 57"/>
                  <a:gd name="T86" fmla="*/ 23 w 137"/>
                  <a:gd name="T87" fmla="*/ 42 h 57"/>
                  <a:gd name="T88" fmla="*/ 23 w 137"/>
                  <a:gd name="T89" fmla="*/ 49 h 57"/>
                  <a:gd name="T90" fmla="*/ 15 w 137"/>
                  <a:gd name="T91" fmla="*/ 49 h 57"/>
                  <a:gd name="T92" fmla="*/ 8 w 137"/>
                  <a:gd name="T93" fmla="*/ 49 h 57"/>
                  <a:gd name="T94" fmla="*/ 0 w 137"/>
                  <a:gd name="T95" fmla="*/ 42 h 57"/>
                  <a:gd name="T96" fmla="*/ 0 w 137"/>
                  <a:gd name="T97" fmla="*/ 4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7" h="57">
                    <a:moveTo>
                      <a:pt x="0" y="49"/>
                    </a:moveTo>
                    <a:lnTo>
                      <a:pt x="8" y="56"/>
                    </a:lnTo>
                    <a:lnTo>
                      <a:pt x="15" y="56"/>
                    </a:lnTo>
                    <a:lnTo>
                      <a:pt x="23" y="56"/>
                    </a:lnTo>
                    <a:lnTo>
                      <a:pt x="30" y="56"/>
                    </a:lnTo>
                    <a:lnTo>
                      <a:pt x="30" y="49"/>
                    </a:lnTo>
                    <a:lnTo>
                      <a:pt x="38" y="49"/>
                    </a:lnTo>
                    <a:lnTo>
                      <a:pt x="38" y="42"/>
                    </a:lnTo>
                    <a:lnTo>
                      <a:pt x="45" y="42"/>
                    </a:lnTo>
                    <a:lnTo>
                      <a:pt x="53" y="42"/>
                    </a:lnTo>
                    <a:lnTo>
                      <a:pt x="60" y="42"/>
                    </a:lnTo>
                    <a:lnTo>
                      <a:pt x="68" y="35"/>
                    </a:lnTo>
                    <a:lnTo>
                      <a:pt x="68" y="28"/>
                    </a:lnTo>
                    <a:lnTo>
                      <a:pt x="76" y="28"/>
                    </a:lnTo>
                    <a:lnTo>
                      <a:pt x="83" y="28"/>
                    </a:lnTo>
                    <a:lnTo>
                      <a:pt x="91" y="28"/>
                    </a:lnTo>
                    <a:lnTo>
                      <a:pt x="91" y="21"/>
                    </a:lnTo>
                    <a:lnTo>
                      <a:pt x="98" y="21"/>
                    </a:lnTo>
                    <a:lnTo>
                      <a:pt x="98" y="14"/>
                    </a:lnTo>
                    <a:lnTo>
                      <a:pt x="106" y="14"/>
                    </a:lnTo>
                    <a:lnTo>
                      <a:pt x="113" y="14"/>
                    </a:lnTo>
                    <a:lnTo>
                      <a:pt x="121" y="14"/>
                    </a:lnTo>
                    <a:lnTo>
                      <a:pt x="128" y="14"/>
                    </a:lnTo>
                    <a:lnTo>
                      <a:pt x="128" y="7"/>
                    </a:lnTo>
                    <a:lnTo>
                      <a:pt x="136" y="7"/>
                    </a:lnTo>
                    <a:lnTo>
                      <a:pt x="136" y="0"/>
                    </a:lnTo>
                    <a:lnTo>
                      <a:pt x="128" y="0"/>
                    </a:lnTo>
                    <a:lnTo>
                      <a:pt x="121" y="7"/>
                    </a:lnTo>
                    <a:lnTo>
                      <a:pt x="113" y="7"/>
                    </a:lnTo>
                    <a:lnTo>
                      <a:pt x="106" y="7"/>
                    </a:lnTo>
                    <a:lnTo>
                      <a:pt x="98" y="7"/>
                    </a:lnTo>
                    <a:lnTo>
                      <a:pt x="98" y="14"/>
                    </a:lnTo>
                    <a:lnTo>
                      <a:pt x="91" y="14"/>
                    </a:lnTo>
                    <a:lnTo>
                      <a:pt x="83" y="21"/>
                    </a:lnTo>
                    <a:lnTo>
                      <a:pt x="76" y="21"/>
                    </a:lnTo>
                    <a:lnTo>
                      <a:pt x="68" y="21"/>
                    </a:lnTo>
                    <a:lnTo>
                      <a:pt x="60" y="28"/>
                    </a:lnTo>
                    <a:lnTo>
                      <a:pt x="60" y="35"/>
                    </a:lnTo>
                    <a:lnTo>
                      <a:pt x="53" y="35"/>
                    </a:lnTo>
                    <a:lnTo>
                      <a:pt x="45" y="35"/>
                    </a:lnTo>
                    <a:lnTo>
                      <a:pt x="38" y="35"/>
                    </a:lnTo>
                    <a:lnTo>
                      <a:pt x="30" y="35"/>
                    </a:lnTo>
                    <a:lnTo>
                      <a:pt x="30" y="42"/>
                    </a:lnTo>
                    <a:lnTo>
                      <a:pt x="23" y="42"/>
                    </a:lnTo>
                    <a:lnTo>
                      <a:pt x="23" y="49"/>
                    </a:lnTo>
                    <a:lnTo>
                      <a:pt x="15" y="49"/>
                    </a:lnTo>
                    <a:lnTo>
                      <a:pt x="8" y="49"/>
                    </a:ln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7F5F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93" name="Freeform 369">
                <a:extLst>
                  <a:ext uri="{FF2B5EF4-FFF2-40B4-BE49-F238E27FC236}">
                    <a16:creationId xmlns:a16="http://schemas.microsoft.com/office/drawing/2014/main" id="{1AD7CD90-105F-BDDA-4BA4-1D41D0BBF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8" y="1502"/>
                <a:ext cx="137" cy="57"/>
              </a:xfrm>
              <a:custGeom>
                <a:avLst/>
                <a:gdLst>
                  <a:gd name="T0" fmla="*/ 0 w 137"/>
                  <a:gd name="T1" fmla="*/ 49 h 57"/>
                  <a:gd name="T2" fmla="*/ 8 w 137"/>
                  <a:gd name="T3" fmla="*/ 56 h 57"/>
                  <a:gd name="T4" fmla="*/ 15 w 137"/>
                  <a:gd name="T5" fmla="*/ 56 h 57"/>
                  <a:gd name="T6" fmla="*/ 23 w 137"/>
                  <a:gd name="T7" fmla="*/ 56 h 57"/>
                  <a:gd name="T8" fmla="*/ 30 w 137"/>
                  <a:gd name="T9" fmla="*/ 56 h 57"/>
                  <a:gd name="T10" fmla="*/ 30 w 137"/>
                  <a:gd name="T11" fmla="*/ 49 h 57"/>
                  <a:gd name="T12" fmla="*/ 38 w 137"/>
                  <a:gd name="T13" fmla="*/ 49 h 57"/>
                  <a:gd name="T14" fmla="*/ 38 w 137"/>
                  <a:gd name="T15" fmla="*/ 42 h 57"/>
                  <a:gd name="T16" fmla="*/ 45 w 137"/>
                  <a:gd name="T17" fmla="*/ 42 h 57"/>
                  <a:gd name="T18" fmla="*/ 53 w 137"/>
                  <a:gd name="T19" fmla="*/ 42 h 57"/>
                  <a:gd name="T20" fmla="*/ 60 w 137"/>
                  <a:gd name="T21" fmla="*/ 42 h 57"/>
                  <a:gd name="T22" fmla="*/ 68 w 137"/>
                  <a:gd name="T23" fmla="*/ 35 h 57"/>
                  <a:gd name="T24" fmla="*/ 68 w 137"/>
                  <a:gd name="T25" fmla="*/ 28 h 57"/>
                  <a:gd name="T26" fmla="*/ 76 w 137"/>
                  <a:gd name="T27" fmla="*/ 28 h 57"/>
                  <a:gd name="T28" fmla="*/ 83 w 137"/>
                  <a:gd name="T29" fmla="*/ 28 h 57"/>
                  <a:gd name="T30" fmla="*/ 91 w 137"/>
                  <a:gd name="T31" fmla="*/ 28 h 57"/>
                  <a:gd name="T32" fmla="*/ 91 w 137"/>
                  <a:gd name="T33" fmla="*/ 21 h 57"/>
                  <a:gd name="T34" fmla="*/ 98 w 137"/>
                  <a:gd name="T35" fmla="*/ 21 h 57"/>
                  <a:gd name="T36" fmla="*/ 98 w 137"/>
                  <a:gd name="T37" fmla="*/ 14 h 57"/>
                  <a:gd name="T38" fmla="*/ 106 w 137"/>
                  <a:gd name="T39" fmla="*/ 14 h 57"/>
                  <a:gd name="T40" fmla="*/ 113 w 137"/>
                  <a:gd name="T41" fmla="*/ 14 h 57"/>
                  <a:gd name="T42" fmla="*/ 121 w 137"/>
                  <a:gd name="T43" fmla="*/ 14 h 57"/>
                  <a:gd name="T44" fmla="*/ 128 w 137"/>
                  <a:gd name="T45" fmla="*/ 14 h 57"/>
                  <a:gd name="T46" fmla="*/ 128 w 137"/>
                  <a:gd name="T47" fmla="*/ 7 h 57"/>
                  <a:gd name="T48" fmla="*/ 136 w 137"/>
                  <a:gd name="T49" fmla="*/ 7 h 57"/>
                  <a:gd name="T50" fmla="*/ 136 w 137"/>
                  <a:gd name="T51" fmla="*/ 0 h 57"/>
                  <a:gd name="T52" fmla="*/ 128 w 137"/>
                  <a:gd name="T53" fmla="*/ 0 h 57"/>
                  <a:gd name="T54" fmla="*/ 121 w 137"/>
                  <a:gd name="T55" fmla="*/ 7 h 57"/>
                  <a:gd name="T56" fmla="*/ 113 w 137"/>
                  <a:gd name="T57" fmla="*/ 7 h 57"/>
                  <a:gd name="T58" fmla="*/ 106 w 137"/>
                  <a:gd name="T59" fmla="*/ 7 h 57"/>
                  <a:gd name="T60" fmla="*/ 98 w 137"/>
                  <a:gd name="T61" fmla="*/ 7 h 57"/>
                  <a:gd name="T62" fmla="*/ 98 w 137"/>
                  <a:gd name="T63" fmla="*/ 14 h 57"/>
                  <a:gd name="T64" fmla="*/ 91 w 137"/>
                  <a:gd name="T65" fmla="*/ 14 h 57"/>
                  <a:gd name="T66" fmla="*/ 83 w 137"/>
                  <a:gd name="T67" fmla="*/ 21 h 57"/>
                  <a:gd name="T68" fmla="*/ 76 w 137"/>
                  <a:gd name="T69" fmla="*/ 21 h 57"/>
                  <a:gd name="T70" fmla="*/ 68 w 137"/>
                  <a:gd name="T71" fmla="*/ 21 h 57"/>
                  <a:gd name="T72" fmla="*/ 60 w 137"/>
                  <a:gd name="T73" fmla="*/ 28 h 57"/>
                  <a:gd name="T74" fmla="*/ 60 w 137"/>
                  <a:gd name="T75" fmla="*/ 35 h 57"/>
                  <a:gd name="T76" fmla="*/ 53 w 137"/>
                  <a:gd name="T77" fmla="*/ 35 h 57"/>
                  <a:gd name="T78" fmla="*/ 45 w 137"/>
                  <a:gd name="T79" fmla="*/ 35 h 57"/>
                  <a:gd name="T80" fmla="*/ 38 w 137"/>
                  <a:gd name="T81" fmla="*/ 35 h 57"/>
                  <a:gd name="T82" fmla="*/ 30 w 137"/>
                  <a:gd name="T83" fmla="*/ 35 h 57"/>
                  <a:gd name="T84" fmla="*/ 30 w 137"/>
                  <a:gd name="T85" fmla="*/ 42 h 57"/>
                  <a:gd name="T86" fmla="*/ 23 w 137"/>
                  <a:gd name="T87" fmla="*/ 42 h 57"/>
                  <a:gd name="T88" fmla="*/ 23 w 137"/>
                  <a:gd name="T89" fmla="*/ 49 h 57"/>
                  <a:gd name="T90" fmla="*/ 15 w 137"/>
                  <a:gd name="T91" fmla="*/ 49 h 57"/>
                  <a:gd name="T92" fmla="*/ 8 w 137"/>
                  <a:gd name="T93" fmla="*/ 49 h 57"/>
                  <a:gd name="T94" fmla="*/ 0 w 137"/>
                  <a:gd name="T95" fmla="*/ 42 h 57"/>
                  <a:gd name="T96" fmla="*/ 0 w 137"/>
                  <a:gd name="T97" fmla="*/ 4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7" h="57">
                    <a:moveTo>
                      <a:pt x="0" y="49"/>
                    </a:moveTo>
                    <a:lnTo>
                      <a:pt x="8" y="56"/>
                    </a:lnTo>
                    <a:lnTo>
                      <a:pt x="15" y="56"/>
                    </a:lnTo>
                    <a:lnTo>
                      <a:pt x="23" y="56"/>
                    </a:lnTo>
                    <a:lnTo>
                      <a:pt x="30" y="56"/>
                    </a:lnTo>
                    <a:lnTo>
                      <a:pt x="30" y="49"/>
                    </a:lnTo>
                    <a:lnTo>
                      <a:pt x="38" y="49"/>
                    </a:lnTo>
                    <a:lnTo>
                      <a:pt x="38" y="42"/>
                    </a:lnTo>
                    <a:lnTo>
                      <a:pt x="45" y="42"/>
                    </a:lnTo>
                    <a:lnTo>
                      <a:pt x="53" y="42"/>
                    </a:lnTo>
                    <a:lnTo>
                      <a:pt x="60" y="42"/>
                    </a:lnTo>
                    <a:lnTo>
                      <a:pt x="68" y="35"/>
                    </a:lnTo>
                    <a:lnTo>
                      <a:pt x="68" y="28"/>
                    </a:lnTo>
                    <a:lnTo>
                      <a:pt x="76" y="28"/>
                    </a:lnTo>
                    <a:lnTo>
                      <a:pt x="83" y="28"/>
                    </a:lnTo>
                    <a:lnTo>
                      <a:pt x="91" y="28"/>
                    </a:lnTo>
                    <a:lnTo>
                      <a:pt x="91" y="21"/>
                    </a:lnTo>
                    <a:lnTo>
                      <a:pt x="98" y="21"/>
                    </a:lnTo>
                    <a:lnTo>
                      <a:pt x="98" y="14"/>
                    </a:lnTo>
                    <a:lnTo>
                      <a:pt x="106" y="14"/>
                    </a:lnTo>
                    <a:lnTo>
                      <a:pt x="113" y="14"/>
                    </a:lnTo>
                    <a:lnTo>
                      <a:pt x="121" y="14"/>
                    </a:lnTo>
                    <a:lnTo>
                      <a:pt x="128" y="14"/>
                    </a:lnTo>
                    <a:lnTo>
                      <a:pt x="128" y="7"/>
                    </a:lnTo>
                    <a:lnTo>
                      <a:pt x="136" y="7"/>
                    </a:lnTo>
                    <a:lnTo>
                      <a:pt x="136" y="0"/>
                    </a:lnTo>
                    <a:lnTo>
                      <a:pt x="128" y="0"/>
                    </a:lnTo>
                    <a:lnTo>
                      <a:pt x="121" y="7"/>
                    </a:lnTo>
                    <a:lnTo>
                      <a:pt x="113" y="7"/>
                    </a:lnTo>
                    <a:lnTo>
                      <a:pt x="106" y="7"/>
                    </a:lnTo>
                    <a:lnTo>
                      <a:pt x="98" y="7"/>
                    </a:lnTo>
                    <a:lnTo>
                      <a:pt x="98" y="14"/>
                    </a:lnTo>
                    <a:lnTo>
                      <a:pt x="91" y="14"/>
                    </a:lnTo>
                    <a:lnTo>
                      <a:pt x="83" y="21"/>
                    </a:lnTo>
                    <a:lnTo>
                      <a:pt x="76" y="21"/>
                    </a:lnTo>
                    <a:lnTo>
                      <a:pt x="68" y="21"/>
                    </a:lnTo>
                    <a:lnTo>
                      <a:pt x="60" y="28"/>
                    </a:lnTo>
                    <a:lnTo>
                      <a:pt x="60" y="35"/>
                    </a:lnTo>
                    <a:lnTo>
                      <a:pt x="53" y="35"/>
                    </a:lnTo>
                    <a:lnTo>
                      <a:pt x="45" y="35"/>
                    </a:lnTo>
                    <a:lnTo>
                      <a:pt x="38" y="35"/>
                    </a:lnTo>
                    <a:lnTo>
                      <a:pt x="30" y="35"/>
                    </a:lnTo>
                    <a:lnTo>
                      <a:pt x="30" y="42"/>
                    </a:lnTo>
                    <a:lnTo>
                      <a:pt x="23" y="42"/>
                    </a:lnTo>
                    <a:lnTo>
                      <a:pt x="23" y="49"/>
                    </a:lnTo>
                    <a:lnTo>
                      <a:pt x="15" y="49"/>
                    </a:lnTo>
                    <a:lnTo>
                      <a:pt x="8" y="49"/>
                    </a:lnTo>
                    <a:lnTo>
                      <a:pt x="0" y="42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7F5F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94" name="Freeform 370">
                <a:extLst>
                  <a:ext uri="{FF2B5EF4-FFF2-40B4-BE49-F238E27FC236}">
                    <a16:creationId xmlns:a16="http://schemas.microsoft.com/office/drawing/2014/main" id="{6D45B3AC-6BF5-F6E3-8878-D412BA542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4" y="1498"/>
                <a:ext cx="145" cy="65"/>
              </a:xfrm>
              <a:custGeom>
                <a:avLst/>
                <a:gdLst>
                  <a:gd name="T0" fmla="*/ 0 w 145"/>
                  <a:gd name="T1" fmla="*/ 56 h 65"/>
                  <a:gd name="T2" fmla="*/ 8 w 145"/>
                  <a:gd name="T3" fmla="*/ 64 h 65"/>
                  <a:gd name="T4" fmla="*/ 16 w 145"/>
                  <a:gd name="T5" fmla="*/ 64 h 65"/>
                  <a:gd name="T6" fmla="*/ 24 w 145"/>
                  <a:gd name="T7" fmla="*/ 64 h 65"/>
                  <a:gd name="T8" fmla="*/ 32 w 145"/>
                  <a:gd name="T9" fmla="*/ 64 h 65"/>
                  <a:gd name="T10" fmla="*/ 32 w 145"/>
                  <a:gd name="T11" fmla="*/ 56 h 65"/>
                  <a:gd name="T12" fmla="*/ 40 w 145"/>
                  <a:gd name="T13" fmla="*/ 56 h 65"/>
                  <a:gd name="T14" fmla="*/ 40 w 145"/>
                  <a:gd name="T15" fmla="*/ 48 h 65"/>
                  <a:gd name="T16" fmla="*/ 48 w 145"/>
                  <a:gd name="T17" fmla="*/ 48 h 65"/>
                  <a:gd name="T18" fmla="*/ 56 w 145"/>
                  <a:gd name="T19" fmla="*/ 48 h 65"/>
                  <a:gd name="T20" fmla="*/ 64 w 145"/>
                  <a:gd name="T21" fmla="*/ 48 h 65"/>
                  <a:gd name="T22" fmla="*/ 72 w 145"/>
                  <a:gd name="T23" fmla="*/ 40 h 65"/>
                  <a:gd name="T24" fmla="*/ 72 w 145"/>
                  <a:gd name="T25" fmla="*/ 32 h 65"/>
                  <a:gd name="T26" fmla="*/ 80 w 145"/>
                  <a:gd name="T27" fmla="*/ 32 h 65"/>
                  <a:gd name="T28" fmla="*/ 88 w 145"/>
                  <a:gd name="T29" fmla="*/ 32 h 65"/>
                  <a:gd name="T30" fmla="*/ 96 w 145"/>
                  <a:gd name="T31" fmla="*/ 24 h 65"/>
                  <a:gd name="T32" fmla="*/ 104 w 145"/>
                  <a:gd name="T33" fmla="*/ 24 h 65"/>
                  <a:gd name="T34" fmla="*/ 104 w 145"/>
                  <a:gd name="T35" fmla="*/ 16 h 65"/>
                  <a:gd name="T36" fmla="*/ 112 w 145"/>
                  <a:gd name="T37" fmla="*/ 16 h 65"/>
                  <a:gd name="T38" fmla="*/ 120 w 145"/>
                  <a:gd name="T39" fmla="*/ 16 h 65"/>
                  <a:gd name="T40" fmla="*/ 128 w 145"/>
                  <a:gd name="T41" fmla="*/ 16 h 65"/>
                  <a:gd name="T42" fmla="*/ 136 w 145"/>
                  <a:gd name="T43" fmla="*/ 8 h 65"/>
                  <a:gd name="T44" fmla="*/ 144 w 145"/>
                  <a:gd name="T45" fmla="*/ 0 h 65"/>
                  <a:gd name="T46" fmla="*/ 136 w 145"/>
                  <a:gd name="T47" fmla="*/ 0 h 65"/>
                  <a:gd name="T48" fmla="*/ 128 w 145"/>
                  <a:gd name="T49" fmla="*/ 0 h 65"/>
                  <a:gd name="T50" fmla="*/ 120 w 145"/>
                  <a:gd name="T51" fmla="*/ 8 h 65"/>
                  <a:gd name="T52" fmla="*/ 112 w 145"/>
                  <a:gd name="T53" fmla="*/ 8 h 65"/>
                  <a:gd name="T54" fmla="*/ 104 w 145"/>
                  <a:gd name="T55" fmla="*/ 8 h 65"/>
                  <a:gd name="T56" fmla="*/ 104 w 145"/>
                  <a:gd name="T57" fmla="*/ 16 h 65"/>
                  <a:gd name="T58" fmla="*/ 96 w 145"/>
                  <a:gd name="T59" fmla="*/ 16 h 65"/>
                  <a:gd name="T60" fmla="*/ 88 w 145"/>
                  <a:gd name="T61" fmla="*/ 16 h 65"/>
                  <a:gd name="T62" fmla="*/ 80 w 145"/>
                  <a:gd name="T63" fmla="*/ 24 h 65"/>
                  <a:gd name="T64" fmla="*/ 72 w 145"/>
                  <a:gd name="T65" fmla="*/ 24 h 65"/>
                  <a:gd name="T66" fmla="*/ 64 w 145"/>
                  <a:gd name="T67" fmla="*/ 32 h 65"/>
                  <a:gd name="T68" fmla="*/ 64 w 145"/>
                  <a:gd name="T69" fmla="*/ 40 h 65"/>
                  <a:gd name="T70" fmla="*/ 56 w 145"/>
                  <a:gd name="T71" fmla="*/ 40 h 65"/>
                  <a:gd name="T72" fmla="*/ 48 w 145"/>
                  <a:gd name="T73" fmla="*/ 40 h 65"/>
                  <a:gd name="T74" fmla="*/ 40 w 145"/>
                  <a:gd name="T75" fmla="*/ 40 h 65"/>
                  <a:gd name="T76" fmla="*/ 32 w 145"/>
                  <a:gd name="T77" fmla="*/ 40 h 65"/>
                  <a:gd name="T78" fmla="*/ 32 w 145"/>
                  <a:gd name="T79" fmla="*/ 48 h 65"/>
                  <a:gd name="T80" fmla="*/ 24 w 145"/>
                  <a:gd name="T81" fmla="*/ 48 h 65"/>
                  <a:gd name="T82" fmla="*/ 16 w 145"/>
                  <a:gd name="T83" fmla="*/ 56 h 65"/>
                  <a:gd name="T84" fmla="*/ 8 w 145"/>
                  <a:gd name="T85" fmla="*/ 56 h 65"/>
                  <a:gd name="T86" fmla="*/ 0 w 145"/>
                  <a:gd name="T87" fmla="*/ 48 h 65"/>
                  <a:gd name="T88" fmla="*/ 0 w 145"/>
                  <a:gd name="T89" fmla="*/ 5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5" h="65">
                    <a:moveTo>
                      <a:pt x="0" y="56"/>
                    </a:moveTo>
                    <a:lnTo>
                      <a:pt x="8" y="64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32" y="64"/>
                    </a:lnTo>
                    <a:lnTo>
                      <a:pt x="32" y="56"/>
                    </a:lnTo>
                    <a:lnTo>
                      <a:pt x="40" y="56"/>
                    </a:lnTo>
                    <a:lnTo>
                      <a:pt x="40" y="48"/>
                    </a:lnTo>
                    <a:lnTo>
                      <a:pt x="48" y="48"/>
                    </a:lnTo>
                    <a:lnTo>
                      <a:pt x="56" y="48"/>
                    </a:lnTo>
                    <a:lnTo>
                      <a:pt x="64" y="48"/>
                    </a:lnTo>
                    <a:lnTo>
                      <a:pt x="72" y="40"/>
                    </a:lnTo>
                    <a:lnTo>
                      <a:pt x="72" y="32"/>
                    </a:lnTo>
                    <a:lnTo>
                      <a:pt x="80" y="32"/>
                    </a:lnTo>
                    <a:lnTo>
                      <a:pt x="88" y="32"/>
                    </a:lnTo>
                    <a:lnTo>
                      <a:pt x="96" y="24"/>
                    </a:lnTo>
                    <a:lnTo>
                      <a:pt x="104" y="24"/>
                    </a:lnTo>
                    <a:lnTo>
                      <a:pt x="104" y="16"/>
                    </a:lnTo>
                    <a:lnTo>
                      <a:pt x="112" y="16"/>
                    </a:lnTo>
                    <a:lnTo>
                      <a:pt x="120" y="16"/>
                    </a:lnTo>
                    <a:lnTo>
                      <a:pt x="128" y="16"/>
                    </a:lnTo>
                    <a:lnTo>
                      <a:pt x="136" y="8"/>
                    </a:lnTo>
                    <a:lnTo>
                      <a:pt x="144" y="0"/>
                    </a:lnTo>
                    <a:lnTo>
                      <a:pt x="136" y="0"/>
                    </a:lnTo>
                    <a:lnTo>
                      <a:pt x="128" y="0"/>
                    </a:lnTo>
                    <a:lnTo>
                      <a:pt x="120" y="8"/>
                    </a:lnTo>
                    <a:lnTo>
                      <a:pt x="112" y="8"/>
                    </a:lnTo>
                    <a:lnTo>
                      <a:pt x="104" y="8"/>
                    </a:lnTo>
                    <a:lnTo>
                      <a:pt x="104" y="16"/>
                    </a:lnTo>
                    <a:lnTo>
                      <a:pt x="96" y="16"/>
                    </a:lnTo>
                    <a:lnTo>
                      <a:pt x="88" y="16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4" y="32"/>
                    </a:lnTo>
                    <a:lnTo>
                      <a:pt x="64" y="40"/>
                    </a:lnTo>
                    <a:lnTo>
                      <a:pt x="56" y="40"/>
                    </a:lnTo>
                    <a:lnTo>
                      <a:pt x="48" y="40"/>
                    </a:lnTo>
                    <a:lnTo>
                      <a:pt x="40" y="40"/>
                    </a:lnTo>
                    <a:lnTo>
                      <a:pt x="32" y="40"/>
                    </a:lnTo>
                    <a:lnTo>
                      <a:pt x="32" y="48"/>
                    </a:lnTo>
                    <a:lnTo>
                      <a:pt x="24" y="48"/>
                    </a:lnTo>
                    <a:lnTo>
                      <a:pt x="16" y="56"/>
                    </a:lnTo>
                    <a:lnTo>
                      <a:pt x="8" y="56"/>
                    </a:lnTo>
                    <a:lnTo>
                      <a:pt x="0" y="48"/>
                    </a:lnTo>
                    <a:lnTo>
                      <a:pt x="0" y="5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95" name="Freeform 371">
                <a:extLst>
                  <a:ext uri="{FF2B5EF4-FFF2-40B4-BE49-F238E27FC236}">
                    <a16:creationId xmlns:a16="http://schemas.microsoft.com/office/drawing/2014/main" id="{0A8528FD-008A-D977-6F4A-4207685E6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1454"/>
                <a:ext cx="25" cy="41"/>
              </a:xfrm>
              <a:custGeom>
                <a:avLst/>
                <a:gdLst>
                  <a:gd name="T0" fmla="*/ 0 w 25"/>
                  <a:gd name="T1" fmla="*/ 0 h 41"/>
                  <a:gd name="T2" fmla="*/ 24 w 25"/>
                  <a:gd name="T3" fmla="*/ 27 h 41"/>
                  <a:gd name="T4" fmla="*/ 18 w 25"/>
                  <a:gd name="T5" fmla="*/ 40 h 41"/>
                  <a:gd name="T6" fmla="*/ 0 w 25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41">
                    <a:moveTo>
                      <a:pt x="0" y="0"/>
                    </a:moveTo>
                    <a:lnTo>
                      <a:pt x="24" y="27"/>
                    </a:lnTo>
                    <a:lnTo>
                      <a:pt x="18" y="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F1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96" name="Freeform 372">
                <a:extLst>
                  <a:ext uri="{FF2B5EF4-FFF2-40B4-BE49-F238E27FC236}">
                    <a16:creationId xmlns:a16="http://schemas.microsoft.com/office/drawing/2014/main" id="{06E8C68A-4841-B88E-59B4-2E46E05A4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1454"/>
                <a:ext cx="25" cy="41"/>
              </a:xfrm>
              <a:custGeom>
                <a:avLst/>
                <a:gdLst>
                  <a:gd name="T0" fmla="*/ 0 w 25"/>
                  <a:gd name="T1" fmla="*/ 0 h 41"/>
                  <a:gd name="T2" fmla="*/ 24 w 25"/>
                  <a:gd name="T3" fmla="*/ 27 h 41"/>
                  <a:gd name="T4" fmla="*/ 18 w 25"/>
                  <a:gd name="T5" fmla="*/ 40 h 41"/>
                  <a:gd name="T6" fmla="*/ 0 w 25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41">
                    <a:moveTo>
                      <a:pt x="0" y="0"/>
                    </a:moveTo>
                    <a:lnTo>
                      <a:pt x="24" y="27"/>
                    </a:lnTo>
                    <a:lnTo>
                      <a:pt x="18" y="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F1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97" name="Freeform 373">
                <a:extLst>
                  <a:ext uri="{FF2B5EF4-FFF2-40B4-BE49-F238E27FC236}">
                    <a16:creationId xmlns:a16="http://schemas.microsoft.com/office/drawing/2014/main" id="{B0193194-00E5-3EBA-E360-8DFB0734A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6" y="1450"/>
                <a:ext cx="33" cy="49"/>
              </a:xfrm>
              <a:custGeom>
                <a:avLst/>
                <a:gdLst>
                  <a:gd name="T0" fmla="*/ 0 w 33"/>
                  <a:gd name="T1" fmla="*/ 0 h 49"/>
                  <a:gd name="T2" fmla="*/ 32 w 33"/>
                  <a:gd name="T3" fmla="*/ 32 h 49"/>
                  <a:gd name="T4" fmla="*/ 24 w 33"/>
                  <a:gd name="T5" fmla="*/ 48 h 49"/>
                  <a:gd name="T6" fmla="*/ 0 w 33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49">
                    <a:moveTo>
                      <a:pt x="0" y="0"/>
                    </a:moveTo>
                    <a:lnTo>
                      <a:pt x="32" y="32"/>
                    </a:lnTo>
                    <a:lnTo>
                      <a:pt x="24" y="4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98" name="Freeform 374">
                <a:extLst>
                  <a:ext uri="{FF2B5EF4-FFF2-40B4-BE49-F238E27FC236}">
                    <a16:creationId xmlns:a16="http://schemas.microsoft.com/office/drawing/2014/main" id="{4FAB045B-FE8D-0D0F-9352-7C4523E7B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" y="1506"/>
                <a:ext cx="33" cy="41"/>
              </a:xfrm>
              <a:custGeom>
                <a:avLst/>
                <a:gdLst>
                  <a:gd name="T0" fmla="*/ 0 w 33"/>
                  <a:gd name="T1" fmla="*/ 0 h 41"/>
                  <a:gd name="T2" fmla="*/ 8 w 33"/>
                  <a:gd name="T3" fmla="*/ 0 h 41"/>
                  <a:gd name="T4" fmla="*/ 8 w 33"/>
                  <a:gd name="T5" fmla="*/ 8 h 41"/>
                  <a:gd name="T6" fmla="*/ 16 w 33"/>
                  <a:gd name="T7" fmla="*/ 16 h 41"/>
                  <a:gd name="T8" fmla="*/ 24 w 33"/>
                  <a:gd name="T9" fmla="*/ 24 h 41"/>
                  <a:gd name="T10" fmla="*/ 32 w 33"/>
                  <a:gd name="T11" fmla="*/ 32 h 41"/>
                  <a:gd name="T12" fmla="*/ 32 w 33"/>
                  <a:gd name="T13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1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24" y="24"/>
                    </a:lnTo>
                    <a:lnTo>
                      <a:pt x="32" y="32"/>
                    </a:lnTo>
                    <a:lnTo>
                      <a:pt x="32" y="4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199" name="Freeform 375">
                <a:extLst>
                  <a:ext uri="{FF2B5EF4-FFF2-40B4-BE49-F238E27FC236}">
                    <a16:creationId xmlns:a16="http://schemas.microsoft.com/office/drawing/2014/main" id="{0FD3710A-7606-3511-45B0-566D9C6F6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1490"/>
                <a:ext cx="25" cy="41"/>
              </a:xfrm>
              <a:custGeom>
                <a:avLst/>
                <a:gdLst>
                  <a:gd name="T0" fmla="*/ 0 w 25"/>
                  <a:gd name="T1" fmla="*/ 0 h 41"/>
                  <a:gd name="T2" fmla="*/ 16 w 25"/>
                  <a:gd name="T3" fmla="*/ 24 h 41"/>
                  <a:gd name="T4" fmla="*/ 24 w 25"/>
                  <a:gd name="T5" fmla="*/ 32 h 41"/>
                  <a:gd name="T6" fmla="*/ 24 w 25"/>
                  <a:gd name="T7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41">
                    <a:moveTo>
                      <a:pt x="0" y="0"/>
                    </a:moveTo>
                    <a:lnTo>
                      <a:pt x="16" y="24"/>
                    </a:lnTo>
                    <a:lnTo>
                      <a:pt x="24" y="32"/>
                    </a:lnTo>
                    <a:lnTo>
                      <a:pt x="24" y="4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8200" name="Group 376">
              <a:extLst>
                <a:ext uri="{FF2B5EF4-FFF2-40B4-BE49-F238E27FC236}">
                  <a16:creationId xmlns:a16="http://schemas.microsoft.com/office/drawing/2014/main" id="{768BC72A-1F57-9E11-6A89-6CF6E57B2A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2" y="1274"/>
              <a:ext cx="225" cy="225"/>
              <a:chOff x="1912" y="1274"/>
              <a:chExt cx="225" cy="225"/>
            </a:xfrm>
          </p:grpSpPr>
          <p:sp>
            <p:nvSpPr>
              <p:cNvPr id="78201" name="Freeform 377">
                <a:extLst>
                  <a:ext uri="{FF2B5EF4-FFF2-40B4-BE49-F238E27FC236}">
                    <a16:creationId xmlns:a16="http://schemas.microsoft.com/office/drawing/2014/main" id="{417867BD-EC32-D121-E60B-38CB2B286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0" y="1350"/>
                <a:ext cx="73" cy="129"/>
              </a:xfrm>
              <a:custGeom>
                <a:avLst/>
                <a:gdLst>
                  <a:gd name="T0" fmla="*/ 50 w 73"/>
                  <a:gd name="T1" fmla="*/ 0 h 129"/>
                  <a:gd name="T2" fmla="*/ 72 w 73"/>
                  <a:gd name="T3" fmla="*/ 8 h 129"/>
                  <a:gd name="T4" fmla="*/ 72 w 73"/>
                  <a:gd name="T5" fmla="*/ 30 h 129"/>
                  <a:gd name="T6" fmla="*/ 65 w 73"/>
                  <a:gd name="T7" fmla="*/ 45 h 129"/>
                  <a:gd name="T8" fmla="*/ 65 w 73"/>
                  <a:gd name="T9" fmla="*/ 60 h 129"/>
                  <a:gd name="T10" fmla="*/ 65 w 73"/>
                  <a:gd name="T11" fmla="*/ 75 h 129"/>
                  <a:gd name="T12" fmla="*/ 58 w 73"/>
                  <a:gd name="T13" fmla="*/ 90 h 129"/>
                  <a:gd name="T14" fmla="*/ 43 w 73"/>
                  <a:gd name="T15" fmla="*/ 105 h 129"/>
                  <a:gd name="T16" fmla="*/ 43 w 73"/>
                  <a:gd name="T17" fmla="*/ 113 h 129"/>
                  <a:gd name="T18" fmla="*/ 36 w 73"/>
                  <a:gd name="T19" fmla="*/ 120 h 129"/>
                  <a:gd name="T20" fmla="*/ 29 w 73"/>
                  <a:gd name="T21" fmla="*/ 128 h 129"/>
                  <a:gd name="T22" fmla="*/ 22 w 73"/>
                  <a:gd name="T23" fmla="*/ 128 h 129"/>
                  <a:gd name="T24" fmla="*/ 0 w 73"/>
                  <a:gd name="T25" fmla="*/ 120 h 129"/>
                  <a:gd name="T26" fmla="*/ 50 w 73"/>
                  <a:gd name="T2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129">
                    <a:moveTo>
                      <a:pt x="50" y="0"/>
                    </a:moveTo>
                    <a:lnTo>
                      <a:pt x="72" y="8"/>
                    </a:lnTo>
                    <a:lnTo>
                      <a:pt x="72" y="30"/>
                    </a:lnTo>
                    <a:lnTo>
                      <a:pt x="65" y="45"/>
                    </a:lnTo>
                    <a:lnTo>
                      <a:pt x="65" y="60"/>
                    </a:lnTo>
                    <a:lnTo>
                      <a:pt x="65" y="75"/>
                    </a:lnTo>
                    <a:lnTo>
                      <a:pt x="58" y="90"/>
                    </a:lnTo>
                    <a:lnTo>
                      <a:pt x="43" y="105"/>
                    </a:lnTo>
                    <a:lnTo>
                      <a:pt x="43" y="113"/>
                    </a:lnTo>
                    <a:lnTo>
                      <a:pt x="36" y="120"/>
                    </a:lnTo>
                    <a:lnTo>
                      <a:pt x="29" y="128"/>
                    </a:lnTo>
                    <a:lnTo>
                      <a:pt x="22" y="128"/>
                    </a:lnTo>
                    <a:lnTo>
                      <a:pt x="0" y="12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DFD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202" name="Freeform 378">
                <a:extLst>
                  <a:ext uri="{FF2B5EF4-FFF2-40B4-BE49-F238E27FC236}">
                    <a16:creationId xmlns:a16="http://schemas.microsoft.com/office/drawing/2014/main" id="{7D2F263D-F22C-84BC-2975-56024B4E2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0" y="1350"/>
                <a:ext cx="73" cy="129"/>
              </a:xfrm>
              <a:custGeom>
                <a:avLst/>
                <a:gdLst>
                  <a:gd name="T0" fmla="*/ 50 w 73"/>
                  <a:gd name="T1" fmla="*/ 0 h 129"/>
                  <a:gd name="T2" fmla="*/ 72 w 73"/>
                  <a:gd name="T3" fmla="*/ 8 h 129"/>
                  <a:gd name="T4" fmla="*/ 72 w 73"/>
                  <a:gd name="T5" fmla="*/ 30 h 129"/>
                  <a:gd name="T6" fmla="*/ 65 w 73"/>
                  <a:gd name="T7" fmla="*/ 45 h 129"/>
                  <a:gd name="T8" fmla="*/ 65 w 73"/>
                  <a:gd name="T9" fmla="*/ 60 h 129"/>
                  <a:gd name="T10" fmla="*/ 65 w 73"/>
                  <a:gd name="T11" fmla="*/ 75 h 129"/>
                  <a:gd name="T12" fmla="*/ 58 w 73"/>
                  <a:gd name="T13" fmla="*/ 90 h 129"/>
                  <a:gd name="T14" fmla="*/ 43 w 73"/>
                  <a:gd name="T15" fmla="*/ 105 h 129"/>
                  <a:gd name="T16" fmla="*/ 43 w 73"/>
                  <a:gd name="T17" fmla="*/ 113 h 129"/>
                  <a:gd name="T18" fmla="*/ 36 w 73"/>
                  <a:gd name="T19" fmla="*/ 120 h 129"/>
                  <a:gd name="T20" fmla="*/ 29 w 73"/>
                  <a:gd name="T21" fmla="*/ 128 h 129"/>
                  <a:gd name="T22" fmla="*/ 22 w 73"/>
                  <a:gd name="T23" fmla="*/ 128 h 129"/>
                  <a:gd name="T24" fmla="*/ 0 w 73"/>
                  <a:gd name="T25" fmla="*/ 120 h 129"/>
                  <a:gd name="T26" fmla="*/ 50 w 73"/>
                  <a:gd name="T2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129">
                    <a:moveTo>
                      <a:pt x="50" y="0"/>
                    </a:moveTo>
                    <a:lnTo>
                      <a:pt x="72" y="8"/>
                    </a:lnTo>
                    <a:lnTo>
                      <a:pt x="72" y="30"/>
                    </a:lnTo>
                    <a:lnTo>
                      <a:pt x="65" y="45"/>
                    </a:lnTo>
                    <a:lnTo>
                      <a:pt x="65" y="60"/>
                    </a:lnTo>
                    <a:lnTo>
                      <a:pt x="65" y="75"/>
                    </a:lnTo>
                    <a:lnTo>
                      <a:pt x="58" y="90"/>
                    </a:lnTo>
                    <a:lnTo>
                      <a:pt x="43" y="105"/>
                    </a:lnTo>
                    <a:lnTo>
                      <a:pt x="43" y="113"/>
                    </a:lnTo>
                    <a:lnTo>
                      <a:pt x="36" y="120"/>
                    </a:lnTo>
                    <a:lnTo>
                      <a:pt x="29" y="128"/>
                    </a:lnTo>
                    <a:lnTo>
                      <a:pt x="22" y="128"/>
                    </a:lnTo>
                    <a:lnTo>
                      <a:pt x="0" y="12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DFD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203" name="Freeform 379">
                <a:extLst>
                  <a:ext uri="{FF2B5EF4-FFF2-40B4-BE49-F238E27FC236}">
                    <a16:creationId xmlns:a16="http://schemas.microsoft.com/office/drawing/2014/main" id="{8FAE38AB-B7B8-2027-84D2-E449C5AF2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6" y="1346"/>
                <a:ext cx="81" cy="137"/>
              </a:xfrm>
              <a:custGeom>
                <a:avLst/>
                <a:gdLst>
                  <a:gd name="T0" fmla="*/ 48 w 81"/>
                  <a:gd name="T1" fmla="*/ 0 h 137"/>
                  <a:gd name="T2" fmla="*/ 80 w 81"/>
                  <a:gd name="T3" fmla="*/ 8 h 137"/>
                  <a:gd name="T4" fmla="*/ 80 w 81"/>
                  <a:gd name="T5" fmla="*/ 24 h 137"/>
                  <a:gd name="T6" fmla="*/ 72 w 81"/>
                  <a:gd name="T7" fmla="*/ 48 h 137"/>
                  <a:gd name="T8" fmla="*/ 72 w 81"/>
                  <a:gd name="T9" fmla="*/ 64 h 137"/>
                  <a:gd name="T10" fmla="*/ 72 w 81"/>
                  <a:gd name="T11" fmla="*/ 80 h 137"/>
                  <a:gd name="T12" fmla="*/ 56 w 81"/>
                  <a:gd name="T13" fmla="*/ 96 h 137"/>
                  <a:gd name="T14" fmla="*/ 48 w 81"/>
                  <a:gd name="T15" fmla="*/ 112 h 137"/>
                  <a:gd name="T16" fmla="*/ 48 w 81"/>
                  <a:gd name="T17" fmla="*/ 120 h 137"/>
                  <a:gd name="T18" fmla="*/ 40 w 81"/>
                  <a:gd name="T19" fmla="*/ 120 h 137"/>
                  <a:gd name="T20" fmla="*/ 40 w 81"/>
                  <a:gd name="T21" fmla="*/ 128 h 137"/>
                  <a:gd name="T22" fmla="*/ 32 w 81"/>
                  <a:gd name="T23" fmla="*/ 136 h 137"/>
                  <a:gd name="T24" fmla="*/ 24 w 81"/>
                  <a:gd name="T25" fmla="*/ 136 h 137"/>
                  <a:gd name="T26" fmla="*/ 0 w 81"/>
                  <a:gd name="T27" fmla="*/ 128 h 137"/>
                  <a:gd name="T28" fmla="*/ 48 w 81"/>
                  <a:gd name="T2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1" h="137">
                    <a:moveTo>
                      <a:pt x="48" y="0"/>
                    </a:moveTo>
                    <a:lnTo>
                      <a:pt x="80" y="8"/>
                    </a:lnTo>
                    <a:lnTo>
                      <a:pt x="80" y="24"/>
                    </a:lnTo>
                    <a:lnTo>
                      <a:pt x="72" y="48"/>
                    </a:lnTo>
                    <a:lnTo>
                      <a:pt x="72" y="64"/>
                    </a:lnTo>
                    <a:lnTo>
                      <a:pt x="72" y="80"/>
                    </a:lnTo>
                    <a:lnTo>
                      <a:pt x="56" y="96"/>
                    </a:lnTo>
                    <a:lnTo>
                      <a:pt x="48" y="112"/>
                    </a:lnTo>
                    <a:lnTo>
                      <a:pt x="48" y="120"/>
                    </a:lnTo>
                    <a:lnTo>
                      <a:pt x="40" y="120"/>
                    </a:lnTo>
                    <a:lnTo>
                      <a:pt x="40" y="128"/>
                    </a:lnTo>
                    <a:lnTo>
                      <a:pt x="32" y="136"/>
                    </a:lnTo>
                    <a:lnTo>
                      <a:pt x="24" y="136"/>
                    </a:lnTo>
                    <a:lnTo>
                      <a:pt x="0" y="128"/>
                    </a:lnTo>
                    <a:lnTo>
                      <a:pt x="48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204" name="Freeform 380">
                <a:extLst>
                  <a:ext uri="{FF2B5EF4-FFF2-40B4-BE49-F238E27FC236}">
                    <a16:creationId xmlns:a16="http://schemas.microsoft.com/office/drawing/2014/main" id="{9AE9D3B7-14CB-1E04-4487-DAC79F7CA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" y="1278"/>
                <a:ext cx="193" cy="217"/>
              </a:xfrm>
              <a:custGeom>
                <a:avLst/>
                <a:gdLst>
                  <a:gd name="T0" fmla="*/ 0 w 193"/>
                  <a:gd name="T1" fmla="*/ 201 h 217"/>
                  <a:gd name="T2" fmla="*/ 131 w 193"/>
                  <a:gd name="T3" fmla="*/ 216 h 217"/>
                  <a:gd name="T4" fmla="*/ 146 w 193"/>
                  <a:gd name="T5" fmla="*/ 193 h 217"/>
                  <a:gd name="T6" fmla="*/ 154 w 193"/>
                  <a:gd name="T7" fmla="*/ 177 h 217"/>
                  <a:gd name="T8" fmla="*/ 169 w 193"/>
                  <a:gd name="T9" fmla="*/ 162 h 217"/>
                  <a:gd name="T10" fmla="*/ 169 w 193"/>
                  <a:gd name="T11" fmla="*/ 154 h 217"/>
                  <a:gd name="T12" fmla="*/ 177 w 193"/>
                  <a:gd name="T13" fmla="*/ 131 h 217"/>
                  <a:gd name="T14" fmla="*/ 184 w 193"/>
                  <a:gd name="T15" fmla="*/ 108 h 217"/>
                  <a:gd name="T16" fmla="*/ 192 w 193"/>
                  <a:gd name="T17" fmla="*/ 85 h 217"/>
                  <a:gd name="T18" fmla="*/ 192 w 193"/>
                  <a:gd name="T19" fmla="*/ 69 h 217"/>
                  <a:gd name="T20" fmla="*/ 0 w 193"/>
                  <a:gd name="T21" fmla="*/ 0 h 217"/>
                  <a:gd name="T22" fmla="*/ 0 w 193"/>
                  <a:gd name="T23" fmla="*/ 20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217">
                    <a:moveTo>
                      <a:pt x="0" y="201"/>
                    </a:moveTo>
                    <a:lnTo>
                      <a:pt x="131" y="216"/>
                    </a:lnTo>
                    <a:lnTo>
                      <a:pt x="146" y="193"/>
                    </a:lnTo>
                    <a:lnTo>
                      <a:pt x="154" y="177"/>
                    </a:lnTo>
                    <a:lnTo>
                      <a:pt x="169" y="162"/>
                    </a:lnTo>
                    <a:lnTo>
                      <a:pt x="169" y="154"/>
                    </a:lnTo>
                    <a:lnTo>
                      <a:pt x="177" y="131"/>
                    </a:lnTo>
                    <a:lnTo>
                      <a:pt x="184" y="108"/>
                    </a:lnTo>
                    <a:lnTo>
                      <a:pt x="192" y="85"/>
                    </a:lnTo>
                    <a:lnTo>
                      <a:pt x="192" y="69"/>
                    </a:lnTo>
                    <a:lnTo>
                      <a:pt x="0" y="0"/>
                    </a:lnTo>
                    <a:lnTo>
                      <a:pt x="0" y="201"/>
                    </a:lnTo>
                  </a:path>
                </a:pathLst>
              </a:custGeom>
              <a:solidFill>
                <a:srgbClr val="7F7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205" name="Freeform 381">
                <a:extLst>
                  <a:ext uri="{FF2B5EF4-FFF2-40B4-BE49-F238E27FC236}">
                    <a16:creationId xmlns:a16="http://schemas.microsoft.com/office/drawing/2014/main" id="{307A516F-B0A6-0AD2-38DA-729AFF4B3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" y="1278"/>
                <a:ext cx="193" cy="217"/>
              </a:xfrm>
              <a:custGeom>
                <a:avLst/>
                <a:gdLst>
                  <a:gd name="T0" fmla="*/ 0 w 193"/>
                  <a:gd name="T1" fmla="*/ 201 h 217"/>
                  <a:gd name="T2" fmla="*/ 131 w 193"/>
                  <a:gd name="T3" fmla="*/ 216 h 217"/>
                  <a:gd name="T4" fmla="*/ 146 w 193"/>
                  <a:gd name="T5" fmla="*/ 193 h 217"/>
                  <a:gd name="T6" fmla="*/ 154 w 193"/>
                  <a:gd name="T7" fmla="*/ 177 h 217"/>
                  <a:gd name="T8" fmla="*/ 169 w 193"/>
                  <a:gd name="T9" fmla="*/ 162 h 217"/>
                  <a:gd name="T10" fmla="*/ 169 w 193"/>
                  <a:gd name="T11" fmla="*/ 154 h 217"/>
                  <a:gd name="T12" fmla="*/ 177 w 193"/>
                  <a:gd name="T13" fmla="*/ 131 h 217"/>
                  <a:gd name="T14" fmla="*/ 184 w 193"/>
                  <a:gd name="T15" fmla="*/ 108 h 217"/>
                  <a:gd name="T16" fmla="*/ 192 w 193"/>
                  <a:gd name="T17" fmla="*/ 85 h 217"/>
                  <a:gd name="T18" fmla="*/ 192 w 193"/>
                  <a:gd name="T19" fmla="*/ 69 h 217"/>
                  <a:gd name="T20" fmla="*/ 0 w 193"/>
                  <a:gd name="T21" fmla="*/ 0 h 217"/>
                  <a:gd name="T22" fmla="*/ 0 w 193"/>
                  <a:gd name="T23" fmla="*/ 20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217">
                    <a:moveTo>
                      <a:pt x="0" y="201"/>
                    </a:moveTo>
                    <a:lnTo>
                      <a:pt x="131" y="216"/>
                    </a:lnTo>
                    <a:lnTo>
                      <a:pt x="146" y="193"/>
                    </a:lnTo>
                    <a:lnTo>
                      <a:pt x="154" y="177"/>
                    </a:lnTo>
                    <a:lnTo>
                      <a:pt x="169" y="162"/>
                    </a:lnTo>
                    <a:lnTo>
                      <a:pt x="169" y="154"/>
                    </a:lnTo>
                    <a:lnTo>
                      <a:pt x="177" y="131"/>
                    </a:lnTo>
                    <a:lnTo>
                      <a:pt x="184" y="108"/>
                    </a:lnTo>
                    <a:lnTo>
                      <a:pt x="192" y="85"/>
                    </a:lnTo>
                    <a:lnTo>
                      <a:pt x="192" y="69"/>
                    </a:lnTo>
                    <a:lnTo>
                      <a:pt x="0" y="0"/>
                    </a:lnTo>
                    <a:lnTo>
                      <a:pt x="0" y="201"/>
                    </a:lnTo>
                  </a:path>
                </a:pathLst>
              </a:custGeom>
              <a:solidFill>
                <a:srgbClr val="7F7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206" name="Freeform 382">
                <a:extLst>
                  <a:ext uri="{FF2B5EF4-FFF2-40B4-BE49-F238E27FC236}">
                    <a16:creationId xmlns:a16="http://schemas.microsoft.com/office/drawing/2014/main" id="{E7346B5E-572E-8D6C-E8B9-024672CF0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1274"/>
                <a:ext cx="201" cy="225"/>
              </a:xfrm>
              <a:custGeom>
                <a:avLst/>
                <a:gdLst>
                  <a:gd name="T0" fmla="*/ 0 w 201"/>
                  <a:gd name="T1" fmla="*/ 208 h 225"/>
                  <a:gd name="T2" fmla="*/ 136 w 201"/>
                  <a:gd name="T3" fmla="*/ 224 h 225"/>
                  <a:gd name="T4" fmla="*/ 152 w 201"/>
                  <a:gd name="T5" fmla="*/ 200 h 225"/>
                  <a:gd name="T6" fmla="*/ 160 w 201"/>
                  <a:gd name="T7" fmla="*/ 184 h 225"/>
                  <a:gd name="T8" fmla="*/ 176 w 201"/>
                  <a:gd name="T9" fmla="*/ 168 h 225"/>
                  <a:gd name="T10" fmla="*/ 176 w 201"/>
                  <a:gd name="T11" fmla="*/ 160 h 225"/>
                  <a:gd name="T12" fmla="*/ 184 w 201"/>
                  <a:gd name="T13" fmla="*/ 136 h 225"/>
                  <a:gd name="T14" fmla="*/ 192 w 201"/>
                  <a:gd name="T15" fmla="*/ 104 h 225"/>
                  <a:gd name="T16" fmla="*/ 200 w 201"/>
                  <a:gd name="T17" fmla="*/ 88 h 225"/>
                  <a:gd name="T18" fmla="*/ 200 w 201"/>
                  <a:gd name="T19" fmla="*/ 64 h 225"/>
                  <a:gd name="T20" fmla="*/ 0 w 201"/>
                  <a:gd name="T21" fmla="*/ 0 h 225"/>
                  <a:gd name="T22" fmla="*/ 0 w 201"/>
                  <a:gd name="T23" fmla="*/ 208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25">
                    <a:moveTo>
                      <a:pt x="0" y="208"/>
                    </a:moveTo>
                    <a:lnTo>
                      <a:pt x="136" y="224"/>
                    </a:lnTo>
                    <a:lnTo>
                      <a:pt x="152" y="200"/>
                    </a:lnTo>
                    <a:lnTo>
                      <a:pt x="160" y="184"/>
                    </a:lnTo>
                    <a:lnTo>
                      <a:pt x="176" y="168"/>
                    </a:lnTo>
                    <a:lnTo>
                      <a:pt x="176" y="160"/>
                    </a:lnTo>
                    <a:lnTo>
                      <a:pt x="184" y="136"/>
                    </a:lnTo>
                    <a:lnTo>
                      <a:pt x="192" y="104"/>
                    </a:lnTo>
                    <a:lnTo>
                      <a:pt x="200" y="88"/>
                    </a:lnTo>
                    <a:lnTo>
                      <a:pt x="200" y="64"/>
                    </a:lnTo>
                    <a:lnTo>
                      <a:pt x="0" y="0"/>
                    </a:lnTo>
                    <a:lnTo>
                      <a:pt x="0" y="20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78207" name="Freeform 383">
              <a:extLst>
                <a:ext uri="{FF2B5EF4-FFF2-40B4-BE49-F238E27FC236}">
                  <a16:creationId xmlns:a16="http://schemas.microsoft.com/office/drawing/2014/main" id="{3A0A210F-B822-E999-F399-3B1082D3E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342"/>
              <a:ext cx="249" cy="145"/>
            </a:xfrm>
            <a:custGeom>
              <a:avLst/>
              <a:gdLst>
                <a:gd name="T0" fmla="*/ 8 w 249"/>
                <a:gd name="T1" fmla="*/ 45 h 145"/>
                <a:gd name="T2" fmla="*/ 23 w 249"/>
                <a:gd name="T3" fmla="*/ 23 h 145"/>
                <a:gd name="T4" fmla="*/ 31 w 249"/>
                <a:gd name="T5" fmla="*/ 15 h 145"/>
                <a:gd name="T6" fmla="*/ 39 w 249"/>
                <a:gd name="T7" fmla="*/ 15 h 145"/>
                <a:gd name="T8" fmla="*/ 39 w 249"/>
                <a:gd name="T9" fmla="*/ 8 h 145"/>
                <a:gd name="T10" fmla="*/ 54 w 249"/>
                <a:gd name="T11" fmla="*/ 8 h 145"/>
                <a:gd name="T12" fmla="*/ 78 w 249"/>
                <a:gd name="T13" fmla="*/ 8 h 145"/>
                <a:gd name="T14" fmla="*/ 93 w 249"/>
                <a:gd name="T15" fmla="*/ 0 h 145"/>
                <a:gd name="T16" fmla="*/ 101 w 249"/>
                <a:gd name="T17" fmla="*/ 8 h 145"/>
                <a:gd name="T18" fmla="*/ 116 w 249"/>
                <a:gd name="T19" fmla="*/ 15 h 145"/>
                <a:gd name="T20" fmla="*/ 140 w 249"/>
                <a:gd name="T21" fmla="*/ 23 h 145"/>
                <a:gd name="T22" fmla="*/ 163 w 249"/>
                <a:gd name="T23" fmla="*/ 30 h 145"/>
                <a:gd name="T24" fmla="*/ 178 w 249"/>
                <a:gd name="T25" fmla="*/ 38 h 145"/>
                <a:gd name="T26" fmla="*/ 248 w 249"/>
                <a:gd name="T27" fmla="*/ 23 h 145"/>
                <a:gd name="T28" fmla="*/ 248 w 249"/>
                <a:gd name="T29" fmla="*/ 114 h 145"/>
                <a:gd name="T30" fmla="*/ 217 w 249"/>
                <a:gd name="T31" fmla="*/ 129 h 145"/>
                <a:gd name="T32" fmla="*/ 209 w 249"/>
                <a:gd name="T33" fmla="*/ 129 h 145"/>
                <a:gd name="T34" fmla="*/ 202 w 249"/>
                <a:gd name="T35" fmla="*/ 129 h 145"/>
                <a:gd name="T36" fmla="*/ 194 w 249"/>
                <a:gd name="T37" fmla="*/ 136 h 145"/>
                <a:gd name="T38" fmla="*/ 186 w 249"/>
                <a:gd name="T39" fmla="*/ 144 h 145"/>
                <a:gd name="T40" fmla="*/ 178 w 249"/>
                <a:gd name="T41" fmla="*/ 121 h 145"/>
                <a:gd name="T42" fmla="*/ 178 w 249"/>
                <a:gd name="T43" fmla="*/ 114 h 145"/>
                <a:gd name="T44" fmla="*/ 163 w 249"/>
                <a:gd name="T45" fmla="*/ 99 h 145"/>
                <a:gd name="T46" fmla="*/ 132 w 249"/>
                <a:gd name="T47" fmla="*/ 76 h 145"/>
                <a:gd name="T48" fmla="*/ 116 w 249"/>
                <a:gd name="T49" fmla="*/ 68 h 145"/>
                <a:gd name="T50" fmla="*/ 109 w 249"/>
                <a:gd name="T51" fmla="*/ 61 h 145"/>
                <a:gd name="T52" fmla="*/ 78 w 249"/>
                <a:gd name="T53" fmla="*/ 45 h 145"/>
                <a:gd name="T54" fmla="*/ 70 w 249"/>
                <a:gd name="T55" fmla="*/ 38 h 145"/>
                <a:gd name="T56" fmla="*/ 62 w 249"/>
                <a:gd name="T57" fmla="*/ 38 h 145"/>
                <a:gd name="T58" fmla="*/ 54 w 249"/>
                <a:gd name="T59" fmla="*/ 45 h 145"/>
                <a:gd name="T60" fmla="*/ 47 w 249"/>
                <a:gd name="T61" fmla="*/ 53 h 145"/>
                <a:gd name="T62" fmla="*/ 39 w 249"/>
                <a:gd name="T63" fmla="*/ 53 h 145"/>
                <a:gd name="T64" fmla="*/ 31 w 249"/>
                <a:gd name="T65" fmla="*/ 61 h 145"/>
                <a:gd name="T66" fmla="*/ 23 w 249"/>
                <a:gd name="T67" fmla="*/ 61 h 145"/>
                <a:gd name="T68" fmla="*/ 16 w 249"/>
                <a:gd name="T69" fmla="*/ 61 h 145"/>
                <a:gd name="T70" fmla="*/ 8 w 249"/>
                <a:gd name="T71" fmla="*/ 61 h 145"/>
                <a:gd name="T72" fmla="*/ 0 w 249"/>
                <a:gd name="T73" fmla="*/ 53 h 145"/>
                <a:gd name="T74" fmla="*/ 8 w 249"/>
                <a:gd name="T75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9" h="145">
                  <a:moveTo>
                    <a:pt x="8" y="45"/>
                  </a:moveTo>
                  <a:lnTo>
                    <a:pt x="23" y="23"/>
                  </a:lnTo>
                  <a:lnTo>
                    <a:pt x="31" y="15"/>
                  </a:lnTo>
                  <a:lnTo>
                    <a:pt x="39" y="15"/>
                  </a:lnTo>
                  <a:lnTo>
                    <a:pt x="39" y="8"/>
                  </a:lnTo>
                  <a:lnTo>
                    <a:pt x="54" y="8"/>
                  </a:lnTo>
                  <a:lnTo>
                    <a:pt x="78" y="8"/>
                  </a:lnTo>
                  <a:lnTo>
                    <a:pt x="93" y="0"/>
                  </a:lnTo>
                  <a:lnTo>
                    <a:pt x="101" y="8"/>
                  </a:lnTo>
                  <a:lnTo>
                    <a:pt x="116" y="15"/>
                  </a:lnTo>
                  <a:lnTo>
                    <a:pt x="140" y="23"/>
                  </a:lnTo>
                  <a:lnTo>
                    <a:pt x="163" y="30"/>
                  </a:lnTo>
                  <a:lnTo>
                    <a:pt x="178" y="38"/>
                  </a:lnTo>
                  <a:lnTo>
                    <a:pt x="248" y="23"/>
                  </a:lnTo>
                  <a:lnTo>
                    <a:pt x="248" y="114"/>
                  </a:lnTo>
                  <a:lnTo>
                    <a:pt x="217" y="129"/>
                  </a:lnTo>
                  <a:lnTo>
                    <a:pt x="209" y="129"/>
                  </a:lnTo>
                  <a:lnTo>
                    <a:pt x="202" y="129"/>
                  </a:lnTo>
                  <a:lnTo>
                    <a:pt x="194" y="136"/>
                  </a:lnTo>
                  <a:lnTo>
                    <a:pt x="186" y="144"/>
                  </a:lnTo>
                  <a:lnTo>
                    <a:pt x="178" y="121"/>
                  </a:lnTo>
                  <a:lnTo>
                    <a:pt x="178" y="114"/>
                  </a:lnTo>
                  <a:lnTo>
                    <a:pt x="163" y="99"/>
                  </a:lnTo>
                  <a:lnTo>
                    <a:pt x="132" y="76"/>
                  </a:lnTo>
                  <a:lnTo>
                    <a:pt x="116" y="68"/>
                  </a:lnTo>
                  <a:lnTo>
                    <a:pt x="109" y="61"/>
                  </a:lnTo>
                  <a:lnTo>
                    <a:pt x="78" y="45"/>
                  </a:lnTo>
                  <a:lnTo>
                    <a:pt x="70" y="38"/>
                  </a:lnTo>
                  <a:lnTo>
                    <a:pt x="62" y="38"/>
                  </a:lnTo>
                  <a:lnTo>
                    <a:pt x="54" y="45"/>
                  </a:lnTo>
                  <a:lnTo>
                    <a:pt x="47" y="53"/>
                  </a:lnTo>
                  <a:lnTo>
                    <a:pt x="39" y="53"/>
                  </a:lnTo>
                  <a:lnTo>
                    <a:pt x="31" y="61"/>
                  </a:lnTo>
                  <a:lnTo>
                    <a:pt x="23" y="61"/>
                  </a:lnTo>
                  <a:lnTo>
                    <a:pt x="16" y="61"/>
                  </a:lnTo>
                  <a:lnTo>
                    <a:pt x="8" y="61"/>
                  </a:lnTo>
                  <a:lnTo>
                    <a:pt x="0" y="53"/>
                  </a:lnTo>
                  <a:lnTo>
                    <a:pt x="8" y="45"/>
                  </a:lnTo>
                </a:path>
              </a:pathLst>
            </a:custGeom>
            <a:solidFill>
              <a:srgbClr val="F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08" name="Freeform 384">
              <a:extLst>
                <a:ext uri="{FF2B5EF4-FFF2-40B4-BE49-F238E27FC236}">
                  <a16:creationId xmlns:a16="http://schemas.microsoft.com/office/drawing/2014/main" id="{72B2976C-E6E9-ECC0-5121-58CEA6C32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342"/>
              <a:ext cx="249" cy="145"/>
            </a:xfrm>
            <a:custGeom>
              <a:avLst/>
              <a:gdLst>
                <a:gd name="T0" fmla="*/ 8 w 249"/>
                <a:gd name="T1" fmla="*/ 45 h 145"/>
                <a:gd name="T2" fmla="*/ 23 w 249"/>
                <a:gd name="T3" fmla="*/ 23 h 145"/>
                <a:gd name="T4" fmla="*/ 31 w 249"/>
                <a:gd name="T5" fmla="*/ 15 h 145"/>
                <a:gd name="T6" fmla="*/ 39 w 249"/>
                <a:gd name="T7" fmla="*/ 15 h 145"/>
                <a:gd name="T8" fmla="*/ 39 w 249"/>
                <a:gd name="T9" fmla="*/ 8 h 145"/>
                <a:gd name="T10" fmla="*/ 54 w 249"/>
                <a:gd name="T11" fmla="*/ 8 h 145"/>
                <a:gd name="T12" fmla="*/ 78 w 249"/>
                <a:gd name="T13" fmla="*/ 8 h 145"/>
                <a:gd name="T14" fmla="*/ 93 w 249"/>
                <a:gd name="T15" fmla="*/ 0 h 145"/>
                <a:gd name="T16" fmla="*/ 101 w 249"/>
                <a:gd name="T17" fmla="*/ 8 h 145"/>
                <a:gd name="T18" fmla="*/ 116 w 249"/>
                <a:gd name="T19" fmla="*/ 15 h 145"/>
                <a:gd name="T20" fmla="*/ 140 w 249"/>
                <a:gd name="T21" fmla="*/ 23 h 145"/>
                <a:gd name="T22" fmla="*/ 163 w 249"/>
                <a:gd name="T23" fmla="*/ 30 h 145"/>
                <a:gd name="T24" fmla="*/ 178 w 249"/>
                <a:gd name="T25" fmla="*/ 38 h 145"/>
                <a:gd name="T26" fmla="*/ 248 w 249"/>
                <a:gd name="T27" fmla="*/ 23 h 145"/>
                <a:gd name="T28" fmla="*/ 248 w 249"/>
                <a:gd name="T29" fmla="*/ 114 h 145"/>
                <a:gd name="T30" fmla="*/ 217 w 249"/>
                <a:gd name="T31" fmla="*/ 129 h 145"/>
                <a:gd name="T32" fmla="*/ 209 w 249"/>
                <a:gd name="T33" fmla="*/ 129 h 145"/>
                <a:gd name="T34" fmla="*/ 202 w 249"/>
                <a:gd name="T35" fmla="*/ 129 h 145"/>
                <a:gd name="T36" fmla="*/ 194 w 249"/>
                <a:gd name="T37" fmla="*/ 136 h 145"/>
                <a:gd name="T38" fmla="*/ 186 w 249"/>
                <a:gd name="T39" fmla="*/ 144 h 145"/>
                <a:gd name="T40" fmla="*/ 178 w 249"/>
                <a:gd name="T41" fmla="*/ 121 h 145"/>
                <a:gd name="T42" fmla="*/ 178 w 249"/>
                <a:gd name="T43" fmla="*/ 114 h 145"/>
                <a:gd name="T44" fmla="*/ 163 w 249"/>
                <a:gd name="T45" fmla="*/ 99 h 145"/>
                <a:gd name="T46" fmla="*/ 132 w 249"/>
                <a:gd name="T47" fmla="*/ 76 h 145"/>
                <a:gd name="T48" fmla="*/ 116 w 249"/>
                <a:gd name="T49" fmla="*/ 68 h 145"/>
                <a:gd name="T50" fmla="*/ 109 w 249"/>
                <a:gd name="T51" fmla="*/ 61 h 145"/>
                <a:gd name="T52" fmla="*/ 78 w 249"/>
                <a:gd name="T53" fmla="*/ 45 h 145"/>
                <a:gd name="T54" fmla="*/ 70 w 249"/>
                <a:gd name="T55" fmla="*/ 38 h 145"/>
                <a:gd name="T56" fmla="*/ 62 w 249"/>
                <a:gd name="T57" fmla="*/ 38 h 145"/>
                <a:gd name="T58" fmla="*/ 54 w 249"/>
                <a:gd name="T59" fmla="*/ 45 h 145"/>
                <a:gd name="T60" fmla="*/ 47 w 249"/>
                <a:gd name="T61" fmla="*/ 53 h 145"/>
                <a:gd name="T62" fmla="*/ 39 w 249"/>
                <a:gd name="T63" fmla="*/ 53 h 145"/>
                <a:gd name="T64" fmla="*/ 31 w 249"/>
                <a:gd name="T65" fmla="*/ 61 h 145"/>
                <a:gd name="T66" fmla="*/ 23 w 249"/>
                <a:gd name="T67" fmla="*/ 61 h 145"/>
                <a:gd name="T68" fmla="*/ 16 w 249"/>
                <a:gd name="T69" fmla="*/ 61 h 145"/>
                <a:gd name="T70" fmla="*/ 8 w 249"/>
                <a:gd name="T71" fmla="*/ 61 h 145"/>
                <a:gd name="T72" fmla="*/ 0 w 249"/>
                <a:gd name="T73" fmla="*/ 53 h 145"/>
                <a:gd name="T74" fmla="*/ 8 w 249"/>
                <a:gd name="T75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9" h="145">
                  <a:moveTo>
                    <a:pt x="8" y="45"/>
                  </a:moveTo>
                  <a:lnTo>
                    <a:pt x="23" y="23"/>
                  </a:lnTo>
                  <a:lnTo>
                    <a:pt x="31" y="15"/>
                  </a:lnTo>
                  <a:lnTo>
                    <a:pt x="39" y="15"/>
                  </a:lnTo>
                  <a:lnTo>
                    <a:pt x="39" y="8"/>
                  </a:lnTo>
                  <a:lnTo>
                    <a:pt x="54" y="8"/>
                  </a:lnTo>
                  <a:lnTo>
                    <a:pt x="78" y="8"/>
                  </a:lnTo>
                  <a:lnTo>
                    <a:pt x="93" y="0"/>
                  </a:lnTo>
                  <a:lnTo>
                    <a:pt x="101" y="8"/>
                  </a:lnTo>
                  <a:lnTo>
                    <a:pt x="116" y="15"/>
                  </a:lnTo>
                  <a:lnTo>
                    <a:pt x="140" y="23"/>
                  </a:lnTo>
                  <a:lnTo>
                    <a:pt x="163" y="30"/>
                  </a:lnTo>
                  <a:lnTo>
                    <a:pt x="178" y="38"/>
                  </a:lnTo>
                  <a:lnTo>
                    <a:pt x="248" y="23"/>
                  </a:lnTo>
                  <a:lnTo>
                    <a:pt x="248" y="114"/>
                  </a:lnTo>
                  <a:lnTo>
                    <a:pt x="217" y="129"/>
                  </a:lnTo>
                  <a:lnTo>
                    <a:pt x="209" y="129"/>
                  </a:lnTo>
                  <a:lnTo>
                    <a:pt x="202" y="129"/>
                  </a:lnTo>
                  <a:lnTo>
                    <a:pt x="194" y="136"/>
                  </a:lnTo>
                  <a:lnTo>
                    <a:pt x="186" y="144"/>
                  </a:lnTo>
                  <a:lnTo>
                    <a:pt x="178" y="121"/>
                  </a:lnTo>
                  <a:lnTo>
                    <a:pt x="178" y="114"/>
                  </a:lnTo>
                  <a:lnTo>
                    <a:pt x="163" y="99"/>
                  </a:lnTo>
                  <a:lnTo>
                    <a:pt x="132" y="76"/>
                  </a:lnTo>
                  <a:lnTo>
                    <a:pt x="116" y="68"/>
                  </a:lnTo>
                  <a:lnTo>
                    <a:pt x="109" y="61"/>
                  </a:lnTo>
                  <a:lnTo>
                    <a:pt x="78" y="45"/>
                  </a:lnTo>
                  <a:lnTo>
                    <a:pt x="70" y="38"/>
                  </a:lnTo>
                  <a:lnTo>
                    <a:pt x="62" y="38"/>
                  </a:lnTo>
                  <a:lnTo>
                    <a:pt x="54" y="45"/>
                  </a:lnTo>
                  <a:lnTo>
                    <a:pt x="47" y="53"/>
                  </a:lnTo>
                  <a:lnTo>
                    <a:pt x="39" y="53"/>
                  </a:lnTo>
                  <a:lnTo>
                    <a:pt x="31" y="61"/>
                  </a:lnTo>
                  <a:lnTo>
                    <a:pt x="23" y="61"/>
                  </a:lnTo>
                  <a:lnTo>
                    <a:pt x="16" y="61"/>
                  </a:lnTo>
                  <a:lnTo>
                    <a:pt x="8" y="61"/>
                  </a:lnTo>
                  <a:lnTo>
                    <a:pt x="0" y="53"/>
                  </a:lnTo>
                  <a:lnTo>
                    <a:pt x="8" y="45"/>
                  </a:lnTo>
                </a:path>
              </a:pathLst>
            </a:custGeom>
            <a:solidFill>
              <a:srgbClr val="F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09" name="Freeform 385">
              <a:extLst>
                <a:ext uri="{FF2B5EF4-FFF2-40B4-BE49-F238E27FC236}">
                  <a16:creationId xmlns:a16="http://schemas.microsoft.com/office/drawing/2014/main" id="{25EC04E7-C1DF-844B-AEFC-45EF7A8BA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6" y="1338"/>
              <a:ext cx="257" cy="153"/>
            </a:xfrm>
            <a:custGeom>
              <a:avLst/>
              <a:gdLst>
                <a:gd name="T0" fmla="*/ 8 w 257"/>
                <a:gd name="T1" fmla="*/ 40 h 153"/>
                <a:gd name="T2" fmla="*/ 24 w 257"/>
                <a:gd name="T3" fmla="*/ 24 h 153"/>
                <a:gd name="T4" fmla="*/ 32 w 257"/>
                <a:gd name="T5" fmla="*/ 16 h 153"/>
                <a:gd name="T6" fmla="*/ 40 w 257"/>
                <a:gd name="T7" fmla="*/ 8 h 153"/>
                <a:gd name="T8" fmla="*/ 48 w 257"/>
                <a:gd name="T9" fmla="*/ 8 h 153"/>
                <a:gd name="T10" fmla="*/ 80 w 257"/>
                <a:gd name="T11" fmla="*/ 8 h 153"/>
                <a:gd name="T12" fmla="*/ 96 w 257"/>
                <a:gd name="T13" fmla="*/ 0 h 153"/>
                <a:gd name="T14" fmla="*/ 104 w 257"/>
                <a:gd name="T15" fmla="*/ 8 h 153"/>
                <a:gd name="T16" fmla="*/ 120 w 257"/>
                <a:gd name="T17" fmla="*/ 8 h 153"/>
                <a:gd name="T18" fmla="*/ 144 w 257"/>
                <a:gd name="T19" fmla="*/ 24 h 153"/>
                <a:gd name="T20" fmla="*/ 168 w 257"/>
                <a:gd name="T21" fmla="*/ 32 h 153"/>
                <a:gd name="T22" fmla="*/ 184 w 257"/>
                <a:gd name="T23" fmla="*/ 32 h 153"/>
                <a:gd name="T24" fmla="*/ 256 w 257"/>
                <a:gd name="T25" fmla="*/ 16 h 153"/>
                <a:gd name="T26" fmla="*/ 256 w 257"/>
                <a:gd name="T27" fmla="*/ 120 h 153"/>
                <a:gd name="T28" fmla="*/ 224 w 257"/>
                <a:gd name="T29" fmla="*/ 128 h 153"/>
                <a:gd name="T30" fmla="*/ 216 w 257"/>
                <a:gd name="T31" fmla="*/ 136 h 153"/>
                <a:gd name="T32" fmla="*/ 208 w 257"/>
                <a:gd name="T33" fmla="*/ 128 h 153"/>
                <a:gd name="T34" fmla="*/ 208 w 257"/>
                <a:gd name="T35" fmla="*/ 136 h 153"/>
                <a:gd name="T36" fmla="*/ 200 w 257"/>
                <a:gd name="T37" fmla="*/ 144 h 153"/>
                <a:gd name="T38" fmla="*/ 192 w 257"/>
                <a:gd name="T39" fmla="*/ 152 h 153"/>
                <a:gd name="T40" fmla="*/ 184 w 257"/>
                <a:gd name="T41" fmla="*/ 152 h 153"/>
                <a:gd name="T42" fmla="*/ 184 w 257"/>
                <a:gd name="T43" fmla="*/ 128 h 153"/>
                <a:gd name="T44" fmla="*/ 184 w 257"/>
                <a:gd name="T45" fmla="*/ 120 h 153"/>
                <a:gd name="T46" fmla="*/ 168 w 257"/>
                <a:gd name="T47" fmla="*/ 104 h 153"/>
                <a:gd name="T48" fmla="*/ 136 w 257"/>
                <a:gd name="T49" fmla="*/ 80 h 153"/>
                <a:gd name="T50" fmla="*/ 120 w 257"/>
                <a:gd name="T51" fmla="*/ 72 h 153"/>
                <a:gd name="T52" fmla="*/ 112 w 257"/>
                <a:gd name="T53" fmla="*/ 64 h 153"/>
                <a:gd name="T54" fmla="*/ 80 w 257"/>
                <a:gd name="T55" fmla="*/ 48 h 153"/>
                <a:gd name="T56" fmla="*/ 72 w 257"/>
                <a:gd name="T57" fmla="*/ 40 h 153"/>
                <a:gd name="T58" fmla="*/ 64 w 257"/>
                <a:gd name="T59" fmla="*/ 40 h 153"/>
                <a:gd name="T60" fmla="*/ 56 w 257"/>
                <a:gd name="T61" fmla="*/ 40 h 153"/>
                <a:gd name="T62" fmla="*/ 56 w 257"/>
                <a:gd name="T63" fmla="*/ 48 h 153"/>
                <a:gd name="T64" fmla="*/ 48 w 257"/>
                <a:gd name="T65" fmla="*/ 48 h 153"/>
                <a:gd name="T66" fmla="*/ 40 w 257"/>
                <a:gd name="T67" fmla="*/ 56 h 153"/>
                <a:gd name="T68" fmla="*/ 32 w 257"/>
                <a:gd name="T69" fmla="*/ 64 h 153"/>
                <a:gd name="T70" fmla="*/ 24 w 257"/>
                <a:gd name="T71" fmla="*/ 64 h 153"/>
                <a:gd name="T72" fmla="*/ 16 w 257"/>
                <a:gd name="T73" fmla="*/ 64 h 153"/>
                <a:gd name="T74" fmla="*/ 8 w 257"/>
                <a:gd name="T75" fmla="*/ 56 h 153"/>
                <a:gd name="T76" fmla="*/ 0 w 257"/>
                <a:gd name="T77" fmla="*/ 56 h 153"/>
                <a:gd name="T78" fmla="*/ 8 w 257"/>
                <a:gd name="T79" fmla="*/ 4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7" h="153">
                  <a:moveTo>
                    <a:pt x="8" y="40"/>
                  </a:moveTo>
                  <a:lnTo>
                    <a:pt x="24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80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20" y="8"/>
                  </a:lnTo>
                  <a:lnTo>
                    <a:pt x="144" y="24"/>
                  </a:lnTo>
                  <a:lnTo>
                    <a:pt x="168" y="32"/>
                  </a:lnTo>
                  <a:lnTo>
                    <a:pt x="184" y="32"/>
                  </a:lnTo>
                  <a:lnTo>
                    <a:pt x="256" y="16"/>
                  </a:lnTo>
                  <a:lnTo>
                    <a:pt x="256" y="120"/>
                  </a:lnTo>
                  <a:lnTo>
                    <a:pt x="224" y="128"/>
                  </a:lnTo>
                  <a:lnTo>
                    <a:pt x="216" y="136"/>
                  </a:lnTo>
                  <a:lnTo>
                    <a:pt x="208" y="128"/>
                  </a:lnTo>
                  <a:lnTo>
                    <a:pt x="208" y="136"/>
                  </a:lnTo>
                  <a:lnTo>
                    <a:pt x="200" y="144"/>
                  </a:lnTo>
                  <a:lnTo>
                    <a:pt x="192" y="152"/>
                  </a:lnTo>
                  <a:lnTo>
                    <a:pt x="184" y="152"/>
                  </a:lnTo>
                  <a:lnTo>
                    <a:pt x="184" y="128"/>
                  </a:lnTo>
                  <a:lnTo>
                    <a:pt x="184" y="120"/>
                  </a:lnTo>
                  <a:lnTo>
                    <a:pt x="168" y="104"/>
                  </a:lnTo>
                  <a:lnTo>
                    <a:pt x="136" y="80"/>
                  </a:lnTo>
                  <a:lnTo>
                    <a:pt x="120" y="72"/>
                  </a:lnTo>
                  <a:lnTo>
                    <a:pt x="112" y="64"/>
                  </a:lnTo>
                  <a:lnTo>
                    <a:pt x="80" y="48"/>
                  </a:lnTo>
                  <a:lnTo>
                    <a:pt x="72" y="40"/>
                  </a:lnTo>
                  <a:lnTo>
                    <a:pt x="64" y="40"/>
                  </a:lnTo>
                  <a:lnTo>
                    <a:pt x="56" y="40"/>
                  </a:lnTo>
                  <a:lnTo>
                    <a:pt x="56" y="48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32" y="64"/>
                  </a:lnTo>
                  <a:lnTo>
                    <a:pt x="24" y="64"/>
                  </a:lnTo>
                  <a:lnTo>
                    <a:pt x="16" y="64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8" y="4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10" name="Freeform 386">
              <a:extLst>
                <a:ext uri="{FF2B5EF4-FFF2-40B4-BE49-F238E27FC236}">
                  <a16:creationId xmlns:a16="http://schemas.microsoft.com/office/drawing/2014/main" id="{FD750869-C092-C774-5C08-AAAD74D2B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374"/>
              <a:ext cx="25" cy="17"/>
            </a:xfrm>
            <a:custGeom>
              <a:avLst/>
              <a:gdLst>
                <a:gd name="T0" fmla="*/ 24 w 25"/>
                <a:gd name="T1" fmla="*/ 0 h 17"/>
                <a:gd name="T2" fmla="*/ 24 w 25"/>
                <a:gd name="T3" fmla="*/ 0 h 17"/>
                <a:gd name="T4" fmla="*/ 18 w 25"/>
                <a:gd name="T5" fmla="*/ 0 h 17"/>
                <a:gd name="T6" fmla="*/ 12 w 25"/>
                <a:gd name="T7" fmla="*/ 0 h 17"/>
                <a:gd name="T8" fmla="*/ 12 w 25"/>
                <a:gd name="T9" fmla="*/ 5 h 17"/>
                <a:gd name="T10" fmla="*/ 6 w 25"/>
                <a:gd name="T11" fmla="*/ 5 h 17"/>
                <a:gd name="T12" fmla="*/ 6 w 25"/>
                <a:gd name="T13" fmla="*/ 11 h 17"/>
                <a:gd name="T14" fmla="*/ 0 w 25"/>
                <a:gd name="T15" fmla="*/ 11 h 17"/>
                <a:gd name="T16" fmla="*/ 0 w 25"/>
                <a:gd name="T17" fmla="*/ 16 h 17"/>
                <a:gd name="T18" fmla="*/ 6 w 25"/>
                <a:gd name="T19" fmla="*/ 16 h 17"/>
                <a:gd name="T20" fmla="*/ 12 w 25"/>
                <a:gd name="T21" fmla="*/ 16 h 17"/>
                <a:gd name="T22" fmla="*/ 18 w 25"/>
                <a:gd name="T23" fmla="*/ 11 h 17"/>
                <a:gd name="T24" fmla="*/ 24 w 25"/>
                <a:gd name="T25" fmla="*/ 11 h 17"/>
                <a:gd name="T26" fmla="*/ 24 w 25"/>
                <a:gd name="T27" fmla="*/ 5 h 17"/>
                <a:gd name="T28" fmla="*/ 24 w 25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17">
                  <a:moveTo>
                    <a:pt x="24" y="0"/>
                  </a:moveTo>
                  <a:lnTo>
                    <a:pt x="24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6" y="5"/>
                  </a:lnTo>
                  <a:lnTo>
                    <a:pt x="6" y="11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12" y="16"/>
                  </a:lnTo>
                  <a:lnTo>
                    <a:pt x="18" y="11"/>
                  </a:lnTo>
                  <a:lnTo>
                    <a:pt x="24" y="11"/>
                  </a:lnTo>
                  <a:lnTo>
                    <a:pt x="24" y="5"/>
                  </a:lnTo>
                  <a:lnTo>
                    <a:pt x="24" y="0"/>
                  </a:lnTo>
                </a:path>
              </a:pathLst>
            </a:custGeom>
            <a:solidFill>
              <a:srgbClr val="FF7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11" name="Freeform 387">
              <a:extLst>
                <a:ext uri="{FF2B5EF4-FFF2-40B4-BE49-F238E27FC236}">
                  <a16:creationId xmlns:a16="http://schemas.microsoft.com/office/drawing/2014/main" id="{E89E7EE7-47D5-96EC-AD63-0A5D2DD0B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374"/>
              <a:ext cx="25" cy="17"/>
            </a:xfrm>
            <a:custGeom>
              <a:avLst/>
              <a:gdLst>
                <a:gd name="T0" fmla="*/ 24 w 25"/>
                <a:gd name="T1" fmla="*/ 0 h 17"/>
                <a:gd name="T2" fmla="*/ 18 w 25"/>
                <a:gd name="T3" fmla="*/ 0 h 17"/>
                <a:gd name="T4" fmla="*/ 12 w 25"/>
                <a:gd name="T5" fmla="*/ 0 h 17"/>
                <a:gd name="T6" fmla="*/ 12 w 25"/>
                <a:gd name="T7" fmla="*/ 5 h 17"/>
                <a:gd name="T8" fmla="*/ 6 w 25"/>
                <a:gd name="T9" fmla="*/ 5 h 17"/>
                <a:gd name="T10" fmla="*/ 6 w 25"/>
                <a:gd name="T11" fmla="*/ 11 h 17"/>
                <a:gd name="T12" fmla="*/ 0 w 25"/>
                <a:gd name="T13" fmla="*/ 11 h 17"/>
                <a:gd name="T14" fmla="*/ 0 w 25"/>
                <a:gd name="T15" fmla="*/ 16 h 17"/>
                <a:gd name="T16" fmla="*/ 6 w 25"/>
                <a:gd name="T17" fmla="*/ 16 h 17"/>
                <a:gd name="T18" fmla="*/ 12 w 25"/>
                <a:gd name="T19" fmla="*/ 16 h 17"/>
                <a:gd name="T20" fmla="*/ 18 w 25"/>
                <a:gd name="T21" fmla="*/ 11 h 17"/>
                <a:gd name="T22" fmla="*/ 24 w 25"/>
                <a:gd name="T23" fmla="*/ 11 h 17"/>
                <a:gd name="T24" fmla="*/ 24 w 25"/>
                <a:gd name="T25" fmla="*/ 5 h 17"/>
                <a:gd name="T26" fmla="*/ 24 w 25"/>
                <a:gd name="T2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17">
                  <a:moveTo>
                    <a:pt x="24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6" y="5"/>
                  </a:lnTo>
                  <a:lnTo>
                    <a:pt x="6" y="11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12" y="16"/>
                  </a:lnTo>
                  <a:lnTo>
                    <a:pt x="18" y="11"/>
                  </a:lnTo>
                  <a:lnTo>
                    <a:pt x="24" y="11"/>
                  </a:lnTo>
                  <a:lnTo>
                    <a:pt x="24" y="5"/>
                  </a:lnTo>
                  <a:lnTo>
                    <a:pt x="24" y="0"/>
                  </a:lnTo>
                </a:path>
              </a:pathLst>
            </a:custGeom>
            <a:solidFill>
              <a:srgbClr val="FF7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12" name="Freeform 388">
              <a:extLst>
                <a:ext uri="{FF2B5EF4-FFF2-40B4-BE49-F238E27FC236}">
                  <a16:creationId xmlns:a16="http://schemas.microsoft.com/office/drawing/2014/main" id="{2E4C7ABE-A78F-9F06-5B25-13B33E37A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6" y="1362"/>
              <a:ext cx="33" cy="33"/>
            </a:xfrm>
            <a:custGeom>
              <a:avLst/>
              <a:gdLst>
                <a:gd name="T0" fmla="*/ 32 w 33"/>
                <a:gd name="T1" fmla="*/ 0 h 33"/>
                <a:gd name="T2" fmla="*/ 24 w 33"/>
                <a:gd name="T3" fmla="*/ 0 h 33"/>
                <a:gd name="T4" fmla="*/ 24 w 33"/>
                <a:gd name="T5" fmla="*/ 8 h 33"/>
                <a:gd name="T6" fmla="*/ 16 w 33"/>
                <a:gd name="T7" fmla="*/ 8 h 33"/>
                <a:gd name="T8" fmla="*/ 8 w 33"/>
                <a:gd name="T9" fmla="*/ 16 h 33"/>
                <a:gd name="T10" fmla="*/ 8 w 33"/>
                <a:gd name="T11" fmla="*/ 24 h 33"/>
                <a:gd name="T12" fmla="*/ 0 w 33"/>
                <a:gd name="T13" fmla="*/ 24 h 33"/>
                <a:gd name="T14" fmla="*/ 0 w 33"/>
                <a:gd name="T15" fmla="*/ 32 h 33"/>
                <a:gd name="T16" fmla="*/ 8 w 33"/>
                <a:gd name="T17" fmla="*/ 32 h 33"/>
                <a:gd name="T18" fmla="*/ 16 w 33"/>
                <a:gd name="T19" fmla="*/ 32 h 33"/>
                <a:gd name="T20" fmla="*/ 16 w 33"/>
                <a:gd name="T21" fmla="*/ 24 h 33"/>
                <a:gd name="T22" fmla="*/ 24 w 33"/>
                <a:gd name="T23" fmla="*/ 24 h 33"/>
                <a:gd name="T24" fmla="*/ 24 w 33"/>
                <a:gd name="T25" fmla="*/ 16 h 33"/>
                <a:gd name="T26" fmla="*/ 32 w 33"/>
                <a:gd name="T27" fmla="*/ 16 h 33"/>
                <a:gd name="T28" fmla="*/ 32 w 33"/>
                <a:gd name="T29" fmla="*/ 8 h 33"/>
                <a:gd name="T30" fmla="*/ 32 w 33"/>
                <a:gd name="T3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33">
                  <a:moveTo>
                    <a:pt x="32" y="0"/>
                  </a:moveTo>
                  <a:lnTo>
                    <a:pt x="24" y="0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3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13" name="Freeform 389">
              <a:extLst>
                <a:ext uri="{FF2B5EF4-FFF2-40B4-BE49-F238E27FC236}">
                  <a16:creationId xmlns:a16="http://schemas.microsoft.com/office/drawing/2014/main" id="{CF04E39A-A1F8-C39B-25EC-4E866CB2B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1370"/>
              <a:ext cx="25" cy="17"/>
            </a:xfrm>
            <a:custGeom>
              <a:avLst/>
              <a:gdLst>
                <a:gd name="T0" fmla="*/ 24 w 25"/>
                <a:gd name="T1" fmla="*/ 0 h 17"/>
                <a:gd name="T2" fmla="*/ 16 w 25"/>
                <a:gd name="T3" fmla="*/ 0 h 17"/>
                <a:gd name="T4" fmla="*/ 16 w 25"/>
                <a:gd name="T5" fmla="*/ 16 h 17"/>
                <a:gd name="T6" fmla="*/ 8 w 25"/>
                <a:gd name="T7" fmla="*/ 16 h 17"/>
                <a:gd name="T8" fmla="*/ 0 w 25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24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14" name="Freeform 390">
              <a:extLst>
                <a:ext uri="{FF2B5EF4-FFF2-40B4-BE49-F238E27FC236}">
                  <a16:creationId xmlns:a16="http://schemas.microsoft.com/office/drawing/2014/main" id="{F4835222-8E4A-DAE1-A907-1E4B94233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1386"/>
              <a:ext cx="25" cy="41"/>
            </a:xfrm>
            <a:custGeom>
              <a:avLst/>
              <a:gdLst>
                <a:gd name="T0" fmla="*/ 24 w 25"/>
                <a:gd name="T1" fmla="*/ 0 h 41"/>
                <a:gd name="T2" fmla="*/ 24 w 25"/>
                <a:gd name="T3" fmla="*/ 8 h 41"/>
                <a:gd name="T4" fmla="*/ 24 w 25"/>
                <a:gd name="T5" fmla="*/ 16 h 41"/>
                <a:gd name="T6" fmla="*/ 24 w 25"/>
                <a:gd name="T7" fmla="*/ 24 h 41"/>
                <a:gd name="T8" fmla="*/ 16 w 25"/>
                <a:gd name="T9" fmla="*/ 32 h 41"/>
                <a:gd name="T10" fmla="*/ 8 w 25"/>
                <a:gd name="T11" fmla="*/ 40 h 41"/>
                <a:gd name="T12" fmla="*/ 0 w 25"/>
                <a:gd name="T13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1">
                  <a:moveTo>
                    <a:pt x="24" y="0"/>
                  </a:moveTo>
                  <a:lnTo>
                    <a:pt x="24" y="8"/>
                  </a:lnTo>
                  <a:lnTo>
                    <a:pt x="24" y="16"/>
                  </a:lnTo>
                  <a:lnTo>
                    <a:pt x="24" y="24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15" name="Freeform 391">
              <a:extLst>
                <a:ext uri="{FF2B5EF4-FFF2-40B4-BE49-F238E27FC236}">
                  <a16:creationId xmlns:a16="http://schemas.microsoft.com/office/drawing/2014/main" id="{39762617-B488-E38C-4A45-4566E5BAC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1454"/>
              <a:ext cx="105" cy="33"/>
            </a:xfrm>
            <a:custGeom>
              <a:avLst/>
              <a:gdLst>
                <a:gd name="T0" fmla="*/ 0 w 105"/>
                <a:gd name="T1" fmla="*/ 19 h 33"/>
                <a:gd name="T2" fmla="*/ 7 w 105"/>
                <a:gd name="T3" fmla="*/ 26 h 33"/>
                <a:gd name="T4" fmla="*/ 7 w 105"/>
                <a:gd name="T5" fmla="*/ 32 h 33"/>
                <a:gd name="T6" fmla="*/ 22 w 105"/>
                <a:gd name="T7" fmla="*/ 26 h 33"/>
                <a:gd name="T8" fmla="*/ 22 w 105"/>
                <a:gd name="T9" fmla="*/ 19 h 33"/>
                <a:gd name="T10" fmla="*/ 30 w 105"/>
                <a:gd name="T11" fmla="*/ 19 h 33"/>
                <a:gd name="T12" fmla="*/ 104 w 105"/>
                <a:gd name="T13" fmla="*/ 6 h 33"/>
                <a:gd name="T14" fmla="*/ 97 w 105"/>
                <a:gd name="T15" fmla="*/ 0 h 33"/>
                <a:gd name="T16" fmla="*/ 45 w 105"/>
                <a:gd name="T17" fmla="*/ 13 h 33"/>
                <a:gd name="T18" fmla="*/ 37 w 105"/>
                <a:gd name="T19" fmla="*/ 13 h 33"/>
                <a:gd name="T20" fmla="*/ 30 w 105"/>
                <a:gd name="T21" fmla="*/ 13 h 33"/>
                <a:gd name="T22" fmla="*/ 22 w 105"/>
                <a:gd name="T23" fmla="*/ 13 h 33"/>
                <a:gd name="T24" fmla="*/ 15 w 105"/>
                <a:gd name="T25" fmla="*/ 13 h 33"/>
                <a:gd name="T26" fmla="*/ 0 w 105"/>
                <a:gd name="T27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" h="33">
                  <a:moveTo>
                    <a:pt x="0" y="19"/>
                  </a:moveTo>
                  <a:lnTo>
                    <a:pt x="7" y="26"/>
                  </a:lnTo>
                  <a:lnTo>
                    <a:pt x="7" y="32"/>
                  </a:lnTo>
                  <a:lnTo>
                    <a:pt x="22" y="26"/>
                  </a:lnTo>
                  <a:lnTo>
                    <a:pt x="22" y="19"/>
                  </a:lnTo>
                  <a:lnTo>
                    <a:pt x="30" y="19"/>
                  </a:lnTo>
                  <a:lnTo>
                    <a:pt x="104" y="6"/>
                  </a:lnTo>
                  <a:lnTo>
                    <a:pt x="97" y="0"/>
                  </a:lnTo>
                  <a:lnTo>
                    <a:pt x="45" y="13"/>
                  </a:lnTo>
                  <a:lnTo>
                    <a:pt x="37" y="13"/>
                  </a:lnTo>
                  <a:lnTo>
                    <a:pt x="30" y="13"/>
                  </a:lnTo>
                  <a:lnTo>
                    <a:pt x="22" y="13"/>
                  </a:lnTo>
                  <a:lnTo>
                    <a:pt x="15" y="13"/>
                  </a:lnTo>
                  <a:lnTo>
                    <a:pt x="0" y="19"/>
                  </a:lnTo>
                </a:path>
              </a:pathLst>
            </a:custGeom>
            <a:solidFill>
              <a:srgbClr val="7F5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16" name="Freeform 392">
              <a:extLst>
                <a:ext uri="{FF2B5EF4-FFF2-40B4-BE49-F238E27FC236}">
                  <a16:creationId xmlns:a16="http://schemas.microsoft.com/office/drawing/2014/main" id="{EEFC4D66-A981-C3E6-6891-FE9AEAFA2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1454"/>
              <a:ext cx="105" cy="33"/>
            </a:xfrm>
            <a:custGeom>
              <a:avLst/>
              <a:gdLst>
                <a:gd name="T0" fmla="*/ 0 w 105"/>
                <a:gd name="T1" fmla="*/ 19 h 33"/>
                <a:gd name="T2" fmla="*/ 7 w 105"/>
                <a:gd name="T3" fmla="*/ 26 h 33"/>
                <a:gd name="T4" fmla="*/ 7 w 105"/>
                <a:gd name="T5" fmla="*/ 32 h 33"/>
                <a:gd name="T6" fmla="*/ 22 w 105"/>
                <a:gd name="T7" fmla="*/ 26 h 33"/>
                <a:gd name="T8" fmla="*/ 22 w 105"/>
                <a:gd name="T9" fmla="*/ 19 h 33"/>
                <a:gd name="T10" fmla="*/ 30 w 105"/>
                <a:gd name="T11" fmla="*/ 19 h 33"/>
                <a:gd name="T12" fmla="*/ 104 w 105"/>
                <a:gd name="T13" fmla="*/ 6 h 33"/>
                <a:gd name="T14" fmla="*/ 97 w 105"/>
                <a:gd name="T15" fmla="*/ 0 h 33"/>
                <a:gd name="T16" fmla="*/ 45 w 105"/>
                <a:gd name="T17" fmla="*/ 13 h 33"/>
                <a:gd name="T18" fmla="*/ 37 w 105"/>
                <a:gd name="T19" fmla="*/ 13 h 33"/>
                <a:gd name="T20" fmla="*/ 30 w 105"/>
                <a:gd name="T21" fmla="*/ 13 h 33"/>
                <a:gd name="T22" fmla="*/ 22 w 105"/>
                <a:gd name="T23" fmla="*/ 13 h 33"/>
                <a:gd name="T24" fmla="*/ 15 w 105"/>
                <a:gd name="T25" fmla="*/ 13 h 33"/>
                <a:gd name="T26" fmla="*/ 0 w 105"/>
                <a:gd name="T27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" h="33">
                  <a:moveTo>
                    <a:pt x="0" y="19"/>
                  </a:moveTo>
                  <a:lnTo>
                    <a:pt x="7" y="26"/>
                  </a:lnTo>
                  <a:lnTo>
                    <a:pt x="7" y="32"/>
                  </a:lnTo>
                  <a:lnTo>
                    <a:pt x="22" y="26"/>
                  </a:lnTo>
                  <a:lnTo>
                    <a:pt x="22" y="19"/>
                  </a:lnTo>
                  <a:lnTo>
                    <a:pt x="30" y="19"/>
                  </a:lnTo>
                  <a:lnTo>
                    <a:pt x="104" y="6"/>
                  </a:lnTo>
                  <a:lnTo>
                    <a:pt x="97" y="0"/>
                  </a:lnTo>
                  <a:lnTo>
                    <a:pt x="45" y="13"/>
                  </a:lnTo>
                  <a:lnTo>
                    <a:pt x="37" y="13"/>
                  </a:lnTo>
                  <a:lnTo>
                    <a:pt x="30" y="13"/>
                  </a:lnTo>
                  <a:lnTo>
                    <a:pt x="22" y="13"/>
                  </a:lnTo>
                  <a:lnTo>
                    <a:pt x="15" y="13"/>
                  </a:lnTo>
                  <a:lnTo>
                    <a:pt x="0" y="19"/>
                  </a:lnTo>
                </a:path>
              </a:pathLst>
            </a:custGeom>
            <a:solidFill>
              <a:srgbClr val="7F5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17" name="Freeform 393">
              <a:extLst>
                <a:ext uri="{FF2B5EF4-FFF2-40B4-BE49-F238E27FC236}">
                  <a16:creationId xmlns:a16="http://schemas.microsoft.com/office/drawing/2014/main" id="{1A311DC4-29D0-49C2-ACE6-E753CAE87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1450"/>
              <a:ext cx="105" cy="41"/>
            </a:xfrm>
            <a:custGeom>
              <a:avLst/>
              <a:gdLst>
                <a:gd name="T0" fmla="*/ 0 w 105"/>
                <a:gd name="T1" fmla="*/ 24 h 41"/>
                <a:gd name="T2" fmla="*/ 0 w 105"/>
                <a:gd name="T3" fmla="*/ 32 h 41"/>
                <a:gd name="T4" fmla="*/ 0 w 105"/>
                <a:gd name="T5" fmla="*/ 40 h 41"/>
                <a:gd name="T6" fmla="*/ 8 w 105"/>
                <a:gd name="T7" fmla="*/ 32 h 41"/>
                <a:gd name="T8" fmla="*/ 16 w 105"/>
                <a:gd name="T9" fmla="*/ 32 h 41"/>
                <a:gd name="T10" fmla="*/ 24 w 105"/>
                <a:gd name="T11" fmla="*/ 24 h 41"/>
                <a:gd name="T12" fmla="*/ 24 w 105"/>
                <a:gd name="T13" fmla="*/ 16 h 41"/>
                <a:gd name="T14" fmla="*/ 32 w 105"/>
                <a:gd name="T15" fmla="*/ 24 h 41"/>
                <a:gd name="T16" fmla="*/ 104 w 105"/>
                <a:gd name="T17" fmla="*/ 8 h 41"/>
                <a:gd name="T18" fmla="*/ 104 w 105"/>
                <a:gd name="T19" fmla="*/ 0 h 41"/>
                <a:gd name="T20" fmla="*/ 48 w 105"/>
                <a:gd name="T21" fmla="*/ 16 h 41"/>
                <a:gd name="T22" fmla="*/ 40 w 105"/>
                <a:gd name="T23" fmla="*/ 16 h 41"/>
                <a:gd name="T24" fmla="*/ 32 w 105"/>
                <a:gd name="T25" fmla="*/ 16 h 41"/>
                <a:gd name="T26" fmla="*/ 24 w 105"/>
                <a:gd name="T27" fmla="*/ 16 h 41"/>
                <a:gd name="T28" fmla="*/ 16 w 105"/>
                <a:gd name="T29" fmla="*/ 16 h 41"/>
                <a:gd name="T30" fmla="*/ 0 w 105"/>
                <a:gd name="T31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41">
                  <a:moveTo>
                    <a:pt x="0" y="24"/>
                  </a:moveTo>
                  <a:lnTo>
                    <a:pt x="0" y="32"/>
                  </a:lnTo>
                  <a:lnTo>
                    <a:pt x="0" y="40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32" y="24"/>
                  </a:lnTo>
                  <a:lnTo>
                    <a:pt x="104" y="8"/>
                  </a:lnTo>
                  <a:lnTo>
                    <a:pt x="104" y="0"/>
                  </a:ln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2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78218" name="Group 394">
              <a:extLst>
                <a:ext uri="{FF2B5EF4-FFF2-40B4-BE49-F238E27FC236}">
                  <a16:creationId xmlns:a16="http://schemas.microsoft.com/office/drawing/2014/main" id="{3FC94466-3539-2A1B-64F7-574BD02ADA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8" y="1282"/>
              <a:ext cx="329" cy="201"/>
              <a:chOff x="2408" y="1282"/>
              <a:chExt cx="329" cy="201"/>
            </a:xfrm>
          </p:grpSpPr>
          <p:sp>
            <p:nvSpPr>
              <p:cNvPr id="78219" name="Freeform 395">
                <a:extLst>
                  <a:ext uri="{FF2B5EF4-FFF2-40B4-BE49-F238E27FC236}">
                    <a16:creationId xmlns:a16="http://schemas.microsoft.com/office/drawing/2014/main" id="{5551EC98-6E17-B8F4-C0EC-0AB40C8C1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" y="1358"/>
                <a:ext cx="41" cy="121"/>
              </a:xfrm>
              <a:custGeom>
                <a:avLst/>
                <a:gdLst>
                  <a:gd name="T0" fmla="*/ 40 w 41"/>
                  <a:gd name="T1" fmla="*/ 98 h 121"/>
                  <a:gd name="T2" fmla="*/ 40 w 41"/>
                  <a:gd name="T3" fmla="*/ 105 h 121"/>
                  <a:gd name="T4" fmla="*/ 40 w 41"/>
                  <a:gd name="T5" fmla="*/ 113 h 121"/>
                  <a:gd name="T6" fmla="*/ 40 w 41"/>
                  <a:gd name="T7" fmla="*/ 120 h 121"/>
                  <a:gd name="T8" fmla="*/ 33 w 41"/>
                  <a:gd name="T9" fmla="*/ 113 h 121"/>
                  <a:gd name="T10" fmla="*/ 27 w 41"/>
                  <a:gd name="T11" fmla="*/ 105 h 121"/>
                  <a:gd name="T12" fmla="*/ 20 w 41"/>
                  <a:gd name="T13" fmla="*/ 90 h 121"/>
                  <a:gd name="T14" fmla="*/ 13 w 41"/>
                  <a:gd name="T15" fmla="*/ 75 h 121"/>
                  <a:gd name="T16" fmla="*/ 7 w 41"/>
                  <a:gd name="T17" fmla="*/ 45 h 121"/>
                  <a:gd name="T18" fmla="*/ 0 w 41"/>
                  <a:gd name="T19" fmla="*/ 15 h 121"/>
                  <a:gd name="T20" fmla="*/ 0 w 41"/>
                  <a:gd name="T21" fmla="*/ 0 h 121"/>
                  <a:gd name="T22" fmla="*/ 7 w 41"/>
                  <a:gd name="T23" fmla="*/ 8 h 121"/>
                  <a:gd name="T24" fmla="*/ 13 w 41"/>
                  <a:gd name="T25" fmla="*/ 23 h 121"/>
                  <a:gd name="T26" fmla="*/ 20 w 41"/>
                  <a:gd name="T27" fmla="*/ 45 h 121"/>
                  <a:gd name="T28" fmla="*/ 27 w 41"/>
                  <a:gd name="T29" fmla="*/ 68 h 121"/>
                  <a:gd name="T30" fmla="*/ 33 w 41"/>
                  <a:gd name="T31" fmla="*/ 90 h 121"/>
                  <a:gd name="T32" fmla="*/ 40 w 41"/>
                  <a:gd name="T33" fmla="*/ 9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121">
                    <a:moveTo>
                      <a:pt x="40" y="98"/>
                    </a:moveTo>
                    <a:lnTo>
                      <a:pt x="40" y="105"/>
                    </a:lnTo>
                    <a:lnTo>
                      <a:pt x="40" y="113"/>
                    </a:lnTo>
                    <a:lnTo>
                      <a:pt x="40" y="120"/>
                    </a:lnTo>
                    <a:lnTo>
                      <a:pt x="33" y="113"/>
                    </a:lnTo>
                    <a:lnTo>
                      <a:pt x="27" y="105"/>
                    </a:lnTo>
                    <a:lnTo>
                      <a:pt x="20" y="90"/>
                    </a:lnTo>
                    <a:lnTo>
                      <a:pt x="13" y="75"/>
                    </a:lnTo>
                    <a:lnTo>
                      <a:pt x="7" y="4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7" y="8"/>
                    </a:lnTo>
                    <a:lnTo>
                      <a:pt x="13" y="23"/>
                    </a:lnTo>
                    <a:lnTo>
                      <a:pt x="20" y="45"/>
                    </a:lnTo>
                    <a:lnTo>
                      <a:pt x="27" y="68"/>
                    </a:lnTo>
                    <a:lnTo>
                      <a:pt x="33" y="90"/>
                    </a:lnTo>
                    <a:lnTo>
                      <a:pt x="40" y="9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220" name="Freeform 396">
                <a:extLst>
                  <a:ext uri="{FF2B5EF4-FFF2-40B4-BE49-F238E27FC236}">
                    <a16:creationId xmlns:a16="http://schemas.microsoft.com/office/drawing/2014/main" id="{DD62DE20-0678-77DC-3DCD-C1F6BB9B4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6" y="1354"/>
                <a:ext cx="49" cy="129"/>
              </a:xfrm>
              <a:custGeom>
                <a:avLst/>
                <a:gdLst>
                  <a:gd name="T0" fmla="*/ 48 w 49"/>
                  <a:gd name="T1" fmla="*/ 104 h 129"/>
                  <a:gd name="T2" fmla="*/ 48 w 49"/>
                  <a:gd name="T3" fmla="*/ 112 h 129"/>
                  <a:gd name="T4" fmla="*/ 48 w 49"/>
                  <a:gd name="T5" fmla="*/ 120 h 129"/>
                  <a:gd name="T6" fmla="*/ 48 w 49"/>
                  <a:gd name="T7" fmla="*/ 128 h 129"/>
                  <a:gd name="T8" fmla="*/ 40 w 49"/>
                  <a:gd name="T9" fmla="*/ 120 h 129"/>
                  <a:gd name="T10" fmla="*/ 32 w 49"/>
                  <a:gd name="T11" fmla="*/ 112 h 129"/>
                  <a:gd name="T12" fmla="*/ 24 w 49"/>
                  <a:gd name="T13" fmla="*/ 96 h 129"/>
                  <a:gd name="T14" fmla="*/ 16 w 49"/>
                  <a:gd name="T15" fmla="*/ 80 h 129"/>
                  <a:gd name="T16" fmla="*/ 8 w 49"/>
                  <a:gd name="T17" fmla="*/ 48 h 129"/>
                  <a:gd name="T18" fmla="*/ 0 w 49"/>
                  <a:gd name="T19" fmla="*/ 16 h 129"/>
                  <a:gd name="T20" fmla="*/ 0 w 49"/>
                  <a:gd name="T21" fmla="*/ 0 h 129"/>
                  <a:gd name="T22" fmla="*/ 8 w 49"/>
                  <a:gd name="T23" fmla="*/ 8 h 129"/>
                  <a:gd name="T24" fmla="*/ 16 w 49"/>
                  <a:gd name="T25" fmla="*/ 24 h 129"/>
                  <a:gd name="T26" fmla="*/ 24 w 49"/>
                  <a:gd name="T27" fmla="*/ 48 h 129"/>
                  <a:gd name="T28" fmla="*/ 32 w 49"/>
                  <a:gd name="T29" fmla="*/ 72 h 129"/>
                  <a:gd name="T30" fmla="*/ 40 w 49"/>
                  <a:gd name="T31" fmla="*/ 96 h 129"/>
                  <a:gd name="T32" fmla="*/ 48 w 49"/>
                  <a:gd name="T33" fmla="*/ 10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129">
                    <a:moveTo>
                      <a:pt x="48" y="104"/>
                    </a:moveTo>
                    <a:lnTo>
                      <a:pt x="48" y="112"/>
                    </a:lnTo>
                    <a:lnTo>
                      <a:pt x="48" y="120"/>
                    </a:lnTo>
                    <a:lnTo>
                      <a:pt x="48" y="128"/>
                    </a:lnTo>
                    <a:lnTo>
                      <a:pt x="40" y="120"/>
                    </a:lnTo>
                    <a:lnTo>
                      <a:pt x="32" y="112"/>
                    </a:lnTo>
                    <a:lnTo>
                      <a:pt x="24" y="96"/>
                    </a:lnTo>
                    <a:lnTo>
                      <a:pt x="16" y="80"/>
                    </a:lnTo>
                    <a:lnTo>
                      <a:pt x="8" y="4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8"/>
                    </a:lnTo>
                    <a:lnTo>
                      <a:pt x="16" y="24"/>
                    </a:lnTo>
                    <a:lnTo>
                      <a:pt x="24" y="48"/>
                    </a:lnTo>
                    <a:lnTo>
                      <a:pt x="32" y="72"/>
                    </a:lnTo>
                    <a:lnTo>
                      <a:pt x="40" y="96"/>
                    </a:lnTo>
                    <a:lnTo>
                      <a:pt x="48" y="104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221" name="Group 397">
                <a:extLst>
                  <a:ext uri="{FF2B5EF4-FFF2-40B4-BE49-F238E27FC236}">
                    <a16:creationId xmlns:a16="http://schemas.microsoft.com/office/drawing/2014/main" id="{EC457AB8-E3E0-F6D3-1D4D-74ED1C1BA8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8" y="1354"/>
                <a:ext cx="97" cy="125"/>
                <a:chOff x="2408" y="1354"/>
                <a:chExt cx="97" cy="125"/>
              </a:xfrm>
            </p:grpSpPr>
            <p:sp>
              <p:nvSpPr>
                <p:cNvPr id="78222" name="Freeform 398">
                  <a:extLst>
                    <a:ext uri="{FF2B5EF4-FFF2-40B4-BE49-F238E27FC236}">
                      <a16:creationId xmlns:a16="http://schemas.microsoft.com/office/drawing/2014/main" id="{0BDCEA68-3B60-9503-9A16-702C5B0BEB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" y="1358"/>
                  <a:ext cx="73" cy="105"/>
                </a:xfrm>
                <a:custGeom>
                  <a:avLst/>
                  <a:gdLst>
                    <a:gd name="T0" fmla="*/ 36 w 73"/>
                    <a:gd name="T1" fmla="*/ 7 h 105"/>
                    <a:gd name="T2" fmla="*/ 0 w 73"/>
                    <a:gd name="T3" fmla="*/ 15 h 105"/>
                    <a:gd name="T4" fmla="*/ 0 w 73"/>
                    <a:gd name="T5" fmla="*/ 30 h 105"/>
                    <a:gd name="T6" fmla="*/ 7 w 73"/>
                    <a:gd name="T7" fmla="*/ 45 h 105"/>
                    <a:gd name="T8" fmla="*/ 14 w 73"/>
                    <a:gd name="T9" fmla="*/ 67 h 105"/>
                    <a:gd name="T10" fmla="*/ 22 w 73"/>
                    <a:gd name="T11" fmla="*/ 82 h 105"/>
                    <a:gd name="T12" fmla="*/ 29 w 73"/>
                    <a:gd name="T13" fmla="*/ 97 h 105"/>
                    <a:gd name="T14" fmla="*/ 36 w 73"/>
                    <a:gd name="T15" fmla="*/ 104 h 105"/>
                    <a:gd name="T16" fmla="*/ 43 w 73"/>
                    <a:gd name="T17" fmla="*/ 104 h 105"/>
                    <a:gd name="T18" fmla="*/ 72 w 73"/>
                    <a:gd name="T19" fmla="*/ 97 h 105"/>
                    <a:gd name="T20" fmla="*/ 36 w 73"/>
                    <a:gd name="T21" fmla="*/ 0 h 105"/>
                    <a:gd name="T22" fmla="*/ 36 w 73"/>
                    <a:gd name="T23" fmla="*/ 7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3" h="105">
                      <a:moveTo>
                        <a:pt x="36" y="7"/>
                      </a:moveTo>
                      <a:lnTo>
                        <a:pt x="0" y="15"/>
                      </a:lnTo>
                      <a:lnTo>
                        <a:pt x="0" y="30"/>
                      </a:lnTo>
                      <a:lnTo>
                        <a:pt x="7" y="45"/>
                      </a:lnTo>
                      <a:lnTo>
                        <a:pt x="14" y="67"/>
                      </a:lnTo>
                      <a:lnTo>
                        <a:pt x="22" y="82"/>
                      </a:lnTo>
                      <a:lnTo>
                        <a:pt x="29" y="97"/>
                      </a:lnTo>
                      <a:lnTo>
                        <a:pt x="36" y="104"/>
                      </a:lnTo>
                      <a:lnTo>
                        <a:pt x="43" y="104"/>
                      </a:lnTo>
                      <a:lnTo>
                        <a:pt x="72" y="97"/>
                      </a:lnTo>
                      <a:lnTo>
                        <a:pt x="36" y="0"/>
                      </a:lnTo>
                      <a:lnTo>
                        <a:pt x="36" y="7"/>
                      </a:lnTo>
                    </a:path>
                  </a:pathLst>
                </a:custGeom>
                <a:solidFill>
                  <a:srgbClr val="9FB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23" name="Freeform 399">
                  <a:extLst>
                    <a:ext uri="{FF2B5EF4-FFF2-40B4-BE49-F238E27FC236}">
                      <a16:creationId xmlns:a16="http://schemas.microsoft.com/office/drawing/2014/main" id="{6255E0A3-AD30-3DF6-7146-EBA7F05C0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" y="1358"/>
                  <a:ext cx="73" cy="105"/>
                </a:xfrm>
                <a:custGeom>
                  <a:avLst/>
                  <a:gdLst>
                    <a:gd name="T0" fmla="*/ 36 w 73"/>
                    <a:gd name="T1" fmla="*/ 7 h 105"/>
                    <a:gd name="T2" fmla="*/ 0 w 73"/>
                    <a:gd name="T3" fmla="*/ 15 h 105"/>
                    <a:gd name="T4" fmla="*/ 0 w 73"/>
                    <a:gd name="T5" fmla="*/ 30 h 105"/>
                    <a:gd name="T6" fmla="*/ 7 w 73"/>
                    <a:gd name="T7" fmla="*/ 45 h 105"/>
                    <a:gd name="T8" fmla="*/ 14 w 73"/>
                    <a:gd name="T9" fmla="*/ 67 h 105"/>
                    <a:gd name="T10" fmla="*/ 22 w 73"/>
                    <a:gd name="T11" fmla="*/ 82 h 105"/>
                    <a:gd name="T12" fmla="*/ 29 w 73"/>
                    <a:gd name="T13" fmla="*/ 97 h 105"/>
                    <a:gd name="T14" fmla="*/ 36 w 73"/>
                    <a:gd name="T15" fmla="*/ 104 h 105"/>
                    <a:gd name="T16" fmla="*/ 43 w 73"/>
                    <a:gd name="T17" fmla="*/ 104 h 105"/>
                    <a:gd name="T18" fmla="*/ 72 w 73"/>
                    <a:gd name="T19" fmla="*/ 97 h 105"/>
                    <a:gd name="T20" fmla="*/ 36 w 73"/>
                    <a:gd name="T21" fmla="*/ 0 h 105"/>
                    <a:gd name="T22" fmla="*/ 36 w 73"/>
                    <a:gd name="T23" fmla="*/ 7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3" h="105">
                      <a:moveTo>
                        <a:pt x="36" y="7"/>
                      </a:moveTo>
                      <a:lnTo>
                        <a:pt x="0" y="15"/>
                      </a:lnTo>
                      <a:lnTo>
                        <a:pt x="0" y="30"/>
                      </a:lnTo>
                      <a:lnTo>
                        <a:pt x="7" y="45"/>
                      </a:lnTo>
                      <a:lnTo>
                        <a:pt x="14" y="67"/>
                      </a:lnTo>
                      <a:lnTo>
                        <a:pt x="22" y="82"/>
                      </a:lnTo>
                      <a:lnTo>
                        <a:pt x="29" y="97"/>
                      </a:lnTo>
                      <a:lnTo>
                        <a:pt x="36" y="104"/>
                      </a:lnTo>
                      <a:lnTo>
                        <a:pt x="43" y="104"/>
                      </a:lnTo>
                      <a:lnTo>
                        <a:pt x="72" y="97"/>
                      </a:lnTo>
                      <a:lnTo>
                        <a:pt x="36" y="0"/>
                      </a:lnTo>
                      <a:lnTo>
                        <a:pt x="36" y="7"/>
                      </a:lnTo>
                    </a:path>
                  </a:pathLst>
                </a:custGeom>
                <a:solidFill>
                  <a:srgbClr val="9FB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24" name="Freeform 400">
                  <a:extLst>
                    <a:ext uri="{FF2B5EF4-FFF2-40B4-BE49-F238E27FC236}">
                      <a16:creationId xmlns:a16="http://schemas.microsoft.com/office/drawing/2014/main" id="{90300C89-0C28-6E8C-6BCD-C39CCECAD1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4" y="1354"/>
                  <a:ext cx="81" cy="113"/>
                </a:xfrm>
                <a:custGeom>
                  <a:avLst/>
                  <a:gdLst>
                    <a:gd name="T0" fmla="*/ 40 w 81"/>
                    <a:gd name="T1" fmla="*/ 0 h 113"/>
                    <a:gd name="T2" fmla="*/ 0 w 81"/>
                    <a:gd name="T3" fmla="*/ 8 h 113"/>
                    <a:gd name="T4" fmla="*/ 0 w 81"/>
                    <a:gd name="T5" fmla="*/ 24 h 113"/>
                    <a:gd name="T6" fmla="*/ 8 w 81"/>
                    <a:gd name="T7" fmla="*/ 48 h 113"/>
                    <a:gd name="T8" fmla="*/ 16 w 81"/>
                    <a:gd name="T9" fmla="*/ 72 h 113"/>
                    <a:gd name="T10" fmla="*/ 24 w 81"/>
                    <a:gd name="T11" fmla="*/ 88 h 113"/>
                    <a:gd name="T12" fmla="*/ 32 w 81"/>
                    <a:gd name="T13" fmla="*/ 104 h 113"/>
                    <a:gd name="T14" fmla="*/ 40 w 81"/>
                    <a:gd name="T15" fmla="*/ 112 h 113"/>
                    <a:gd name="T16" fmla="*/ 48 w 81"/>
                    <a:gd name="T17" fmla="*/ 112 h 113"/>
                    <a:gd name="T18" fmla="*/ 80 w 81"/>
                    <a:gd name="T19" fmla="*/ 104 h 113"/>
                    <a:gd name="T20" fmla="*/ 40 w 81"/>
                    <a:gd name="T21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" h="113">
                      <a:moveTo>
                        <a:pt x="40" y="0"/>
                      </a:moveTo>
                      <a:lnTo>
                        <a:pt x="0" y="8"/>
                      </a:lnTo>
                      <a:lnTo>
                        <a:pt x="0" y="24"/>
                      </a:lnTo>
                      <a:lnTo>
                        <a:pt x="8" y="48"/>
                      </a:lnTo>
                      <a:lnTo>
                        <a:pt x="16" y="72"/>
                      </a:lnTo>
                      <a:lnTo>
                        <a:pt x="24" y="88"/>
                      </a:lnTo>
                      <a:lnTo>
                        <a:pt x="32" y="104"/>
                      </a:lnTo>
                      <a:lnTo>
                        <a:pt x="40" y="112"/>
                      </a:lnTo>
                      <a:lnTo>
                        <a:pt x="48" y="112"/>
                      </a:lnTo>
                      <a:lnTo>
                        <a:pt x="80" y="104"/>
                      </a:lnTo>
                      <a:lnTo>
                        <a:pt x="40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25" name="Freeform 401">
                  <a:extLst>
                    <a:ext uri="{FF2B5EF4-FFF2-40B4-BE49-F238E27FC236}">
                      <a16:creationId xmlns:a16="http://schemas.microsoft.com/office/drawing/2014/main" id="{1DC8F642-D51F-9879-DACD-3F95C8672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" y="1366"/>
                  <a:ext cx="49" cy="113"/>
                </a:xfrm>
                <a:custGeom>
                  <a:avLst/>
                  <a:gdLst>
                    <a:gd name="T0" fmla="*/ 27 w 49"/>
                    <a:gd name="T1" fmla="*/ 105 h 113"/>
                    <a:gd name="T2" fmla="*/ 27 w 49"/>
                    <a:gd name="T3" fmla="*/ 105 h 113"/>
                    <a:gd name="T4" fmla="*/ 34 w 49"/>
                    <a:gd name="T5" fmla="*/ 105 h 113"/>
                    <a:gd name="T6" fmla="*/ 34 w 49"/>
                    <a:gd name="T7" fmla="*/ 112 h 113"/>
                    <a:gd name="T8" fmla="*/ 34 w 49"/>
                    <a:gd name="T9" fmla="*/ 105 h 113"/>
                    <a:gd name="T10" fmla="*/ 41 w 49"/>
                    <a:gd name="T11" fmla="*/ 105 h 113"/>
                    <a:gd name="T12" fmla="*/ 48 w 49"/>
                    <a:gd name="T13" fmla="*/ 105 h 113"/>
                    <a:gd name="T14" fmla="*/ 48 w 49"/>
                    <a:gd name="T15" fmla="*/ 97 h 113"/>
                    <a:gd name="T16" fmla="*/ 48 w 49"/>
                    <a:gd name="T17" fmla="*/ 90 h 113"/>
                    <a:gd name="T18" fmla="*/ 41 w 49"/>
                    <a:gd name="T19" fmla="*/ 90 h 113"/>
                    <a:gd name="T20" fmla="*/ 34 w 49"/>
                    <a:gd name="T21" fmla="*/ 82 h 113"/>
                    <a:gd name="T22" fmla="*/ 34 w 49"/>
                    <a:gd name="T23" fmla="*/ 75 h 113"/>
                    <a:gd name="T24" fmla="*/ 34 w 49"/>
                    <a:gd name="T25" fmla="*/ 67 h 113"/>
                    <a:gd name="T26" fmla="*/ 34 w 49"/>
                    <a:gd name="T27" fmla="*/ 60 h 113"/>
                    <a:gd name="T28" fmla="*/ 34 w 49"/>
                    <a:gd name="T29" fmla="*/ 52 h 113"/>
                    <a:gd name="T30" fmla="*/ 27 w 49"/>
                    <a:gd name="T31" fmla="*/ 52 h 113"/>
                    <a:gd name="T32" fmla="*/ 27 w 49"/>
                    <a:gd name="T33" fmla="*/ 45 h 113"/>
                    <a:gd name="T34" fmla="*/ 27 w 49"/>
                    <a:gd name="T35" fmla="*/ 37 h 113"/>
                    <a:gd name="T36" fmla="*/ 21 w 49"/>
                    <a:gd name="T37" fmla="*/ 37 h 113"/>
                    <a:gd name="T38" fmla="*/ 21 w 49"/>
                    <a:gd name="T39" fmla="*/ 30 h 113"/>
                    <a:gd name="T40" fmla="*/ 14 w 49"/>
                    <a:gd name="T41" fmla="*/ 22 h 113"/>
                    <a:gd name="T42" fmla="*/ 14 w 49"/>
                    <a:gd name="T43" fmla="*/ 15 h 113"/>
                    <a:gd name="T44" fmla="*/ 14 w 49"/>
                    <a:gd name="T45" fmla="*/ 7 h 113"/>
                    <a:gd name="T46" fmla="*/ 14 w 49"/>
                    <a:gd name="T47" fmla="*/ 0 h 113"/>
                    <a:gd name="T48" fmla="*/ 7 w 49"/>
                    <a:gd name="T49" fmla="*/ 0 h 113"/>
                    <a:gd name="T50" fmla="*/ 0 w 49"/>
                    <a:gd name="T51" fmla="*/ 0 h 113"/>
                    <a:gd name="T52" fmla="*/ 0 w 49"/>
                    <a:gd name="T53" fmla="*/ 7 h 113"/>
                    <a:gd name="T54" fmla="*/ 0 w 49"/>
                    <a:gd name="T55" fmla="*/ 15 h 113"/>
                    <a:gd name="T56" fmla="*/ 0 w 49"/>
                    <a:gd name="T57" fmla="*/ 22 h 113"/>
                    <a:gd name="T58" fmla="*/ 7 w 49"/>
                    <a:gd name="T59" fmla="*/ 30 h 113"/>
                    <a:gd name="T60" fmla="*/ 14 w 49"/>
                    <a:gd name="T61" fmla="*/ 37 h 113"/>
                    <a:gd name="T62" fmla="*/ 14 w 49"/>
                    <a:gd name="T63" fmla="*/ 45 h 113"/>
                    <a:gd name="T64" fmla="*/ 7 w 49"/>
                    <a:gd name="T65" fmla="*/ 52 h 113"/>
                    <a:gd name="T66" fmla="*/ 7 w 49"/>
                    <a:gd name="T67" fmla="*/ 60 h 113"/>
                    <a:gd name="T68" fmla="*/ 14 w 49"/>
                    <a:gd name="T69" fmla="*/ 67 h 113"/>
                    <a:gd name="T70" fmla="*/ 21 w 49"/>
                    <a:gd name="T71" fmla="*/ 75 h 113"/>
                    <a:gd name="T72" fmla="*/ 21 w 49"/>
                    <a:gd name="T73" fmla="*/ 82 h 113"/>
                    <a:gd name="T74" fmla="*/ 27 w 49"/>
                    <a:gd name="T75" fmla="*/ 82 h 113"/>
                    <a:gd name="T76" fmla="*/ 27 w 49"/>
                    <a:gd name="T77" fmla="*/ 90 h 113"/>
                    <a:gd name="T78" fmla="*/ 27 w 49"/>
                    <a:gd name="T79" fmla="*/ 97 h 113"/>
                    <a:gd name="T80" fmla="*/ 27 w 49"/>
                    <a:gd name="T81" fmla="*/ 10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9" h="113">
                      <a:moveTo>
                        <a:pt x="27" y="105"/>
                      </a:moveTo>
                      <a:lnTo>
                        <a:pt x="27" y="105"/>
                      </a:lnTo>
                      <a:lnTo>
                        <a:pt x="34" y="105"/>
                      </a:lnTo>
                      <a:lnTo>
                        <a:pt x="34" y="112"/>
                      </a:lnTo>
                      <a:lnTo>
                        <a:pt x="34" y="105"/>
                      </a:lnTo>
                      <a:lnTo>
                        <a:pt x="41" y="105"/>
                      </a:lnTo>
                      <a:lnTo>
                        <a:pt x="48" y="105"/>
                      </a:lnTo>
                      <a:lnTo>
                        <a:pt x="48" y="97"/>
                      </a:lnTo>
                      <a:lnTo>
                        <a:pt x="48" y="90"/>
                      </a:lnTo>
                      <a:lnTo>
                        <a:pt x="41" y="90"/>
                      </a:lnTo>
                      <a:lnTo>
                        <a:pt x="34" y="82"/>
                      </a:lnTo>
                      <a:lnTo>
                        <a:pt x="34" y="75"/>
                      </a:lnTo>
                      <a:lnTo>
                        <a:pt x="34" y="67"/>
                      </a:lnTo>
                      <a:lnTo>
                        <a:pt x="34" y="60"/>
                      </a:lnTo>
                      <a:lnTo>
                        <a:pt x="34" y="52"/>
                      </a:lnTo>
                      <a:lnTo>
                        <a:pt x="27" y="52"/>
                      </a:lnTo>
                      <a:lnTo>
                        <a:pt x="27" y="45"/>
                      </a:lnTo>
                      <a:lnTo>
                        <a:pt x="27" y="37"/>
                      </a:lnTo>
                      <a:lnTo>
                        <a:pt x="21" y="37"/>
                      </a:lnTo>
                      <a:lnTo>
                        <a:pt x="21" y="30"/>
                      </a:lnTo>
                      <a:lnTo>
                        <a:pt x="14" y="22"/>
                      </a:lnTo>
                      <a:lnTo>
                        <a:pt x="14" y="15"/>
                      </a:lnTo>
                      <a:lnTo>
                        <a:pt x="14" y="7"/>
                      </a:lnTo>
                      <a:lnTo>
                        <a:pt x="14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0" y="15"/>
                      </a:lnTo>
                      <a:lnTo>
                        <a:pt x="0" y="22"/>
                      </a:lnTo>
                      <a:lnTo>
                        <a:pt x="7" y="30"/>
                      </a:lnTo>
                      <a:lnTo>
                        <a:pt x="14" y="37"/>
                      </a:lnTo>
                      <a:lnTo>
                        <a:pt x="14" y="45"/>
                      </a:lnTo>
                      <a:lnTo>
                        <a:pt x="7" y="52"/>
                      </a:lnTo>
                      <a:lnTo>
                        <a:pt x="7" y="60"/>
                      </a:lnTo>
                      <a:lnTo>
                        <a:pt x="14" y="67"/>
                      </a:lnTo>
                      <a:lnTo>
                        <a:pt x="21" y="75"/>
                      </a:lnTo>
                      <a:lnTo>
                        <a:pt x="21" y="82"/>
                      </a:lnTo>
                      <a:lnTo>
                        <a:pt x="27" y="82"/>
                      </a:lnTo>
                      <a:lnTo>
                        <a:pt x="27" y="90"/>
                      </a:lnTo>
                      <a:lnTo>
                        <a:pt x="27" y="97"/>
                      </a:lnTo>
                      <a:lnTo>
                        <a:pt x="27" y="105"/>
                      </a:lnTo>
                    </a:path>
                  </a:pathLst>
                </a:custGeom>
                <a:solidFill>
                  <a:srgbClr val="9FB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26" name="Freeform 402">
                  <a:extLst>
                    <a:ext uri="{FF2B5EF4-FFF2-40B4-BE49-F238E27FC236}">
                      <a16:creationId xmlns:a16="http://schemas.microsoft.com/office/drawing/2014/main" id="{87F6843C-C896-4E05-EF61-B5D7B7EA1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" y="1366"/>
                  <a:ext cx="49" cy="113"/>
                </a:xfrm>
                <a:custGeom>
                  <a:avLst/>
                  <a:gdLst>
                    <a:gd name="T0" fmla="*/ 27 w 49"/>
                    <a:gd name="T1" fmla="*/ 105 h 113"/>
                    <a:gd name="T2" fmla="*/ 34 w 49"/>
                    <a:gd name="T3" fmla="*/ 105 h 113"/>
                    <a:gd name="T4" fmla="*/ 34 w 49"/>
                    <a:gd name="T5" fmla="*/ 112 h 113"/>
                    <a:gd name="T6" fmla="*/ 34 w 49"/>
                    <a:gd name="T7" fmla="*/ 105 h 113"/>
                    <a:gd name="T8" fmla="*/ 41 w 49"/>
                    <a:gd name="T9" fmla="*/ 105 h 113"/>
                    <a:gd name="T10" fmla="*/ 48 w 49"/>
                    <a:gd name="T11" fmla="*/ 105 h 113"/>
                    <a:gd name="T12" fmla="*/ 48 w 49"/>
                    <a:gd name="T13" fmla="*/ 97 h 113"/>
                    <a:gd name="T14" fmla="*/ 48 w 49"/>
                    <a:gd name="T15" fmla="*/ 90 h 113"/>
                    <a:gd name="T16" fmla="*/ 41 w 49"/>
                    <a:gd name="T17" fmla="*/ 90 h 113"/>
                    <a:gd name="T18" fmla="*/ 34 w 49"/>
                    <a:gd name="T19" fmla="*/ 82 h 113"/>
                    <a:gd name="T20" fmla="*/ 34 w 49"/>
                    <a:gd name="T21" fmla="*/ 75 h 113"/>
                    <a:gd name="T22" fmla="*/ 34 w 49"/>
                    <a:gd name="T23" fmla="*/ 67 h 113"/>
                    <a:gd name="T24" fmla="*/ 34 w 49"/>
                    <a:gd name="T25" fmla="*/ 60 h 113"/>
                    <a:gd name="T26" fmla="*/ 34 w 49"/>
                    <a:gd name="T27" fmla="*/ 52 h 113"/>
                    <a:gd name="T28" fmla="*/ 27 w 49"/>
                    <a:gd name="T29" fmla="*/ 52 h 113"/>
                    <a:gd name="T30" fmla="*/ 27 w 49"/>
                    <a:gd name="T31" fmla="*/ 45 h 113"/>
                    <a:gd name="T32" fmla="*/ 27 w 49"/>
                    <a:gd name="T33" fmla="*/ 37 h 113"/>
                    <a:gd name="T34" fmla="*/ 21 w 49"/>
                    <a:gd name="T35" fmla="*/ 37 h 113"/>
                    <a:gd name="T36" fmla="*/ 21 w 49"/>
                    <a:gd name="T37" fmla="*/ 30 h 113"/>
                    <a:gd name="T38" fmla="*/ 14 w 49"/>
                    <a:gd name="T39" fmla="*/ 22 h 113"/>
                    <a:gd name="T40" fmla="*/ 14 w 49"/>
                    <a:gd name="T41" fmla="*/ 15 h 113"/>
                    <a:gd name="T42" fmla="*/ 14 w 49"/>
                    <a:gd name="T43" fmla="*/ 7 h 113"/>
                    <a:gd name="T44" fmla="*/ 14 w 49"/>
                    <a:gd name="T45" fmla="*/ 0 h 113"/>
                    <a:gd name="T46" fmla="*/ 7 w 49"/>
                    <a:gd name="T47" fmla="*/ 0 h 113"/>
                    <a:gd name="T48" fmla="*/ 0 w 49"/>
                    <a:gd name="T49" fmla="*/ 0 h 113"/>
                    <a:gd name="T50" fmla="*/ 0 w 49"/>
                    <a:gd name="T51" fmla="*/ 7 h 113"/>
                    <a:gd name="T52" fmla="*/ 0 w 49"/>
                    <a:gd name="T53" fmla="*/ 15 h 113"/>
                    <a:gd name="T54" fmla="*/ 0 w 49"/>
                    <a:gd name="T55" fmla="*/ 22 h 113"/>
                    <a:gd name="T56" fmla="*/ 7 w 49"/>
                    <a:gd name="T57" fmla="*/ 30 h 113"/>
                    <a:gd name="T58" fmla="*/ 14 w 49"/>
                    <a:gd name="T59" fmla="*/ 37 h 113"/>
                    <a:gd name="T60" fmla="*/ 14 w 49"/>
                    <a:gd name="T61" fmla="*/ 45 h 113"/>
                    <a:gd name="T62" fmla="*/ 7 w 49"/>
                    <a:gd name="T63" fmla="*/ 52 h 113"/>
                    <a:gd name="T64" fmla="*/ 7 w 49"/>
                    <a:gd name="T65" fmla="*/ 60 h 113"/>
                    <a:gd name="T66" fmla="*/ 14 w 49"/>
                    <a:gd name="T67" fmla="*/ 67 h 113"/>
                    <a:gd name="T68" fmla="*/ 21 w 49"/>
                    <a:gd name="T69" fmla="*/ 75 h 113"/>
                    <a:gd name="T70" fmla="*/ 21 w 49"/>
                    <a:gd name="T71" fmla="*/ 82 h 113"/>
                    <a:gd name="T72" fmla="*/ 27 w 49"/>
                    <a:gd name="T73" fmla="*/ 82 h 113"/>
                    <a:gd name="T74" fmla="*/ 27 w 49"/>
                    <a:gd name="T75" fmla="*/ 90 h 113"/>
                    <a:gd name="T76" fmla="*/ 27 w 49"/>
                    <a:gd name="T77" fmla="*/ 97 h 113"/>
                    <a:gd name="T78" fmla="*/ 27 w 49"/>
                    <a:gd name="T79" fmla="*/ 10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9" h="113">
                      <a:moveTo>
                        <a:pt x="27" y="105"/>
                      </a:moveTo>
                      <a:lnTo>
                        <a:pt x="34" y="105"/>
                      </a:lnTo>
                      <a:lnTo>
                        <a:pt x="34" y="112"/>
                      </a:lnTo>
                      <a:lnTo>
                        <a:pt x="34" y="105"/>
                      </a:lnTo>
                      <a:lnTo>
                        <a:pt x="41" y="105"/>
                      </a:lnTo>
                      <a:lnTo>
                        <a:pt x="48" y="105"/>
                      </a:lnTo>
                      <a:lnTo>
                        <a:pt x="48" y="97"/>
                      </a:lnTo>
                      <a:lnTo>
                        <a:pt x="48" y="90"/>
                      </a:lnTo>
                      <a:lnTo>
                        <a:pt x="41" y="90"/>
                      </a:lnTo>
                      <a:lnTo>
                        <a:pt x="34" y="82"/>
                      </a:lnTo>
                      <a:lnTo>
                        <a:pt x="34" y="75"/>
                      </a:lnTo>
                      <a:lnTo>
                        <a:pt x="34" y="67"/>
                      </a:lnTo>
                      <a:lnTo>
                        <a:pt x="34" y="60"/>
                      </a:lnTo>
                      <a:lnTo>
                        <a:pt x="34" y="52"/>
                      </a:lnTo>
                      <a:lnTo>
                        <a:pt x="27" y="52"/>
                      </a:lnTo>
                      <a:lnTo>
                        <a:pt x="27" y="45"/>
                      </a:lnTo>
                      <a:lnTo>
                        <a:pt x="27" y="37"/>
                      </a:lnTo>
                      <a:lnTo>
                        <a:pt x="21" y="37"/>
                      </a:lnTo>
                      <a:lnTo>
                        <a:pt x="21" y="30"/>
                      </a:lnTo>
                      <a:lnTo>
                        <a:pt x="14" y="22"/>
                      </a:lnTo>
                      <a:lnTo>
                        <a:pt x="14" y="15"/>
                      </a:lnTo>
                      <a:lnTo>
                        <a:pt x="14" y="7"/>
                      </a:lnTo>
                      <a:lnTo>
                        <a:pt x="14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0" y="15"/>
                      </a:lnTo>
                      <a:lnTo>
                        <a:pt x="0" y="22"/>
                      </a:lnTo>
                      <a:lnTo>
                        <a:pt x="7" y="30"/>
                      </a:lnTo>
                      <a:lnTo>
                        <a:pt x="14" y="37"/>
                      </a:lnTo>
                      <a:lnTo>
                        <a:pt x="14" y="45"/>
                      </a:lnTo>
                      <a:lnTo>
                        <a:pt x="7" y="52"/>
                      </a:lnTo>
                      <a:lnTo>
                        <a:pt x="7" y="60"/>
                      </a:lnTo>
                      <a:lnTo>
                        <a:pt x="14" y="67"/>
                      </a:lnTo>
                      <a:lnTo>
                        <a:pt x="21" y="75"/>
                      </a:lnTo>
                      <a:lnTo>
                        <a:pt x="21" y="82"/>
                      </a:lnTo>
                      <a:lnTo>
                        <a:pt x="27" y="82"/>
                      </a:lnTo>
                      <a:lnTo>
                        <a:pt x="27" y="90"/>
                      </a:lnTo>
                      <a:lnTo>
                        <a:pt x="27" y="97"/>
                      </a:lnTo>
                      <a:lnTo>
                        <a:pt x="27" y="105"/>
                      </a:lnTo>
                    </a:path>
                  </a:pathLst>
                </a:custGeom>
                <a:solidFill>
                  <a:srgbClr val="9FB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27" name="Freeform 403">
                  <a:extLst>
                    <a:ext uri="{FF2B5EF4-FFF2-40B4-BE49-F238E27FC236}">
                      <a16:creationId xmlns:a16="http://schemas.microsoft.com/office/drawing/2014/main" id="{81CDB667-7B28-672D-4950-1C2FC13DA0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8" y="1362"/>
                  <a:ext cx="65" cy="113"/>
                </a:xfrm>
                <a:custGeom>
                  <a:avLst/>
                  <a:gdLst>
                    <a:gd name="T0" fmla="*/ 40 w 65"/>
                    <a:gd name="T1" fmla="*/ 112 h 113"/>
                    <a:gd name="T2" fmla="*/ 48 w 65"/>
                    <a:gd name="T3" fmla="*/ 112 h 113"/>
                    <a:gd name="T4" fmla="*/ 56 w 65"/>
                    <a:gd name="T5" fmla="*/ 112 h 113"/>
                    <a:gd name="T6" fmla="*/ 64 w 65"/>
                    <a:gd name="T7" fmla="*/ 104 h 113"/>
                    <a:gd name="T8" fmla="*/ 64 w 65"/>
                    <a:gd name="T9" fmla="*/ 96 h 113"/>
                    <a:gd name="T10" fmla="*/ 56 w 65"/>
                    <a:gd name="T11" fmla="*/ 96 h 113"/>
                    <a:gd name="T12" fmla="*/ 48 w 65"/>
                    <a:gd name="T13" fmla="*/ 88 h 113"/>
                    <a:gd name="T14" fmla="*/ 48 w 65"/>
                    <a:gd name="T15" fmla="*/ 80 h 113"/>
                    <a:gd name="T16" fmla="*/ 48 w 65"/>
                    <a:gd name="T17" fmla="*/ 72 h 113"/>
                    <a:gd name="T18" fmla="*/ 48 w 65"/>
                    <a:gd name="T19" fmla="*/ 64 h 113"/>
                    <a:gd name="T20" fmla="*/ 48 w 65"/>
                    <a:gd name="T21" fmla="*/ 56 h 113"/>
                    <a:gd name="T22" fmla="*/ 40 w 65"/>
                    <a:gd name="T23" fmla="*/ 56 h 113"/>
                    <a:gd name="T24" fmla="*/ 40 w 65"/>
                    <a:gd name="T25" fmla="*/ 48 h 113"/>
                    <a:gd name="T26" fmla="*/ 40 w 65"/>
                    <a:gd name="T27" fmla="*/ 40 h 113"/>
                    <a:gd name="T28" fmla="*/ 32 w 65"/>
                    <a:gd name="T29" fmla="*/ 40 h 113"/>
                    <a:gd name="T30" fmla="*/ 32 w 65"/>
                    <a:gd name="T31" fmla="*/ 32 h 113"/>
                    <a:gd name="T32" fmla="*/ 24 w 65"/>
                    <a:gd name="T33" fmla="*/ 24 h 113"/>
                    <a:gd name="T34" fmla="*/ 24 w 65"/>
                    <a:gd name="T35" fmla="*/ 16 h 113"/>
                    <a:gd name="T36" fmla="*/ 24 w 65"/>
                    <a:gd name="T37" fmla="*/ 8 h 113"/>
                    <a:gd name="T38" fmla="*/ 24 w 65"/>
                    <a:gd name="T39" fmla="*/ 0 h 113"/>
                    <a:gd name="T40" fmla="*/ 16 w 65"/>
                    <a:gd name="T41" fmla="*/ 0 h 113"/>
                    <a:gd name="T42" fmla="*/ 8 w 65"/>
                    <a:gd name="T43" fmla="*/ 0 h 113"/>
                    <a:gd name="T44" fmla="*/ 0 w 65"/>
                    <a:gd name="T45" fmla="*/ 8 h 113"/>
                    <a:gd name="T46" fmla="*/ 8 w 65"/>
                    <a:gd name="T47" fmla="*/ 16 h 113"/>
                    <a:gd name="T48" fmla="*/ 8 w 65"/>
                    <a:gd name="T49" fmla="*/ 24 h 113"/>
                    <a:gd name="T50" fmla="*/ 16 w 65"/>
                    <a:gd name="T51" fmla="*/ 32 h 113"/>
                    <a:gd name="T52" fmla="*/ 16 w 65"/>
                    <a:gd name="T53" fmla="*/ 40 h 113"/>
                    <a:gd name="T54" fmla="*/ 16 w 65"/>
                    <a:gd name="T55" fmla="*/ 48 h 113"/>
                    <a:gd name="T56" fmla="*/ 16 w 65"/>
                    <a:gd name="T57" fmla="*/ 56 h 113"/>
                    <a:gd name="T58" fmla="*/ 16 w 65"/>
                    <a:gd name="T59" fmla="*/ 64 h 113"/>
                    <a:gd name="T60" fmla="*/ 24 w 65"/>
                    <a:gd name="T61" fmla="*/ 72 h 113"/>
                    <a:gd name="T62" fmla="*/ 32 w 65"/>
                    <a:gd name="T63" fmla="*/ 80 h 113"/>
                    <a:gd name="T64" fmla="*/ 32 w 65"/>
                    <a:gd name="T65" fmla="*/ 88 h 113"/>
                    <a:gd name="T66" fmla="*/ 40 w 65"/>
                    <a:gd name="T67" fmla="*/ 88 h 113"/>
                    <a:gd name="T68" fmla="*/ 40 w 65"/>
                    <a:gd name="T69" fmla="*/ 96 h 113"/>
                    <a:gd name="T70" fmla="*/ 40 w 65"/>
                    <a:gd name="T71" fmla="*/ 104 h 113"/>
                    <a:gd name="T72" fmla="*/ 40 w 65"/>
                    <a:gd name="T73" fmla="*/ 11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5" h="113">
                      <a:moveTo>
                        <a:pt x="40" y="112"/>
                      </a:moveTo>
                      <a:lnTo>
                        <a:pt x="48" y="112"/>
                      </a:lnTo>
                      <a:lnTo>
                        <a:pt x="56" y="112"/>
                      </a:lnTo>
                      <a:lnTo>
                        <a:pt x="64" y="104"/>
                      </a:lnTo>
                      <a:lnTo>
                        <a:pt x="64" y="96"/>
                      </a:lnTo>
                      <a:lnTo>
                        <a:pt x="56" y="96"/>
                      </a:lnTo>
                      <a:lnTo>
                        <a:pt x="48" y="88"/>
                      </a:lnTo>
                      <a:lnTo>
                        <a:pt x="48" y="80"/>
                      </a:lnTo>
                      <a:lnTo>
                        <a:pt x="48" y="72"/>
                      </a:lnTo>
                      <a:lnTo>
                        <a:pt x="48" y="64"/>
                      </a:lnTo>
                      <a:lnTo>
                        <a:pt x="48" y="56"/>
                      </a:lnTo>
                      <a:lnTo>
                        <a:pt x="40" y="56"/>
                      </a:lnTo>
                      <a:lnTo>
                        <a:pt x="40" y="48"/>
                      </a:lnTo>
                      <a:lnTo>
                        <a:pt x="40" y="40"/>
                      </a:lnTo>
                      <a:lnTo>
                        <a:pt x="32" y="40"/>
                      </a:lnTo>
                      <a:lnTo>
                        <a:pt x="32" y="32"/>
                      </a:lnTo>
                      <a:lnTo>
                        <a:pt x="24" y="24"/>
                      </a:lnTo>
                      <a:lnTo>
                        <a:pt x="24" y="16"/>
                      </a:lnTo>
                      <a:lnTo>
                        <a:pt x="24" y="8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16" y="32"/>
                      </a:lnTo>
                      <a:lnTo>
                        <a:pt x="16" y="40"/>
                      </a:lnTo>
                      <a:lnTo>
                        <a:pt x="16" y="48"/>
                      </a:lnTo>
                      <a:lnTo>
                        <a:pt x="16" y="56"/>
                      </a:lnTo>
                      <a:lnTo>
                        <a:pt x="16" y="64"/>
                      </a:lnTo>
                      <a:lnTo>
                        <a:pt x="24" y="72"/>
                      </a:lnTo>
                      <a:lnTo>
                        <a:pt x="32" y="80"/>
                      </a:lnTo>
                      <a:lnTo>
                        <a:pt x="32" y="88"/>
                      </a:lnTo>
                      <a:lnTo>
                        <a:pt x="40" y="88"/>
                      </a:lnTo>
                      <a:lnTo>
                        <a:pt x="40" y="96"/>
                      </a:lnTo>
                      <a:lnTo>
                        <a:pt x="40" y="104"/>
                      </a:lnTo>
                      <a:lnTo>
                        <a:pt x="40" y="112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28" name="Freeform 404">
                  <a:extLst>
                    <a:ext uri="{FF2B5EF4-FFF2-40B4-BE49-F238E27FC236}">
                      <a16:creationId xmlns:a16="http://schemas.microsoft.com/office/drawing/2014/main" id="{BE0DD2D5-1163-B5DF-25A4-1983628E17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4" y="1370"/>
                  <a:ext cx="41" cy="105"/>
                </a:xfrm>
                <a:custGeom>
                  <a:avLst/>
                  <a:gdLst>
                    <a:gd name="T0" fmla="*/ 0 w 41"/>
                    <a:gd name="T1" fmla="*/ 0 h 105"/>
                    <a:gd name="T2" fmla="*/ 0 w 41"/>
                    <a:gd name="T3" fmla="*/ 8 h 105"/>
                    <a:gd name="T4" fmla="*/ 0 w 41"/>
                    <a:gd name="T5" fmla="*/ 16 h 105"/>
                    <a:gd name="T6" fmla="*/ 8 w 41"/>
                    <a:gd name="T7" fmla="*/ 16 h 105"/>
                    <a:gd name="T8" fmla="*/ 8 w 41"/>
                    <a:gd name="T9" fmla="*/ 24 h 105"/>
                    <a:gd name="T10" fmla="*/ 0 w 41"/>
                    <a:gd name="T11" fmla="*/ 24 h 105"/>
                    <a:gd name="T12" fmla="*/ 8 w 41"/>
                    <a:gd name="T13" fmla="*/ 24 h 105"/>
                    <a:gd name="T14" fmla="*/ 8 w 41"/>
                    <a:gd name="T15" fmla="*/ 32 h 105"/>
                    <a:gd name="T16" fmla="*/ 8 w 41"/>
                    <a:gd name="T17" fmla="*/ 40 h 105"/>
                    <a:gd name="T18" fmla="*/ 8 w 41"/>
                    <a:gd name="T19" fmla="*/ 48 h 105"/>
                    <a:gd name="T20" fmla="*/ 8 w 41"/>
                    <a:gd name="T21" fmla="*/ 56 h 105"/>
                    <a:gd name="T22" fmla="*/ 16 w 41"/>
                    <a:gd name="T23" fmla="*/ 56 h 105"/>
                    <a:gd name="T24" fmla="*/ 16 w 41"/>
                    <a:gd name="T25" fmla="*/ 48 h 105"/>
                    <a:gd name="T26" fmla="*/ 16 w 41"/>
                    <a:gd name="T27" fmla="*/ 56 h 105"/>
                    <a:gd name="T28" fmla="*/ 16 w 41"/>
                    <a:gd name="T29" fmla="*/ 64 h 105"/>
                    <a:gd name="T30" fmla="*/ 24 w 41"/>
                    <a:gd name="T31" fmla="*/ 64 h 105"/>
                    <a:gd name="T32" fmla="*/ 24 w 41"/>
                    <a:gd name="T33" fmla="*/ 72 h 105"/>
                    <a:gd name="T34" fmla="*/ 32 w 41"/>
                    <a:gd name="T35" fmla="*/ 72 h 105"/>
                    <a:gd name="T36" fmla="*/ 32 w 41"/>
                    <a:gd name="T37" fmla="*/ 80 h 105"/>
                    <a:gd name="T38" fmla="*/ 24 w 41"/>
                    <a:gd name="T39" fmla="*/ 80 h 105"/>
                    <a:gd name="T40" fmla="*/ 32 w 41"/>
                    <a:gd name="T41" fmla="*/ 80 h 105"/>
                    <a:gd name="T42" fmla="*/ 32 w 41"/>
                    <a:gd name="T43" fmla="*/ 88 h 105"/>
                    <a:gd name="T44" fmla="*/ 40 w 41"/>
                    <a:gd name="T45" fmla="*/ 96 h 105"/>
                    <a:gd name="T46" fmla="*/ 32 w 41"/>
                    <a:gd name="T47" fmla="*/ 96 h 105"/>
                    <a:gd name="T48" fmla="*/ 32 w 41"/>
                    <a:gd name="T49" fmla="*/ 104 h 105"/>
                    <a:gd name="T50" fmla="*/ 32 w 41"/>
                    <a:gd name="T51" fmla="*/ 9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1" h="105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0" y="16"/>
                      </a:lnTo>
                      <a:lnTo>
                        <a:pt x="8" y="16"/>
                      </a:lnTo>
                      <a:lnTo>
                        <a:pt x="8" y="24"/>
                      </a:lnTo>
                      <a:lnTo>
                        <a:pt x="0" y="24"/>
                      </a:lnTo>
                      <a:lnTo>
                        <a:pt x="8" y="24"/>
                      </a:lnTo>
                      <a:lnTo>
                        <a:pt x="8" y="32"/>
                      </a:lnTo>
                      <a:lnTo>
                        <a:pt x="8" y="40"/>
                      </a:lnTo>
                      <a:lnTo>
                        <a:pt x="8" y="48"/>
                      </a:lnTo>
                      <a:lnTo>
                        <a:pt x="8" y="56"/>
                      </a:lnTo>
                      <a:lnTo>
                        <a:pt x="16" y="56"/>
                      </a:lnTo>
                      <a:lnTo>
                        <a:pt x="16" y="48"/>
                      </a:lnTo>
                      <a:lnTo>
                        <a:pt x="16" y="56"/>
                      </a:lnTo>
                      <a:lnTo>
                        <a:pt x="16" y="64"/>
                      </a:lnTo>
                      <a:lnTo>
                        <a:pt x="24" y="64"/>
                      </a:lnTo>
                      <a:lnTo>
                        <a:pt x="24" y="72"/>
                      </a:lnTo>
                      <a:lnTo>
                        <a:pt x="32" y="72"/>
                      </a:lnTo>
                      <a:lnTo>
                        <a:pt x="32" y="80"/>
                      </a:lnTo>
                      <a:lnTo>
                        <a:pt x="24" y="80"/>
                      </a:lnTo>
                      <a:lnTo>
                        <a:pt x="32" y="80"/>
                      </a:lnTo>
                      <a:lnTo>
                        <a:pt x="32" y="88"/>
                      </a:lnTo>
                      <a:lnTo>
                        <a:pt x="40" y="96"/>
                      </a:lnTo>
                      <a:lnTo>
                        <a:pt x="32" y="96"/>
                      </a:lnTo>
                      <a:lnTo>
                        <a:pt x="32" y="104"/>
                      </a:lnTo>
                      <a:lnTo>
                        <a:pt x="32" y="96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78229" name="Freeform 405">
                <a:extLst>
                  <a:ext uri="{FF2B5EF4-FFF2-40B4-BE49-F238E27FC236}">
                    <a16:creationId xmlns:a16="http://schemas.microsoft.com/office/drawing/2014/main" id="{968CDEAB-257A-6F61-332C-369FDEE21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" y="1286"/>
                <a:ext cx="273" cy="193"/>
              </a:xfrm>
              <a:custGeom>
                <a:avLst/>
                <a:gdLst>
                  <a:gd name="T0" fmla="*/ 0 w 273"/>
                  <a:gd name="T1" fmla="*/ 69 h 193"/>
                  <a:gd name="T2" fmla="*/ 16 w 273"/>
                  <a:gd name="T3" fmla="*/ 84 h 193"/>
                  <a:gd name="T4" fmla="*/ 23 w 273"/>
                  <a:gd name="T5" fmla="*/ 100 h 193"/>
                  <a:gd name="T6" fmla="*/ 23 w 273"/>
                  <a:gd name="T7" fmla="*/ 115 h 193"/>
                  <a:gd name="T8" fmla="*/ 31 w 273"/>
                  <a:gd name="T9" fmla="*/ 138 h 193"/>
                  <a:gd name="T10" fmla="*/ 39 w 273"/>
                  <a:gd name="T11" fmla="*/ 154 h 193"/>
                  <a:gd name="T12" fmla="*/ 47 w 273"/>
                  <a:gd name="T13" fmla="*/ 169 h 193"/>
                  <a:gd name="T14" fmla="*/ 47 w 273"/>
                  <a:gd name="T15" fmla="*/ 184 h 193"/>
                  <a:gd name="T16" fmla="*/ 47 w 273"/>
                  <a:gd name="T17" fmla="*/ 192 h 193"/>
                  <a:gd name="T18" fmla="*/ 272 w 273"/>
                  <a:gd name="T19" fmla="*/ 161 h 193"/>
                  <a:gd name="T20" fmla="*/ 272 w 273"/>
                  <a:gd name="T21" fmla="*/ 0 h 193"/>
                  <a:gd name="T22" fmla="*/ 0 w 273"/>
                  <a:gd name="T23" fmla="*/ 6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3" h="193">
                    <a:moveTo>
                      <a:pt x="0" y="69"/>
                    </a:moveTo>
                    <a:lnTo>
                      <a:pt x="16" y="84"/>
                    </a:lnTo>
                    <a:lnTo>
                      <a:pt x="23" y="100"/>
                    </a:lnTo>
                    <a:lnTo>
                      <a:pt x="23" y="115"/>
                    </a:lnTo>
                    <a:lnTo>
                      <a:pt x="31" y="138"/>
                    </a:lnTo>
                    <a:lnTo>
                      <a:pt x="39" y="154"/>
                    </a:lnTo>
                    <a:lnTo>
                      <a:pt x="47" y="169"/>
                    </a:lnTo>
                    <a:lnTo>
                      <a:pt x="47" y="184"/>
                    </a:lnTo>
                    <a:lnTo>
                      <a:pt x="47" y="192"/>
                    </a:lnTo>
                    <a:lnTo>
                      <a:pt x="272" y="161"/>
                    </a:lnTo>
                    <a:lnTo>
                      <a:pt x="272" y="0"/>
                    </a:lnTo>
                    <a:lnTo>
                      <a:pt x="0" y="69"/>
                    </a:lnTo>
                  </a:path>
                </a:pathLst>
              </a:custGeom>
              <a:solidFill>
                <a:srgbClr val="001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230" name="Freeform 406">
                <a:extLst>
                  <a:ext uri="{FF2B5EF4-FFF2-40B4-BE49-F238E27FC236}">
                    <a16:creationId xmlns:a16="http://schemas.microsoft.com/office/drawing/2014/main" id="{FF8867C4-3728-2E4A-F212-48F12F248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" y="1286"/>
                <a:ext cx="273" cy="193"/>
              </a:xfrm>
              <a:custGeom>
                <a:avLst/>
                <a:gdLst>
                  <a:gd name="T0" fmla="*/ 0 w 273"/>
                  <a:gd name="T1" fmla="*/ 69 h 193"/>
                  <a:gd name="T2" fmla="*/ 16 w 273"/>
                  <a:gd name="T3" fmla="*/ 84 h 193"/>
                  <a:gd name="T4" fmla="*/ 23 w 273"/>
                  <a:gd name="T5" fmla="*/ 100 h 193"/>
                  <a:gd name="T6" fmla="*/ 23 w 273"/>
                  <a:gd name="T7" fmla="*/ 115 h 193"/>
                  <a:gd name="T8" fmla="*/ 31 w 273"/>
                  <a:gd name="T9" fmla="*/ 138 h 193"/>
                  <a:gd name="T10" fmla="*/ 39 w 273"/>
                  <a:gd name="T11" fmla="*/ 154 h 193"/>
                  <a:gd name="T12" fmla="*/ 47 w 273"/>
                  <a:gd name="T13" fmla="*/ 169 h 193"/>
                  <a:gd name="T14" fmla="*/ 47 w 273"/>
                  <a:gd name="T15" fmla="*/ 184 h 193"/>
                  <a:gd name="T16" fmla="*/ 47 w 273"/>
                  <a:gd name="T17" fmla="*/ 192 h 193"/>
                  <a:gd name="T18" fmla="*/ 272 w 273"/>
                  <a:gd name="T19" fmla="*/ 161 h 193"/>
                  <a:gd name="T20" fmla="*/ 272 w 273"/>
                  <a:gd name="T21" fmla="*/ 0 h 193"/>
                  <a:gd name="T22" fmla="*/ 0 w 273"/>
                  <a:gd name="T23" fmla="*/ 6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3" h="193">
                    <a:moveTo>
                      <a:pt x="0" y="69"/>
                    </a:moveTo>
                    <a:lnTo>
                      <a:pt x="16" y="84"/>
                    </a:lnTo>
                    <a:lnTo>
                      <a:pt x="23" y="100"/>
                    </a:lnTo>
                    <a:lnTo>
                      <a:pt x="23" y="115"/>
                    </a:lnTo>
                    <a:lnTo>
                      <a:pt x="31" y="138"/>
                    </a:lnTo>
                    <a:lnTo>
                      <a:pt x="39" y="154"/>
                    </a:lnTo>
                    <a:lnTo>
                      <a:pt x="47" y="169"/>
                    </a:lnTo>
                    <a:lnTo>
                      <a:pt x="47" y="184"/>
                    </a:lnTo>
                    <a:lnTo>
                      <a:pt x="47" y="192"/>
                    </a:lnTo>
                    <a:lnTo>
                      <a:pt x="272" y="161"/>
                    </a:lnTo>
                    <a:lnTo>
                      <a:pt x="272" y="0"/>
                    </a:lnTo>
                    <a:lnTo>
                      <a:pt x="0" y="69"/>
                    </a:lnTo>
                  </a:path>
                </a:pathLst>
              </a:custGeom>
              <a:solidFill>
                <a:srgbClr val="001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231" name="Freeform 407">
                <a:extLst>
                  <a:ext uri="{FF2B5EF4-FFF2-40B4-BE49-F238E27FC236}">
                    <a16:creationId xmlns:a16="http://schemas.microsoft.com/office/drawing/2014/main" id="{9AE159B9-07E8-8BD6-1B4F-39B5F94C9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6" y="1282"/>
                <a:ext cx="281" cy="201"/>
              </a:xfrm>
              <a:custGeom>
                <a:avLst/>
                <a:gdLst>
                  <a:gd name="T0" fmla="*/ 0 w 281"/>
                  <a:gd name="T1" fmla="*/ 72 h 201"/>
                  <a:gd name="T2" fmla="*/ 16 w 281"/>
                  <a:gd name="T3" fmla="*/ 88 h 201"/>
                  <a:gd name="T4" fmla="*/ 24 w 281"/>
                  <a:gd name="T5" fmla="*/ 104 h 201"/>
                  <a:gd name="T6" fmla="*/ 24 w 281"/>
                  <a:gd name="T7" fmla="*/ 120 h 201"/>
                  <a:gd name="T8" fmla="*/ 32 w 281"/>
                  <a:gd name="T9" fmla="*/ 144 h 201"/>
                  <a:gd name="T10" fmla="*/ 40 w 281"/>
                  <a:gd name="T11" fmla="*/ 160 h 201"/>
                  <a:gd name="T12" fmla="*/ 48 w 281"/>
                  <a:gd name="T13" fmla="*/ 176 h 201"/>
                  <a:gd name="T14" fmla="*/ 48 w 281"/>
                  <a:gd name="T15" fmla="*/ 184 h 201"/>
                  <a:gd name="T16" fmla="*/ 48 w 281"/>
                  <a:gd name="T17" fmla="*/ 192 h 201"/>
                  <a:gd name="T18" fmla="*/ 48 w 281"/>
                  <a:gd name="T19" fmla="*/ 200 h 201"/>
                  <a:gd name="T20" fmla="*/ 280 w 281"/>
                  <a:gd name="T21" fmla="*/ 168 h 201"/>
                  <a:gd name="T22" fmla="*/ 280 w 281"/>
                  <a:gd name="T23" fmla="*/ 0 h 201"/>
                  <a:gd name="T24" fmla="*/ 0 w 281"/>
                  <a:gd name="T25" fmla="*/ 7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1" h="201">
                    <a:moveTo>
                      <a:pt x="0" y="72"/>
                    </a:moveTo>
                    <a:lnTo>
                      <a:pt x="16" y="88"/>
                    </a:lnTo>
                    <a:lnTo>
                      <a:pt x="24" y="104"/>
                    </a:lnTo>
                    <a:lnTo>
                      <a:pt x="24" y="120"/>
                    </a:lnTo>
                    <a:lnTo>
                      <a:pt x="32" y="144"/>
                    </a:lnTo>
                    <a:lnTo>
                      <a:pt x="40" y="160"/>
                    </a:lnTo>
                    <a:lnTo>
                      <a:pt x="48" y="176"/>
                    </a:lnTo>
                    <a:lnTo>
                      <a:pt x="48" y="184"/>
                    </a:lnTo>
                    <a:lnTo>
                      <a:pt x="48" y="192"/>
                    </a:lnTo>
                    <a:lnTo>
                      <a:pt x="48" y="200"/>
                    </a:lnTo>
                    <a:lnTo>
                      <a:pt x="280" y="168"/>
                    </a:lnTo>
                    <a:lnTo>
                      <a:pt x="280" y="0"/>
                    </a:lnTo>
                    <a:lnTo>
                      <a:pt x="0" y="7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78232" name="Freeform 408">
              <a:extLst>
                <a:ext uri="{FF2B5EF4-FFF2-40B4-BE49-F238E27FC236}">
                  <a16:creationId xmlns:a16="http://schemas.microsoft.com/office/drawing/2014/main" id="{DB61C428-4DD4-9B33-390B-CED204C21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" y="1478"/>
              <a:ext cx="25" cy="25"/>
            </a:xfrm>
            <a:custGeom>
              <a:avLst/>
              <a:gdLst>
                <a:gd name="T0" fmla="*/ 12 w 25"/>
                <a:gd name="T1" fmla="*/ 0 h 25"/>
                <a:gd name="T2" fmla="*/ 6 w 25"/>
                <a:gd name="T3" fmla="*/ 0 h 25"/>
                <a:gd name="T4" fmla="*/ 6 w 25"/>
                <a:gd name="T5" fmla="*/ 6 h 25"/>
                <a:gd name="T6" fmla="*/ 0 w 25"/>
                <a:gd name="T7" fmla="*/ 12 h 25"/>
                <a:gd name="T8" fmla="*/ 0 w 25"/>
                <a:gd name="T9" fmla="*/ 18 h 25"/>
                <a:gd name="T10" fmla="*/ 6 w 25"/>
                <a:gd name="T11" fmla="*/ 24 h 25"/>
                <a:gd name="T12" fmla="*/ 12 w 25"/>
                <a:gd name="T13" fmla="*/ 24 h 25"/>
                <a:gd name="T14" fmla="*/ 18 w 25"/>
                <a:gd name="T15" fmla="*/ 24 h 25"/>
                <a:gd name="T16" fmla="*/ 18 w 25"/>
                <a:gd name="T17" fmla="*/ 18 h 25"/>
                <a:gd name="T18" fmla="*/ 24 w 25"/>
                <a:gd name="T19" fmla="*/ 12 h 25"/>
                <a:gd name="T20" fmla="*/ 24 w 25"/>
                <a:gd name="T21" fmla="*/ 6 h 25"/>
                <a:gd name="T22" fmla="*/ 24 w 25"/>
                <a:gd name="T23" fmla="*/ 0 h 25"/>
                <a:gd name="T24" fmla="*/ 18 w 25"/>
                <a:gd name="T25" fmla="*/ 0 h 25"/>
                <a:gd name="T26" fmla="*/ 12 w 25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8" y="18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0"/>
                  </a:lnTo>
                </a:path>
              </a:pathLst>
            </a:custGeom>
            <a:solidFill>
              <a:srgbClr val="F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33" name="Freeform 409">
              <a:extLst>
                <a:ext uri="{FF2B5EF4-FFF2-40B4-BE49-F238E27FC236}">
                  <a16:creationId xmlns:a16="http://schemas.microsoft.com/office/drawing/2014/main" id="{AB5AA56D-E01F-AA4A-4786-1631E6E24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" y="1478"/>
              <a:ext cx="25" cy="25"/>
            </a:xfrm>
            <a:custGeom>
              <a:avLst/>
              <a:gdLst>
                <a:gd name="T0" fmla="*/ 12 w 25"/>
                <a:gd name="T1" fmla="*/ 0 h 25"/>
                <a:gd name="T2" fmla="*/ 6 w 25"/>
                <a:gd name="T3" fmla="*/ 0 h 25"/>
                <a:gd name="T4" fmla="*/ 6 w 25"/>
                <a:gd name="T5" fmla="*/ 6 h 25"/>
                <a:gd name="T6" fmla="*/ 0 w 25"/>
                <a:gd name="T7" fmla="*/ 12 h 25"/>
                <a:gd name="T8" fmla="*/ 0 w 25"/>
                <a:gd name="T9" fmla="*/ 18 h 25"/>
                <a:gd name="T10" fmla="*/ 6 w 25"/>
                <a:gd name="T11" fmla="*/ 24 h 25"/>
                <a:gd name="T12" fmla="*/ 12 w 25"/>
                <a:gd name="T13" fmla="*/ 24 h 25"/>
                <a:gd name="T14" fmla="*/ 18 w 25"/>
                <a:gd name="T15" fmla="*/ 24 h 25"/>
                <a:gd name="T16" fmla="*/ 18 w 25"/>
                <a:gd name="T17" fmla="*/ 18 h 25"/>
                <a:gd name="T18" fmla="*/ 24 w 25"/>
                <a:gd name="T19" fmla="*/ 12 h 25"/>
                <a:gd name="T20" fmla="*/ 24 w 25"/>
                <a:gd name="T21" fmla="*/ 6 h 25"/>
                <a:gd name="T22" fmla="*/ 24 w 25"/>
                <a:gd name="T23" fmla="*/ 0 h 25"/>
                <a:gd name="T24" fmla="*/ 18 w 25"/>
                <a:gd name="T25" fmla="*/ 0 h 25"/>
                <a:gd name="T26" fmla="*/ 12 w 25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8" y="18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0"/>
                  </a:lnTo>
                </a:path>
              </a:pathLst>
            </a:custGeom>
            <a:solidFill>
              <a:srgbClr val="F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34" name="Freeform 410">
              <a:extLst>
                <a:ext uri="{FF2B5EF4-FFF2-40B4-BE49-F238E27FC236}">
                  <a16:creationId xmlns:a16="http://schemas.microsoft.com/office/drawing/2014/main" id="{DAB0614A-7E31-B91E-5E6E-0158F3C35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1466"/>
              <a:ext cx="33" cy="41"/>
            </a:xfrm>
            <a:custGeom>
              <a:avLst/>
              <a:gdLst>
                <a:gd name="T0" fmla="*/ 16 w 33"/>
                <a:gd name="T1" fmla="*/ 0 h 41"/>
                <a:gd name="T2" fmla="*/ 8 w 33"/>
                <a:gd name="T3" fmla="*/ 8 h 41"/>
                <a:gd name="T4" fmla="*/ 0 w 33"/>
                <a:gd name="T5" fmla="*/ 16 h 41"/>
                <a:gd name="T6" fmla="*/ 0 w 33"/>
                <a:gd name="T7" fmla="*/ 24 h 41"/>
                <a:gd name="T8" fmla="*/ 0 w 33"/>
                <a:gd name="T9" fmla="*/ 32 h 41"/>
                <a:gd name="T10" fmla="*/ 0 w 33"/>
                <a:gd name="T11" fmla="*/ 40 h 41"/>
                <a:gd name="T12" fmla="*/ 8 w 33"/>
                <a:gd name="T13" fmla="*/ 40 h 41"/>
                <a:gd name="T14" fmla="*/ 16 w 33"/>
                <a:gd name="T15" fmla="*/ 40 h 41"/>
                <a:gd name="T16" fmla="*/ 24 w 33"/>
                <a:gd name="T17" fmla="*/ 40 h 41"/>
                <a:gd name="T18" fmla="*/ 24 w 33"/>
                <a:gd name="T19" fmla="*/ 32 h 41"/>
                <a:gd name="T20" fmla="*/ 32 w 33"/>
                <a:gd name="T21" fmla="*/ 24 h 41"/>
                <a:gd name="T22" fmla="*/ 32 w 33"/>
                <a:gd name="T23" fmla="*/ 16 h 41"/>
                <a:gd name="T24" fmla="*/ 32 w 33"/>
                <a:gd name="T25" fmla="*/ 8 h 41"/>
                <a:gd name="T26" fmla="*/ 32 w 33"/>
                <a:gd name="T27" fmla="*/ 0 h 41"/>
                <a:gd name="T28" fmla="*/ 24 w 33"/>
                <a:gd name="T29" fmla="*/ 0 h 41"/>
                <a:gd name="T30" fmla="*/ 16 w 33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41">
                  <a:moveTo>
                    <a:pt x="16" y="0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35" name="Freeform 411">
              <a:extLst>
                <a:ext uri="{FF2B5EF4-FFF2-40B4-BE49-F238E27FC236}">
                  <a16:creationId xmlns:a16="http://schemas.microsoft.com/office/drawing/2014/main" id="{F44CC119-A2BB-BBB5-2DEA-302BCEE5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1470"/>
              <a:ext cx="17" cy="17"/>
            </a:xfrm>
            <a:custGeom>
              <a:avLst/>
              <a:gdLst>
                <a:gd name="T0" fmla="*/ 5 w 17"/>
                <a:gd name="T1" fmla="*/ 0 h 17"/>
                <a:gd name="T2" fmla="*/ 11 w 17"/>
                <a:gd name="T3" fmla="*/ 0 h 17"/>
                <a:gd name="T4" fmla="*/ 16 w 17"/>
                <a:gd name="T5" fmla="*/ 0 h 17"/>
                <a:gd name="T6" fmla="*/ 16 w 17"/>
                <a:gd name="T7" fmla="*/ 5 h 17"/>
                <a:gd name="T8" fmla="*/ 16 w 17"/>
                <a:gd name="T9" fmla="*/ 11 h 17"/>
                <a:gd name="T10" fmla="*/ 11 w 17"/>
                <a:gd name="T11" fmla="*/ 16 h 17"/>
                <a:gd name="T12" fmla="*/ 5 w 17"/>
                <a:gd name="T13" fmla="*/ 16 h 17"/>
                <a:gd name="T14" fmla="*/ 0 w 17"/>
                <a:gd name="T15" fmla="*/ 11 h 17"/>
                <a:gd name="T16" fmla="*/ 0 w 17"/>
                <a:gd name="T17" fmla="*/ 5 h 17"/>
                <a:gd name="T18" fmla="*/ 5 w 17"/>
                <a:gd name="T19" fmla="*/ 5 h 17"/>
                <a:gd name="T20" fmla="*/ 5 w 17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11" y="0"/>
                  </a:lnTo>
                  <a:lnTo>
                    <a:pt x="16" y="0"/>
                  </a:lnTo>
                  <a:lnTo>
                    <a:pt x="16" y="5"/>
                  </a:lnTo>
                  <a:lnTo>
                    <a:pt x="16" y="11"/>
                  </a:lnTo>
                  <a:lnTo>
                    <a:pt x="11" y="16"/>
                  </a:lnTo>
                  <a:lnTo>
                    <a:pt x="5" y="16"/>
                  </a:lnTo>
                  <a:lnTo>
                    <a:pt x="0" y="11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</a:path>
              </a:pathLst>
            </a:custGeom>
            <a:solidFill>
              <a:srgbClr val="FF7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36" name="Freeform 412">
              <a:extLst>
                <a:ext uri="{FF2B5EF4-FFF2-40B4-BE49-F238E27FC236}">
                  <a16:creationId xmlns:a16="http://schemas.microsoft.com/office/drawing/2014/main" id="{7B89975C-2BA3-AEC5-C9D4-15B79A8E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1470"/>
              <a:ext cx="17" cy="17"/>
            </a:xfrm>
            <a:custGeom>
              <a:avLst/>
              <a:gdLst>
                <a:gd name="T0" fmla="*/ 5 w 17"/>
                <a:gd name="T1" fmla="*/ 0 h 17"/>
                <a:gd name="T2" fmla="*/ 11 w 17"/>
                <a:gd name="T3" fmla="*/ 0 h 17"/>
                <a:gd name="T4" fmla="*/ 16 w 17"/>
                <a:gd name="T5" fmla="*/ 0 h 17"/>
                <a:gd name="T6" fmla="*/ 16 w 17"/>
                <a:gd name="T7" fmla="*/ 5 h 17"/>
                <a:gd name="T8" fmla="*/ 16 w 17"/>
                <a:gd name="T9" fmla="*/ 11 h 17"/>
                <a:gd name="T10" fmla="*/ 11 w 17"/>
                <a:gd name="T11" fmla="*/ 16 h 17"/>
                <a:gd name="T12" fmla="*/ 5 w 17"/>
                <a:gd name="T13" fmla="*/ 16 h 17"/>
                <a:gd name="T14" fmla="*/ 0 w 17"/>
                <a:gd name="T15" fmla="*/ 11 h 17"/>
                <a:gd name="T16" fmla="*/ 0 w 17"/>
                <a:gd name="T17" fmla="*/ 5 h 17"/>
                <a:gd name="T18" fmla="*/ 5 w 17"/>
                <a:gd name="T19" fmla="*/ 5 h 17"/>
                <a:gd name="T20" fmla="*/ 5 w 17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11" y="0"/>
                  </a:lnTo>
                  <a:lnTo>
                    <a:pt x="16" y="0"/>
                  </a:lnTo>
                  <a:lnTo>
                    <a:pt x="16" y="5"/>
                  </a:lnTo>
                  <a:lnTo>
                    <a:pt x="16" y="11"/>
                  </a:lnTo>
                  <a:lnTo>
                    <a:pt x="11" y="16"/>
                  </a:lnTo>
                  <a:lnTo>
                    <a:pt x="5" y="16"/>
                  </a:lnTo>
                  <a:lnTo>
                    <a:pt x="0" y="11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</a:path>
              </a:pathLst>
            </a:custGeom>
            <a:solidFill>
              <a:srgbClr val="FF7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37" name="Freeform 413">
              <a:extLst>
                <a:ext uri="{FF2B5EF4-FFF2-40B4-BE49-F238E27FC236}">
                  <a16:creationId xmlns:a16="http://schemas.microsoft.com/office/drawing/2014/main" id="{D8385B77-DF5D-9A46-E041-151659FEC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" y="1466"/>
              <a:ext cx="25" cy="25"/>
            </a:xfrm>
            <a:custGeom>
              <a:avLst/>
              <a:gdLst>
                <a:gd name="T0" fmla="*/ 8 w 25"/>
                <a:gd name="T1" fmla="*/ 0 h 25"/>
                <a:gd name="T2" fmla="*/ 16 w 25"/>
                <a:gd name="T3" fmla="*/ 0 h 25"/>
                <a:gd name="T4" fmla="*/ 24 w 25"/>
                <a:gd name="T5" fmla="*/ 0 h 25"/>
                <a:gd name="T6" fmla="*/ 24 w 25"/>
                <a:gd name="T7" fmla="*/ 8 h 25"/>
                <a:gd name="T8" fmla="*/ 24 w 25"/>
                <a:gd name="T9" fmla="*/ 16 h 25"/>
                <a:gd name="T10" fmla="*/ 16 w 25"/>
                <a:gd name="T11" fmla="*/ 24 h 25"/>
                <a:gd name="T12" fmla="*/ 8 w 25"/>
                <a:gd name="T13" fmla="*/ 24 h 25"/>
                <a:gd name="T14" fmla="*/ 0 w 25"/>
                <a:gd name="T15" fmla="*/ 16 h 25"/>
                <a:gd name="T16" fmla="*/ 0 w 25"/>
                <a:gd name="T17" fmla="*/ 8 h 25"/>
                <a:gd name="T18" fmla="*/ 8 w 25"/>
                <a:gd name="T19" fmla="*/ 8 h 25"/>
                <a:gd name="T20" fmla="*/ 8 w 25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5">
                  <a:moveTo>
                    <a:pt x="8" y="0"/>
                  </a:moveTo>
                  <a:lnTo>
                    <a:pt x="16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16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38" name="Freeform 414">
              <a:extLst>
                <a:ext uri="{FF2B5EF4-FFF2-40B4-BE49-F238E27FC236}">
                  <a16:creationId xmlns:a16="http://schemas.microsoft.com/office/drawing/2014/main" id="{6B6A9B78-4066-B710-251A-A1ABF3DF5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" y="1478"/>
              <a:ext cx="25" cy="41"/>
            </a:xfrm>
            <a:custGeom>
              <a:avLst/>
              <a:gdLst>
                <a:gd name="T0" fmla="*/ 12 w 25"/>
                <a:gd name="T1" fmla="*/ 7 h 41"/>
                <a:gd name="T2" fmla="*/ 6 w 25"/>
                <a:gd name="T3" fmla="*/ 7 h 41"/>
                <a:gd name="T4" fmla="*/ 6 w 25"/>
                <a:gd name="T5" fmla="*/ 13 h 41"/>
                <a:gd name="T6" fmla="*/ 0 w 25"/>
                <a:gd name="T7" fmla="*/ 20 h 41"/>
                <a:gd name="T8" fmla="*/ 0 w 25"/>
                <a:gd name="T9" fmla="*/ 27 h 41"/>
                <a:gd name="T10" fmla="*/ 0 w 25"/>
                <a:gd name="T11" fmla="*/ 33 h 41"/>
                <a:gd name="T12" fmla="*/ 6 w 25"/>
                <a:gd name="T13" fmla="*/ 40 h 41"/>
                <a:gd name="T14" fmla="*/ 12 w 25"/>
                <a:gd name="T15" fmla="*/ 40 h 41"/>
                <a:gd name="T16" fmla="*/ 18 w 25"/>
                <a:gd name="T17" fmla="*/ 40 h 41"/>
                <a:gd name="T18" fmla="*/ 18 w 25"/>
                <a:gd name="T19" fmla="*/ 33 h 41"/>
                <a:gd name="T20" fmla="*/ 24 w 25"/>
                <a:gd name="T21" fmla="*/ 33 h 41"/>
                <a:gd name="T22" fmla="*/ 24 w 25"/>
                <a:gd name="T23" fmla="*/ 20 h 41"/>
                <a:gd name="T24" fmla="*/ 24 w 25"/>
                <a:gd name="T25" fmla="*/ 13 h 41"/>
                <a:gd name="T26" fmla="*/ 24 w 25"/>
                <a:gd name="T27" fmla="*/ 7 h 41"/>
                <a:gd name="T28" fmla="*/ 18 w 25"/>
                <a:gd name="T29" fmla="*/ 0 h 41"/>
                <a:gd name="T30" fmla="*/ 12 w 25"/>
                <a:gd name="T31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41">
                  <a:moveTo>
                    <a:pt x="12" y="7"/>
                  </a:moveTo>
                  <a:lnTo>
                    <a:pt x="6" y="7"/>
                  </a:lnTo>
                  <a:lnTo>
                    <a:pt x="6" y="13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6" y="40"/>
                  </a:lnTo>
                  <a:lnTo>
                    <a:pt x="12" y="40"/>
                  </a:lnTo>
                  <a:lnTo>
                    <a:pt x="18" y="40"/>
                  </a:lnTo>
                  <a:lnTo>
                    <a:pt x="18" y="33"/>
                  </a:lnTo>
                  <a:lnTo>
                    <a:pt x="24" y="33"/>
                  </a:lnTo>
                  <a:lnTo>
                    <a:pt x="24" y="20"/>
                  </a:lnTo>
                  <a:lnTo>
                    <a:pt x="24" y="13"/>
                  </a:lnTo>
                  <a:lnTo>
                    <a:pt x="24" y="7"/>
                  </a:lnTo>
                  <a:lnTo>
                    <a:pt x="18" y="0"/>
                  </a:lnTo>
                  <a:lnTo>
                    <a:pt x="12" y="7"/>
                  </a:lnTo>
                </a:path>
              </a:pathLst>
            </a:custGeom>
            <a:solidFill>
              <a:srgbClr val="F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39" name="Freeform 415">
              <a:extLst>
                <a:ext uri="{FF2B5EF4-FFF2-40B4-BE49-F238E27FC236}">
                  <a16:creationId xmlns:a16="http://schemas.microsoft.com/office/drawing/2014/main" id="{BD2978B6-459D-A800-6C14-DD98804DB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" y="1478"/>
              <a:ext cx="25" cy="41"/>
            </a:xfrm>
            <a:custGeom>
              <a:avLst/>
              <a:gdLst>
                <a:gd name="T0" fmla="*/ 12 w 25"/>
                <a:gd name="T1" fmla="*/ 7 h 41"/>
                <a:gd name="T2" fmla="*/ 6 w 25"/>
                <a:gd name="T3" fmla="*/ 7 h 41"/>
                <a:gd name="T4" fmla="*/ 6 w 25"/>
                <a:gd name="T5" fmla="*/ 13 h 41"/>
                <a:gd name="T6" fmla="*/ 0 w 25"/>
                <a:gd name="T7" fmla="*/ 20 h 41"/>
                <a:gd name="T8" fmla="*/ 0 w 25"/>
                <a:gd name="T9" fmla="*/ 27 h 41"/>
                <a:gd name="T10" fmla="*/ 0 w 25"/>
                <a:gd name="T11" fmla="*/ 33 h 41"/>
                <a:gd name="T12" fmla="*/ 6 w 25"/>
                <a:gd name="T13" fmla="*/ 40 h 41"/>
                <a:gd name="T14" fmla="*/ 12 w 25"/>
                <a:gd name="T15" fmla="*/ 40 h 41"/>
                <a:gd name="T16" fmla="*/ 18 w 25"/>
                <a:gd name="T17" fmla="*/ 40 h 41"/>
                <a:gd name="T18" fmla="*/ 18 w 25"/>
                <a:gd name="T19" fmla="*/ 33 h 41"/>
                <a:gd name="T20" fmla="*/ 24 w 25"/>
                <a:gd name="T21" fmla="*/ 33 h 41"/>
                <a:gd name="T22" fmla="*/ 24 w 25"/>
                <a:gd name="T23" fmla="*/ 20 h 41"/>
                <a:gd name="T24" fmla="*/ 24 w 25"/>
                <a:gd name="T25" fmla="*/ 13 h 41"/>
                <a:gd name="T26" fmla="*/ 24 w 25"/>
                <a:gd name="T27" fmla="*/ 7 h 41"/>
                <a:gd name="T28" fmla="*/ 18 w 25"/>
                <a:gd name="T29" fmla="*/ 0 h 41"/>
                <a:gd name="T30" fmla="*/ 12 w 25"/>
                <a:gd name="T31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41">
                  <a:moveTo>
                    <a:pt x="12" y="7"/>
                  </a:moveTo>
                  <a:lnTo>
                    <a:pt x="6" y="7"/>
                  </a:lnTo>
                  <a:lnTo>
                    <a:pt x="6" y="13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6" y="40"/>
                  </a:lnTo>
                  <a:lnTo>
                    <a:pt x="12" y="40"/>
                  </a:lnTo>
                  <a:lnTo>
                    <a:pt x="18" y="40"/>
                  </a:lnTo>
                  <a:lnTo>
                    <a:pt x="18" y="33"/>
                  </a:lnTo>
                  <a:lnTo>
                    <a:pt x="24" y="33"/>
                  </a:lnTo>
                  <a:lnTo>
                    <a:pt x="24" y="20"/>
                  </a:lnTo>
                  <a:lnTo>
                    <a:pt x="24" y="13"/>
                  </a:lnTo>
                  <a:lnTo>
                    <a:pt x="24" y="7"/>
                  </a:lnTo>
                  <a:lnTo>
                    <a:pt x="18" y="0"/>
                  </a:lnTo>
                  <a:lnTo>
                    <a:pt x="12" y="7"/>
                  </a:lnTo>
                </a:path>
              </a:pathLst>
            </a:custGeom>
            <a:solidFill>
              <a:srgbClr val="F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40" name="Freeform 416">
              <a:extLst>
                <a:ext uri="{FF2B5EF4-FFF2-40B4-BE49-F238E27FC236}">
                  <a16:creationId xmlns:a16="http://schemas.microsoft.com/office/drawing/2014/main" id="{69841A3A-2B92-0F31-FE7A-82F0D216C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" y="1474"/>
              <a:ext cx="33" cy="49"/>
            </a:xfrm>
            <a:custGeom>
              <a:avLst/>
              <a:gdLst>
                <a:gd name="T0" fmla="*/ 16 w 33"/>
                <a:gd name="T1" fmla="*/ 0 h 49"/>
                <a:gd name="T2" fmla="*/ 8 w 33"/>
                <a:gd name="T3" fmla="*/ 8 h 49"/>
                <a:gd name="T4" fmla="*/ 8 w 33"/>
                <a:gd name="T5" fmla="*/ 16 h 49"/>
                <a:gd name="T6" fmla="*/ 0 w 33"/>
                <a:gd name="T7" fmla="*/ 24 h 49"/>
                <a:gd name="T8" fmla="*/ 0 w 33"/>
                <a:gd name="T9" fmla="*/ 32 h 49"/>
                <a:gd name="T10" fmla="*/ 0 w 33"/>
                <a:gd name="T11" fmla="*/ 40 h 49"/>
                <a:gd name="T12" fmla="*/ 8 w 33"/>
                <a:gd name="T13" fmla="*/ 40 h 49"/>
                <a:gd name="T14" fmla="*/ 8 w 33"/>
                <a:gd name="T15" fmla="*/ 48 h 49"/>
                <a:gd name="T16" fmla="*/ 16 w 33"/>
                <a:gd name="T17" fmla="*/ 48 h 49"/>
                <a:gd name="T18" fmla="*/ 24 w 33"/>
                <a:gd name="T19" fmla="*/ 48 h 49"/>
                <a:gd name="T20" fmla="*/ 24 w 33"/>
                <a:gd name="T21" fmla="*/ 40 h 49"/>
                <a:gd name="T22" fmla="*/ 32 w 33"/>
                <a:gd name="T23" fmla="*/ 32 h 49"/>
                <a:gd name="T24" fmla="*/ 32 w 33"/>
                <a:gd name="T25" fmla="*/ 24 h 49"/>
                <a:gd name="T26" fmla="*/ 32 w 33"/>
                <a:gd name="T27" fmla="*/ 16 h 49"/>
                <a:gd name="T28" fmla="*/ 32 w 33"/>
                <a:gd name="T29" fmla="*/ 8 h 49"/>
                <a:gd name="T30" fmla="*/ 24 w 33"/>
                <a:gd name="T31" fmla="*/ 0 h 49"/>
                <a:gd name="T32" fmla="*/ 16 w 33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9">
                  <a:moveTo>
                    <a:pt x="16" y="0"/>
                  </a:moveTo>
                  <a:lnTo>
                    <a:pt x="8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24" y="48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41" name="Freeform 417">
              <a:extLst>
                <a:ext uri="{FF2B5EF4-FFF2-40B4-BE49-F238E27FC236}">
                  <a16:creationId xmlns:a16="http://schemas.microsoft.com/office/drawing/2014/main" id="{63C7BAE9-AFCC-C5AF-A18C-F48871E29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470"/>
              <a:ext cx="17" cy="25"/>
            </a:xfrm>
            <a:custGeom>
              <a:avLst/>
              <a:gdLst>
                <a:gd name="T0" fmla="*/ 11 w 17"/>
                <a:gd name="T1" fmla="*/ 0 h 25"/>
                <a:gd name="T2" fmla="*/ 5 w 17"/>
                <a:gd name="T3" fmla="*/ 6 h 25"/>
                <a:gd name="T4" fmla="*/ 0 w 17"/>
                <a:gd name="T5" fmla="*/ 12 h 25"/>
                <a:gd name="T6" fmla="*/ 0 w 17"/>
                <a:gd name="T7" fmla="*/ 18 h 25"/>
                <a:gd name="T8" fmla="*/ 0 w 17"/>
                <a:gd name="T9" fmla="*/ 24 h 25"/>
                <a:gd name="T10" fmla="*/ 5 w 17"/>
                <a:gd name="T11" fmla="*/ 24 h 25"/>
                <a:gd name="T12" fmla="*/ 11 w 17"/>
                <a:gd name="T13" fmla="*/ 24 h 25"/>
                <a:gd name="T14" fmla="*/ 11 w 17"/>
                <a:gd name="T15" fmla="*/ 18 h 25"/>
                <a:gd name="T16" fmla="*/ 16 w 17"/>
                <a:gd name="T17" fmla="*/ 18 h 25"/>
                <a:gd name="T18" fmla="*/ 16 w 17"/>
                <a:gd name="T19" fmla="*/ 12 h 25"/>
                <a:gd name="T20" fmla="*/ 16 w 17"/>
                <a:gd name="T21" fmla="*/ 6 h 25"/>
                <a:gd name="T22" fmla="*/ 11 w 17"/>
                <a:gd name="T23" fmla="*/ 6 h 25"/>
                <a:gd name="T24" fmla="*/ 11 w 17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25">
                  <a:moveTo>
                    <a:pt x="11" y="0"/>
                  </a:moveTo>
                  <a:lnTo>
                    <a:pt x="5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5" y="24"/>
                  </a:lnTo>
                  <a:lnTo>
                    <a:pt x="11" y="24"/>
                  </a:lnTo>
                  <a:lnTo>
                    <a:pt x="11" y="18"/>
                  </a:lnTo>
                  <a:lnTo>
                    <a:pt x="16" y="18"/>
                  </a:lnTo>
                  <a:lnTo>
                    <a:pt x="16" y="12"/>
                  </a:lnTo>
                  <a:lnTo>
                    <a:pt x="16" y="6"/>
                  </a:lnTo>
                  <a:lnTo>
                    <a:pt x="11" y="6"/>
                  </a:lnTo>
                  <a:lnTo>
                    <a:pt x="11" y="0"/>
                  </a:lnTo>
                </a:path>
              </a:pathLst>
            </a:custGeom>
            <a:solidFill>
              <a:srgbClr val="FF7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42" name="Freeform 418">
              <a:extLst>
                <a:ext uri="{FF2B5EF4-FFF2-40B4-BE49-F238E27FC236}">
                  <a16:creationId xmlns:a16="http://schemas.microsoft.com/office/drawing/2014/main" id="{684684F0-35CD-48D2-24A5-39A6A00F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470"/>
              <a:ext cx="17" cy="25"/>
            </a:xfrm>
            <a:custGeom>
              <a:avLst/>
              <a:gdLst>
                <a:gd name="T0" fmla="*/ 11 w 17"/>
                <a:gd name="T1" fmla="*/ 0 h 25"/>
                <a:gd name="T2" fmla="*/ 5 w 17"/>
                <a:gd name="T3" fmla="*/ 6 h 25"/>
                <a:gd name="T4" fmla="*/ 0 w 17"/>
                <a:gd name="T5" fmla="*/ 12 h 25"/>
                <a:gd name="T6" fmla="*/ 0 w 17"/>
                <a:gd name="T7" fmla="*/ 18 h 25"/>
                <a:gd name="T8" fmla="*/ 0 w 17"/>
                <a:gd name="T9" fmla="*/ 24 h 25"/>
                <a:gd name="T10" fmla="*/ 5 w 17"/>
                <a:gd name="T11" fmla="*/ 24 h 25"/>
                <a:gd name="T12" fmla="*/ 11 w 17"/>
                <a:gd name="T13" fmla="*/ 24 h 25"/>
                <a:gd name="T14" fmla="*/ 11 w 17"/>
                <a:gd name="T15" fmla="*/ 18 h 25"/>
                <a:gd name="T16" fmla="*/ 16 w 17"/>
                <a:gd name="T17" fmla="*/ 18 h 25"/>
                <a:gd name="T18" fmla="*/ 16 w 17"/>
                <a:gd name="T19" fmla="*/ 12 h 25"/>
                <a:gd name="T20" fmla="*/ 16 w 17"/>
                <a:gd name="T21" fmla="*/ 6 h 25"/>
                <a:gd name="T22" fmla="*/ 11 w 17"/>
                <a:gd name="T23" fmla="*/ 6 h 25"/>
                <a:gd name="T24" fmla="*/ 11 w 17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25">
                  <a:moveTo>
                    <a:pt x="11" y="0"/>
                  </a:moveTo>
                  <a:lnTo>
                    <a:pt x="5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5" y="24"/>
                  </a:lnTo>
                  <a:lnTo>
                    <a:pt x="11" y="24"/>
                  </a:lnTo>
                  <a:lnTo>
                    <a:pt x="11" y="18"/>
                  </a:lnTo>
                  <a:lnTo>
                    <a:pt x="16" y="18"/>
                  </a:lnTo>
                  <a:lnTo>
                    <a:pt x="16" y="12"/>
                  </a:lnTo>
                  <a:lnTo>
                    <a:pt x="16" y="6"/>
                  </a:lnTo>
                  <a:lnTo>
                    <a:pt x="11" y="6"/>
                  </a:lnTo>
                  <a:lnTo>
                    <a:pt x="11" y="0"/>
                  </a:lnTo>
                </a:path>
              </a:pathLst>
            </a:custGeom>
            <a:solidFill>
              <a:srgbClr val="FF7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43" name="Freeform 419">
              <a:extLst>
                <a:ext uri="{FF2B5EF4-FFF2-40B4-BE49-F238E27FC236}">
                  <a16:creationId xmlns:a16="http://schemas.microsoft.com/office/drawing/2014/main" id="{6B9EC68A-A5E1-58E9-4F3F-9C12A674A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" y="1466"/>
              <a:ext cx="25" cy="33"/>
            </a:xfrm>
            <a:custGeom>
              <a:avLst/>
              <a:gdLst>
                <a:gd name="T0" fmla="*/ 16 w 25"/>
                <a:gd name="T1" fmla="*/ 0 h 33"/>
                <a:gd name="T2" fmla="*/ 8 w 25"/>
                <a:gd name="T3" fmla="*/ 0 h 33"/>
                <a:gd name="T4" fmla="*/ 8 w 25"/>
                <a:gd name="T5" fmla="*/ 8 h 33"/>
                <a:gd name="T6" fmla="*/ 0 w 25"/>
                <a:gd name="T7" fmla="*/ 8 h 33"/>
                <a:gd name="T8" fmla="*/ 0 w 25"/>
                <a:gd name="T9" fmla="*/ 16 h 33"/>
                <a:gd name="T10" fmla="*/ 0 w 25"/>
                <a:gd name="T11" fmla="*/ 24 h 33"/>
                <a:gd name="T12" fmla="*/ 0 w 25"/>
                <a:gd name="T13" fmla="*/ 32 h 33"/>
                <a:gd name="T14" fmla="*/ 8 w 25"/>
                <a:gd name="T15" fmla="*/ 32 h 33"/>
                <a:gd name="T16" fmla="*/ 16 w 25"/>
                <a:gd name="T17" fmla="*/ 32 h 33"/>
                <a:gd name="T18" fmla="*/ 16 w 25"/>
                <a:gd name="T19" fmla="*/ 24 h 33"/>
                <a:gd name="T20" fmla="*/ 24 w 25"/>
                <a:gd name="T21" fmla="*/ 24 h 33"/>
                <a:gd name="T22" fmla="*/ 24 w 25"/>
                <a:gd name="T23" fmla="*/ 16 h 33"/>
                <a:gd name="T24" fmla="*/ 24 w 25"/>
                <a:gd name="T25" fmla="*/ 8 h 33"/>
                <a:gd name="T26" fmla="*/ 16 w 25"/>
                <a:gd name="T27" fmla="*/ 8 h 33"/>
                <a:gd name="T28" fmla="*/ 16 w 25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3">
                  <a:moveTo>
                    <a:pt x="16" y="0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1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44" name="Freeform 420">
              <a:extLst>
                <a:ext uri="{FF2B5EF4-FFF2-40B4-BE49-F238E27FC236}">
                  <a16:creationId xmlns:a16="http://schemas.microsoft.com/office/drawing/2014/main" id="{0DBC3890-5BAC-1ADD-5FEA-DF5811E52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" y="1494"/>
              <a:ext cx="33" cy="41"/>
            </a:xfrm>
            <a:custGeom>
              <a:avLst/>
              <a:gdLst>
                <a:gd name="T0" fmla="*/ 13 w 33"/>
                <a:gd name="T1" fmla="*/ 0 h 41"/>
                <a:gd name="T2" fmla="*/ 6 w 33"/>
                <a:gd name="T3" fmla="*/ 0 h 41"/>
                <a:gd name="T4" fmla="*/ 0 w 33"/>
                <a:gd name="T5" fmla="*/ 7 h 41"/>
                <a:gd name="T6" fmla="*/ 0 w 33"/>
                <a:gd name="T7" fmla="*/ 13 h 41"/>
                <a:gd name="T8" fmla="*/ 0 w 33"/>
                <a:gd name="T9" fmla="*/ 20 h 41"/>
                <a:gd name="T10" fmla="*/ 0 w 33"/>
                <a:gd name="T11" fmla="*/ 27 h 41"/>
                <a:gd name="T12" fmla="*/ 0 w 33"/>
                <a:gd name="T13" fmla="*/ 33 h 41"/>
                <a:gd name="T14" fmla="*/ 6 w 33"/>
                <a:gd name="T15" fmla="*/ 33 h 41"/>
                <a:gd name="T16" fmla="*/ 6 w 33"/>
                <a:gd name="T17" fmla="*/ 40 h 41"/>
                <a:gd name="T18" fmla="*/ 13 w 33"/>
                <a:gd name="T19" fmla="*/ 40 h 41"/>
                <a:gd name="T20" fmla="*/ 19 w 33"/>
                <a:gd name="T21" fmla="*/ 40 h 41"/>
                <a:gd name="T22" fmla="*/ 26 w 33"/>
                <a:gd name="T23" fmla="*/ 40 h 41"/>
                <a:gd name="T24" fmla="*/ 32 w 33"/>
                <a:gd name="T25" fmla="*/ 33 h 41"/>
                <a:gd name="T26" fmla="*/ 32 w 33"/>
                <a:gd name="T27" fmla="*/ 27 h 41"/>
                <a:gd name="T28" fmla="*/ 26 w 33"/>
                <a:gd name="T29" fmla="*/ 20 h 41"/>
                <a:gd name="T30" fmla="*/ 26 w 33"/>
                <a:gd name="T31" fmla="*/ 13 h 41"/>
                <a:gd name="T32" fmla="*/ 26 w 33"/>
                <a:gd name="T33" fmla="*/ 7 h 41"/>
                <a:gd name="T34" fmla="*/ 26 w 33"/>
                <a:gd name="T35" fmla="*/ 0 h 41"/>
                <a:gd name="T36" fmla="*/ 19 w 33"/>
                <a:gd name="T37" fmla="*/ 0 h 41"/>
                <a:gd name="T38" fmla="*/ 13 w 33"/>
                <a:gd name="T3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41">
                  <a:moveTo>
                    <a:pt x="13" y="0"/>
                  </a:moveTo>
                  <a:lnTo>
                    <a:pt x="6" y="0"/>
                  </a:lnTo>
                  <a:lnTo>
                    <a:pt x="0" y="7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6" y="33"/>
                  </a:lnTo>
                  <a:lnTo>
                    <a:pt x="6" y="40"/>
                  </a:lnTo>
                  <a:lnTo>
                    <a:pt x="13" y="40"/>
                  </a:lnTo>
                  <a:lnTo>
                    <a:pt x="19" y="40"/>
                  </a:lnTo>
                  <a:lnTo>
                    <a:pt x="26" y="40"/>
                  </a:lnTo>
                  <a:lnTo>
                    <a:pt x="32" y="33"/>
                  </a:lnTo>
                  <a:lnTo>
                    <a:pt x="32" y="27"/>
                  </a:lnTo>
                  <a:lnTo>
                    <a:pt x="26" y="20"/>
                  </a:lnTo>
                  <a:lnTo>
                    <a:pt x="26" y="13"/>
                  </a:lnTo>
                  <a:lnTo>
                    <a:pt x="26" y="7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3" y="0"/>
                  </a:lnTo>
                </a:path>
              </a:pathLst>
            </a:custGeom>
            <a:solidFill>
              <a:srgbClr val="F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45" name="Freeform 421">
              <a:extLst>
                <a:ext uri="{FF2B5EF4-FFF2-40B4-BE49-F238E27FC236}">
                  <a16:creationId xmlns:a16="http://schemas.microsoft.com/office/drawing/2014/main" id="{3D69EEE8-23EC-8EF9-6B59-A32F7EB6C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" y="1494"/>
              <a:ext cx="33" cy="41"/>
            </a:xfrm>
            <a:custGeom>
              <a:avLst/>
              <a:gdLst>
                <a:gd name="T0" fmla="*/ 13 w 33"/>
                <a:gd name="T1" fmla="*/ 0 h 41"/>
                <a:gd name="T2" fmla="*/ 6 w 33"/>
                <a:gd name="T3" fmla="*/ 0 h 41"/>
                <a:gd name="T4" fmla="*/ 0 w 33"/>
                <a:gd name="T5" fmla="*/ 7 h 41"/>
                <a:gd name="T6" fmla="*/ 0 w 33"/>
                <a:gd name="T7" fmla="*/ 13 h 41"/>
                <a:gd name="T8" fmla="*/ 0 w 33"/>
                <a:gd name="T9" fmla="*/ 20 h 41"/>
                <a:gd name="T10" fmla="*/ 0 w 33"/>
                <a:gd name="T11" fmla="*/ 27 h 41"/>
                <a:gd name="T12" fmla="*/ 0 w 33"/>
                <a:gd name="T13" fmla="*/ 33 h 41"/>
                <a:gd name="T14" fmla="*/ 6 w 33"/>
                <a:gd name="T15" fmla="*/ 33 h 41"/>
                <a:gd name="T16" fmla="*/ 6 w 33"/>
                <a:gd name="T17" fmla="*/ 40 h 41"/>
                <a:gd name="T18" fmla="*/ 13 w 33"/>
                <a:gd name="T19" fmla="*/ 40 h 41"/>
                <a:gd name="T20" fmla="*/ 19 w 33"/>
                <a:gd name="T21" fmla="*/ 40 h 41"/>
                <a:gd name="T22" fmla="*/ 26 w 33"/>
                <a:gd name="T23" fmla="*/ 40 h 41"/>
                <a:gd name="T24" fmla="*/ 32 w 33"/>
                <a:gd name="T25" fmla="*/ 33 h 41"/>
                <a:gd name="T26" fmla="*/ 32 w 33"/>
                <a:gd name="T27" fmla="*/ 27 h 41"/>
                <a:gd name="T28" fmla="*/ 26 w 33"/>
                <a:gd name="T29" fmla="*/ 20 h 41"/>
                <a:gd name="T30" fmla="*/ 26 w 33"/>
                <a:gd name="T31" fmla="*/ 13 h 41"/>
                <a:gd name="T32" fmla="*/ 26 w 33"/>
                <a:gd name="T33" fmla="*/ 7 h 41"/>
                <a:gd name="T34" fmla="*/ 26 w 33"/>
                <a:gd name="T35" fmla="*/ 0 h 41"/>
                <a:gd name="T36" fmla="*/ 19 w 33"/>
                <a:gd name="T37" fmla="*/ 0 h 41"/>
                <a:gd name="T38" fmla="*/ 13 w 33"/>
                <a:gd name="T3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41">
                  <a:moveTo>
                    <a:pt x="13" y="0"/>
                  </a:moveTo>
                  <a:lnTo>
                    <a:pt x="6" y="0"/>
                  </a:lnTo>
                  <a:lnTo>
                    <a:pt x="0" y="7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6" y="33"/>
                  </a:lnTo>
                  <a:lnTo>
                    <a:pt x="6" y="40"/>
                  </a:lnTo>
                  <a:lnTo>
                    <a:pt x="13" y="40"/>
                  </a:lnTo>
                  <a:lnTo>
                    <a:pt x="19" y="40"/>
                  </a:lnTo>
                  <a:lnTo>
                    <a:pt x="26" y="40"/>
                  </a:lnTo>
                  <a:lnTo>
                    <a:pt x="32" y="33"/>
                  </a:lnTo>
                  <a:lnTo>
                    <a:pt x="32" y="27"/>
                  </a:lnTo>
                  <a:lnTo>
                    <a:pt x="26" y="20"/>
                  </a:lnTo>
                  <a:lnTo>
                    <a:pt x="26" y="13"/>
                  </a:lnTo>
                  <a:lnTo>
                    <a:pt x="26" y="7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3" y="0"/>
                  </a:lnTo>
                </a:path>
              </a:pathLst>
            </a:custGeom>
            <a:solidFill>
              <a:srgbClr val="F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46" name="Freeform 422">
              <a:extLst>
                <a:ext uri="{FF2B5EF4-FFF2-40B4-BE49-F238E27FC236}">
                  <a16:creationId xmlns:a16="http://schemas.microsoft.com/office/drawing/2014/main" id="{6B67CD12-2760-181F-7DDB-83C3A1965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1490"/>
              <a:ext cx="33" cy="49"/>
            </a:xfrm>
            <a:custGeom>
              <a:avLst/>
              <a:gdLst>
                <a:gd name="T0" fmla="*/ 16 w 33"/>
                <a:gd name="T1" fmla="*/ 0 h 49"/>
                <a:gd name="T2" fmla="*/ 8 w 33"/>
                <a:gd name="T3" fmla="*/ 0 h 49"/>
                <a:gd name="T4" fmla="*/ 0 w 33"/>
                <a:gd name="T5" fmla="*/ 8 h 49"/>
                <a:gd name="T6" fmla="*/ 0 w 33"/>
                <a:gd name="T7" fmla="*/ 16 h 49"/>
                <a:gd name="T8" fmla="*/ 0 w 33"/>
                <a:gd name="T9" fmla="*/ 24 h 49"/>
                <a:gd name="T10" fmla="*/ 0 w 33"/>
                <a:gd name="T11" fmla="*/ 32 h 49"/>
                <a:gd name="T12" fmla="*/ 8 w 33"/>
                <a:gd name="T13" fmla="*/ 40 h 49"/>
                <a:gd name="T14" fmla="*/ 8 w 33"/>
                <a:gd name="T15" fmla="*/ 48 h 49"/>
                <a:gd name="T16" fmla="*/ 16 w 33"/>
                <a:gd name="T17" fmla="*/ 48 h 49"/>
                <a:gd name="T18" fmla="*/ 24 w 33"/>
                <a:gd name="T19" fmla="*/ 48 h 49"/>
                <a:gd name="T20" fmla="*/ 32 w 33"/>
                <a:gd name="T21" fmla="*/ 48 h 49"/>
                <a:gd name="T22" fmla="*/ 32 w 33"/>
                <a:gd name="T23" fmla="*/ 40 h 49"/>
                <a:gd name="T24" fmla="*/ 32 w 33"/>
                <a:gd name="T25" fmla="*/ 24 h 49"/>
                <a:gd name="T26" fmla="*/ 32 w 33"/>
                <a:gd name="T27" fmla="*/ 16 h 49"/>
                <a:gd name="T28" fmla="*/ 32 w 33"/>
                <a:gd name="T29" fmla="*/ 8 h 49"/>
                <a:gd name="T30" fmla="*/ 24 w 33"/>
                <a:gd name="T31" fmla="*/ 0 h 49"/>
                <a:gd name="T32" fmla="*/ 16 w 33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9">
                  <a:moveTo>
                    <a:pt x="16" y="0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24" y="48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47" name="Freeform 423">
              <a:extLst>
                <a:ext uri="{FF2B5EF4-FFF2-40B4-BE49-F238E27FC236}">
                  <a16:creationId xmlns:a16="http://schemas.microsoft.com/office/drawing/2014/main" id="{A61D2776-0552-312E-0744-E5CEABF0B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486"/>
              <a:ext cx="17" cy="25"/>
            </a:xfrm>
            <a:custGeom>
              <a:avLst/>
              <a:gdLst>
                <a:gd name="T0" fmla="*/ 5 w 17"/>
                <a:gd name="T1" fmla="*/ 0 h 25"/>
                <a:gd name="T2" fmla="*/ 0 w 17"/>
                <a:gd name="T3" fmla="*/ 0 h 25"/>
                <a:gd name="T4" fmla="*/ 0 w 17"/>
                <a:gd name="T5" fmla="*/ 6 h 25"/>
                <a:gd name="T6" fmla="*/ 0 w 17"/>
                <a:gd name="T7" fmla="*/ 12 h 25"/>
                <a:gd name="T8" fmla="*/ 0 w 17"/>
                <a:gd name="T9" fmla="*/ 18 h 25"/>
                <a:gd name="T10" fmla="*/ 0 w 17"/>
                <a:gd name="T11" fmla="*/ 24 h 25"/>
                <a:gd name="T12" fmla="*/ 5 w 17"/>
                <a:gd name="T13" fmla="*/ 24 h 25"/>
                <a:gd name="T14" fmla="*/ 11 w 17"/>
                <a:gd name="T15" fmla="*/ 24 h 25"/>
                <a:gd name="T16" fmla="*/ 16 w 17"/>
                <a:gd name="T17" fmla="*/ 18 h 25"/>
                <a:gd name="T18" fmla="*/ 11 w 17"/>
                <a:gd name="T19" fmla="*/ 12 h 25"/>
                <a:gd name="T20" fmla="*/ 11 w 17"/>
                <a:gd name="T21" fmla="*/ 6 h 25"/>
                <a:gd name="T22" fmla="*/ 5 w 17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5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5" y="24"/>
                  </a:lnTo>
                  <a:lnTo>
                    <a:pt x="11" y="24"/>
                  </a:lnTo>
                  <a:lnTo>
                    <a:pt x="16" y="18"/>
                  </a:lnTo>
                  <a:lnTo>
                    <a:pt x="11" y="12"/>
                  </a:lnTo>
                  <a:lnTo>
                    <a:pt x="11" y="6"/>
                  </a:lnTo>
                  <a:lnTo>
                    <a:pt x="5" y="0"/>
                  </a:lnTo>
                </a:path>
              </a:pathLst>
            </a:custGeom>
            <a:solidFill>
              <a:srgbClr val="FF7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48" name="Freeform 424">
              <a:extLst>
                <a:ext uri="{FF2B5EF4-FFF2-40B4-BE49-F238E27FC236}">
                  <a16:creationId xmlns:a16="http://schemas.microsoft.com/office/drawing/2014/main" id="{63E25B9E-11E4-9CCC-8BCB-0A6F54E15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" y="1486"/>
              <a:ext cx="17" cy="25"/>
            </a:xfrm>
            <a:custGeom>
              <a:avLst/>
              <a:gdLst>
                <a:gd name="T0" fmla="*/ 5 w 17"/>
                <a:gd name="T1" fmla="*/ 0 h 25"/>
                <a:gd name="T2" fmla="*/ 0 w 17"/>
                <a:gd name="T3" fmla="*/ 0 h 25"/>
                <a:gd name="T4" fmla="*/ 0 w 17"/>
                <a:gd name="T5" fmla="*/ 6 h 25"/>
                <a:gd name="T6" fmla="*/ 0 w 17"/>
                <a:gd name="T7" fmla="*/ 12 h 25"/>
                <a:gd name="T8" fmla="*/ 0 w 17"/>
                <a:gd name="T9" fmla="*/ 18 h 25"/>
                <a:gd name="T10" fmla="*/ 0 w 17"/>
                <a:gd name="T11" fmla="*/ 24 h 25"/>
                <a:gd name="T12" fmla="*/ 5 w 17"/>
                <a:gd name="T13" fmla="*/ 24 h 25"/>
                <a:gd name="T14" fmla="*/ 11 w 17"/>
                <a:gd name="T15" fmla="*/ 24 h 25"/>
                <a:gd name="T16" fmla="*/ 16 w 17"/>
                <a:gd name="T17" fmla="*/ 18 h 25"/>
                <a:gd name="T18" fmla="*/ 11 w 17"/>
                <a:gd name="T19" fmla="*/ 12 h 25"/>
                <a:gd name="T20" fmla="*/ 11 w 17"/>
                <a:gd name="T21" fmla="*/ 6 h 25"/>
                <a:gd name="T22" fmla="*/ 5 w 17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5">
                  <a:moveTo>
                    <a:pt x="5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5" y="24"/>
                  </a:lnTo>
                  <a:lnTo>
                    <a:pt x="11" y="24"/>
                  </a:lnTo>
                  <a:lnTo>
                    <a:pt x="16" y="18"/>
                  </a:lnTo>
                  <a:lnTo>
                    <a:pt x="11" y="12"/>
                  </a:lnTo>
                  <a:lnTo>
                    <a:pt x="11" y="6"/>
                  </a:lnTo>
                  <a:lnTo>
                    <a:pt x="5" y="0"/>
                  </a:lnTo>
                </a:path>
              </a:pathLst>
            </a:custGeom>
            <a:solidFill>
              <a:srgbClr val="FF7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49" name="Freeform 425">
              <a:extLst>
                <a:ext uri="{FF2B5EF4-FFF2-40B4-BE49-F238E27FC236}">
                  <a16:creationId xmlns:a16="http://schemas.microsoft.com/office/drawing/2014/main" id="{1A8146DE-02AB-2F78-1898-BC218E012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6" y="1482"/>
              <a:ext cx="17" cy="33"/>
            </a:xfrm>
            <a:custGeom>
              <a:avLst/>
              <a:gdLst>
                <a:gd name="T0" fmla="*/ 8 w 17"/>
                <a:gd name="T1" fmla="*/ 0 h 33"/>
                <a:gd name="T2" fmla="*/ 0 w 17"/>
                <a:gd name="T3" fmla="*/ 0 h 33"/>
                <a:gd name="T4" fmla="*/ 0 w 17"/>
                <a:gd name="T5" fmla="*/ 8 h 33"/>
                <a:gd name="T6" fmla="*/ 0 w 17"/>
                <a:gd name="T7" fmla="*/ 16 h 33"/>
                <a:gd name="T8" fmla="*/ 0 w 17"/>
                <a:gd name="T9" fmla="*/ 24 h 33"/>
                <a:gd name="T10" fmla="*/ 0 w 17"/>
                <a:gd name="T11" fmla="*/ 32 h 33"/>
                <a:gd name="T12" fmla="*/ 8 w 17"/>
                <a:gd name="T13" fmla="*/ 32 h 33"/>
                <a:gd name="T14" fmla="*/ 16 w 17"/>
                <a:gd name="T15" fmla="*/ 32 h 33"/>
                <a:gd name="T16" fmla="*/ 16 w 17"/>
                <a:gd name="T17" fmla="*/ 24 h 33"/>
                <a:gd name="T18" fmla="*/ 16 w 17"/>
                <a:gd name="T19" fmla="*/ 16 h 33"/>
                <a:gd name="T20" fmla="*/ 16 w 17"/>
                <a:gd name="T21" fmla="*/ 8 h 33"/>
                <a:gd name="T22" fmla="*/ 8 w 1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33">
                  <a:moveTo>
                    <a:pt x="8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50" name="Freeform 426">
              <a:extLst>
                <a:ext uri="{FF2B5EF4-FFF2-40B4-BE49-F238E27FC236}">
                  <a16:creationId xmlns:a16="http://schemas.microsoft.com/office/drawing/2014/main" id="{E4D5FBD8-518C-051B-2121-3CAE43892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" y="1518"/>
              <a:ext cx="25" cy="33"/>
            </a:xfrm>
            <a:custGeom>
              <a:avLst/>
              <a:gdLst>
                <a:gd name="T0" fmla="*/ 12 w 25"/>
                <a:gd name="T1" fmla="*/ 0 h 33"/>
                <a:gd name="T2" fmla="*/ 6 w 25"/>
                <a:gd name="T3" fmla="*/ 0 h 33"/>
                <a:gd name="T4" fmla="*/ 0 w 25"/>
                <a:gd name="T5" fmla="*/ 6 h 33"/>
                <a:gd name="T6" fmla="*/ 0 w 25"/>
                <a:gd name="T7" fmla="*/ 13 h 33"/>
                <a:gd name="T8" fmla="*/ 0 w 25"/>
                <a:gd name="T9" fmla="*/ 19 h 33"/>
                <a:gd name="T10" fmla="*/ 6 w 25"/>
                <a:gd name="T11" fmla="*/ 26 h 33"/>
                <a:gd name="T12" fmla="*/ 6 w 25"/>
                <a:gd name="T13" fmla="*/ 32 h 33"/>
                <a:gd name="T14" fmla="*/ 12 w 25"/>
                <a:gd name="T15" fmla="*/ 32 h 33"/>
                <a:gd name="T16" fmla="*/ 18 w 25"/>
                <a:gd name="T17" fmla="*/ 32 h 33"/>
                <a:gd name="T18" fmla="*/ 24 w 25"/>
                <a:gd name="T19" fmla="*/ 32 h 33"/>
                <a:gd name="T20" fmla="*/ 24 w 25"/>
                <a:gd name="T21" fmla="*/ 26 h 33"/>
                <a:gd name="T22" fmla="*/ 24 w 25"/>
                <a:gd name="T23" fmla="*/ 19 h 33"/>
                <a:gd name="T24" fmla="*/ 24 w 25"/>
                <a:gd name="T25" fmla="*/ 13 h 33"/>
                <a:gd name="T26" fmla="*/ 18 w 25"/>
                <a:gd name="T27" fmla="*/ 6 h 33"/>
                <a:gd name="T28" fmla="*/ 18 w 25"/>
                <a:gd name="T29" fmla="*/ 0 h 33"/>
                <a:gd name="T30" fmla="*/ 12 w 25"/>
                <a:gd name="T3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33">
                  <a:moveTo>
                    <a:pt x="12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6" y="26"/>
                  </a:lnTo>
                  <a:lnTo>
                    <a:pt x="6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24" y="32"/>
                  </a:lnTo>
                  <a:lnTo>
                    <a:pt x="24" y="26"/>
                  </a:lnTo>
                  <a:lnTo>
                    <a:pt x="24" y="19"/>
                  </a:lnTo>
                  <a:lnTo>
                    <a:pt x="24" y="13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2" y="0"/>
                  </a:lnTo>
                </a:path>
              </a:pathLst>
            </a:custGeom>
            <a:solidFill>
              <a:srgbClr val="F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51" name="Freeform 427">
              <a:extLst>
                <a:ext uri="{FF2B5EF4-FFF2-40B4-BE49-F238E27FC236}">
                  <a16:creationId xmlns:a16="http://schemas.microsoft.com/office/drawing/2014/main" id="{5D90E5B1-4E44-192B-363A-7108C5A94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" y="1518"/>
              <a:ext cx="25" cy="33"/>
            </a:xfrm>
            <a:custGeom>
              <a:avLst/>
              <a:gdLst>
                <a:gd name="T0" fmla="*/ 12 w 25"/>
                <a:gd name="T1" fmla="*/ 0 h 33"/>
                <a:gd name="T2" fmla="*/ 6 w 25"/>
                <a:gd name="T3" fmla="*/ 0 h 33"/>
                <a:gd name="T4" fmla="*/ 0 w 25"/>
                <a:gd name="T5" fmla="*/ 6 h 33"/>
                <a:gd name="T6" fmla="*/ 0 w 25"/>
                <a:gd name="T7" fmla="*/ 13 h 33"/>
                <a:gd name="T8" fmla="*/ 0 w 25"/>
                <a:gd name="T9" fmla="*/ 19 h 33"/>
                <a:gd name="T10" fmla="*/ 6 w 25"/>
                <a:gd name="T11" fmla="*/ 26 h 33"/>
                <a:gd name="T12" fmla="*/ 6 w 25"/>
                <a:gd name="T13" fmla="*/ 32 h 33"/>
                <a:gd name="T14" fmla="*/ 12 w 25"/>
                <a:gd name="T15" fmla="*/ 32 h 33"/>
                <a:gd name="T16" fmla="*/ 18 w 25"/>
                <a:gd name="T17" fmla="*/ 32 h 33"/>
                <a:gd name="T18" fmla="*/ 24 w 25"/>
                <a:gd name="T19" fmla="*/ 32 h 33"/>
                <a:gd name="T20" fmla="*/ 24 w 25"/>
                <a:gd name="T21" fmla="*/ 26 h 33"/>
                <a:gd name="T22" fmla="*/ 24 w 25"/>
                <a:gd name="T23" fmla="*/ 19 h 33"/>
                <a:gd name="T24" fmla="*/ 24 w 25"/>
                <a:gd name="T25" fmla="*/ 13 h 33"/>
                <a:gd name="T26" fmla="*/ 18 w 25"/>
                <a:gd name="T27" fmla="*/ 6 h 33"/>
                <a:gd name="T28" fmla="*/ 18 w 25"/>
                <a:gd name="T29" fmla="*/ 0 h 33"/>
                <a:gd name="T30" fmla="*/ 12 w 25"/>
                <a:gd name="T3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33">
                  <a:moveTo>
                    <a:pt x="12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6" y="26"/>
                  </a:lnTo>
                  <a:lnTo>
                    <a:pt x="6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24" y="32"/>
                  </a:lnTo>
                  <a:lnTo>
                    <a:pt x="24" y="26"/>
                  </a:lnTo>
                  <a:lnTo>
                    <a:pt x="24" y="19"/>
                  </a:lnTo>
                  <a:lnTo>
                    <a:pt x="24" y="13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2" y="0"/>
                  </a:lnTo>
                </a:path>
              </a:pathLst>
            </a:custGeom>
            <a:solidFill>
              <a:srgbClr val="F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52" name="Freeform 428">
              <a:extLst>
                <a:ext uri="{FF2B5EF4-FFF2-40B4-BE49-F238E27FC236}">
                  <a16:creationId xmlns:a16="http://schemas.microsoft.com/office/drawing/2014/main" id="{17C53F6B-376B-8792-CCF6-C73E9373F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2" y="1514"/>
              <a:ext cx="33" cy="41"/>
            </a:xfrm>
            <a:custGeom>
              <a:avLst/>
              <a:gdLst>
                <a:gd name="T0" fmla="*/ 16 w 33"/>
                <a:gd name="T1" fmla="*/ 0 h 41"/>
                <a:gd name="T2" fmla="*/ 8 w 33"/>
                <a:gd name="T3" fmla="*/ 0 h 41"/>
                <a:gd name="T4" fmla="*/ 0 w 33"/>
                <a:gd name="T5" fmla="*/ 0 h 41"/>
                <a:gd name="T6" fmla="*/ 0 w 33"/>
                <a:gd name="T7" fmla="*/ 8 h 41"/>
                <a:gd name="T8" fmla="*/ 0 w 33"/>
                <a:gd name="T9" fmla="*/ 16 h 41"/>
                <a:gd name="T10" fmla="*/ 0 w 33"/>
                <a:gd name="T11" fmla="*/ 24 h 41"/>
                <a:gd name="T12" fmla="*/ 8 w 33"/>
                <a:gd name="T13" fmla="*/ 32 h 41"/>
                <a:gd name="T14" fmla="*/ 8 w 33"/>
                <a:gd name="T15" fmla="*/ 40 h 41"/>
                <a:gd name="T16" fmla="*/ 16 w 33"/>
                <a:gd name="T17" fmla="*/ 40 h 41"/>
                <a:gd name="T18" fmla="*/ 24 w 33"/>
                <a:gd name="T19" fmla="*/ 40 h 41"/>
                <a:gd name="T20" fmla="*/ 32 w 33"/>
                <a:gd name="T21" fmla="*/ 40 h 41"/>
                <a:gd name="T22" fmla="*/ 32 w 33"/>
                <a:gd name="T23" fmla="*/ 32 h 41"/>
                <a:gd name="T24" fmla="*/ 32 w 33"/>
                <a:gd name="T25" fmla="*/ 24 h 41"/>
                <a:gd name="T26" fmla="*/ 32 w 33"/>
                <a:gd name="T27" fmla="*/ 16 h 41"/>
                <a:gd name="T28" fmla="*/ 24 w 33"/>
                <a:gd name="T29" fmla="*/ 8 h 41"/>
                <a:gd name="T30" fmla="*/ 16 w 33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41">
                  <a:moveTo>
                    <a:pt x="16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53" name="Freeform 429">
              <a:extLst>
                <a:ext uri="{FF2B5EF4-FFF2-40B4-BE49-F238E27FC236}">
                  <a16:creationId xmlns:a16="http://schemas.microsoft.com/office/drawing/2014/main" id="{8F1913A9-AD7D-1753-FA04-ACE9EF36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" y="1518"/>
              <a:ext cx="17" cy="17"/>
            </a:xfrm>
            <a:custGeom>
              <a:avLst/>
              <a:gdLst>
                <a:gd name="T0" fmla="*/ 5 w 17"/>
                <a:gd name="T1" fmla="*/ 0 h 17"/>
                <a:gd name="T2" fmla="*/ 5 w 17"/>
                <a:gd name="T3" fmla="*/ 0 h 17"/>
                <a:gd name="T4" fmla="*/ 11 w 17"/>
                <a:gd name="T5" fmla="*/ 0 h 17"/>
                <a:gd name="T6" fmla="*/ 11 w 17"/>
                <a:gd name="T7" fmla="*/ 5 h 17"/>
                <a:gd name="T8" fmla="*/ 16 w 17"/>
                <a:gd name="T9" fmla="*/ 11 h 17"/>
                <a:gd name="T10" fmla="*/ 16 w 17"/>
                <a:gd name="T11" fmla="*/ 16 h 17"/>
                <a:gd name="T12" fmla="*/ 11 w 17"/>
                <a:gd name="T13" fmla="*/ 16 h 17"/>
                <a:gd name="T14" fmla="*/ 5 w 17"/>
                <a:gd name="T15" fmla="*/ 16 h 17"/>
                <a:gd name="T16" fmla="*/ 5 w 17"/>
                <a:gd name="T17" fmla="*/ 11 h 17"/>
                <a:gd name="T18" fmla="*/ 0 w 17"/>
                <a:gd name="T19" fmla="*/ 11 h 17"/>
                <a:gd name="T20" fmla="*/ 0 w 17"/>
                <a:gd name="T21" fmla="*/ 5 h 17"/>
                <a:gd name="T22" fmla="*/ 0 w 17"/>
                <a:gd name="T23" fmla="*/ 0 h 17"/>
                <a:gd name="T24" fmla="*/ 5 w 17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1" y="5"/>
                  </a:lnTo>
                  <a:lnTo>
                    <a:pt x="16" y="11"/>
                  </a:lnTo>
                  <a:lnTo>
                    <a:pt x="16" y="16"/>
                  </a:lnTo>
                  <a:lnTo>
                    <a:pt x="11" y="16"/>
                  </a:lnTo>
                  <a:lnTo>
                    <a:pt x="5" y="16"/>
                  </a:lnTo>
                  <a:lnTo>
                    <a:pt x="5" y="11"/>
                  </a:lnTo>
                  <a:lnTo>
                    <a:pt x="0" y="11"/>
                  </a:lnTo>
                  <a:lnTo>
                    <a:pt x="0" y="5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FF7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54" name="Freeform 430">
              <a:extLst>
                <a:ext uri="{FF2B5EF4-FFF2-40B4-BE49-F238E27FC236}">
                  <a16:creationId xmlns:a16="http://schemas.microsoft.com/office/drawing/2014/main" id="{A162BA67-EE06-C573-9678-35627841D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" y="1518"/>
              <a:ext cx="17" cy="17"/>
            </a:xfrm>
            <a:custGeom>
              <a:avLst/>
              <a:gdLst>
                <a:gd name="T0" fmla="*/ 5 w 17"/>
                <a:gd name="T1" fmla="*/ 0 h 17"/>
                <a:gd name="T2" fmla="*/ 11 w 17"/>
                <a:gd name="T3" fmla="*/ 0 h 17"/>
                <a:gd name="T4" fmla="*/ 11 w 17"/>
                <a:gd name="T5" fmla="*/ 5 h 17"/>
                <a:gd name="T6" fmla="*/ 16 w 17"/>
                <a:gd name="T7" fmla="*/ 11 h 17"/>
                <a:gd name="T8" fmla="*/ 16 w 17"/>
                <a:gd name="T9" fmla="*/ 16 h 17"/>
                <a:gd name="T10" fmla="*/ 11 w 17"/>
                <a:gd name="T11" fmla="*/ 16 h 17"/>
                <a:gd name="T12" fmla="*/ 5 w 17"/>
                <a:gd name="T13" fmla="*/ 16 h 17"/>
                <a:gd name="T14" fmla="*/ 5 w 17"/>
                <a:gd name="T15" fmla="*/ 11 h 17"/>
                <a:gd name="T16" fmla="*/ 0 w 17"/>
                <a:gd name="T17" fmla="*/ 11 h 17"/>
                <a:gd name="T18" fmla="*/ 0 w 17"/>
                <a:gd name="T19" fmla="*/ 5 h 17"/>
                <a:gd name="T20" fmla="*/ 0 w 17"/>
                <a:gd name="T21" fmla="*/ 0 h 17"/>
                <a:gd name="T22" fmla="*/ 5 w 17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11" y="0"/>
                  </a:lnTo>
                  <a:lnTo>
                    <a:pt x="11" y="5"/>
                  </a:lnTo>
                  <a:lnTo>
                    <a:pt x="16" y="11"/>
                  </a:lnTo>
                  <a:lnTo>
                    <a:pt x="16" y="16"/>
                  </a:lnTo>
                  <a:lnTo>
                    <a:pt x="11" y="16"/>
                  </a:lnTo>
                  <a:lnTo>
                    <a:pt x="5" y="16"/>
                  </a:lnTo>
                  <a:lnTo>
                    <a:pt x="5" y="11"/>
                  </a:lnTo>
                  <a:lnTo>
                    <a:pt x="0" y="11"/>
                  </a:lnTo>
                  <a:lnTo>
                    <a:pt x="0" y="5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FF7F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255" name="Freeform 431">
              <a:extLst>
                <a:ext uri="{FF2B5EF4-FFF2-40B4-BE49-F238E27FC236}">
                  <a16:creationId xmlns:a16="http://schemas.microsoft.com/office/drawing/2014/main" id="{148763E0-8691-10AB-EC1B-D8BC9FB77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2" y="1506"/>
              <a:ext cx="25" cy="33"/>
            </a:xfrm>
            <a:custGeom>
              <a:avLst/>
              <a:gdLst>
                <a:gd name="T0" fmla="*/ 8 w 25"/>
                <a:gd name="T1" fmla="*/ 0 h 33"/>
                <a:gd name="T2" fmla="*/ 8 w 25"/>
                <a:gd name="T3" fmla="*/ 8 h 33"/>
                <a:gd name="T4" fmla="*/ 16 w 25"/>
                <a:gd name="T5" fmla="*/ 8 h 33"/>
                <a:gd name="T6" fmla="*/ 16 w 25"/>
                <a:gd name="T7" fmla="*/ 16 h 33"/>
                <a:gd name="T8" fmla="*/ 24 w 25"/>
                <a:gd name="T9" fmla="*/ 16 h 33"/>
                <a:gd name="T10" fmla="*/ 24 w 25"/>
                <a:gd name="T11" fmla="*/ 24 h 33"/>
                <a:gd name="T12" fmla="*/ 24 w 25"/>
                <a:gd name="T13" fmla="*/ 32 h 33"/>
                <a:gd name="T14" fmla="*/ 16 w 25"/>
                <a:gd name="T15" fmla="*/ 32 h 33"/>
                <a:gd name="T16" fmla="*/ 8 w 25"/>
                <a:gd name="T17" fmla="*/ 32 h 33"/>
                <a:gd name="T18" fmla="*/ 0 w 25"/>
                <a:gd name="T19" fmla="*/ 24 h 33"/>
                <a:gd name="T20" fmla="*/ 0 w 25"/>
                <a:gd name="T21" fmla="*/ 16 h 33"/>
                <a:gd name="T22" fmla="*/ 0 w 25"/>
                <a:gd name="T23" fmla="*/ 8 h 33"/>
                <a:gd name="T24" fmla="*/ 8 w 25"/>
                <a:gd name="T2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8" y="0"/>
                  </a:moveTo>
                  <a:lnTo>
                    <a:pt x="8" y="8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24" y="16"/>
                  </a:lnTo>
                  <a:lnTo>
                    <a:pt x="24" y="24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8"/>
                  </a:lnTo>
                  <a:lnTo>
                    <a:pt x="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8256" name="Group 432">
            <a:extLst>
              <a:ext uri="{FF2B5EF4-FFF2-40B4-BE49-F238E27FC236}">
                <a16:creationId xmlns:a16="http://schemas.microsoft.com/office/drawing/2014/main" id="{614AACD6-1468-7D6E-5527-243587A18E04}"/>
              </a:ext>
            </a:extLst>
          </p:cNvPr>
          <p:cNvGrpSpPr>
            <a:grpSpLocks/>
          </p:cNvGrpSpPr>
          <p:nvPr/>
        </p:nvGrpSpPr>
        <p:grpSpPr bwMode="auto">
          <a:xfrm>
            <a:off x="5176839" y="3471863"/>
            <a:ext cx="1730375" cy="436562"/>
            <a:chOff x="2304" y="2187"/>
            <a:chExt cx="1090" cy="275"/>
          </a:xfrm>
        </p:grpSpPr>
        <p:grpSp>
          <p:nvGrpSpPr>
            <p:cNvPr id="78257" name="Group 433">
              <a:extLst>
                <a:ext uri="{FF2B5EF4-FFF2-40B4-BE49-F238E27FC236}">
                  <a16:creationId xmlns:a16="http://schemas.microsoft.com/office/drawing/2014/main" id="{CC9088B9-7EF7-DC23-ACE9-C0BC7B2AF6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8" y="2187"/>
              <a:ext cx="1066" cy="235"/>
              <a:chOff x="2328" y="2187"/>
              <a:chExt cx="1066" cy="235"/>
            </a:xfrm>
          </p:grpSpPr>
          <p:sp>
            <p:nvSpPr>
              <p:cNvPr id="78258" name="Freeform 434">
                <a:extLst>
                  <a:ext uri="{FF2B5EF4-FFF2-40B4-BE49-F238E27FC236}">
                    <a16:creationId xmlns:a16="http://schemas.microsoft.com/office/drawing/2014/main" id="{25F626C7-9249-ADA5-9DE9-DA476372A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" y="2187"/>
                <a:ext cx="1066" cy="235"/>
              </a:xfrm>
              <a:custGeom>
                <a:avLst/>
                <a:gdLst>
                  <a:gd name="T0" fmla="*/ 0 w 1066"/>
                  <a:gd name="T1" fmla="*/ 0 h 235"/>
                  <a:gd name="T2" fmla="*/ 56 w 1066"/>
                  <a:gd name="T3" fmla="*/ 0 h 235"/>
                  <a:gd name="T4" fmla="*/ 191 w 1066"/>
                  <a:gd name="T5" fmla="*/ 133 h 235"/>
                  <a:gd name="T6" fmla="*/ 199 w 1066"/>
                  <a:gd name="T7" fmla="*/ 133 h 235"/>
                  <a:gd name="T8" fmla="*/ 199 w 1066"/>
                  <a:gd name="T9" fmla="*/ 140 h 235"/>
                  <a:gd name="T10" fmla="*/ 207 w 1066"/>
                  <a:gd name="T11" fmla="*/ 140 h 235"/>
                  <a:gd name="T12" fmla="*/ 477 w 1066"/>
                  <a:gd name="T13" fmla="*/ 140 h 235"/>
                  <a:gd name="T14" fmla="*/ 651 w 1066"/>
                  <a:gd name="T15" fmla="*/ 140 h 235"/>
                  <a:gd name="T16" fmla="*/ 954 w 1066"/>
                  <a:gd name="T17" fmla="*/ 133 h 235"/>
                  <a:gd name="T18" fmla="*/ 962 w 1066"/>
                  <a:gd name="T19" fmla="*/ 133 h 235"/>
                  <a:gd name="T20" fmla="*/ 970 w 1066"/>
                  <a:gd name="T21" fmla="*/ 133 h 235"/>
                  <a:gd name="T22" fmla="*/ 977 w 1066"/>
                  <a:gd name="T23" fmla="*/ 133 h 235"/>
                  <a:gd name="T24" fmla="*/ 977 w 1066"/>
                  <a:gd name="T25" fmla="*/ 140 h 235"/>
                  <a:gd name="T26" fmla="*/ 985 w 1066"/>
                  <a:gd name="T27" fmla="*/ 140 h 235"/>
                  <a:gd name="T28" fmla="*/ 993 w 1066"/>
                  <a:gd name="T29" fmla="*/ 140 h 235"/>
                  <a:gd name="T30" fmla="*/ 1001 w 1066"/>
                  <a:gd name="T31" fmla="*/ 148 h 235"/>
                  <a:gd name="T32" fmla="*/ 1009 w 1066"/>
                  <a:gd name="T33" fmla="*/ 148 h 235"/>
                  <a:gd name="T34" fmla="*/ 1009 w 1066"/>
                  <a:gd name="T35" fmla="*/ 156 h 235"/>
                  <a:gd name="T36" fmla="*/ 1017 w 1066"/>
                  <a:gd name="T37" fmla="*/ 156 h 235"/>
                  <a:gd name="T38" fmla="*/ 1025 w 1066"/>
                  <a:gd name="T39" fmla="*/ 156 h 235"/>
                  <a:gd name="T40" fmla="*/ 1025 w 1066"/>
                  <a:gd name="T41" fmla="*/ 164 h 235"/>
                  <a:gd name="T42" fmla="*/ 1033 w 1066"/>
                  <a:gd name="T43" fmla="*/ 172 h 235"/>
                  <a:gd name="T44" fmla="*/ 1041 w 1066"/>
                  <a:gd name="T45" fmla="*/ 179 h 235"/>
                  <a:gd name="T46" fmla="*/ 1049 w 1066"/>
                  <a:gd name="T47" fmla="*/ 179 h 235"/>
                  <a:gd name="T48" fmla="*/ 1057 w 1066"/>
                  <a:gd name="T49" fmla="*/ 187 h 235"/>
                  <a:gd name="T50" fmla="*/ 1065 w 1066"/>
                  <a:gd name="T51" fmla="*/ 195 h 235"/>
                  <a:gd name="T52" fmla="*/ 1065 w 1066"/>
                  <a:gd name="T53" fmla="*/ 203 h 235"/>
                  <a:gd name="T54" fmla="*/ 1057 w 1066"/>
                  <a:gd name="T55" fmla="*/ 203 h 235"/>
                  <a:gd name="T56" fmla="*/ 1057 w 1066"/>
                  <a:gd name="T57" fmla="*/ 211 h 235"/>
                  <a:gd name="T58" fmla="*/ 1049 w 1066"/>
                  <a:gd name="T59" fmla="*/ 211 h 235"/>
                  <a:gd name="T60" fmla="*/ 1041 w 1066"/>
                  <a:gd name="T61" fmla="*/ 211 h 235"/>
                  <a:gd name="T62" fmla="*/ 1033 w 1066"/>
                  <a:gd name="T63" fmla="*/ 218 h 235"/>
                  <a:gd name="T64" fmla="*/ 1025 w 1066"/>
                  <a:gd name="T65" fmla="*/ 218 h 235"/>
                  <a:gd name="T66" fmla="*/ 1017 w 1066"/>
                  <a:gd name="T67" fmla="*/ 218 h 235"/>
                  <a:gd name="T68" fmla="*/ 1009 w 1066"/>
                  <a:gd name="T69" fmla="*/ 218 h 235"/>
                  <a:gd name="T70" fmla="*/ 993 w 1066"/>
                  <a:gd name="T71" fmla="*/ 218 h 235"/>
                  <a:gd name="T72" fmla="*/ 977 w 1066"/>
                  <a:gd name="T73" fmla="*/ 226 h 235"/>
                  <a:gd name="T74" fmla="*/ 970 w 1066"/>
                  <a:gd name="T75" fmla="*/ 226 h 235"/>
                  <a:gd name="T76" fmla="*/ 946 w 1066"/>
                  <a:gd name="T77" fmla="*/ 226 h 235"/>
                  <a:gd name="T78" fmla="*/ 874 w 1066"/>
                  <a:gd name="T79" fmla="*/ 226 h 235"/>
                  <a:gd name="T80" fmla="*/ 723 w 1066"/>
                  <a:gd name="T81" fmla="*/ 226 h 235"/>
                  <a:gd name="T82" fmla="*/ 406 w 1066"/>
                  <a:gd name="T83" fmla="*/ 234 h 235"/>
                  <a:gd name="T84" fmla="*/ 390 w 1066"/>
                  <a:gd name="T85" fmla="*/ 234 h 235"/>
                  <a:gd name="T86" fmla="*/ 286 w 1066"/>
                  <a:gd name="T87" fmla="*/ 234 h 235"/>
                  <a:gd name="T88" fmla="*/ 263 w 1066"/>
                  <a:gd name="T89" fmla="*/ 234 h 235"/>
                  <a:gd name="T90" fmla="*/ 215 w 1066"/>
                  <a:gd name="T91" fmla="*/ 226 h 235"/>
                  <a:gd name="T92" fmla="*/ 191 w 1066"/>
                  <a:gd name="T93" fmla="*/ 226 h 235"/>
                  <a:gd name="T94" fmla="*/ 183 w 1066"/>
                  <a:gd name="T95" fmla="*/ 226 h 235"/>
                  <a:gd name="T96" fmla="*/ 167 w 1066"/>
                  <a:gd name="T97" fmla="*/ 226 h 235"/>
                  <a:gd name="T98" fmla="*/ 151 w 1066"/>
                  <a:gd name="T99" fmla="*/ 218 h 235"/>
                  <a:gd name="T100" fmla="*/ 135 w 1066"/>
                  <a:gd name="T101" fmla="*/ 218 h 235"/>
                  <a:gd name="T102" fmla="*/ 56 w 1066"/>
                  <a:gd name="T103" fmla="*/ 195 h 235"/>
                  <a:gd name="T104" fmla="*/ 40 w 1066"/>
                  <a:gd name="T105" fmla="*/ 187 h 235"/>
                  <a:gd name="T106" fmla="*/ 8 w 1066"/>
                  <a:gd name="T107" fmla="*/ 179 h 235"/>
                  <a:gd name="T108" fmla="*/ 8 w 1066"/>
                  <a:gd name="T109" fmla="*/ 172 h 235"/>
                  <a:gd name="T110" fmla="*/ 32 w 1066"/>
                  <a:gd name="T111" fmla="*/ 172 h 235"/>
                  <a:gd name="T112" fmla="*/ 64 w 1066"/>
                  <a:gd name="T113" fmla="*/ 156 h 235"/>
                  <a:gd name="T114" fmla="*/ 48 w 1066"/>
                  <a:gd name="T115" fmla="*/ 109 h 235"/>
                  <a:gd name="T116" fmla="*/ 24 w 1066"/>
                  <a:gd name="T117" fmla="*/ 62 h 235"/>
                  <a:gd name="T118" fmla="*/ 0 w 1066"/>
                  <a:gd name="T119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66" h="235">
                    <a:moveTo>
                      <a:pt x="0" y="0"/>
                    </a:moveTo>
                    <a:lnTo>
                      <a:pt x="56" y="0"/>
                    </a:lnTo>
                    <a:lnTo>
                      <a:pt x="191" y="133"/>
                    </a:lnTo>
                    <a:lnTo>
                      <a:pt x="199" y="133"/>
                    </a:lnTo>
                    <a:lnTo>
                      <a:pt x="199" y="140"/>
                    </a:lnTo>
                    <a:lnTo>
                      <a:pt x="207" y="140"/>
                    </a:lnTo>
                    <a:lnTo>
                      <a:pt x="477" y="140"/>
                    </a:lnTo>
                    <a:lnTo>
                      <a:pt x="651" y="140"/>
                    </a:lnTo>
                    <a:lnTo>
                      <a:pt x="954" y="133"/>
                    </a:lnTo>
                    <a:lnTo>
                      <a:pt x="962" y="133"/>
                    </a:lnTo>
                    <a:lnTo>
                      <a:pt x="970" y="133"/>
                    </a:lnTo>
                    <a:lnTo>
                      <a:pt x="977" y="133"/>
                    </a:lnTo>
                    <a:lnTo>
                      <a:pt x="977" y="140"/>
                    </a:lnTo>
                    <a:lnTo>
                      <a:pt x="985" y="140"/>
                    </a:lnTo>
                    <a:lnTo>
                      <a:pt x="993" y="140"/>
                    </a:lnTo>
                    <a:lnTo>
                      <a:pt x="1001" y="148"/>
                    </a:lnTo>
                    <a:lnTo>
                      <a:pt x="1009" y="148"/>
                    </a:lnTo>
                    <a:lnTo>
                      <a:pt x="1009" y="156"/>
                    </a:lnTo>
                    <a:lnTo>
                      <a:pt x="1017" y="156"/>
                    </a:lnTo>
                    <a:lnTo>
                      <a:pt x="1025" y="156"/>
                    </a:lnTo>
                    <a:lnTo>
                      <a:pt x="1025" y="164"/>
                    </a:lnTo>
                    <a:lnTo>
                      <a:pt x="1033" y="172"/>
                    </a:lnTo>
                    <a:lnTo>
                      <a:pt x="1041" y="179"/>
                    </a:lnTo>
                    <a:lnTo>
                      <a:pt x="1049" y="179"/>
                    </a:lnTo>
                    <a:lnTo>
                      <a:pt x="1057" y="187"/>
                    </a:lnTo>
                    <a:lnTo>
                      <a:pt x="1065" y="195"/>
                    </a:lnTo>
                    <a:lnTo>
                      <a:pt x="1065" y="203"/>
                    </a:lnTo>
                    <a:lnTo>
                      <a:pt x="1057" y="203"/>
                    </a:lnTo>
                    <a:lnTo>
                      <a:pt x="1057" y="211"/>
                    </a:lnTo>
                    <a:lnTo>
                      <a:pt x="1049" y="211"/>
                    </a:lnTo>
                    <a:lnTo>
                      <a:pt x="1041" y="211"/>
                    </a:lnTo>
                    <a:lnTo>
                      <a:pt x="1033" y="218"/>
                    </a:lnTo>
                    <a:lnTo>
                      <a:pt x="1025" y="218"/>
                    </a:lnTo>
                    <a:lnTo>
                      <a:pt x="1017" y="218"/>
                    </a:lnTo>
                    <a:lnTo>
                      <a:pt x="1009" y="218"/>
                    </a:lnTo>
                    <a:lnTo>
                      <a:pt x="993" y="218"/>
                    </a:lnTo>
                    <a:lnTo>
                      <a:pt x="977" y="226"/>
                    </a:lnTo>
                    <a:lnTo>
                      <a:pt x="970" y="226"/>
                    </a:lnTo>
                    <a:lnTo>
                      <a:pt x="946" y="226"/>
                    </a:lnTo>
                    <a:lnTo>
                      <a:pt x="874" y="226"/>
                    </a:lnTo>
                    <a:lnTo>
                      <a:pt x="723" y="226"/>
                    </a:lnTo>
                    <a:lnTo>
                      <a:pt x="406" y="234"/>
                    </a:lnTo>
                    <a:lnTo>
                      <a:pt x="390" y="234"/>
                    </a:lnTo>
                    <a:lnTo>
                      <a:pt x="286" y="234"/>
                    </a:lnTo>
                    <a:lnTo>
                      <a:pt x="263" y="234"/>
                    </a:lnTo>
                    <a:lnTo>
                      <a:pt x="215" y="226"/>
                    </a:lnTo>
                    <a:lnTo>
                      <a:pt x="191" y="226"/>
                    </a:lnTo>
                    <a:lnTo>
                      <a:pt x="183" y="226"/>
                    </a:lnTo>
                    <a:lnTo>
                      <a:pt x="167" y="226"/>
                    </a:lnTo>
                    <a:lnTo>
                      <a:pt x="151" y="218"/>
                    </a:lnTo>
                    <a:lnTo>
                      <a:pt x="135" y="218"/>
                    </a:lnTo>
                    <a:lnTo>
                      <a:pt x="56" y="195"/>
                    </a:lnTo>
                    <a:lnTo>
                      <a:pt x="40" y="187"/>
                    </a:lnTo>
                    <a:lnTo>
                      <a:pt x="8" y="179"/>
                    </a:lnTo>
                    <a:lnTo>
                      <a:pt x="8" y="172"/>
                    </a:lnTo>
                    <a:lnTo>
                      <a:pt x="32" y="172"/>
                    </a:lnTo>
                    <a:lnTo>
                      <a:pt x="64" y="156"/>
                    </a:lnTo>
                    <a:lnTo>
                      <a:pt x="48" y="109"/>
                    </a:lnTo>
                    <a:lnTo>
                      <a:pt x="24" y="6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259" name="Freeform 435">
                <a:extLst>
                  <a:ext uri="{FF2B5EF4-FFF2-40B4-BE49-F238E27FC236}">
                    <a16:creationId xmlns:a16="http://schemas.microsoft.com/office/drawing/2014/main" id="{59A52993-4261-EE67-B97D-F6F5B9545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" y="2187"/>
                <a:ext cx="1066" cy="235"/>
              </a:xfrm>
              <a:custGeom>
                <a:avLst/>
                <a:gdLst>
                  <a:gd name="T0" fmla="*/ 0 w 1066"/>
                  <a:gd name="T1" fmla="*/ 0 h 235"/>
                  <a:gd name="T2" fmla="*/ 56 w 1066"/>
                  <a:gd name="T3" fmla="*/ 0 h 235"/>
                  <a:gd name="T4" fmla="*/ 191 w 1066"/>
                  <a:gd name="T5" fmla="*/ 133 h 235"/>
                  <a:gd name="T6" fmla="*/ 199 w 1066"/>
                  <a:gd name="T7" fmla="*/ 133 h 235"/>
                  <a:gd name="T8" fmla="*/ 199 w 1066"/>
                  <a:gd name="T9" fmla="*/ 140 h 235"/>
                  <a:gd name="T10" fmla="*/ 207 w 1066"/>
                  <a:gd name="T11" fmla="*/ 140 h 235"/>
                  <a:gd name="T12" fmla="*/ 477 w 1066"/>
                  <a:gd name="T13" fmla="*/ 140 h 235"/>
                  <a:gd name="T14" fmla="*/ 651 w 1066"/>
                  <a:gd name="T15" fmla="*/ 140 h 235"/>
                  <a:gd name="T16" fmla="*/ 954 w 1066"/>
                  <a:gd name="T17" fmla="*/ 133 h 235"/>
                  <a:gd name="T18" fmla="*/ 962 w 1066"/>
                  <a:gd name="T19" fmla="*/ 133 h 235"/>
                  <a:gd name="T20" fmla="*/ 970 w 1066"/>
                  <a:gd name="T21" fmla="*/ 133 h 235"/>
                  <a:gd name="T22" fmla="*/ 977 w 1066"/>
                  <a:gd name="T23" fmla="*/ 133 h 235"/>
                  <a:gd name="T24" fmla="*/ 977 w 1066"/>
                  <a:gd name="T25" fmla="*/ 140 h 235"/>
                  <a:gd name="T26" fmla="*/ 985 w 1066"/>
                  <a:gd name="T27" fmla="*/ 140 h 235"/>
                  <a:gd name="T28" fmla="*/ 993 w 1066"/>
                  <a:gd name="T29" fmla="*/ 140 h 235"/>
                  <a:gd name="T30" fmla="*/ 1001 w 1066"/>
                  <a:gd name="T31" fmla="*/ 148 h 235"/>
                  <a:gd name="T32" fmla="*/ 1009 w 1066"/>
                  <a:gd name="T33" fmla="*/ 148 h 235"/>
                  <a:gd name="T34" fmla="*/ 1009 w 1066"/>
                  <a:gd name="T35" fmla="*/ 156 h 235"/>
                  <a:gd name="T36" fmla="*/ 1017 w 1066"/>
                  <a:gd name="T37" fmla="*/ 156 h 235"/>
                  <a:gd name="T38" fmla="*/ 1025 w 1066"/>
                  <a:gd name="T39" fmla="*/ 156 h 235"/>
                  <a:gd name="T40" fmla="*/ 1025 w 1066"/>
                  <a:gd name="T41" fmla="*/ 164 h 235"/>
                  <a:gd name="T42" fmla="*/ 1033 w 1066"/>
                  <a:gd name="T43" fmla="*/ 172 h 235"/>
                  <a:gd name="T44" fmla="*/ 1041 w 1066"/>
                  <a:gd name="T45" fmla="*/ 179 h 235"/>
                  <a:gd name="T46" fmla="*/ 1049 w 1066"/>
                  <a:gd name="T47" fmla="*/ 179 h 235"/>
                  <a:gd name="T48" fmla="*/ 1057 w 1066"/>
                  <a:gd name="T49" fmla="*/ 187 h 235"/>
                  <a:gd name="T50" fmla="*/ 1065 w 1066"/>
                  <a:gd name="T51" fmla="*/ 195 h 235"/>
                  <a:gd name="T52" fmla="*/ 1065 w 1066"/>
                  <a:gd name="T53" fmla="*/ 203 h 235"/>
                  <a:gd name="T54" fmla="*/ 1057 w 1066"/>
                  <a:gd name="T55" fmla="*/ 203 h 235"/>
                  <a:gd name="T56" fmla="*/ 1057 w 1066"/>
                  <a:gd name="T57" fmla="*/ 211 h 235"/>
                  <a:gd name="T58" fmla="*/ 1049 w 1066"/>
                  <a:gd name="T59" fmla="*/ 211 h 235"/>
                  <a:gd name="T60" fmla="*/ 1041 w 1066"/>
                  <a:gd name="T61" fmla="*/ 211 h 235"/>
                  <a:gd name="T62" fmla="*/ 1033 w 1066"/>
                  <a:gd name="T63" fmla="*/ 218 h 235"/>
                  <a:gd name="T64" fmla="*/ 1025 w 1066"/>
                  <a:gd name="T65" fmla="*/ 218 h 235"/>
                  <a:gd name="T66" fmla="*/ 1017 w 1066"/>
                  <a:gd name="T67" fmla="*/ 218 h 235"/>
                  <a:gd name="T68" fmla="*/ 1009 w 1066"/>
                  <a:gd name="T69" fmla="*/ 218 h 235"/>
                  <a:gd name="T70" fmla="*/ 993 w 1066"/>
                  <a:gd name="T71" fmla="*/ 218 h 235"/>
                  <a:gd name="T72" fmla="*/ 977 w 1066"/>
                  <a:gd name="T73" fmla="*/ 226 h 235"/>
                  <a:gd name="T74" fmla="*/ 970 w 1066"/>
                  <a:gd name="T75" fmla="*/ 226 h 235"/>
                  <a:gd name="T76" fmla="*/ 946 w 1066"/>
                  <a:gd name="T77" fmla="*/ 226 h 235"/>
                  <a:gd name="T78" fmla="*/ 874 w 1066"/>
                  <a:gd name="T79" fmla="*/ 226 h 235"/>
                  <a:gd name="T80" fmla="*/ 723 w 1066"/>
                  <a:gd name="T81" fmla="*/ 226 h 235"/>
                  <a:gd name="T82" fmla="*/ 406 w 1066"/>
                  <a:gd name="T83" fmla="*/ 234 h 235"/>
                  <a:gd name="T84" fmla="*/ 390 w 1066"/>
                  <a:gd name="T85" fmla="*/ 234 h 235"/>
                  <a:gd name="T86" fmla="*/ 286 w 1066"/>
                  <a:gd name="T87" fmla="*/ 234 h 235"/>
                  <a:gd name="T88" fmla="*/ 263 w 1066"/>
                  <a:gd name="T89" fmla="*/ 234 h 235"/>
                  <a:gd name="T90" fmla="*/ 215 w 1066"/>
                  <a:gd name="T91" fmla="*/ 226 h 235"/>
                  <a:gd name="T92" fmla="*/ 191 w 1066"/>
                  <a:gd name="T93" fmla="*/ 226 h 235"/>
                  <a:gd name="T94" fmla="*/ 183 w 1066"/>
                  <a:gd name="T95" fmla="*/ 226 h 235"/>
                  <a:gd name="T96" fmla="*/ 167 w 1066"/>
                  <a:gd name="T97" fmla="*/ 226 h 235"/>
                  <a:gd name="T98" fmla="*/ 151 w 1066"/>
                  <a:gd name="T99" fmla="*/ 218 h 235"/>
                  <a:gd name="T100" fmla="*/ 135 w 1066"/>
                  <a:gd name="T101" fmla="*/ 218 h 235"/>
                  <a:gd name="T102" fmla="*/ 56 w 1066"/>
                  <a:gd name="T103" fmla="*/ 195 h 235"/>
                  <a:gd name="T104" fmla="*/ 40 w 1066"/>
                  <a:gd name="T105" fmla="*/ 187 h 235"/>
                  <a:gd name="T106" fmla="*/ 8 w 1066"/>
                  <a:gd name="T107" fmla="*/ 179 h 235"/>
                  <a:gd name="T108" fmla="*/ 8 w 1066"/>
                  <a:gd name="T109" fmla="*/ 172 h 235"/>
                  <a:gd name="T110" fmla="*/ 32 w 1066"/>
                  <a:gd name="T111" fmla="*/ 172 h 235"/>
                  <a:gd name="T112" fmla="*/ 64 w 1066"/>
                  <a:gd name="T113" fmla="*/ 156 h 235"/>
                  <a:gd name="T114" fmla="*/ 48 w 1066"/>
                  <a:gd name="T115" fmla="*/ 109 h 235"/>
                  <a:gd name="T116" fmla="*/ 24 w 1066"/>
                  <a:gd name="T117" fmla="*/ 62 h 235"/>
                  <a:gd name="T118" fmla="*/ 0 w 1066"/>
                  <a:gd name="T119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66" h="235">
                    <a:moveTo>
                      <a:pt x="0" y="0"/>
                    </a:moveTo>
                    <a:lnTo>
                      <a:pt x="56" y="0"/>
                    </a:lnTo>
                    <a:lnTo>
                      <a:pt x="191" y="133"/>
                    </a:lnTo>
                    <a:lnTo>
                      <a:pt x="199" y="133"/>
                    </a:lnTo>
                    <a:lnTo>
                      <a:pt x="199" y="140"/>
                    </a:lnTo>
                    <a:lnTo>
                      <a:pt x="207" y="140"/>
                    </a:lnTo>
                    <a:lnTo>
                      <a:pt x="477" y="140"/>
                    </a:lnTo>
                    <a:lnTo>
                      <a:pt x="651" y="140"/>
                    </a:lnTo>
                    <a:lnTo>
                      <a:pt x="954" y="133"/>
                    </a:lnTo>
                    <a:lnTo>
                      <a:pt x="962" y="133"/>
                    </a:lnTo>
                    <a:lnTo>
                      <a:pt x="970" y="133"/>
                    </a:lnTo>
                    <a:lnTo>
                      <a:pt x="977" y="133"/>
                    </a:lnTo>
                    <a:lnTo>
                      <a:pt x="977" y="140"/>
                    </a:lnTo>
                    <a:lnTo>
                      <a:pt x="985" y="140"/>
                    </a:lnTo>
                    <a:lnTo>
                      <a:pt x="993" y="140"/>
                    </a:lnTo>
                    <a:lnTo>
                      <a:pt x="1001" y="148"/>
                    </a:lnTo>
                    <a:lnTo>
                      <a:pt x="1009" y="148"/>
                    </a:lnTo>
                    <a:lnTo>
                      <a:pt x="1009" y="156"/>
                    </a:lnTo>
                    <a:lnTo>
                      <a:pt x="1017" y="156"/>
                    </a:lnTo>
                    <a:lnTo>
                      <a:pt x="1025" y="156"/>
                    </a:lnTo>
                    <a:lnTo>
                      <a:pt x="1025" y="164"/>
                    </a:lnTo>
                    <a:lnTo>
                      <a:pt x="1033" y="172"/>
                    </a:lnTo>
                    <a:lnTo>
                      <a:pt x="1041" y="179"/>
                    </a:lnTo>
                    <a:lnTo>
                      <a:pt x="1049" y="179"/>
                    </a:lnTo>
                    <a:lnTo>
                      <a:pt x="1057" y="187"/>
                    </a:lnTo>
                    <a:lnTo>
                      <a:pt x="1065" y="195"/>
                    </a:lnTo>
                    <a:lnTo>
                      <a:pt x="1065" y="203"/>
                    </a:lnTo>
                    <a:lnTo>
                      <a:pt x="1057" y="203"/>
                    </a:lnTo>
                    <a:lnTo>
                      <a:pt x="1057" y="211"/>
                    </a:lnTo>
                    <a:lnTo>
                      <a:pt x="1049" y="211"/>
                    </a:lnTo>
                    <a:lnTo>
                      <a:pt x="1041" y="211"/>
                    </a:lnTo>
                    <a:lnTo>
                      <a:pt x="1033" y="218"/>
                    </a:lnTo>
                    <a:lnTo>
                      <a:pt x="1025" y="218"/>
                    </a:lnTo>
                    <a:lnTo>
                      <a:pt x="1017" y="218"/>
                    </a:lnTo>
                    <a:lnTo>
                      <a:pt x="1009" y="218"/>
                    </a:lnTo>
                    <a:lnTo>
                      <a:pt x="993" y="218"/>
                    </a:lnTo>
                    <a:lnTo>
                      <a:pt x="977" y="226"/>
                    </a:lnTo>
                    <a:lnTo>
                      <a:pt x="970" y="226"/>
                    </a:lnTo>
                    <a:lnTo>
                      <a:pt x="946" y="226"/>
                    </a:lnTo>
                    <a:lnTo>
                      <a:pt x="874" y="226"/>
                    </a:lnTo>
                    <a:lnTo>
                      <a:pt x="723" y="226"/>
                    </a:lnTo>
                    <a:lnTo>
                      <a:pt x="406" y="234"/>
                    </a:lnTo>
                    <a:lnTo>
                      <a:pt x="390" y="234"/>
                    </a:lnTo>
                    <a:lnTo>
                      <a:pt x="286" y="234"/>
                    </a:lnTo>
                    <a:lnTo>
                      <a:pt x="263" y="234"/>
                    </a:lnTo>
                    <a:lnTo>
                      <a:pt x="215" y="226"/>
                    </a:lnTo>
                    <a:lnTo>
                      <a:pt x="191" y="226"/>
                    </a:lnTo>
                    <a:lnTo>
                      <a:pt x="183" y="226"/>
                    </a:lnTo>
                    <a:lnTo>
                      <a:pt x="167" y="226"/>
                    </a:lnTo>
                    <a:lnTo>
                      <a:pt x="151" y="218"/>
                    </a:lnTo>
                    <a:lnTo>
                      <a:pt x="135" y="218"/>
                    </a:lnTo>
                    <a:lnTo>
                      <a:pt x="56" y="195"/>
                    </a:lnTo>
                    <a:lnTo>
                      <a:pt x="40" y="187"/>
                    </a:lnTo>
                    <a:lnTo>
                      <a:pt x="8" y="179"/>
                    </a:lnTo>
                    <a:lnTo>
                      <a:pt x="8" y="172"/>
                    </a:lnTo>
                    <a:lnTo>
                      <a:pt x="32" y="172"/>
                    </a:lnTo>
                    <a:lnTo>
                      <a:pt x="64" y="156"/>
                    </a:lnTo>
                    <a:lnTo>
                      <a:pt x="48" y="109"/>
                    </a:lnTo>
                    <a:lnTo>
                      <a:pt x="24" y="6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260" name="Group 436">
                <a:extLst>
                  <a:ext uri="{FF2B5EF4-FFF2-40B4-BE49-F238E27FC236}">
                    <a16:creationId xmlns:a16="http://schemas.microsoft.com/office/drawing/2014/main" id="{2C35B944-6C39-50FE-A28F-D4E4FEFD2B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12" y="2339"/>
                <a:ext cx="784" cy="41"/>
                <a:chOff x="2512" y="2339"/>
                <a:chExt cx="784" cy="41"/>
              </a:xfrm>
            </p:grpSpPr>
            <p:sp>
              <p:nvSpPr>
                <p:cNvPr id="78261" name="Freeform 437">
                  <a:extLst>
                    <a:ext uri="{FF2B5EF4-FFF2-40B4-BE49-F238E27FC236}">
                      <a16:creationId xmlns:a16="http://schemas.microsoft.com/office/drawing/2014/main" id="{C089B673-0F4B-1839-DA68-6179D306AE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9" y="2339"/>
                  <a:ext cx="17" cy="27"/>
                </a:xfrm>
                <a:custGeom>
                  <a:avLst/>
                  <a:gdLst>
                    <a:gd name="T0" fmla="*/ 0 w 17"/>
                    <a:gd name="T1" fmla="*/ 0 h 27"/>
                    <a:gd name="T2" fmla="*/ 16 w 17"/>
                    <a:gd name="T3" fmla="*/ 0 h 27"/>
                    <a:gd name="T4" fmla="*/ 16 w 17"/>
                    <a:gd name="T5" fmla="*/ 7 h 27"/>
                    <a:gd name="T6" fmla="*/ 16 w 17"/>
                    <a:gd name="T7" fmla="*/ 20 h 27"/>
                    <a:gd name="T8" fmla="*/ 16 w 17"/>
                    <a:gd name="T9" fmla="*/ 26 h 27"/>
                    <a:gd name="T10" fmla="*/ 0 w 17"/>
                    <a:gd name="T11" fmla="*/ 26 h 27"/>
                    <a:gd name="T12" fmla="*/ 0 w 17"/>
                    <a:gd name="T13" fmla="*/ 20 h 27"/>
                    <a:gd name="T14" fmla="*/ 0 w 17"/>
                    <a:gd name="T15" fmla="*/ 7 h 27"/>
                    <a:gd name="T16" fmla="*/ 0 w 17"/>
                    <a:gd name="T1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7"/>
                      </a:lnTo>
                      <a:lnTo>
                        <a:pt x="16" y="20"/>
                      </a:lnTo>
                      <a:lnTo>
                        <a:pt x="16" y="26"/>
                      </a:lnTo>
                      <a:lnTo>
                        <a:pt x="0" y="26"/>
                      </a:lnTo>
                      <a:lnTo>
                        <a:pt x="0" y="20"/>
                      </a:lnTo>
                      <a:lnTo>
                        <a:pt x="0" y="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62" name="Freeform 438">
                  <a:extLst>
                    <a:ext uri="{FF2B5EF4-FFF2-40B4-BE49-F238E27FC236}">
                      <a16:creationId xmlns:a16="http://schemas.microsoft.com/office/drawing/2014/main" id="{10ABD83E-2CD9-7A2E-FA54-7B8765D303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9" y="2339"/>
                  <a:ext cx="17" cy="27"/>
                </a:xfrm>
                <a:custGeom>
                  <a:avLst/>
                  <a:gdLst>
                    <a:gd name="T0" fmla="*/ 0 w 17"/>
                    <a:gd name="T1" fmla="*/ 0 h 27"/>
                    <a:gd name="T2" fmla="*/ 16 w 17"/>
                    <a:gd name="T3" fmla="*/ 0 h 27"/>
                    <a:gd name="T4" fmla="*/ 16 w 17"/>
                    <a:gd name="T5" fmla="*/ 7 h 27"/>
                    <a:gd name="T6" fmla="*/ 16 w 17"/>
                    <a:gd name="T7" fmla="*/ 20 h 27"/>
                    <a:gd name="T8" fmla="*/ 16 w 17"/>
                    <a:gd name="T9" fmla="*/ 26 h 27"/>
                    <a:gd name="T10" fmla="*/ 0 w 17"/>
                    <a:gd name="T11" fmla="*/ 26 h 27"/>
                    <a:gd name="T12" fmla="*/ 0 w 17"/>
                    <a:gd name="T13" fmla="*/ 20 h 27"/>
                    <a:gd name="T14" fmla="*/ 0 w 17"/>
                    <a:gd name="T15" fmla="*/ 7 h 27"/>
                    <a:gd name="T16" fmla="*/ 0 w 17"/>
                    <a:gd name="T1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7"/>
                      </a:lnTo>
                      <a:lnTo>
                        <a:pt x="16" y="20"/>
                      </a:lnTo>
                      <a:lnTo>
                        <a:pt x="16" y="26"/>
                      </a:lnTo>
                      <a:lnTo>
                        <a:pt x="0" y="26"/>
                      </a:lnTo>
                      <a:lnTo>
                        <a:pt x="0" y="20"/>
                      </a:lnTo>
                      <a:lnTo>
                        <a:pt x="0" y="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63" name="Freeform 439">
                  <a:extLst>
                    <a:ext uri="{FF2B5EF4-FFF2-40B4-BE49-F238E27FC236}">
                      <a16:creationId xmlns:a16="http://schemas.microsoft.com/office/drawing/2014/main" id="{32D18865-294A-A00B-9E7D-9EDA74B32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9" y="2339"/>
                  <a:ext cx="17" cy="33"/>
                </a:xfrm>
                <a:custGeom>
                  <a:avLst/>
                  <a:gdLst>
                    <a:gd name="T0" fmla="*/ 0 w 17"/>
                    <a:gd name="T1" fmla="*/ 0 h 33"/>
                    <a:gd name="T2" fmla="*/ 16 w 17"/>
                    <a:gd name="T3" fmla="*/ 0 h 33"/>
                    <a:gd name="T4" fmla="*/ 16 w 17"/>
                    <a:gd name="T5" fmla="*/ 8 h 33"/>
                    <a:gd name="T6" fmla="*/ 16 w 17"/>
                    <a:gd name="T7" fmla="*/ 24 h 33"/>
                    <a:gd name="T8" fmla="*/ 16 w 17"/>
                    <a:gd name="T9" fmla="*/ 32 h 33"/>
                    <a:gd name="T10" fmla="*/ 0 w 17"/>
                    <a:gd name="T11" fmla="*/ 32 h 33"/>
                    <a:gd name="T12" fmla="*/ 0 w 17"/>
                    <a:gd name="T13" fmla="*/ 24 h 33"/>
                    <a:gd name="T14" fmla="*/ 0 w 17"/>
                    <a:gd name="T15" fmla="*/ 8 h 33"/>
                    <a:gd name="T16" fmla="*/ 0 w 17"/>
                    <a:gd name="T1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33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8"/>
                      </a:lnTo>
                      <a:lnTo>
                        <a:pt x="16" y="24"/>
                      </a:lnTo>
                      <a:lnTo>
                        <a:pt x="16" y="32"/>
                      </a:lnTo>
                      <a:lnTo>
                        <a:pt x="0" y="32"/>
                      </a:lnTo>
                      <a:lnTo>
                        <a:pt x="0" y="24"/>
                      </a:lnTo>
                      <a:lnTo>
                        <a:pt x="0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64" name="Freeform 440">
                  <a:extLst>
                    <a:ext uri="{FF2B5EF4-FFF2-40B4-BE49-F238E27FC236}">
                      <a16:creationId xmlns:a16="http://schemas.microsoft.com/office/drawing/2014/main" id="{57A2EEC5-C91D-60E9-702E-037641C5B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3" y="2339"/>
                  <a:ext cx="19" cy="35"/>
                </a:xfrm>
                <a:custGeom>
                  <a:avLst/>
                  <a:gdLst>
                    <a:gd name="T0" fmla="*/ 0 w 19"/>
                    <a:gd name="T1" fmla="*/ 0 h 35"/>
                    <a:gd name="T2" fmla="*/ 12 w 19"/>
                    <a:gd name="T3" fmla="*/ 0 h 35"/>
                    <a:gd name="T4" fmla="*/ 18 w 19"/>
                    <a:gd name="T5" fmla="*/ 0 h 35"/>
                    <a:gd name="T6" fmla="*/ 18 w 19"/>
                    <a:gd name="T7" fmla="*/ 7 h 35"/>
                    <a:gd name="T8" fmla="*/ 18 w 19"/>
                    <a:gd name="T9" fmla="*/ 27 h 35"/>
                    <a:gd name="T10" fmla="*/ 12 w 19"/>
                    <a:gd name="T11" fmla="*/ 27 h 35"/>
                    <a:gd name="T12" fmla="*/ 12 w 19"/>
                    <a:gd name="T13" fmla="*/ 34 h 35"/>
                    <a:gd name="T14" fmla="*/ 0 w 19"/>
                    <a:gd name="T15" fmla="*/ 34 h 35"/>
                    <a:gd name="T16" fmla="*/ 0 w 19"/>
                    <a:gd name="T17" fmla="*/ 27 h 35"/>
                    <a:gd name="T18" fmla="*/ 6 w 19"/>
                    <a:gd name="T19" fmla="*/ 27 h 35"/>
                    <a:gd name="T20" fmla="*/ 6 w 19"/>
                    <a:gd name="T21" fmla="*/ 7 h 35"/>
                    <a:gd name="T22" fmla="*/ 6 w 19"/>
                    <a:gd name="T23" fmla="*/ 0 h 35"/>
                    <a:gd name="T24" fmla="*/ 0 w 19"/>
                    <a:gd name="T25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" h="35">
                      <a:moveTo>
                        <a:pt x="0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7"/>
                      </a:lnTo>
                      <a:lnTo>
                        <a:pt x="18" y="27"/>
                      </a:lnTo>
                      <a:lnTo>
                        <a:pt x="12" y="27"/>
                      </a:lnTo>
                      <a:lnTo>
                        <a:pt x="12" y="34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6" y="27"/>
                      </a:lnTo>
                      <a:lnTo>
                        <a:pt x="6" y="7"/>
                      </a:lnTo>
                      <a:lnTo>
                        <a:pt x="6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65" name="Freeform 441">
                  <a:extLst>
                    <a:ext uri="{FF2B5EF4-FFF2-40B4-BE49-F238E27FC236}">
                      <a16:creationId xmlns:a16="http://schemas.microsoft.com/office/drawing/2014/main" id="{81DD2160-A509-5C78-9732-49F9F9565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3" y="2339"/>
                  <a:ext cx="19" cy="35"/>
                </a:xfrm>
                <a:custGeom>
                  <a:avLst/>
                  <a:gdLst>
                    <a:gd name="T0" fmla="*/ 0 w 19"/>
                    <a:gd name="T1" fmla="*/ 0 h 35"/>
                    <a:gd name="T2" fmla="*/ 12 w 19"/>
                    <a:gd name="T3" fmla="*/ 0 h 35"/>
                    <a:gd name="T4" fmla="*/ 18 w 19"/>
                    <a:gd name="T5" fmla="*/ 0 h 35"/>
                    <a:gd name="T6" fmla="*/ 18 w 19"/>
                    <a:gd name="T7" fmla="*/ 7 h 35"/>
                    <a:gd name="T8" fmla="*/ 18 w 19"/>
                    <a:gd name="T9" fmla="*/ 27 h 35"/>
                    <a:gd name="T10" fmla="*/ 12 w 19"/>
                    <a:gd name="T11" fmla="*/ 27 h 35"/>
                    <a:gd name="T12" fmla="*/ 12 w 19"/>
                    <a:gd name="T13" fmla="*/ 34 h 35"/>
                    <a:gd name="T14" fmla="*/ 0 w 19"/>
                    <a:gd name="T15" fmla="*/ 34 h 35"/>
                    <a:gd name="T16" fmla="*/ 0 w 19"/>
                    <a:gd name="T17" fmla="*/ 27 h 35"/>
                    <a:gd name="T18" fmla="*/ 6 w 19"/>
                    <a:gd name="T19" fmla="*/ 27 h 35"/>
                    <a:gd name="T20" fmla="*/ 6 w 19"/>
                    <a:gd name="T21" fmla="*/ 7 h 35"/>
                    <a:gd name="T22" fmla="*/ 6 w 19"/>
                    <a:gd name="T23" fmla="*/ 0 h 35"/>
                    <a:gd name="T24" fmla="*/ 0 w 19"/>
                    <a:gd name="T25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" h="35">
                      <a:moveTo>
                        <a:pt x="0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7"/>
                      </a:lnTo>
                      <a:lnTo>
                        <a:pt x="18" y="27"/>
                      </a:lnTo>
                      <a:lnTo>
                        <a:pt x="12" y="27"/>
                      </a:lnTo>
                      <a:lnTo>
                        <a:pt x="12" y="34"/>
                      </a:lnTo>
                      <a:lnTo>
                        <a:pt x="0" y="34"/>
                      </a:lnTo>
                      <a:lnTo>
                        <a:pt x="0" y="27"/>
                      </a:lnTo>
                      <a:lnTo>
                        <a:pt x="6" y="27"/>
                      </a:lnTo>
                      <a:lnTo>
                        <a:pt x="6" y="7"/>
                      </a:lnTo>
                      <a:lnTo>
                        <a:pt x="6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66" name="Freeform 442">
                  <a:extLst>
                    <a:ext uri="{FF2B5EF4-FFF2-40B4-BE49-F238E27FC236}">
                      <a16:creationId xmlns:a16="http://schemas.microsoft.com/office/drawing/2014/main" id="{5608FFA8-2EE0-9965-396B-D9EAFA7877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3" y="2339"/>
                  <a:ext cx="17" cy="41"/>
                </a:xfrm>
                <a:custGeom>
                  <a:avLst/>
                  <a:gdLst>
                    <a:gd name="T0" fmla="*/ 0 w 17"/>
                    <a:gd name="T1" fmla="*/ 0 h 41"/>
                    <a:gd name="T2" fmla="*/ 16 w 17"/>
                    <a:gd name="T3" fmla="*/ 0 h 41"/>
                    <a:gd name="T4" fmla="*/ 16 w 17"/>
                    <a:gd name="T5" fmla="*/ 8 h 41"/>
                    <a:gd name="T6" fmla="*/ 16 w 17"/>
                    <a:gd name="T7" fmla="*/ 24 h 41"/>
                    <a:gd name="T8" fmla="*/ 16 w 17"/>
                    <a:gd name="T9" fmla="*/ 32 h 41"/>
                    <a:gd name="T10" fmla="*/ 16 w 17"/>
                    <a:gd name="T11" fmla="*/ 40 h 41"/>
                    <a:gd name="T12" fmla="*/ 0 w 17"/>
                    <a:gd name="T13" fmla="*/ 40 h 41"/>
                    <a:gd name="T14" fmla="*/ 0 w 17"/>
                    <a:gd name="T15" fmla="*/ 32 h 41"/>
                    <a:gd name="T16" fmla="*/ 0 w 17"/>
                    <a:gd name="T17" fmla="*/ 24 h 41"/>
                    <a:gd name="T18" fmla="*/ 0 w 17"/>
                    <a:gd name="T19" fmla="*/ 8 h 41"/>
                    <a:gd name="T20" fmla="*/ 0 w 17"/>
                    <a:gd name="T2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" h="41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8"/>
                      </a:lnTo>
                      <a:lnTo>
                        <a:pt x="16" y="24"/>
                      </a:lnTo>
                      <a:lnTo>
                        <a:pt x="16" y="32"/>
                      </a:lnTo>
                      <a:lnTo>
                        <a:pt x="16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4"/>
                      </a:lnTo>
                      <a:lnTo>
                        <a:pt x="0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67" name="Freeform 443">
                  <a:extLst>
                    <a:ext uri="{FF2B5EF4-FFF2-40B4-BE49-F238E27FC236}">
                      <a16:creationId xmlns:a16="http://schemas.microsoft.com/office/drawing/2014/main" id="{FCAE65E9-09FB-B85D-95CE-543589C3D0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4" y="2339"/>
                  <a:ext cx="17" cy="27"/>
                </a:xfrm>
                <a:custGeom>
                  <a:avLst/>
                  <a:gdLst>
                    <a:gd name="T0" fmla="*/ 0 w 17"/>
                    <a:gd name="T1" fmla="*/ 0 h 27"/>
                    <a:gd name="T2" fmla="*/ 16 w 17"/>
                    <a:gd name="T3" fmla="*/ 0 h 27"/>
                    <a:gd name="T4" fmla="*/ 16 w 17"/>
                    <a:gd name="T5" fmla="*/ 7 h 27"/>
                    <a:gd name="T6" fmla="*/ 16 w 17"/>
                    <a:gd name="T7" fmla="*/ 26 h 27"/>
                    <a:gd name="T8" fmla="*/ 0 w 17"/>
                    <a:gd name="T9" fmla="*/ 26 h 27"/>
                    <a:gd name="T10" fmla="*/ 0 w 17"/>
                    <a:gd name="T11" fmla="*/ 7 h 27"/>
                    <a:gd name="T12" fmla="*/ 0 w 17"/>
                    <a:gd name="T13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27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7"/>
                      </a:lnTo>
                      <a:lnTo>
                        <a:pt x="16" y="26"/>
                      </a:lnTo>
                      <a:lnTo>
                        <a:pt x="0" y="26"/>
                      </a:lnTo>
                      <a:lnTo>
                        <a:pt x="0" y="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68" name="Freeform 444">
                  <a:extLst>
                    <a:ext uri="{FF2B5EF4-FFF2-40B4-BE49-F238E27FC236}">
                      <a16:creationId xmlns:a16="http://schemas.microsoft.com/office/drawing/2014/main" id="{36E47CAD-59DF-8D59-FE0C-711D5484F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4" y="2339"/>
                  <a:ext cx="17" cy="27"/>
                </a:xfrm>
                <a:custGeom>
                  <a:avLst/>
                  <a:gdLst>
                    <a:gd name="T0" fmla="*/ 0 w 17"/>
                    <a:gd name="T1" fmla="*/ 0 h 27"/>
                    <a:gd name="T2" fmla="*/ 16 w 17"/>
                    <a:gd name="T3" fmla="*/ 0 h 27"/>
                    <a:gd name="T4" fmla="*/ 16 w 17"/>
                    <a:gd name="T5" fmla="*/ 7 h 27"/>
                    <a:gd name="T6" fmla="*/ 16 w 17"/>
                    <a:gd name="T7" fmla="*/ 26 h 27"/>
                    <a:gd name="T8" fmla="*/ 0 w 17"/>
                    <a:gd name="T9" fmla="*/ 26 h 27"/>
                    <a:gd name="T10" fmla="*/ 0 w 17"/>
                    <a:gd name="T11" fmla="*/ 7 h 27"/>
                    <a:gd name="T12" fmla="*/ 0 w 17"/>
                    <a:gd name="T13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27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7"/>
                      </a:lnTo>
                      <a:lnTo>
                        <a:pt x="16" y="26"/>
                      </a:lnTo>
                      <a:lnTo>
                        <a:pt x="0" y="26"/>
                      </a:lnTo>
                      <a:lnTo>
                        <a:pt x="0" y="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69" name="Freeform 445">
                  <a:extLst>
                    <a:ext uri="{FF2B5EF4-FFF2-40B4-BE49-F238E27FC236}">
                      <a16:creationId xmlns:a16="http://schemas.microsoft.com/office/drawing/2014/main" id="{D560E836-2864-023F-E636-E022F4298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4" y="2339"/>
                  <a:ext cx="17" cy="33"/>
                </a:xfrm>
                <a:custGeom>
                  <a:avLst/>
                  <a:gdLst>
                    <a:gd name="T0" fmla="*/ 0 w 17"/>
                    <a:gd name="T1" fmla="*/ 0 h 33"/>
                    <a:gd name="T2" fmla="*/ 16 w 17"/>
                    <a:gd name="T3" fmla="*/ 0 h 33"/>
                    <a:gd name="T4" fmla="*/ 16 w 17"/>
                    <a:gd name="T5" fmla="*/ 8 h 33"/>
                    <a:gd name="T6" fmla="*/ 16 w 17"/>
                    <a:gd name="T7" fmla="*/ 32 h 33"/>
                    <a:gd name="T8" fmla="*/ 0 w 17"/>
                    <a:gd name="T9" fmla="*/ 32 h 33"/>
                    <a:gd name="T10" fmla="*/ 0 w 17"/>
                    <a:gd name="T11" fmla="*/ 8 h 33"/>
                    <a:gd name="T12" fmla="*/ 0 w 17"/>
                    <a:gd name="T13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33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8"/>
                      </a:lnTo>
                      <a:lnTo>
                        <a:pt x="16" y="32"/>
                      </a:lnTo>
                      <a:lnTo>
                        <a:pt x="0" y="32"/>
                      </a:lnTo>
                      <a:lnTo>
                        <a:pt x="0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70" name="Freeform 446">
                  <a:extLst>
                    <a:ext uri="{FF2B5EF4-FFF2-40B4-BE49-F238E27FC236}">
                      <a16:creationId xmlns:a16="http://schemas.microsoft.com/office/drawing/2014/main" id="{CF7B7FAF-DF4A-6D90-90BC-D990FA7F7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2" y="2347"/>
                  <a:ext cx="19" cy="27"/>
                </a:xfrm>
                <a:custGeom>
                  <a:avLst/>
                  <a:gdLst>
                    <a:gd name="T0" fmla="*/ 18 w 19"/>
                    <a:gd name="T1" fmla="*/ 0 h 27"/>
                    <a:gd name="T2" fmla="*/ 6 w 19"/>
                    <a:gd name="T3" fmla="*/ 0 h 27"/>
                    <a:gd name="T4" fmla="*/ 0 w 19"/>
                    <a:gd name="T5" fmla="*/ 0 h 27"/>
                    <a:gd name="T6" fmla="*/ 0 w 19"/>
                    <a:gd name="T7" fmla="*/ 7 h 27"/>
                    <a:gd name="T8" fmla="*/ 0 w 19"/>
                    <a:gd name="T9" fmla="*/ 20 h 27"/>
                    <a:gd name="T10" fmla="*/ 0 w 19"/>
                    <a:gd name="T11" fmla="*/ 26 h 27"/>
                    <a:gd name="T12" fmla="*/ 12 w 19"/>
                    <a:gd name="T13" fmla="*/ 26 h 27"/>
                    <a:gd name="T14" fmla="*/ 12 w 19"/>
                    <a:gd name="T15" fmla="*/ 20 h 27"/>
                    <a:gd name="T16" fmla="*/ 12 w 19"/>
                    <a:gd name="T17" fmla="*/ 7 h 27"/>
                    <a:gd name="T18" fmla="*/ 12 w 19"/>
                    <a:gd name="T19" fmla="*/ 0 h 27"/>
                    <a:gd name="T20" fmla="*/ 18 w 19"/>
                    <a:gd name="T2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27">
                      <a:moveTo>
                        <a:pt x="18" y="0"/>
                      </a:move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0" y="20"/>
                      </a:lnTo>
                      <a:lnTo>
                        <a:pt x="0" y="26"/>
                      </a:lnTo>
                      <a:lnTo>
                        <a:pt x="12" y="26"/>
                      </a:lnTo>
                      <a:lnTo>
                        <a:pt x="12" y="20"/>
                      </a:lnTo>
                      <a:lnTo>
                        <a:pt x="12" y="7"/>
                      </a:lnTo>
                      <a:lnTo>
                        <a:pt x="12" y="0"/>
                      </a:lnTo>
                      <a:lnTo>
                        <a:pt x="18" y="0"/>
                      </a:ln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71" name="Freeform 447">
                  <a:extLst>
                    <a:ext uri="{FF2B5EF4-FFF2-40B4-BE49-F238E27FC236}">
                      <a16:creationId xmlns:a16="http://schemas.microsoft.com/office/drawing/2014/main" id="{76968B5B-D11D-B1BD-6779-4BA41263E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2" y="2347"/>
                  <a:ext cx="19" cy="27"/>
                </a:xfrm>
                <a:custGeom>
                  <a:avLst/>
                  <a:gdLst>
                    <a:gd name="T0" fmla="*/ 18 w 19"/>
                    <a:gd name="T1" fmla="*/ 0 h 27"/>
                    <a:gd name="T2" fmla="*/ 6 w 19"/>
                    <a:gd name="T3" fmla="*/ 0 h 27"/>
                    <a:gd name="T4" fmla="*/ 0 w 19"/>
                    <a:gd name="T5" fmla="*/ 0 h 27"/>
                    <a:gd name="T6" fmla="*/ 0 w 19"/>
                    <a:gd name="T7" fmla="*/ 7 h 27"/>
                    <a:gd name="T8" fmla="*/ 0 w 19"/>
                    <a:gd name="T9" fmla="*/ 20 h 27"/>
                    <a:gd name="T10" fmla="*/ 0 w 19"/>
                    <a:gd name="T11" fmla="*/ 26 h 27"/>
                    <a:gd name="T12" fmla="*/ 12 w 19"/>
                    <a:gd name="T13" fmla="*/ 26 h 27"/>
                    <a:gd name="T14" fmla="*/ 12 w 19"/>
                    <a:gd name="T15" fmla="*/ 20 h 27"/>
                    <a:gd name="T16" fmla="*/ 12 w 19"/>
                    <a:gd name="T17" fmla="*/ 7 h 27"/>
                    <a:gd name="T18" fmla="*/ 12 w 19"/>
                    <a:gd name="T19" fmla="*/ 0 h 27"/>
                    <a:gd name="T20" fmla="*/ 18 w 19"/>
                    <a:gd name="T2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27">
                      <a:moveTo>
                        <a:pt x="18" y="0"/>
                      </a:move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0" y="20"/>
                      </a:lnTo>
                      <a:lnTo>
                        <a:pt x="0" y="26"/>
                      </a:lnTo>
                      <a:lnTo>
                        <a:pt x="12" y="26"/>
                      </a:lnTo>
                      <a:lnTo>
                        <a:pt x="12" y="20"/>
                      </a:lnTo>
                      <a:lnTo>
                        <a:pt x="12" y="7"/>
                      </a:lnTo>
                      <a:lnTo>
                        <a:pt x="12" y="0"/>
                      </a:lnTo>
                      <a:lnTo>
                        <a:pt x="18" y="0"/>
                      </a:ln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272" name="Freeform 448">
                  <a:extLst>
                    <a:ext uri="{FF2B5EF4-FFF2-40B4-BE49-F238E27FC236}">
                      <a16:creationId xmlns:a16="http://schemas.microsoft.com/office/drawing/2014/main" id="{FD0AC3FA-CCBC-5E26-D574-C664A6547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2" y="2339"/>
                  <a:ext cx="17" cy="41"/>
                </a:xfrm>
                <a:custGeom>
                  <a:avLst/>
                  <a:gdLst>
                    <a:gd name="T0" fmla="*/ 16 w 17"/>
                    <a:gd name="T1" fmla="*/ 0 h 41"/>
                    <a:gd name="T2" fmla="*/ 0 w 17"/>
                    <a:gd name="T3" fmla="*/ 0 h 41"/>
                    <a:gd name="T4" fmla="*/ 0 w 17"/>
                    <a:gd name="T5" fmla="*/ 8 h 41"/>
                    <a:gd name="T6" fmla="*/ 0 w 17"/>
                    <a:gd name="T7" fmla="*/ 16 h 41"/>
                    <a:gd name="T8" fmla="*/ 0 w 17"/>
                    <a:gd name="T9" fmla="*/ 32 h 41"/>
                    <a:gd name="T10" fmla="*/ 0 w 17"/>
                    <a:gd name="T11" fmla="*/ 40 h 41"/>
                    <a:gd name="T12" fmla="*/ 16 w 17"/>
                    <a:gd name="T13" fmla="*/ 40 h 41"/>
                    <a:gd name="T14" fmla="*/ 16 w 17"/>
                    <a:gd name="T15" fmla="*/ 32 h 41"/>
                    <a:gd name="T16" fmla="*/ 16 w 17"/>
                    <a:gd name="T17" fmla="*/ 16 h 41"/>
                    <a:gd name="T18" fmla="*/ 16 w 17"/>
                    <a:gd name="T19" fmla="*/ 8 h 41"/>
                    <a:gd name="T20" fmla="*/ 16 w 17"/>
                    <a:gd name="T2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" h="41">
                      <a:moveTo>
                        <a:pt x="16" y="0"/>
                      </a:move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0" y="16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16" y="40"/>
                      </a:lnTo>
                      <a:lnTo>
                        <a:pt x="16" y="32"/>
                      </a:lnTo>
                      <a:lnTo>
                        <a:pt x="16" y="16"/>
                      </a:lnTo>
                      <a:lnTo>
                        <a:pt x="16" y="8"/>
                      </a:lnTo>
                      <a:lnTo>
                        <a:pt x="16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8273" name="Group 449">
                <a:extLst>
                  <a:ext uri="{FF2B5EF4-FFF2-40B4-BE49-F238E27FC236}">
                    <a16:creationId xmlns:a16="http://schemas.microsoft.com/office/drawing/2014/main" id="{A0CFE638-2432-449C-39FD-4CF1953289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44" y="2347"/>
                <a:ext cx="727" cy="32"/>
                <a:chOff x="2544" y="2347"/>
                <a:chExt cx="727" cy="32"/>
              </a:xfrm>
            </p:grpSpPr>
            <p:grpSp>
              <p:nvGrpSpPr>
                <p:cNvPr id="78274" name="Group 450">
                  <a:extLst>
                    <a:ext uri="{FF2B5EF4-FFF2-40B4-BE49-F238E27FC236}">
                      <a16:creationId xmlns:a16="http://schemas.microsoft.com/office/drawing/2014/main" id="{908592AE-975E-08D0-7972-CB7476F639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16" y="2355"/>
                  <a:ext cx="88" cy="16"/>
                  <a:chOff x="2616" y="2355"/>
                  <a:chExt cx="88" cy="16"/>
                </a:xfrm>
              </p:grpSpPr>
              <p:sp>
                <p:nvSpPr>
                  <p:cNvPr id="78275" name="Oval 451">
                    <a:extLst>
                      <a:ext uri="{FF2B5EF4-FFF2-40B4-BE49-F238E27FC236}">
                        <a16:creationId xmlns:a16="http://schemas.microsoft.com/office/drawing/2014/main" id="{9F0601A9-5427-ABB2-F737-FA0BF9FD7F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8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276" name="Oval 452">
                    <a:extLst>
                      <a:ext uri="{FF2B5EF4-FFF2-40B4-BE49-F238E27FC236}">
                        <a16:creationId xmlns:a16="http://schemas.microsoft.com/office/drawing/2014/main" id="{C723CC81-01CA-C956-7CFD-CEFF50E8E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0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277" name="Oval 453">
                    <a:extLst>
                      <a:ext uri="{FF2B5EF4-FFF2-40B4-BE49-F238E27FC236}">
                        <a16:creationId xmlns:a16="http://schemas.microsoft.com/office/drawing/2014/main" id="{099023E0-C70C-A888-DF51-B39592B5BE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4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278" name="Oval 454">
                    <a:extLst>
                      <a:ext uri="{FF2B5EF4-FFF2-40B4-BE49-F238E27FC236}">
                        <a16:creationId xmlns:a16="http://schemas.microsoft.com/office/drawing/2014/main" id="{3DB93A24-962B-4528-53D1-08E5FF1861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56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279" name="Oval 455">
                    <a:extLst>
                      <a:ext uri="{FF2B5EF4-FFF2-40B4-BE49-F238E27FC236}">
                        <a16:creationId xmlns:a16="http://schemas.microsoft.com/office/drawing/2014/main" id="{63649641-ACD0-7D81-F677-48927D3E86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40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280" name="Oval 456">
                    <a:extLst>
                      <a:ext uri="{FF2B5EF4-FFF2-40B4-BE49-F238E27FC236}">
                        <a16:creationId xmlns:a16="http://schemas.microsoft.com/office/drawing/2014/main" id="{A5E93E66-63BA-F7F5-8B41-670DAB9616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32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281" name="Oval 457">
                    <a:extLst>
                      <a:ext uri="{FF2B5EF4-FFF2-40B4-BE49-F238E27FC236}">
                        <a16:creationId xmlns:a16="http://schemas.microsoft.com/office/drawing/2014/main" id="{03D03029-9FA1-5DD4-3E1D-7ED87C24BF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16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282" name="Group 458">
                  <a:extLst>
                    <a:ext uri="{FF2B5EF4-FFF2-40B4-BE49-F238E27FC236}">
                      <a16:creationId xmlns:a16="http://schemas.microsoft.com/office/drawing/2014/main" id="{A38571A1-EBB0-E32E-4C79-1AFBDD72BA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75" y="2347"/>
                  <a:ext cx="296" cy="24"/>
                  <a:chOff x="2975" y="2347"/>
                  <a:chExt cx="296" cy="24"/>
                </a:xfrm>
              </p:grpSpPr>
              <p:grpSp>
                <p:nvGrpSpPr>
                  <p:cNvPr id="78283" name="Group 459">
                    <a:extLst>
                      <a:ext uri="{FF2B5EF4-FFF2-40B4-BE49-F238E27FC236}">
                        <a16:creationId xmlns:a16="http://schemas.microsoft.com/office/drawing/2014/main" id="{2019291D-BE75-FF07-9164-A85C730F597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83" y="2347"/>
                    <a:ext cx="88" cy="16"/>
                    <a:chOff x="3183" y="2347"/>
                    <a:chExt cx="88" cy="16"/>
                  </a:xfrm>
                </p:grpSpPr>
                <p:sp>
                  <p:nvSpPr>
                    <p:cNvPr id="78284" name="Oval 460">
                      <a:extLst>
                        <a:ext uri="{FF2B5EF4-FFF2-40B4-BE49-F238E27FC236}">
                          <a16:creationId xmlns:a16="http://schemas.microsoft.com/office/drawing/2014/main" id="{E364FBF0-86EB-BBA0-123C-16B2AB5A46C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5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85" name="Oval 461">
                      <a:extLst>
                        <a:ext uri="{FF2B5EF4-FFF2-40B4-BE49-F238E27FC236}">
                          <a16:creationId xmlns:a16="http://schemas.microsoft.com/office/drawing/2014/main" id="{28A4064F-BB38-7677-4466-519A218191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86" name="Oval 462">
                      <a:extLst>
                        <a:ext uri="{FF2B5EF4-FFF2-40B4-BE49-F238E27FC236}">
                          <a16:creationId xmlns:a16="http://schemas.microsoft.com/office/drawing/2014/main" id="{409C3842-1CF0-ED7D-A44B-39B16D580EF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1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87" name="Oval 463">
                      <a:extLst>
                        <a:ext uri="{FF2B5EF4-FFF2-40B4-BE49-F238E27FC236}">
                          <a16:creationId xmlns:a16="http://schemas.microsoft.com/office/drawing/2014/main" id="{9776B3D4-D892-1BA8-B475-CA72B7A3253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5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88" name="Oval 464">
                      <a:extLst>
                        <a:ext uri="{FF2B5EF4-FFF2-40B4-BE49-F238E27FC236}">
                          <a16:creationId xmlns:a16="http://schemas.microsoft.com/office/drawing/2014/main" id="{20B38FF2-E2D5-8146-C2CD-4589C865C7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7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89" name="Oval 465">
                      <a:extLst>
                        <a:ext uri="{FF2B5EF4-FFF2-40B4-BE49-F238E27FC236}">
                          <a16:creationId xmlns:a16="http://schemas.microsoft.com/office/drawing/2014/main" id="{1E2D1210-D319-D6A4-18C8-291614EB03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91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90" name="Oval 466">
                      <a:extLst>
                        <a:ext uri="{FF2B5EF4-FFF2-40B4-BE49-F238E27FC236}">
                          <a16:creationId xmlns:a16="http://schemas.microsoft.com/office/drawing/2014/main" id="{945E31E5-0826-7B68-EFED-38321D5E07A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83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8291" name="Group 467">
                    <a:extLst>
                      <a:ext uri="{FF2B5EF4-FFF2-40B4-BE49-F238E27FC236}">
                        <a16:creationId xmlns:a16="http://schemas.microsoft.com/office/drawing/2014/main" id="{F61BA5A6-6648-1F65-31EB-9C4778B56B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95" y="2347"/>
                    <a:ext cx="88" cy="16"/>
                    <a:chOff x="3095" y="2347"/>
                    <a:chExt cx="88" cy="16"/>
                  </a:xfrm>
                </p:grpSpPr>
                <p:sp>
                  <p:nvSpPr>
                    <p:cNvPr id="78292" name="Oval 468">
                      <a:extLst>
                        <a:ext uri="{FF2B5EF4-FFF2-40B4-BE49-F238E27FC236}">
                          <a16:creationId xmlns:a16="http://schemas.microsoft.com/office/drawing/2014/main" id="{670D0A9F-AAC9-9B26-4556-538E4C1D57F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7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93" name="Oval 469">
                      <a:extLst>
                        <a:ext uri="{FF2B5EF4-FFF2-40B4-BE49-F238E27FC236}">
                          <a16:creationId xmlns:a16="http://schemas.microsoft.com/office/drawing/2014/main" id="{F308BA12-8375-C57C-19CF-A18CB79501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59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94" name="Oval 470">
                      <a:extLst>
                        <a:ext uri="{FF2B5EF4-FFF2-40B4-BE49-F238E27FC236}">
                          <a16:creationId xmlns:a16="http://schemas.microsoft.com/office/drawing/2014/main" id="{2F1C483A-ED46-FE44-2694-2009598144A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43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95" name="Oval 471">
                      <a:extLst>
                        <a:ext uri="{FF2B5EF4-FFF2-40B4-BE49-F238E27FC236}">
                          <a16:creationId xmlns:a16="http://schemas.microsoft.com/office/drawing/2014/main" id="{41C23AE0-7073-1E85-F0CA-840A2C68BAD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35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96" name="Oval 472">
                      <a:extLst>
                        <a:ext uri="{FF2B5EF4-FFF2-40B4-BE49-F238E27FC236}">
                          <a16:creationId xmlns:a16="http://schemas.microsoft.com/office/drawing/2014/main" id="{63C427A0-60F2-4E74-3026-C06E3B6568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19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97" name="Oval 473">
                      <a:extLst>
                        <a:ext uri="{FF2B5EF4-FFF2-40B4-BE49-F238E27FC236}">
                          <a16:creationId xmlns:a16="http://schemas.microsoft.com/office/drawing/2014/main" id="{28DA234B-2A12-C531-EEE6-1013EA9D53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11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298" name="Oval 474">
                      <a:extLst>
                        <a:ext uri="{FF2B5EF4-FFF2-40B4-BE49-F238E27FC236}">
                          <a16:creationId xmlns:a16="http://schemas.microsoft.com/office/drawing/2014/main" id="{73410388-8154-F83E-4F7A-F728B3297F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95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8299" name="Group 475">
                    <a:extLst>
                      <a:ext uri="{FF2B5EF4-FFF2-40B4-BE49-F238E27FC236}">
                        <a16:creationId xmlns:a16="http://schemas.microsoft.com/office/drawing/2014/main" id="{30A703A5-F171-28E8-D6DF-0E43B236B7D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5" y="2347"/>
                    <a:ext cx="88" cy="24"/>
                    <a:chOff x="2975" y="2347"/>
                    <a:chExt cx="88" cy="24"/>
                  </a:xfrm>
                </p:grpSpPr>
                <p:sp>
                  <p:nvSpPr>
                    <p:cNvPr id="78300" name="Oval 476">
                      <a:extLst>
                        <a:ext uri="{FF2B5EF4-FFF2-40B4-BE49-F238E27FC236}">
                          <a16:creationId xmlns:a16="http://schemas.microsoft.com/office/drawing/2014/main" id="{1276DCC9-517B-F6AB-D63D-75FBEA0D34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7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01" name="Oval 477">
                      <a:extLst>
                        <a:ext uri="{FF2B5EF4-FFF2-40B4-BE49-F238E27FC236}">
                          <a16:creationId xmlns:a16="http://schemas.microsoft.com/office/drawing/2014/main" id="{331886BC-D81F-7F67-4140-2E6F530FDF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9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02" name="Oval 478">
                      <a:extLst>
                        <a:ext uri="{FF2B5EF4-FFF2-40B4-BE49-F238E27FC236}">
                          <a16:creationId xmlns:a16="http://schemas.microsoft.com/office/drawing/2014/main" id="{EBACD83D-EF53-D14C-B24D-4C3E032F1F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23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03" name="Oval 479">
                      <a:extLst>
                        <a:ext uri="{FF2B5EF4-FFF2-40B4-BE49-F238E27FC236}">
                          <a16:creationId xmlns:a16="http://schemas.microsoft.com/office/drawing/2014/main" id="{9CA22E7C-D70B-9F68-9492-77B76DC2C53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15" y="2347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04" name="Oval 480">
                      <a:extLst>
                        <a:ext uri="{FF2B5EF4-FFF2-40B4-BE49-F238E27FC236}">
                          <a16:creationId xmlns:a16="http://schemas.microsoft.com/office/drawing/2014/main" id="{583D15A6-3980-BF29-75B5-60694896FD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9" y="2355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05" name="Oval 481">
                      <a:extLst>
                        <a:ext uri="{FF2B5EF4-FFF2-40B4-BE49-F238E27FC236}">
                          <a16:creationId xmlns:a16="http://schemas.microsoft.com/office/drawing/2014/main" id="{6D0D23DC-3E37-507E-371B-0E98618FF61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5" y="2355"/>
                      <a:ext cx="16" cy="1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78306" name="Group 482">
                  <a:extLst>
                    <a:ext uri="{FF2B5EF4-FFF2-40B4-BE49-F238E27FC236}">
                      <a16:creationId xmlns:a16="http://schemas.microsoft.com/office/drawing/2014/main" id="{82BCE620-30EF-2416-9927-5D28578AA6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95" y="2355"/>
                  <a:ext cx="72" cy="16"/>
                  <a:chOff x="2895" y="2355"/>
                  <a:chExt cx="72" cy="16"/>
                </a:xfrm>
              </p:grpSpPr>
              <p:sp>
                <p:nvSpPr>
                  <p:cNvPr id="78307" name="Oval 483">
                    <a:extLst>
                      <a:ext uri="{FF2B5EF4-FFF2-40B4-BE49-F238E27FC236}">
                        <a16:creationId xmlns:a16="http://schemas.microsoft.com/office/drawing/2014/main" id="{BB9C0CD1-DEA6-B4A2-51F1-38E0B22205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1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308" name="Oval 484">
                    <a:extLst>
                      <a:ext uri="{FF2B5EF4-FFF2-40B4-BE49-F238E27FC236}">
                        <a16:creationId xmlns:a16="http://schemas.microsoft.com/office/drawing/2014/main" id="{6DABE240-CCEF-D01F-C105-8807F9916A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3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309" name="Oval 485">
                    <a:extLst>
                      <a:ext uri="{FF2B5EF4-FFF2-40B4-BE49-F238E27FC236}">
                        <a16:creationId xmlns:a16="http://schemas.microsoft.com/office/drawing/2014/main" id="{BB532DB9-2DD0-8B93-A609-F332AF142D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7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310" name="Oval 486">
                    <a:extLst>
                      <a:ext uri="{FF2B5EF4-FFF2-40B4-BE49-F238E27FC236}">
                        <a16:creationId xmlns:a16="http://schemas.microsoft.com/office/drawing/2014/main" id="{48FE08C3-5702-6197-1AA3-32BFC3F3EE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19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311" name="Oval 487">
                    <a:extLst>
                      <a:ext uri="{FF2B5EF4-FFF2-40B4-BE49-F238E27FC236}">
                        <a16:creationId xmlns:a16="http://schemas.microsoft.com/office/drawing/2014/main" id="{F1FB6A59-6093-4914-2DE3-89D23C70BF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11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312" name="Oval 488">
                    <a:extLst>
                      <a:ext uri="{FF2B5EF4-FFF2-40B4-BE49-F238E27FC236}">
                        <a16:creationId xmlns:a16="http://schemas.microsoft.com/office/drawing/2014/main" id="{1864FDF0-11A4-3BC2-7C78-9A06E1E11B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95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313" name="Group 489">
                  <a:extLst>
                    <a:ext uri="{FF2B5EF4-FFF2-40B4-BE49-F238E27FC236}">
                      <a16:creationId xmlns:a16="http://schemas.microsoft.com/office/drawing/2014/main" id="{18F4FAED-D505-859F-7ECE-968094F467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44" y="2355"/>
                  <a:ext cx="80" cy="24"/>
                  <a:chOff x="2544" y="2355"/>
                  <a:chExt cx="80" cy="24"/>
                </a:xfrm>
              </p:grpSpPr>
              <p:sp>
                <p:nvSpPr>
                  <p:cNvPr id="78314" name="Oval 490">
                    <a:extLst>
                      <a:ext uri="{FF2B5EF4-FFF2-40B4-BE49-F238E27FC236}">
                        <a16:creationId xmlns:a16="http://schemas.microsoft.com/office/drawing/2014/main" id="{8DB6A64F-E154-FED4-6232-0ED9A48605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315" name="Oval 491">
                    <a:extLst>
                      <a:ext uri="{FF2B5EF4-FFF2-40B4-BE49-F238E27FC236}">
                        <a16:creationId xmlns:a16="http://schemas.microsoft.com/office/drawing/2014/main" id="{01FF161A-D3F2-656B-E8CF-DFAAB72526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92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316" name="Oval 492">
                    <a:extLst>
                      <a:ext uri="{FF2B5EF4-FFF2-40B4-BE49-F238E27FC236}">
                        <a16:creationId xmlns:a16="http://schemas.microsoft.com/office/drawing/2014/main" id="{6738554C-65E8-8FC3-AD75-17725EED78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4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317" name="Oval 493">
                    <a:extLst>
                      <a:ext uri="{FF2B5EF4-FFF2-40B4-BE49-F238E27FC236}">
                        <a16:creationId xmlns:a16="http://schemas.microsoft.com/office/drawing/2014/main" id="{B8AA69F7-AC41-29C1-6C1E-AD85B029B2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68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318" name="Oval 494">
                    <a:extLst>
                      <a:ext uri="{FF2B5EF4-FFF2-40B4-BE49-F238E27FC236}">
                        <a16:creationId xmlns:a16="http://schemas.microsoft.com/office/drawing/2014/main" id="{5A0193E0-F19E-91CB-F463-B2DDCD9BC4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60" y="2355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319" name="Oval 495">
                    <a:extLst>
                      <a:ext uri="{FF2B5EF4-FFF2-40B4-BE49-F238E27FC236}">
                        <a16:creationId xmlns:a16="http://schemas.microsoft.com/office/drawing/2014/main" id="{388C6B11-325C-5BA4-92F7-51FB6C3FA4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2363"/>
                    <a:ext cx="16" cy="16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sp>
          <p:nvSpPr>
            <p:cNvPr id="78320" name="Freeform 496">
              <a:extLst>
                <a:ext uri="{FF2B5EF4-FFF2-40B4-BE49-F238E27FC236}">
                  <a16:creationId xmlns:a16="http://schemas.microsoft.com/office/drawing/2014/main" id="{7BD7EAAD-9A62-6AF6-37AE-13FD2B036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" y="2267"/>
              <a:ext cx="1034" cy="131"/>
            </a:xfrm>
            <a:custGeom>
              <a:avLst/>
              <a:gdLst>
                <a:gd name="T0" fmla="*/ 0 w 1034"/>
                <a:gd name="T1" fmla="*/ 0 h 131"/>
                <a:gd name="T2" fmla="*/ 87 w 1034"/>
                <a:gd name="T3" fmla="*/ 76 h 131"/>
                <a:gd name="T4" fmla="*/ 95 w 1034"/>
                <a:gd name="T5" fmla="*/ 84 h 131"/>
                <a:gd name="T6" fmla="*/ 95 w 1034"/>
                <a:gd name="T7" fmla="*/ 92 h 131"/>
                <a:gd name="T8" fmla="*/ 103 w 1034"/>
                <a:gd name="T9" fmla="*/ 92 h 131"/>
                <a:gd name="T10" fmla="*/ 111 w 1034"/>
                <a:gd name="T11" fmla="*/ 99 h 131"/>
                <a:gd name="T12" fmla="*/ 119 w 1034"/>
                <a:gd name="T13" fmla="*/ 99 h 131"/>
                <a:gd name="T14" fmla="*/ 127 w 1034"/>
                <a:gd name="T15" fmla="*/ 99 h 131"/>
                <a:gd name="T16" fmla="*/ 135 w 1034"/>
                <a:gd name="T17" fmla="*/ 99 h 131"/>
                <a:gd name="T18" fmla="*/ 938 w 1034"/>
                <a:gd name="T19" fmla="*/ 99 h 131"/>
                <a:gd name="T20" fmla="*/ 953 w 1034"/>
                <a:gd name="T21" fmla="*/ 99 h 131"/>
                <a:gd name="T22" fmla="*/ 977 w 1034"/>
                <a:gd name="T23" fmla="*/ 99 h 131"/>
                <a:gd name="T24" fmla="*/ 1009 w 1034"/>
                <a:gd name="T25" fmla="*/ 92 h 131"/>
                <a:gd name="T26" fmla="*/ 1009 w 1034"/>
                <a:gd name="T27" fmla="*/ 99 h 131"/>
                <a:gd name="T28" fmla="*/ 1017 w 1034"/>
                <a:gd name="T29" fmla="*/ 99 h 131"/>
                <a:gd name="T30" fmla="*/ 1025 w 1034"/>
                <a:gd name="T31" fmla="*/ 107 h 131"/>
                <a:gd name="T32" fmla="*/ 1033 w 1034"/>
                <a:gd name="T33" fmla="*/ 115 h 131"/>
                <a:gd name="T34" fmla="*/ 1033 w 1034"/>
                <a:gd name="T35" fmla="*/ 122 h 131"/>
                <a:gd name="T36" fmla="*/ 1025 w 1034"/>
                <a:gd name="T37" fmla="*/ 122 h 131"/>
                <a:gd name="T38" fmla="*/ 1017 w 1034"/>
                <a:gd name="T39" fmla="*/ 130 h 131"/>
                <a:gd name="T40" fmla="*/ 1009 w 1034"/>
                <a:gd name="T41" fmla="*/ 130 h 131"/>
                <a:gd name="T42" fmla="*/ 1001 w 1034"/>
                <a:gd name="T43" fmla="*/ 122 h 131"/>
                <a:gd name="T44" fmla="*/ 993 w 1034"/>
                <a:gd name="T45" fmla="*/ 115 h 131"/>
                <a:gd name="T46" fmla="*/ 985 w 1034"/>
                <a:gd name="T47" fmla="*/ 107 h 131"/>
                <a:gd name="T48" fmla="*/ 977 w 1034"/>
                <a:gd name="T49" fmla="*/ 107 h 131"/>
                <a:gd name="T50" fmla="*/ 969 w 1034"/>
                <a:gd name="T51" fmla="*/ 99 h 131"/>
                <a:gd name="T52" fmla="*/ 961 w 1034"/>
                <a:gd name="T53" fmla="*/ 99 h 131"/>
                <a:gd name="T54" fmla="*/ 946 w 1034"/>
                <a:gd name="T55" fmla="*/ 99 h 131"/>
                <a:gd name="T56" fmla="*/ 938 w 1034"/>
                <a:gd name="T57" fmla="*/ 107 h 131"/>
                <a:gd name="T58" fmla="*/ 930 w 1034"/>
                <a:gd name="T59" fmla="*/ 107 h 131"/>
                <a:gd name="T60" fmla="*/ 135 w 1034"/>
                <a:gd name="T61" fmla="*/ 107 h 131"/>
                <a:gd name="T62" fmla="*/ 127 w 1034"/>
                <a:gd name="T63" fmla="*/ 107 h 131"/>
                <a:gd name="T64" fmla="*/ 119 w 1034"/>
                <a:gd name="T65" fmla="*/ 107 h 131"/>
                <a:gd name="T66" fmla="*/ 111 w 1034"/>
                <a:gd name="T67" fmla="*/ 107 h 131"/>
                <a:gd name="T68" fmla="*/ 103 w 1034"/>
                <a:gd name="T69" fmla="*/ 107 h 131"/>
                <a:gd name="T70" fmla="*/ 95 w 1034"/>
                <a:gd name="T71" fmla="*/ 107 h 131"/>
                <a:gd name="T72" fmla="*/ 87 w 1034"/>
                <a:gd name="T73" fmla="*/ 107 h 131"/>
                <a:gd name="T74" fmla="*/ 16 w 1034"/>
                <a:gd name="T75" fmla="*/ 31 h 131"/>
                <a:gd name="T76" fmla="*/ 0 w 1034"/>
                <a:gd name="T7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4" h="131">
                  <a:moveTo>
                    <a:pt x="0" y="0"/>
                  </a:moveTo>
                  <a:lnTo>
                    <a:pt x="87" y="76"/>
                  </a:lnTo>
                  <a:lnTo>
                    <a:pt x="95" y="84"/>
                  </a:lnTo>
                  <a:lnTo>
                    <a:pt x="95" y="92"/>
                  </a:lnTo>
                  <a:lnTo>
                    <a:pt x="103" y="92"/>
                  </a:lnTo>
                  <a:lnTo>
                    <a:pt x="111" y="99"/>
                  </a:lnTo>
                  <a:lnTo>
                    <a:pt x="119" y="99"/>
                  </a:lnTo>
                  <a:lnTo>
                    <a:pt x="127" y="99"/>
                  </a:lnTo>
                  <a:lnTo>
                    <a:pt x="135" y="99"/>
                  </a:lnTo>
                  <a:lnTo>
                    <a:pt x="938" y="99"/>
                  </a:lnTo>
                  <a:lnTo>
                    <a:pt x="953" y="99"/>
                  </a:lnTo>
                  <a:lnTo>
                    <a:pt x="977" y="99"/>
                  </a:lnTo>
                  <a:lnTo>
                    <a:pt x="1009" y="92"/>
                  </a:lnTo>
                  <a:lnTo>
                    <a:pt x="1009" y="99"/>
                  </a:lnTo>
                  <a:lnTo>
                    <a:pt x="1017" y="99"/>
                  </a:lnTo>
                  <a:lnTo>
                    <a:pt x="1025" y="107"/>
                  </a:lnTo>
                  <a:lnTo>
                    <a:pt x="1033" y="115"/>
                  </a:lnTo>
                  <a:lnTo>
                    <a:pt x="1033" y="122"/>
                  </a:lnTo>
                  <a:lnTo>
                    <a:pt x="1025" y="122"/>
                  </a:lnTo>
                  <a:lnTo>
                    <a:pt x="1017" y="130"/>
                  </a:lnTo>
                  <a:lnTo>
                    <a:pt x="1009" y="130"/>
                  </a:lnTo>
                  <a:lnTo>
                    <a:pt x="1001" y="122"/>
                  </a:lnTo>
                  <a:lnTo>
                    <a:pt x="993" y="115"/>
                  </a:lnTo>
                  <a:lnTo>
                    <a:pt x="985" y="107"/>
                  </a:lnTo>
                  <a:lnTo>
                    <a:pt x="977" y="107"/>
                  </a:lnTo>
                  <a:lnTo>
                    <a:pt x="969" y="99"/>
                  </a:lnTo>
                  <a:lnTo>
                    <a:pt x="961" y="99"/>
                  </a:lnTo>
                  <a:lnTo>
                    <a:pt x="946" y="99"/>
                  </a:lnTo>
                  <a:lnTo>
                    <a:pt x="938" y="107"/>
                  </a:lnTo>
                  <a:lnTo>
                    <a:pt x="930" y="107"/>
                  </a:lnTo>
                  <a:lnTo>
                    <a:pt x="135" y="107"/>
                  </a:lnTo>
                  <a:lnTo>
                    <a:pt x="127" y="107"/>
                  </a:lnTo>
                  <a:lnTo>
                    <a:pt x="119" y="107"/>
                  </a:lnTo>
                  <a:lnTo>
                    <a:pt x="111" y="107"/>
                  </a:lnTo>
                  <a:lnTo>
                    <a:pt x="103" y="107"/>
                  </a:lnTo>
                  <a:lnTo>
                    <a:pt x="95" y="107"/>
                  </a:lnTo>
                  <a:lnTo>
                    <a:pt x="87" y="107"/>
                  </a:lnTo>
                  <a:lnTo>
                    <a:pt x="16" y="31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321" name="Freeform 497">
              <a:extLst>
                <a:ext uri="{FF2B5EF4-FFF2-40B4-BE49-F238E27FC236}">
                  <a16:creationId xmlns:a16="http://schemas.microsoft.com/office/drawing/2014/main" id="{8EA25681-4E3E-8750-6645-DAD5BF244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" y="2267"/>
              <a:ext cx="1034" cy="131"/>
            </a:xfrm>
            <a:custGeom>
              <a:avLst/>
              <a:gdLst>
                <a:gd name="T0" fmla="*/ 0 w 1034"/>
                <a:gd name="T1" fmla="*/ 0 h 131"/>
                <a:gd name="T2" fmla="*/ 87 w 1034"/>
                <a:gd name="T3" fmla="*/ 76 h 131"/>
                <a:gd name="T4" fmla="*/ 95 w 1034"/>
                <a:gd name="T5" fmla="*/ 84 h 131"/>
                <a:gd name="T6" fmla="*/ 95 w 1034"/>
                <a:gd name="T7" fmla="*/ 92 h 131"/>
                <a:gd name="T8" fmla="*/ 103 w 1034"/>
                <a:gd name="T9" fmla="*/ 92 h 131"/>
                <a:gd name="T10" fmla="*/ 111 w 1034"/>
                <a:gd name="T11" fmla="*/ 99 h 131"/>
                <a:gd name="T12" fmla="*/ 119 w 1034"/>
                <a:gd name="T13" fmla="*/ 99 h 131"/>
                <a:gd name="T14" fmla="*/ 127 w 1034"/>
                <a:gd name="T15" fmla="*/ 99 h 131"/>
                <a:gd name="T16" fmla="*/ 135 w 1034"/>
                <a:gd name="T17" fmla="*/ 99 h 131"/>
                <a:gd name="T18" fmla="*/ 938 w 1034"/>
                <a:gd name="T19" fmla="*/ 99 h 131"/>
                <a:gd name="T20" fmla="*/ 953 w 1034"/>
                <a:gd name="T21" fmla="*/ 99 h 131"/>
                <a:gd name="T22" fmla="*/ 977 w 1034"/>
                <a:gd name="T23" fmla="*/ 99 h 131"/>
                <a:gd name="T24" fmla="*/ 1009 w 1034"/>
                <a:gd name="T25" fmla="*/ 92 h 131"/>
                <a:gd name="T26" fmla="*/ 1009 w 1034"/>
                <a:gd name="T27" fmla="*/ 99 h 131"/>
                <a:gd name="T28" fmla="*/ 1017 w 1034"/>
                <a:gd name="T29" fmla="*/ 99 h 131"/>
                <a:gd name="T30" fmla="*/ 1025 w 1034"/>
                <a:gd name="T31" fmla="*/ 107 h 131"/>
                <a:gd name="T32" fmla="*/ 1033 w 1034"/>
                <a:gd name="T33" fmla="*/ 115 h 131"/>
                <a:gd name="T34" fmla="*/ 1033 w 1034"/>
                <a:gd name="T35" fmla="*/ 122 h 131"/>
                <a:gd name="T36" fmla="*/ 1025 w 1034"/>
                <a:gd name="T37" fmla="*/ 122 h 131"/>
                <a:gd name="T38" fmla="*/ 1017 w 1034"/>
                <a:gd name="T39" fmla="*/ 130 h 131"/>
                <a:gd name="T40" fmla="*/ 1009 w 1034"/>
                <a:gd name="T41" fmla="*/ 130 h 131"/>
                <a:gd name="T42" fmla="*/ 1001 w 1034"/>
                <a:gd name="T43" fmla="*/ 122 h 131"/>
                <a:gd name="T44" fmla="*/ 993 w 1034"/>
                <a:gd name="T45" fmla="*/ 115 h 131"/>
                <a:gd name="T46" fmla="*/ 985 w 1034"/>
                <a:gd name="T47" fmla="*/ 107 h 131"/>
                <a:gd name="T48" fmla="*/ 977 w 1034"/>
                <a:gd name="T49" fmla="*/ 107 h 131"/>
                <a:gd name="T50" fmla="*/ 969 w 1034"/>
                <a:gd name="T51" fmla="*/ 99 h 131"/>
                <a:gd name="T52" fmla="*/ 961 w 1034"/>
                <a:gd name="T53" fmla="*/ 99 h 131"/>
                <a:gd name="T54" fmla="*/ 946 w 1034"/>
                <a:gd name="T55" fmla="*/ 99 h 131"/>
                <a:gd name="T56" fmla="*/ 938 w 1034"/>
                <a:gd name="T57" fmla="*/ 107 h 131"/>
                <a:gd name="T58" fmla="*/ 930 w 1034"/>
                <a:gd name="T59" fmla="*/ 107 h 131"/>
                <a:gd name="T60" fmla="*/ 135 w 1034"/>
                <a:gd name="T61" fmla="*/ 107 h 131"/>
                <a:gd name="T62" fmla="*/ 127 w 1034"/>
                <a:gd name="T63" fmla="*/ 107 h 131"/>
                <a:gd name="T64" fmla="*/ 119 w 1034"/>
                <a:gd name="T65" fmla="*/ 107 h 131"/>
                <a:gd name="T66" fmla="*/ 111 w 1034"/>
                <a:gd name="T67" fmla="*/ 107 h 131"/>
                <a:gd name="T68" fmla="*/ 103 w 1034"/>
                <a:gd name="T69" fmla="*/ 107 h 131"/>
                <a:gd name="T70" fmla="*/ 95 w 1034"/>
                <a:gd name="T71" fmla="*/ 107 h 131"/>
                <a:gd name="T72" fmla="*/ 87 w 1034"/>
                <a:gd name="T73" fmla="*/ 107 h 131"/>
                <a:gd name="T74" fmla="*/ 16 w 1034"/>
                <a:gd name="T75" fmla="*/ 31 h 131"/>
                <a:gd name="T76" fmla="*/ 0 w 1034"/>
                <a:gd name="T7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4" h="131">
                  <a:moveTo>
                    <a:pt x="0" y="0"/>
                  </a:moveTo>
                  <a:lnTo>
                    <a:pt x="87" y="76"/>
                  </a:lnTo>
                  <a:lnTo>
                    <a:pt x="95" y="84"/>
                  </a:lnTo>
                  <a:lnTo>
                    <a:pt x="95" y="92"/>
                  </a:lnTo>
                  <a:lnTo>
                    <a:pt x="103" y="92"/>
                  </a:lnTo>
                  <a:lnTo>
                    <a:pt x="111" y="99"/>
                  </a:lnTo>
                  <a:lnTo>
                    <a:pt x="119" y="99"/>
                  </a:lnTo>
                  <a:lnTo>
                    <a:pt x="127" y="99"/>
                  </a:lnTo>
                  <a:lnTo>
                    <a:pt x="135" y="99"/>
                  </a:lnTo>
                  <a:lnTo>
                    <a:pt x="938" y="99"/>
                  </a:lnTo>
                  <a:lnTo>
                    <a:pt x="953" y="99"/>
                  </a:lnTo>
                  <a:lnTo>
                    <a:pt x="977" y="99"/>
                  </a:lnTo>
                  <a:lnTo>
                    <a:pt x="1009" y="92"/>
                  </a:lnTo>
                  <a:lnTo>
                    <a:pt x="1009" y="99"/>
                  </a:lnTo>
                  <a:lnTo>
                    <a:pt x="1017" y="99"/>
                  </a:lnTo>
                  <a:lnTo>
                    <a:pt x="1025" y="107"/>
                  </a:lnTo>
                  <a:lnTo>
                    <a:pt x="1033" y="115"/>
                  </a:lnTo>
                  <a:lnTo>
                    <a:pt x="1033" y="122"/>
                  </a:lnTo>
                  <a:lnTo>
                    <a:pt x="1025" y="122"/>
                  </a:lnTo>
                  <a:lnTo>
                    <a:pt x="1017" y="130"/>
                  </a:lnTo>
                  <a:lnTo>
                    <a:pt x="1009" y="130"/>
                  </a:lnTo>
                  <a:lnTo>
                    <a:pt x="1001" y="122"/>
                  </a:lnTo>
                  <a:lnTo>
                    <a:pt x="993" y="115"/>
                  </a:lnTo>
                  <a:lnTo>
                    <a:pt x="985" y="107"/>
                  </a:lnTo>
                  <a:lnTo>
                    <a:pt x="977" y="107"/>
                  </a:lnTo>
                  <a:lnTo>
                    <a:pt x="969" y="99"/>
                  </a:lnTo>
                  <a:lnTo>
                    <a:pt x="961" y="99"/>
                  </a:lnTo>
                  <a:lnTo>
                    <a:pt x="946" y="99"/>
                  </a:lnTo>
                  <a:lnTo>
                    <a:pt x="938" y="107"/>
                  </a:lnTo>
                  <a:lnTo>
                    <a:pt x="930" y="107"/>
                  </a:lnTo>
                  <a:lnTo>
                    <a:pt x="135" y="107"/>
                  </a:lnTo>
                  <a:lnTo>
                    <a:pt x="127" y="107"/>
                  </a:lnTo>
                  <a:lnTo>
                    <a:pt x="119" y="107"/>
                  </a:lnTo>
                  <a:lnTo>
                    <a:pt x="111" y="107"/>
                  </a:lnTo>
                  <a:lnTo>
                    <a:pt x="103" y="107"/>
                  </a:lnTo>
                  <a:lnTo>
                    <a:pt x="95" y="107"/>
                  </a:lnTo>
                  <a:lnTo>
                    <a:pt x="87" y="107"/>
                  </a:lnTo>
                  <a:lnTo>
                    <a:pt x="16" y="31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78322" name="Group 498">
              <a:extLst>
                <a:ext uri="{FF2B5EF4-FFF2-40B4-BE49-F238E27FC236}">
                  <a16:creationId xmlns:a16="http://schemas.microsoft.com/office/drawing/2014/main" id="{6D964C94-8CF0-95D3-EBAF-F3F46E46B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5" y="2347"/>
              <a:ext cx="33" cy="17"/>
              <a:chOff x="3335" y="2347"/>
              <a:chExt cx="33" cy="17"/>
            </a:xfrm>
          </p:grpSpPr>
          <p:sp>
            <p:nvSpPr>
              <p:cNvPr id="78323" name="Freeform 499">
                <a:extLst>
                  <a:ext uri="{FF2B5EF4-FFF2-40B4-BE49-F238E27FC236}">
                    <a16:creationId xmlns:a16="http://schemas.microsoft.com/office/drawing/2014/main" id="{EF477B84-18B2-7566-66B8-7B7A25F3F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5" y="23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8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324" name="Freeform 500">
                <a:extLst>
                  <a:ext uri="{FF2B5EF4-FFF2-40B4-BE49-F238E27FC236}">
                    <a16:creationId xmlns:a16="http://schemas.microsoft.com/office/drawing/2014/main" id="{D5B8DB9B-56DB-02A5-88A7-8D1686591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5" y="23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8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325" name="Freeform 501">
                <a:extLst>
                  <a:ext uri="{FF2B5EF4-FFF2-40B4-BE49-F238E27FC236}">
                    <a16:creationId xmlns:a16="http://schemas.microsoft.com/office/drawing/2014/main" id="{23B08A75-3F6C-7B11-F7E6-5F406D789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3" y="23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0 h 17"/>
                  <a:gd name="T4" fmla="*/ 16 w 17"/>
                  <a:gd name="T5" fmla="*/ 16 h 17"/>
                  <a:gd name="T6" fmla="*/ 8 w 17"/>
                  <a:gd name="T7" fmla="*/ 16 h 17"/>
                  <a:gd name="T8" fmla="*/ 0 w 17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8" y="0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326" name="Freeform 502">
                <a:extLst>
                  <a:ext uri="{FF2B5EF4-FFF2-40B4-BE49-F238E27FC236}">
                    <a16:creationId xmlns:a16="http://schemas.microsoft.com/office/drawing/2014/main" id="{E4C5B39C-1A17-EC47-1F53-4E89E8CDD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3" y="23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0 h 17"/>
                  <a:gd name="T4" fmla="*/ 16 w 17"/>
                  <a:gd name="T5" fmla="*/ 16 h 17"/>
                  <a:gd name="T6" fmla="*/ 8 w 17"/>
                  <a:gd name="T7" fmla="*/ 16 h 17"/>
                  <a:gd name="T8" fmla="*/ 0 w 17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8" y="0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327" name="Freeform 503">
                <a:extLst>
                  <a:ext uri="{FF2B5EF4-FFF2-40B4-BE49-F238E27FC236}">
                    <a16:creationId xmlns:a16="http://schemas.microsoft.com/office/drawing/2014/main" id="{A13FAEF8-ABDD-20C2-24B5-BF7A59D17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23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0 h 17"/>
                  <a:gd name="T4" fmla="*/ 8 w 17"/>
                  <a:gd name="T5" fmla="*/ 8 h 17"/>
                  <a:gd name="T6" fmla="*/ 16 w 17"/>
                  <a:gd name="T7" fmla="*/ 16 h 17"/>
                  <a:gd name="T8" fmla="*/ 8 w 17"/>
                  <a:gd name="T9" fmla="*/ 16 h 17"/>
                  <a:gd name="T10" fmla="*/ 0 w 17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328" name="Freeform 504">
                <a:extLst>
                  <a:ext uri="{FF2B5EF4-FFF2-40B4-BE49-F238E27FC236}">
                    <a16:creationId xmlns:a16="http://schemas.microsoft.com/office/drawing/2014/main" id="{04BAD77B-E7A6-088E-B67A-1FC4AC81C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23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0 h 17"/>
                  <a:gd name="T4" fmla="*/ 8 w 17"/>
                  <a:gd name="T5" fmla="*/ 8 h 17"/>
                  <a:gd name="T6" fmla="*/ 16 w 17"/>
                  <a:gd name="T7" fmla="*/ 16 h 17"/>
                  <a:gd name="T8" fmla="*/ 8 w 17"/>
                  <a:gd name="T9" fmla="*/ 16 h 17"/>
                  <a:gd name="T10" fmla="*/ 0 w 17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16" y="16"/>
                    </a:ln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78329" name="Freeform 505">
              <a:extLst>
                <a:ext uri="{FF2B5EF4-FFF2-40B4-BE49-F238E27FC236}">
                  <a16:creationId xmlns:a16="http://schemas.microsoft.com/office/drawing/2014/main" id="{F5692703-9A52-A204-D181-C0D2DAC62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371"/>
              <a:ext cx="122" cy="19"/>
            </a:xfrm>
            <a:custGeom>
              <a:avLst/>
              <a:gdLst>
                <a:gd name="T0" fmla="*/ 0 w 122"/>
                <a:gd name="T1" fmla="*/ 0 h 19"/>
                <a:gd name="T2" fmla="*/ 37 w 122"/>
                <a:gd name="T3" fmla="*/ 6 h 19"/>
                <a:gd name="T4" fmla="*/ 52 w 122"/>
                <a:gd name="T5" fmla="*/ 6 h 19"/>
                <a:gd name="T6" fmla="*/ 68 w 122"/>
                <a:gd name="T7" fmla="*/ 0 h 19"/>
                <a:gd name="T8" fmla="*/ 75 w 122"/>
                <a:gd name="T9" fmla="*/ 0 h 19"/>
                <a:gd name="T10" fmla="*/ 91 w 122"/>
                <a:gd name="T11" fmla="*/ 0 h 19"/>
                <a:gd name="T12" fmla="*/ 98 w 122"/>
                <a:gd name="T13" fmla="*/ 0 h 19"/>
                <a:gd name="T14" fmla="*/ 106 w 122"/>
                <a:gd name="T15" fmla="*/ 0 h 19"/>
                <a:gd name="T16" fmla="*/ 113 w 122"/>
                <a:gd name="T17" fmla="*/ 0 h 19"/>
                <a:gd name="T18" fmla="*/ 113 w 122"/>
                <a:gd name="T19" fmla="*/ 6 h 19"/>
                <a:gd name="T20" fmla="*/ 121 w 122"/>
                <a:gd name="T21" fmla="*/ 12 h 19"/>
                <a:gd name="T22" fmla="*/ 113 w 122"/>
                <a:gd name="T23" fmla="*/ 18 h 19"/>
                <a:gd name="T24" fmla="*/ 68 w 122"/>
                <a:gd name="T25" fmla="*/ 18 h 19"/>
                <a:gd name="T26" fmla="*/ 52 w 122"/>
                <a:gd name="T27" fmla="*/ 18 h 19"/>
                <a:gd name="T28" fmla="*/ 45 w 122"/>
                <a:gd name="T29" fmla="*/ 18 h 19"/>
                <a:gd name="T30" fmla="*/ 22 w 122"/>
                <a:gd name="T31" fmla="*/ 12 h 19"/>
                <a:gd name="T32" fmla="*/ 0 w 122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19">
                  <a:moveTo>
                    <a:pt x="0" y="0"/>
                  </a:moveTo>
                  <a:lnTo>
                    <a:pt x="37" y="6"/>
                  </a:lnTo>
                  <a:lnTo>
                    <a:pt x="52" y="6"/>
                  </a:lnTo>
                  <a:lnTo>
                    <a:pt x="68" y="0"/>
                  </a:lnTo>
                  <a:lnTo>
                    <a:pt x="75" y="0"/>
                  </a:lnTo>
                  <a:lnTo>
                    <a:pt x="91" y="0"/>
                  </a:lnTo>
                  <a:lnTo>
                    <a:pt x="98" y="0"/>
                  </a:lnTo>
                  <a:lnTo>
                    <a:pt x="106" y="0"/>
                  </a:lnTo>
                  <a:lnTo>
                    <a:pt x="113" y="0"/>
                  </a:lnTo>
                  <a:lnTo>
                    <a:pt x="113" y="6"/>
                  </a:lnTo>
                  <a:lnTo>
                    <a:pt x="121" y="12"/>
                  </a:lnTo>
                  <a:lnTo>
                    <a:pt x="113" y="18"/>
                  </a:lnTo>
                  <a:lnTo>
                    <a:pt x="68" y="18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22" y="12"/>
                  </a:lnTo>
                  <a:lnTo>
                    <a:pt x="0" y="0"/>
                  </a:lnTo>
                </a:path>
              </a:pathLst>
            </a:custGeom>
            <a:solidFill>
              <a:srgbClr val="5F5F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330" name="Freeform 506">
              <a:extLst>
                <a:ext uri="{FF2B5EF4-FFF2-40B4-BE49-F238E27FC236}">
                  <a16:creationId xmlns:a16="http://schemas.microsoft.com/office/drawing/2014/main" id="{730F3E3D-B0BA-C58C-C0ED-2EEC73FDE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371"/>
              <a:ext cx="122" cy="19"/>
            </a:xfrm>
            <a:custGeom>
              <a:avLst/>
              <a:gdLst>
                <a:gd name="T0" fmla="*/ 0 w 122"/>
                <a:gd name="T1" fmla="*/ 0 h 19"/>
                <a:gd name="T2" fmla="*/ 37 w 122"/>
                <a:gd name="T3" fmla="*/ 6 h 19"/>
                <a:gd name="T4" fmla="*/ 52 w 122"/>
                <a:gd name="T5" fmla="*/ 6 h 19"/>
                <a:gd name="T6" fmla="*/ 68 w 122"/>
                <a:gd name="T7" fmla="*/ 0 h 19"/>
                <a:gd name="T8" fmla="*/ 75 w 122"/>
                <a:gd name="T9" fmla="*/ 0 h 19"/>
                <a:gd name="T10" fmla="*/ 91 w 122"/>
                <a:gd name="T11" fmla="*/ 0 h 19"/>
                <a:gd name="T12" fmla="*/ 98 w 122"/>
                <a:gd name="T13" fmla="*/ 0 h 19"/>
                <a:gd name="T14" fmla="*/ 106 w 122"/>
                <a:gd name="T15" fmla="*/ 0 h 19"/>
                <a:gd name="T16" fmla="*/ 113 w 122"/>
                <a:gd name="T17" fmla="*/ 0 h 19"/>
                <a:gd name="T18" fmla="*/ 113 w 122"/>
                <a:gd name="T19" fmla="*/ 6 h 19"/>
                <a:gd name="T20" fmla="*/ 121 w 122"/>
                <a:gd name="T21" fmla="*/ 12 h 19"/>
                <a:gd name="T22" fmla="*/ 113 w 122"/>
                <a:gd name="T23" fmla="*/ 18 h 19"/>
                <a:gd name="T24" fmla="*/ 68 w 122"/>
                <a:gd name="T25" fmla="*/ 18 h 19"/>
                <a:gd name="T26" fmla="*/ 52 w 122"/>
                <a:gd name="T27" fmla="*/ 18 h 19"/>
                <a:gd name="T28" fmla="*/ 45 w 122"/>
                <a:gd name="T29" fmla="*/ 18 h 19"/>
                <a:gd name="T30" fmla="*/ 22 w 122"/>
                <a:gd name="T31" fmla="*/ 12 h 19"/>
                <a:gd name="T32" fmla="*/ 0 w 122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19">
                  <a:moveTo>
                    <a:pt x="0" y="0"/>
                  </a:moveTo>
                  <a:lnTo>
                    <a:pt x="37" y="6"/>
                  </a:lnTo>
                  <a:lnTo>
                    <a:pt x="52" y="6"/>
                  </a:lnTo>
                  <a:lnTo>
                    <a:pt x="68" y="0"/>
                  </a:lnTo>
                  <a:lnTo>
                    <a:pt x="75" y="0"/>
                  </a:lnTo>
                  <a:lnTo>
                    <a:pt x="91" y="0"/>
                  </a:lnTo>
                  <a:lnTo>
                    <a:pt x="98" y="0"/>
                  </a:lnTo>
                  <a:lnTo>
                    <a:pt x="106" y="0"/>
                  </a:lnTo>
                  <a:lnTo>
                    <a:pt x="113" y="0"/>
                  </a:lnTo>
                  <a:lnTo>
                    <a:pt x="113" y="6"/>
                  </a:lnTo>
                  <a:lnTo>
                    <a:pt x="121" y="12"/>
                  </a:lnTo>
                  <a:lnTo>
                    <a:pt x="113" y="18"/>
                  </a:lnTo>
                  <a:lnTo>
                    <a:pt x="68" y="18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22" y="12"/>
                  </a:lnTo>
                  <a:lnTo>
                    <a:pt x="0" y="0"/>
                  </a:lnTo>
                </a:path>
              </a:pathLst>
            </a:custGeom>
            <a:solidFill>
              <a:srgbClr val="5F5F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78331" name="Group 507">
              <a:extLst>
                <a:ext uri="{FF2B5EF4-FFF2-40B4-BE49-F238E27FC236}">
                  <a16:creationId xmlns:a16="http://schemas.microsoft.com/office/drawing/2014/main" id="{245A5BE9-DCAE-8CE0-1C7F-43FAB1F383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4" y="2363"/>
              <a:ext cx="346" cy="99"/>
              <a:chOff x="2704" y="2363"/>
              <a:chExt cx="346" cy="99"/>
            </a:xfrm>
          </p:grpSpPr>
          <p:grpSp>
            <p:nvGrpSpPr>
              <p:cNvPr id="78332" name="Group 508">
                <a:extLst>
                  <a:ext uri="{FF2B5EF4-FFF2-40B4-BE49-F238E27FC236}">
                    <a16:creationId xmlns:a16="http://schemas.microsoft.com/office/drawing/2014/main" id="{3569C525-1347-B9CE-7BB7-7FCF5A9C2A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04" y="2363"/>
                <a:ext cx="346" cy="59"/>
                <a:chOff x="2704" y="2363"/>
                <a:chExt cx="346" cy="59"/>
              </a:xfrm>
            </p:grpSpPr>
            <p:sp>
              <p:nvSpPr>
                <p:cNvPr id="78333" name="Freeform 509">
                  <a:extLst>
                    <a:ext uri="{FF2B5EF4-FFF2-40B4-BE49-F238E27FC236}">
                      <a16:creationId xmlns:a16="http://schemas.microsoft.com/office/drawing/2014/main" id="{E053E077-ECB7-AFA2-4E18-0FC785192D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4" y="2363"/>
                  <a:ext cx="346" cy="59"/>
                </a:xfrm>
                <a:custGeom>
                  <a:avLst/>
                  <a:gdLst>
                    <a:gd name="T0" fmla="*/ 86 w 346"/>
                    <a:gd name="T1" fmla="*/ 7 h 59"/>
                    <a:gd name="T2" fmla="*/ 71 w 346"/>
                    <a:gd name="T3" fmla="*/ 15 h 59"/>
                    <a:gd name="T4" fmla="*/ 55 w 346"/>
                    <a:gd name="T5" fmla="*/ 22 h 59"/>
                    <a:gd name="T6" fmla="*/ 47 w 346"/>
                    <a:gd name="T7" fmla="*/ 22 h 59"/>
                    <a:gd name="T8" fmla="*/ 31 w 346"/>
                    <a:gd name="T9" fmla="*/ 29 h 59"/>
                    <a:gd name="T10" fmla="*/ 16 w 346"/>
                    <a:gd name="T11" fmla="*/ 29 h 59"/>
                    <a:gd name="T12" fmla="*/ 8 w 346"/>
                    <a:gd name="T13" fmla="*/ 36 h 59"/>
                    <a:gd name="T14" fmla="*/ 0 w 346"/>
                    <a:gd name="T15" fmla="*/ 36 h 59"/>
                    <a:gd name="T16" fmla="*/ 0 w 346"/>
                    <a:gd name="T17" fmla="*/ 44 h 59"/>
                    <a:gd name="T18" fmla="*/ 0 w 346"/>
                    <a:gd name="T19" fmla="*/ 51 h 59"/>
                    <a:gd name="T20" fmla="*/ 8 w 346"/>
                    <a:gd name="T21" fmla="*/ 51 h 59"/>
                    <a:gd name="T22" fmla="*/ 16 w 346"/>
                    <a:gd name="T23" fmla="*/ 51 h 59"/>
                    <a:gd name="T24" fmla="*/ 31 w 346"/>
                    <a:gd name="T25" fmla="*/ 58 h 59"/>
                    <a:gd name="T26" fmla="*/ 47 w 346"/>
                    <a:gd name="T27" fmla="*/ 58 h 59"/>
                    <a:gd name="T28" fmla="*/ 55 w 346"/>
                    <a:gd name="T29" fmla="*/ 58 h 59"/>
                    <a:gd name="T30" fmla="*/ 94 w 346"/>
                    <a:gd name="T31" fmla="*/ 58 h 59"/>
                    <a:gd name="T32" fmla="*/ 118 w 346"/>
                    <a:gd name="T33" fmla="*/ 58 h 59"/>
                    <a:gd name="T34" fmla="*/ 156 w 346"/>
                    <a:gd name="T35" fmla="*/ 58 h 59"/>
                    <a:gd name="T36" fmla="*/ 196 w 346"/>
                    <a:gd name="T37" fmla="*/ 58 h 59"/>
                    <a:gd name="T38" fmla="*/ 274 w 346"/>
                    <a:gd name="T39" fmla="*/ 58 h 59"/>
                    <a:gd name="T40" fmla="*/ 298 w 346"/>
                    <a:gd name="T41" fmla="*/ 58 h 59"/>
                    <a:gd name="T42" fmla="*/ 306 w 346"/>
                    <a:gd name="T43" fmla="*/ 58 h 59"/>
                    <a:gd name="T44" fmla="*/ 314 w 346"/>
                    <a:gd name="T45" fmla="*/ 51 h 59"/>
                    <a:gd name="T46" fmla="*/ 329 w 346"/>
                    <a:gd name="T47" fmla="*/ 51 h 59"/>
                    <a:gd name="T48" fmla="*/ 337 w 346"/>
                    <a:gd name="T49" fmla="*/ 44 h 59"/>
                    <a:gd name="T50" fmla="*/ 345 w 346"/>
                    <a:gd name="T51" fmla="*/ 44 h 59"/>
                    <a:gd name="T52" fmla="*/ 345 w 346"/>
                    <a:gd name="T53" fmla="*/ 36 h 59"/>
                    <a:gd name="T54" fmla="*/ 345 w 346"/>
                    <a:gd name="T55" fmla="*/ 29 h 59"/>
                    <a:gd name="T56" fmla="*/ 337 w 346"/>
                    <a:gd name="T57" fmla="*/ 29 h 59"/>
                    <a:gd name="T58" fmla="*/ 329 w 346"/>
                    <a:gd name="T59" fmla="*/ 22 h 59"/>
                    <a:gd name="T60" fmla="*/ 321 w 346"/>
                    <a:gd name="T61" fmla="*/ 15 h 59"/>
                    <a:gd name="T62" fmla="*/ 314 w 346"/>
                    <a:gd name="T63" fmla="*/ 15 h 59"/>
                    <a:gd name="T64" fmla="*/ 298 w 346"/>
                    <a:gd name="T65" fmla="*/ 7 h 59"/>
                    <a:gd name="T66" fmla="*/ 290 w 346"/>
                    <a:gd name="T67" fmla="*/ 7 h 59"/>
                    <a:gd name="T68" fmla="*/ 282 w 346"/>
                    <a:gd name="T69" fmla="*/ 7 h 59"/>
                    <a:gd name="T70" fmla="*/ 266 w 346"/>
                    <a:gd name="T71" fmla="*/ 7 h 59"/>
                    <a:gd name="T72" fmla="*/ 259 w 346"/>
                    <a:gd name="T73" fmla="*/ 7 h 59"/>
                    <a:gd name="T74" fmla="*/ 235 w 346"/>
                    <a:gd name="T75" fmla="*/ 0 h 59"/>
                    <a:gd name="T76" fmla="*/ 219 w 346"/>
                    <a:gd name="T77" fmla="*/ 7 h 59"/>
                    <a:gd name="T78" fmla="*/ 86 w 346"/>
                    <a:gd name="T79" fmla="*/ 7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46" h="59">
                      <a:moveTo>
                        <a:pt x="86" y="7"/>
                      </a:moveTo>
                      <a:lnTo>
                        <a:pt x="71" y="15"/>
                      </a:lnTo>
                      <a:lnTo>
                        <a:pt x="55" y="22"/>
                      </a:lnTo>
                      <a:lnTo>
                        <a:pt x="47" y="22"/>
                      </a:lnTo>
                      <a:lnTo>
                        <a:pt x="31" y="29"/>
                      </a:lnTo>
                      <a:lnTo>
                        <a:pt x="16" y="29"/>
                      </a:lnTo>
                      <a:lnTo>
                        <a:pt x="8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0" y="51"/>
                      </a:lnTo>
                      <a:lnTo>
                        <a:pt x="8" y="51"/>
                      </a:lnTo>
                      <a:lnTo>
                        <a:pt x="16" y="51"/>
                      </a:lnTo>
                      <a:lnTo>
                        <a:pt x="31" y="58"/>
                      </a:lnTo>
                      <a:lnTo>
                        <a:pt x="47" y="58"/>
                      </a:lnTo>
                      <a:lnTo>
                        <a:pt x="55" y="58"/>
                      </a:lnTo>
                      <a:lnTo>
                        <a:pt x="94" y="58"/>
                      </a:lnTo>
                      <a:lnTo>
                        <a:pt x="118" y="58"/>
                      </a:lnTo>
                      <a:lnTo>
                        <a:pt x="156" y="58"/>
                      </a:lnTo>
                      <a:lnTo>
                        <a:pt x="196" y="58"/>
                      </a:lnTo>
                      <a:lnTo>
                        <a:pt x="274" y="58"/>
                      </a:lnTo>
                      <a:lnTo>
                        <a:pt x="298" y="58"/>
                      </a:lnTo>
                      <a:lnTo>
                        <a:pt x="306" y="58"/>
                      </a:lnTo>
                      <a:lnTo>
                        <a:pt x="314" y="51"/>
                      </a:lnTo>
                      <a:lnTo>
                        <a:pt x="329" y="51"/>
                      </a:lnTo>
                      <a:lnTo>
                        <a:pt x="337" y="44"/>
                      </a:lnTo>
                      <a:lnTo>
                        <a:pt x="345" y="44"/>
                      </a:lnTo>
                      <a:lnTo>
                        <a:pt x="345" y="36"/>
                      </a:lnTo>
                      <a:lnTo>
                        <a:pt x="345" y="29"/>
                      </a:lnTo>
                      <a:lnTo>
                        <a:pt x="337" y="29"/>
                      </a:lnTo>
                      <a:lnTo>
                        <a:pt x="329" y="22"/>
                      </a:lnTo>
                      <a:lnTo>
                        <a:pt x="321" y="15"/>
                      </a:lnTo>
                      <a:lnTo>
                        <a:pt x="314" y="15"/>
                      </a:lnTo>
                      <a:lnTo>
                        <a:pt x="298" y="7"/>
                      </a:lnTo>
                      <a:lnTo>
                        <a:pt x="290" y="7"/>
                      </a:lnTo>
                      <a:lnTo>
                        <a:pt x="282" y="7"/>
                      </a:lnTo>
                      <a:lnTo>
                        <a:pt x="266" y="7"/>
                      </a:lnTo>
                      <a:lnTo>
                        <a:pt x="259" y="7"/>
                      </a:lnTo>
                      <a:lnTo>
                        <a:pt x="235" y="0"/>
                      </a:lnTo>
                      <a:lnTo>
                        <a:pt x="219" y="7"/>
                      </a:lnTo>
                      <a:lnTo>
                        <a:pt x="86" y="7"/>
                      </a:lnTo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334" name="Freeform 510">
                  <a:extLst>
                    <a:ext uri="{FF2B5EF4-FFF2-40B4-BE49-F238E27FC236}">
                      <a16:creationId xmlns:a16="http://schemas.microsoft.com/office/drawing/2014/main" id="{FE80742A-0C29-04B7-B6A3-E4028A223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4" y="2363"/>
                  <a:ext cx="346" cy="59"/>
                </a:xfrm>
                <a:custGeom>
                  <a:avLst/>
                  <a:gdLst>
                    <a:gd name="T0" fmla="*/ 86 w 346"/>
                    <a:gd name="T1" fmla="*/ 7 h 59"/>
                    <a:gd name="T2" fmla="*/ 71 w 346"/>
                    <a:gd name="T3" fmla="*/ 15 h 59"/>
                    <a:gd name="T4" fmla="*/ 55 w 346"/>
                    <a:gd name="T5" fmla="*/ 22 h 59"/>
                    <a:gd name="T6" fmla="*/ 47 w 346"/>
                    <a:gd name="T7" fmla="*/ 22 h 59"/>
                    <a:gd name="T8" fmla="*/ 31 w 346"/>
                    <a:gd name="T9" fmla="*/ 29 h 59"/>
                    <a:gd name="T10" fmla="*/ 16 w 346"/>
                    <a:gd name="T11" fmla="*/ 29 h 59"/>
                    <a:gd name="T12" fmla="*/ 8 w 346"/>
                    <a:gd name="T13" fmla="*/ 36 h 59"/>
                    <a:gd name="T14" fmla="*/ 0 w 346"/>
                    <a:gd name="T15" fmla="*/ 36 h 59"/>
                    <a:gd name="T16" fmla="*/ 0 w 346"/>
                    <a:gd name="T17" fmla="*/ 44 h 59"/>
                    <a:gd name="T18" fmla="*/ 0 w 346"/>
                    <a:gd name="T19" fmla="*/ 51 h 59"/>
                    <a:gd name="T20" fmla="*/ 8 w 346"/>
                    <a:gd name="T21" fmla="*/ 51 h 59"/>
                    <a:gd name="T22" fmla="*/ 16 w 346"/>
                    <a:gd name="T23" fmla="*/ 51 h 59"/>
                    <a:gd name="T24" fmla="*/ 31 w 346"/>
                    <a:gd name="T25" fmla="*/ 58 h 59"/>
                    <a:gd name="T26" fmla="*/ 47 w 346"/>
                    <a:gd name="T27" fmla="*/ 58 h 59"/>
                    <a:gd name="T28" fmla="*/ 55 w 346"/>
                    <a:gd name="T29" fmla="*/ 58 h 59"/>
                    <a:gd name="T30" fmla="*/ 94 w 346"/>
                    <a:gd name="T31" fmla="*/ 58 h 59"/>
                    <a:gd name="T32" fmla="*/ 118 w 346"/>
                    <a:gd name="T33" fmla="*/ 58 h 59"/>
                    <a:gd name="T34" fmla="*/ 156 w 346"/>
                    <a:gd name="T35" fmla="*/ 58 h 59"/>
                    <a:gd name="T36" fmla="*/ 196 w 346"/>
                    <a:gd name="T37" fmla="*/ 58 h 59"/>
                    <a:gd name="T38" fmla="*/ 274 w 346"/>
                    <a:gd name="T39" fmla="*/ 58 h 59"/>
                    <a:gd name="T40" fmla="*/ 298 w 346"/>
                    <a:gd name="T41" fmla="*/ 58 h 59"/>
                    <a:gd name="T42" fmla="*/ 306 w 346"/>
                    <a:gd name="T43" fmla="*/ 58 h 59"/>
                    <a:gd name="T44" fmla="*/ 314 w 346"/>
                    <a:gd name="T45" fmla="*/ 51 h 59"/>
                    <a:gd name="T46" fmla="*/ 329 w 346"/>
                    <a:gd name="T47" fmla="*/ 51 h 59"/>
                    <a:gd name="T48" fmla="*/ 337 w 346"/>
                    <a:gd name="T49" fmla="*/ 44 h 59"/>
                    <a:gd name="T50" fmla="*/ 345 w 346"/>
                    <a:gd name="T51" fmla="*/ 44 h 59"/>
                    <a:gd name="T52" fmla="*/ 345 w 346"/>
                    <a:gd name="T53" fmla="*/ 36 h 59"/>
                    <a:gd name="T54" fmla="*/ 345 w 346"/>
                    <a:gd name="T55" fmla="*/ 29 h 59"/>
                    <a:gd name="T56" fmla="*/ 337 w 346"/>
                    <a:gd name="T57" fmla="*/ 29 h 59"/>
                    <a:gd name="T58" fmla="*/ 329 w 346"/>
                    <a:gd name="T59" fmla="*/ 22 h 59"/>
                    <a:gd name="T60" fmla="*/ 321 w 346"/>
                    <a:gd name="T61" fmla="*/ 15 h 59"/>
                    <a:gd name="T62" fmla="*/ 314 w 346"/>
                    <a:gd name="T63" fmla="*/ 15 h 59"/>
                    <a:gd name="T64" fmla="*/ 298 w 346"/>
                    <a:gd name="T65" fmla="*/ 7 h 59"/>
                    <a:gd name="T66" fmla="*/ 290 w 346"/>
                    <a:gd name="T67" fmla="*/ 7 h 59"/>
                    <a:gd name="T68" fmla="*/ 282 w 346"/>
                    <a:gd name="T69" fmla="*/ 7 h 59"/>
                    <a:gd name="T70" fmla="*/ 266 w 346"/>
                    <a:gd name="T71" fmla="*/ 7 h 59"/>
                    <a:gd name="T72" fmla="*/ 259 w 346"/>
                    <a:gd name="T73" fmla="*/ 7 h 59"/>
                    <a:gd name="T74" fmla="*/ 235 w 346"/>
                    <a:gd name="T75" fmla="*/ 0 h 59"/>
                    <a:gd name="T76" fmla="*/ 219 w 346"/>
                    <a:gd name="T77" fmla="*/ 7 h 59"/>
                    <a:gd name="T78" fmla="*/ 86 w 346"/>
                    <a:gd name="T79" fmla="*/ 7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46" h="59">
                      <a:moveTo>
                        <a:pt x="86" y="7"/>
                      </a:moveTo>
                      <a:lnTo>
                        <a:pt x="71" y="15"/>
                      </a:lnTo>
                      <a:lnTo>
                        <a:pt x="55" y="22"/>
                      </a:lnTo>
                      <a:lnTo>
                        <a:pt x="47" y="22"/>
                      </a:lnTo>
                      <a:lnTo>
                        <a:pt x="31" y="29"/>
                      </a:lnTo>
                      <a:lnTo>
                        <a:pt x="16" y="29"/>
                      </a:lnTo>
                      <a:lnTo>
                        <a:pt x="8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0" y="51"/>
                      </a:lnTo>
                      <a:lnTo>
                        <a:pt x="8" y="51"/>
                      </a:lnTo>
                      <a:lnTo>
                        <a:pt x="16" y="51"/>
                      </a:lnTo>
                      <a:lnTo>
                        <a:pt x="31" y="58"/>
                      </a:lnTo>
                      <a:lnTo>
                        <a:pt x="47" y="58"/>
                      </a:lnTo>
                      <a:lnTo>
                        <a:pt x="55" y="58"/>
                      </a:lnTo>
                      <a:lnTo>
                        <a:pt x="94" y="58"/>
                      </a:lnTo>
                      <a:lnTo>
                        <a:pt x="118" y="58"/>
                      </a:lnTo>
                      <a:lnTo>
                        <a:pt x="156" y="58"/>
                      </a:lnTo>
                      <a:lnTo>
                        <a:pt x="196" y="58"/>
                      </a:lnTo>
                      <a:lnTo>
                        <a:pt x="274" y="58"/>
                      </a:lnTo>
                      <a:lnTo>
                        <a:pt x="298" y="58"/>
                      </a:lnTo>
                      <a:lnTo>
                        <a:pt x="306" y="58"/>
                      </a:lnTo>
                      <a:lnTo>
                        <a:pt x="314" y="51"/>
                      </a:lnTo>
                      <a:lnTo>
                        <a:pt x="329" y="51"/>
                      </a:lnTo>
                      <a:lnTo>
                        <a:pt x="337" y="44"/>
                      </a:lnTo>
                      <a:lnTo>
                        <a:pt x="345" y="44"/>
                      </a:lnTo>
                      <a:lnTo>
                        <a:pt x="345" y="36"/>
                      </a:lnTo>
                      <a:lnTo>
                        <a:pt x="345" y="29"/>
                      </a:lnTo>
                      <a:lnTo>
                        <a:pt x="337" y="29"/>
                      </a:lnTo>
                      <a:lnTo>
                        <a:pt x="329" y="22"/>
                      </a:lnTo>
                      <a:lnTo>
                        <a:pt x="321" y="15"/>
                      </a:lnTo>
                      <a:lnTo>
                        <a:pt x="314" y="15"/>
                      </a:lnTo>
                      <a:lnTo>
                        <a:pt x="298" y="7"/>
                      </a:lnTo>
                      <a:lnTo>
                        <a:pt x="290" y="7"/>
                      </a:lnTo>
                      <a:lnTo>
                        <a:pt x="282" y="7"/>
                      </a:lnTo>
                      <a:lnTo>
                        <a:pt x="266" y="7"/>
                      </a:lnTo>
                      <a:lnTo>
                        <a:pt x="259" y="7"/>
                      </a:lnTo>
                      <a:lnTo>
                        <a:pt x="235" y="0"/>
                      </a:lnTo>
                      <a:lnTo>
                        <a:pt x="219" y="7"/>
                      </a:lnTo>
                      <a:lnTo>
                        <a:pt x="86" y="7"/>
                      </a:lnTo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335" name="Freeform 511">
                  <a:extLst>
                    <a:ext uri="{FF2B5EF4-FFF2-40B4-BE49-F238E27FC236}">
                      <a16:creationId xmlns:a16="http://schemas.microsoft.com/office/drawing/2014/main" id="{E5A531B6-B860-100B-C4F5-BCCADF9509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4" y="2371"/>
                  <a:ext cx="346" cy="51"/>
                </a:xfrm>
                <a:custGeom>
                  <a:avLst/>
                  <a:gdLst>
                    <a:gd name="T0" fmla="*/ 86 w 346"/>
                    <a:gd name="T1" fmla="*/ 0 h 51"/>
                    <a:gd name="T2" fmla="*/ 86 w 346"/>
                    <a:gd name="T3" fmla="*/ 7 h 51"/>
                    <a:gd name="T4" fmla="*/ 86 w 346"/>
                    <a:gd name="T5" fmla="*/ 14 h 51"/>
                    <a:gd name="T6" fmla="*/ 86 w 346"/>
                    <a:gd name="T7" fmla="*/ 21 h 51"/>
                    <a:gd name="T8" fmla="*/ 86 w 346"/>
                    <a:gd name="T9" fmla="*/ 29 h 51"/>
                    <a:gd name="T10" fmla="*/ 79 w 346"/>
                    <a:gd name="T11" fmla="*/ 36 h 51"/>
                    <a:gd name="T12" fmla="*/ 63 w 346"/>
                    <a:gd name="T13" fmla="*/ 36 h 51"/>
                    <a:gd name="T14" fmla="*/ 55 w 346"/>
                    <a:gd name="T15" fmla="*/ 36 h 51"/>
                    <a:gd name="T16" fmla="*/ 47 w 346"/>
                    <a:gd name="T17" fmla="*/ 36 h 51"/>
                    <a:gd name="T18" fmla="*/ 39 w 346"/>
                    <a:gd name="T19" fmla="*/ 36 h 51"/>
                    <a:gd name="T20" fmla="*/ 24 w 346"/>
                    <a:gd name="T21" fmla="*/ 36 h 51"/>
                    <a:gd name="T22" fmla="*/ 16 w 346"/>
                    <a:gd name="T23" fmla="*/ 36 h 51"/>
                    <a:gd name="T24" fmla="*/ 8 w 346"/>
                    <a:gd name="T25" fmla="*/ 36 h 51"/>
                    <a:gd name="T26" fmla="*/ 0 w 346"/>
                    <a:gd name="T27" fmla="*/ 36 h 51"/>
                    <a:gd name="T28" fmla="*/ 0 w 346"/>
                    <a:gd name="T29" fmla="*/ 43 h 51"/>
                    <a:gd name="T30" fmla="*/ 8 w 346"/>
                    <a:gd name="T31" fmla="*/ 43 h 51"/>
                    <a:gd name="T32" fmla="*/ 16 w 346"/>
                    <a:gd name="T33" fmla="*/ 43 h 51"/>
                    <a:gd name="T34" fmla="*/ 31 w 346"/>
                    <a:gd name="T35" fmla="*/ 50 h 51"/>
                    <a:gd name="T36" fmla="*/ 39 w 346"/>
                    <a:gd name="T37" fmla="*/ 50 h 51"/>
                    <a:gd name="T38" fmla="*/ 55 w 346"/>
                    <a:gd name="T39" fmla="*/ 50 h 51"/>
                    <a:gd name="T40" fmla="*/ 118 w 346"/>
                    <a:gd name="T41" fmla="*/ 50 h 51"/>
                    <a:gd name="T42" fmla="*/ 164 w 346"/>
                    <a:gd name="T43" fmla="*/ 50 h 51"/>
                    <a:gd name="T44" fmla="*/ 196 w 346"/>
                    <a:gd name="T45" fmla="*/ 50 h 51"/>
                    <a:gd name="T46" fmla="*/ 274 w 346"/>
                    <a:gd name="T47" fmla="*/ 50 h 51"/>
                    <a:gd name="T48" fmla="*/ 290 w 346"/>
                    <a:gd name="T49" fmla="*/ 50 h 51"/>
                    <a:gd name="T50" fmla="*/ 306 w 346"/>
                    <a:gd name="T51" fmla="*/ 50 h 51"/>
                    <a:gd name="T52" fmla="*/ 314 w 346"/>
                    <a:gd name="T53" fmla="*/ 50 h 51"/>
                    <a:gd name="T54" fmla="*/ 321 w 346"/>
                    <a:gd name="T55" fmla="*/ 43 h 51"/>
                    <a:gd name="T56" fmla="*/ 329 w 346"/>
                    <a:gd name="T57" fmla="*/ 43 h 51"/>
                    <a:gd name="T58" fmla="*/ 337 w 346"/>
                    <a:gd name="T59" fmla="*/ 36 h 51"/>
                    <a:gd name="T60" fmla="*/ 345 w 346"/>
                    <a:gd name="T61" fmla="*/ 29 h 51"/>
                    <a:gd name="T62" fmla="*/ 345 w 346"/>
                    <a:gd name="T63" fmla="*/ 21 h 51"/>
                    <a:gd name="T64" fmla="*/ 337 w 346"/>
                    <a:gd name="T65" fmla="*/ 21 h 51"/>
                    <a:gd name="T66" fmla="*/ 329 w 346"/>
                    <a:gd name="T67" fmla="*/ 29 h 51"/>
                    <a:gd name="T68" fmla="*/ 321 w 346"/>
                    <a:gd name="T69" fmla="*/ 29 h 51"/>
                    <a:gd name="T70" fmla="*/ 306 w 346"/>
                    <a:gd name="T71" fmla="*/ 29 h 51"/>
                    <a:gd name="T72" fmla="*/ 290 w 346"/>
                    <a:gd name="T73" fmla="*/ 29 h 51"/>
                    <a:gd name="T74" fmla="*/ 196 w 346"/>
                    <a:gd name="T75" fmla="*/ 21 h 51"/>
                    <a:gd name="T76" fmla="*/ 188 w 346"/>
                    <a:gd name="T77" fmla="*/ 21 h 51"/>
                    <a:gd name="T78" fmla="*/ 172 w 346"/>
                    <a:gd name="T79" fmla="*/ 21 h 51"/>
                    <a:gd name="T80" fmla="*/ 148 w 346"/>
                    <a:gd name="T81" fmla="*/ 14 h 51"/>
                    <a:gd name="T82" fmla="*/ 148 w 346"/>
                    <a:gd name="T83" fmla="*/ 7 h 51"/>
                    <a:gd name="T84" fmla="*/ 134 w 346"/>
                    <a:gd name="T85" fmla="*/ 7 h 51"/>
                    <a:gd name="T86" fmla="*/ 118 w 346"/>
                    <a:gd name="T87" fmla="*/ 0 h 51"/>
                    <a:gd name="T88" fmla="*/ 102 w 346"/>
                    <a:gd name="T89" fmla="*/ 0 h 51"/>
                    <a:gd name="T90" fmla="*/ 86 w 346"/>
                    <a:gd name="T91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6" h="51">
                      <a:moveTo>
                        <a:pt x="86" y="0"/>
                      </a:moveTo>
                      <a:lnTo>
                        <a:pt x="86" y="7"/>
                      </a:lnTo>
                      <a:lnTo>
                        <a:pt x="86" y="14"/>
                      </a:lnTo>
                      <a:lnTo>
                        <a:pt x="86" y="21"/>
                      </a:lnTo>
                      <a:lnTo>
                        <a:pt x="86" y="29"/>
                      </a:lnTo>
                      <a:lnTo>
                        <a:pt x="79" y="36"/>
                      </a:lnTo>
                      <a:lnTo>
                        <a:pt x="63" y="36"/>
                      </a:lnTo>
                      <a:lnTo>
                        <a:pt x="55" y="36"/>
                      </a:lnTo>
                      <a:lnTo>
                        <a:pt x="47" y="36"/>
                      </a:lnTo>
                      <a:lnTo>
                        <a:pt x="39" y="36"/>
                      </a:lnTo>
                      <a:lnTo>
                        <a:pt x="24" y="36"/>
                      </a:lnTo>
                      <a:lnTo>
                        <a:pt x="16" y="36"/>
                      </a:lnTo>
                      <a:lnTo>
                        <a:pt x="8" y="36"/>
                      </a:lnTo>
                      <a:lnTo>
                        <a:pt x="0" y="36"/>
                      </a:lnTo>
                      <a:lnTo>
                        <a:pt x="0" y="43"/>
                      </a:lnTo>
                      <a:lnTo>
                        <a:pt x="8" y="43"/>
                      </a:lnTo>
                      <a:lnTo>
                        <a:pt x="16" y="43"/>
                      </a:lnTo>
                      <a:lnTo>
                        <a:pt x="31" y="50"/>
                      </a:lnTo>
                      <a:lnTo>
                        <a:pt x="39" y="50"/>
                      </a:lnTo>
                      <a:lnTo>
                        <a:pt x="55" y="50"/>
                      </a:lnTo>
                      <a:lnTo>
                        <a:pt x="118" y="50"/>
                      </a:lnTo>
                      <a:lnTo>
                        <a:pt x="164" y="50"/>
                      </a:lnTo>
                      <a:lnTo>
                        <a:pt x="196" y="50"/>
                      </a:lnTo>
                      <a:lnTo>
                        <a:pt x="274" y="50"/>
                      </a:lnTo>
                      <a:lnTo>
                        <a:pt x="290" y="50"/>
                      </a:lnTo>
                      <a:lnTo>
                        <a:pt x="306" y="50"/>
                      </a:lnTo>
                      <a:lnTo>
                        <a:pt x="314" y="50"/>
                      </a:lnTo>
                      <a:lnTo>
                        <a:pt x="321" y="43"/>
                      </a:lnTo>
                      <a:lnTo>
                        <a:pt x="329" y="43"/>
                      </a:lnTo>
                      <a:lnTo>
                        <a:pt x="337" y="36"/>
                      </a:lnTo>
                      <a:lnTo>
                        <a:pt x="345" y="29"/>
                      </a:lnTo>
                      <a:lnTo>
                        <a:pt x="345" y="21"/>
                      </a:lnTo>
                      <a:lnTo>
                        <a:pt x="337" y="21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06" y="29"/>
                      </a:lnTo>
                      <a:lnTo>
                        <a:pt x="290" y="29"/>
                      </a:lnTo>
                      <a:lnTo>
                        <a:pt x="196" y="21"/>
                      </a:lnTo>
                      <a:lnTo>
                        <a:pt x="188" y="21"/>
                      </a:lnTo>
                      <a:lnTo>
                        <a:pt x="172" y="21"/>
                      </a:lnTo>
                      <a:lnTo>
                        <a:pt x="148" y="14"/>
                      </a:lnTo>
                      <a:lnTo>
                        <a:pt x="148" y="7"/>
                      </a:lnTo>
                      <a:lnTo>
                        <a:pt x="134" y="7"/>
                      </a:lnTo>
                      <a:lnTo>
                        <a:pt x="118" y="0"/>
                      </a:lnTo>
                      <a:lnTo>
                        <a:pt x="102" y="0"/>
                      </a:lnTo>
                      <a:lnTo>
                        <a:pt x="86" y="0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336" name="Freeform 512">
                  <a:extLst>
                    <a:ext uri="{FF2B5EF4-FFF2-40B4-BE49-F238E27FC236}">
                      <a16:creationId xmlns:a16="http://schemas.microsoft.com/office/drawing/2014/main" id="{88304D28-00DD-48A2-5E8E-E01EE3497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4" y="2371"/>
                  <a:ext cx="346" cy="51"/>
                </a:xfrm>
                <a:custGeom>
                  <a:avLst/>
                  <a:gdLst>
                    <a:gd name="T0" fmla="*/ 86 w 346"/>
                    <a:gd name="T1" fmla="*/ 0 h 51"/>
                    <a:gd name="T2" fmla="*/ 86 w 346"/>
                    <a:gd name="T3" fmla="*/ 7 h 51"/>
                    <a:gd name="T4" fmla="*/ 86 w 346"/>
                    <a:gd name="T5" fmla="*/ 14 h 51"/>
                    <a:gd name="T6" fmla="*/ 86 w 346"/>
                    <a:gd name="T7" fmla="*/ 21 h 51"/>
                    <a:gd name="T8" fmla="*/ 86 w 346"/>
                    <a:gd name="T9" fmla="*/ 29 h 51"/>
                    <a:gd name="T10" fmla="*/ 79 w 346"/>
                    <a:gd name="T11" fmla="*/ 36 h 51"/>
                    <a:gd name="T12" fmla="*/ 63 w 346"/>
                    <a:gd name="T13" fmla="*/ 36 h 51"/>
                    <a:gd name="T14" fmla="*/ 55 w 346"/>
                    <a:gd name="T15" fmla="*/ 36 h 51"/>
                    <a:gd name="T16" fmla="*/ 47 w 346"/>
                    <a:gd name="T17" fmla="*/ 36 h 51"/>
                    <a:gd name="T18" fmla="*/ 39 w 346"/>
                    <a:gd name="T19" fmla="*/ 36 h 51"/>
                    <a:gd name="T20" fmla="*/ 24 w 346"/>
                    <a:gd name="T21" fmla="*/ 36 h 51"/>
                    <a:gd name="T22" fmla="*/ 16 w 346"/>
                    <a:gd name="T23" fmla="*/ 36 h 51"/>
                    <a:gd name="T24" fmla="*/ 8 w 346"/>
                    <a:gd name="T25" fmla="*/ 36 h 51"/>
                    <a:gd name="T26" fmla="*/ 0 w 346"/>
                    <a:gd name="T27" fmla="*/ 36 h 51"/>
                    <a:gd name="T28" fmla="*/ 0 w 346"/>
                    <a:gd name="T29" fmla="*/ 43 h 51"/>
                    <a:gd name="T30" fmla="*/ 8 w 346"/>
                    <a:gd name="T31" fmla="*/ 43 h 51"/>
                    <a:gd name="T32" fmla="*/ 16 w 346"/>
                    <a:gd name="T33" fmla="*/ 43 h 51"/>
                    <a:gd name="T34" fmla="*/ 31 w 346"/>
                    <a:gd name="T35" fmla="*/ 50 h 51"/>
                    <a:gd name="T36" fmla="*/ 39 w 346"/>
                    <a:gd name="T37" fmla="*/ 50 h 51"/>
                    <a:gd name="T38" fmla="*/ 55 w 346"/>
                    <a:gd name="T39" fmla="*/ 50 h 51"/>
                    <a:gd name="T40" fmla="*/ 118 w 346"/>
                    <a:gd name="T41" fmla="*/ 50 h 51"/>
                    <a:gd name="T42" fmla="*/ 164 w 346"/>
                    <a:gd name="T43" fmla="*/ 50 h 51"/>
                    <a:gd name="T44" fmla="*/ 196 w 346"/>
                    <a:gd name="T45" fmla="*/ 50 h 51"/>
                    <a:gd name="T46" fmla="*/ 274 w 346"/>
                    <a:gd name="T47" fmla="*/ 50 h 51"/>
                    <a:gd name="T48" fmla="*/ 290 w 346"/>
                    <a:gd name="T49" fmla="*/ 50 h 51"/>
                    <a:gd name="T50" fmla="*/ 306 w 346"/>
                    <a:gd name="T51" fmla="*/ 50 h 51"/>
                    <a:gd name="T52" fmla="*/ 314 w 346"/>
                    <a:gd name="T53" fmla="*/ 50 h 51"/>
                    <a:gd name="T54" fmla="*/ 321 w 346"/>
                    <a:gd name="T55" fmla="*/ 43 h 51"/>
                    <a:gd name="T56" fmla="*/ 329 w 346"/>
                    <a:gd name="T57" fmla="*/ 43 h 51"/>
                    <a:gd name="T58" fmla="*/ 337 w 346"/>
                    <a:gd name="T59" fmla="*/ 36 h 51"/>
                    <a:gd name="T60" fmla="*/ 345 w 346"/>
                    <a:gd name="T61" fmla="*/ 29 h 51"/>
                    <a:gd name="T62" fmla="*/ 345 w 346"/>
                    <a:gd name="T63" fmla="*/ 21 h 51"/>
                    <a:gd name="T64" fmla="*/ 337 w 346"/>
                    <a:gd name="T65" fmla="*/ 21 h 51"/>
                    <a:gd name="T66" fmla="*/ 329 w 346"/>
                    <a:gd name="T67" fmla="*/ 29 h 51"/>
                    <a:gd name="T68" fmla="*/ 321 w 346"/>
                    <a:gd name="T69" fmla="*/ 29 h 51"/>
                    <a:gd name="T70" fmla="*/ 306 w 346"/>
                    <a:gd name="T71" fmla="*/ 29 h 51"/>
                    <a:gd name="T72" fmla="*/ 290 w 346"/>
                    <a:gd name="T73" fmla="*/ 29 h 51"/>
                    <a:gd name="T74" fmla="*/ 196 w 346"/>
                    <a:gd name="T75" fmla="*/ 21 h 51"/>
                    <a:gd name="T76" fmla="*/ 188 w 346"/>
                    <a:gd name="T77" fmla="*/ 21 h 51"/>
                    <a:gd name="T78" fmla="*/ 172 w 346"/>
                    <a:gd name="T79" fmla="*/ 21 h 51"/>
                    <a:gd name="T80" fmla="*/ 148 w 346"/>
                    <a:gd name="T81" fmla="*/ 14 h 51"/>
                    <a:gd name="T82" fmla="*/ 148 w 346"/>
                    <a:gd name="T83" fmla="*/ 7 h 51"/>
                    <a:gd name="T84" fmla="*/ 134 w 346"/>
                    <a:gd name="T85" fmla="*/ 7 h 51"/>
                    <a:gd name="T86" fmla="*/ 118 w 346"/>
                    <a:gd name="T87" fmla="*/ 0 h 51"/>
                    <a:gd name="T88" fmla="*/ 102 w 346"/>
                    <a:gd name="T89" fmla="*/ 0 h 51"/>
                    <a:gd name="T90" fmla="*/ 86 w 346"/>
                    <a:gd name="T91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6" h="51">
                      <a:moveTo>
                        <a:pt x="86" y="0"/>
                      </a:moveTo>
                      <a:lnTo>
                        <a:pt x="86" y="7"/>
                      </a:lnTo>
                      <a:lnTo>
                        <a:pt x="86" y="14"/>
                      </a:lnTo>
                      <a:lnTo>
                        <a:pt x="86" y="21"/>
                      </a:lnTo>
                      <a:lnTo>
                        <a:pt x="86" y="29"/>
                      </a:lnTo>
                      <a:lnTo>
                        <a:pt x="79" y="36"/>
                      </a:lnTo>
                      <a:lnTo>
                        <a:pt x="63" y="36"/>
                      </a:lnTo>
                      <a:lnTo>
                        <a:pt x="55" y="36"/>
                      </a:lnTo>
                      <a:lnTo>
                        <a:pt x="47" y="36"/>
                      </a:lnTo>
                      <a:lnTo>
                        <a:pt x="39" y="36"/>
                      </a:lnTo>
                      <a:lnTo>
                        <a:pt x="24" y="36"/>
                      </a:lnTo>
                      <a:lnTo>
                        <a:pt x="16" y="36"/>
                      </a:lnTo>
                      <a:lnTo>
                        <a:pt x="8" y="36"/>
                      </a:lnTo>
                      <a:lnTo>
                        <a:pt x="0" y="36"/>
                      </a:lnTo>
                      <a:lnTo>
                        <a:pt x="0" y="43"/>
                      </a:lnTo>
                      <a:lnTo>
                        <a:pt x="8" y="43"/>
                      </a:lnTo>
                      <a:lnTo>
                        <a:pt x="16" y="43"/>
                      </a:lnTo>
                      <a:lnTo>
                        <a:pt x="31" y="50"/>
                      </a:lnTo>
                      <a:lnTo>
                        <a:pt x="39" y="50"/>
                      </a:lnTo>
                      <a:lnTo>
                        <a:pt x="55" y="50"/>
                      </a:lnTo>
                      <a:lnTo>
                        <a:pt x="118" y="50"/>
                      </a:lnTo>
                      <a:lnTo>
                        <a:pt x="164" y="50"/>
                      </a:lnTo>
                      <a:lnTo>
                        <a:pt x="196" y="50"/>
                      </a:lnTo>
                      <a:lnTo>
                        <a:pt x="274" y="50"/>
                      </a:lnTo>
                      <a:lnTo>
                        <a:pt x="290" y="50"/>
                      </a:lnTo>
                      <a:lnTo>
                        <a:pt x="306" y="50"/>
                      </a:lnTo>
                      <a:lnTo>
                        <a:pt x="314" y="50"/>
                      </a:lnTo>
                      <a:lnTo>
                        <a:pt x="321" y="43"/>
                      </a:lnTo>
                      <a:lnTo>
                        <a:pt x="329" y="43"/>
                      </a:lnTo>
                      <a:lnTo>
                        <a:pt x="337" y="36"/>
                      </a:lnTo>
                      <a:lnTo>
                        <a:pt x="345" y="29"/>
                      </a:lnTo>
                      <a:lnTo>
                        <a:pt x="345" y="21"/>
                      </a:lnTo>
                      <a:lnTo>
                        <a:pt x="337" y="21"/>
                      </a:lnTo>
                      <a:lnTo>
                        <a:pt x="329" y="29"/>
                      </a:lnTo>
                      <a:lnTo>
                        <a:pt x="321" y="29"/>
                      </a:lnTo>
                      <a:lnTo>
                        <a:pt x="306" y="29"/>
                      </a:lnTo>
                      <a:lnTo>
                        <a:pt x="290" y="29"/>
                      </a:lnTo>
                      <a:lnTo>
                        <a:pt x="196" y="21"/>
                      </a:lnTo>
                      <a:lnTo>
                        <a:pt x="188" y="21"/>
                      </a:lnTo>
                      <a:lnTo>
                        <a:pt x="172" y="21"/>
                      </a:lnTo>
                      <a:lnTo>
                        <a:pt x="148" y="14"/>
                      </a:lnTo>
                      <a:lnTo>
                        <a:pt x="148" y="7"/>
                      </a:lnTo>
                      <a:lnTo>
                        <a:pt x="134" y="7"/>
                      </a:lnTo>
                      <a:lnTo>
                        <a:pt x="118" y="0"/>
                      </a:lnTo>
                      <a:lnTo>
                        <a:pt x="102" y="0"/>
                      </a:lnTo>
                      <a:lnTo>
                        <a:pt x="86" y="0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8337" name="Group 513">
                <a:extLst>
                  <a:ext uri="{FF2B5EF4-FFF2-40B4-BE49-F238E27FC236}">
                    <a16:creationId xmlns:a16="http://schemas.microsoft.com/office/drawing/2014/main" id="{E9345275-5078-C20A-016E-DDC435E26A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427"/>
                <a:ext cx="99" cy="35"/>
                <a:chOff x="2903" y="2427"/>
                <a:chExt cx="99" cy="35"/>
              </a:xfrm>
            </p:grpSpPr>
            <p:grpSp>
              <p:nvGrpSpPr>
                <p:cNvPr id="78338" name="Group 514">
                  <a:extLst>
                    <a:ext uri="{FF2B5EF4-FFF2-40B4-BE49-F238E27FC236}">
                      <a16:creationId xmlns:a16="http://schemas.microsoft.com/office/drawing/2014/main" id="{F7EAAF2E-EB41-CF64-35DB-8E4A7253D9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03" y="2427"/>
                  <a:ext cx="99" cy="35"/>
                  <a:chOff x="2903" y="2427"/>
                  <a:chExt cx="99" cy="35"/>
                </a:xfrm>
              </p:grpSpPr>
              <p:grpSp>
                <p:nvGrpSpPr>
                  <p:cNvPr id="78339" name="Group 515">
                    <a:extLst>
                      <a:ext uri="{FF2B5EF4-FFF2-40B4-BE49-F238E27FC236}">
                        <a16:creationId xmlns:a16="http://schemas.microsoft.com/office/drawing/2014/main" id="{FD080142-7750-B591-D163-29A4B9F794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03" y="2427"/>
                    <a:ext cx="19" cy="33"/>
                    <a:chOff x="2903" y="2427"/>
                    <a:chExt cx="19" cy="33"/>
                  </a:xfrm>
                </p:grpSpPr>
                <p:sp>
                  <p:nvSpPr>
                    <p:cNvPr id="78340" name="Freeform 516">
                      <a:extLst>
                        <a:ext uri="{FF2B5EF4-FFF2-40B4-BE49-F238E27FC236}">
                          <a16:creationId xmlns:a16="http://schemas.microsoft.com/office/drawing/2014/main" id="{AF90A4B1-94E1-FAD8-9660-ED20E5BDB46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03" y="2427"/>
                      <a:ext cx="19" cy="19"/>
                    </a:xfrm>
                    <a:custGeom>
                      <a:avLst/>
                      <a:gdLst>
                        <a:gd name="T0" fmla="*/ 6 w 19"/>
                        <a:gd name="T1" fmla="*/ 0 h 19"/>
                        <a:gd name="T2" fmla="*/ 0 w 19"/>
                        <a:gd name="T3" fmla="*/ 0 h 19"/>
                        <a:gd name="T4" fmla="*/ 0 w 19"/>
                        <a:gd name="T5" fmla="*/ 6 h 19"/>
                        <a:gd name="T6" fmla="*/ 0 w 19"/>
                        <a:gd name="T7" fmla="*/ 12 h 19"/>
                        <a:gd name="T8" fmla="*/ 0 w 19"/>
                        <a:gd name="T9" fmla="*/ 18 h 19"/>
                        <a:gd name="T10" fmla="*/ 18 w 19"/>
                        <a:gd name="T11" fmla="*/ 18 h 19"/>
                        <a:gd name="T12" fmla="*/ 12 w 19"/>
                        <a:gd name="T13" fmla="*/ 0 h 19"/>
                        <a:gd name="T14" fmla="*/ 6 w 19"/>
                        <a:gd name="T15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9" h="19">
                          <a:moveTo>
                            <a:pt x="6" y="0"/>
                          </a:moveTo>
                          <a:lnTo>
                            <a:pt x="0" y="0"/>
                          </a:lnTo>
                          <a:lnTo>
                            <a:pt x="0" y="6"/>
                          </a:lnTo>
                          <a:lnTo>
                            <a:pt x="0" y="12"/>
                          </a:lnTo>
                          <a:lnTo>
                            <a:pt x="0" y="18"/>
                          </a:lnTo>
                          <a:lnTo>
                            <a:pt x="18" y="18"/>
                          </a:lnTo>
                          <a:lnTo>
                            <a:pt x="12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3F3F3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41" name="Freeform 517">
                      <a:extLst>
                        <a:ext uri="{FF2B5EF4-FFF2-40B4-BE49-F238E27FC236}">
                          <a16:creationId xmlns:a16="http://schemas.microsoft.com/office/drawing/2014/main" id="{5C7FDD27-F4A5-069E-7162-473337AA78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03" y="2427"/>
                      <a:ext cx="19" cy="19"/>
                    </a:xfrm>
                    <a:custGeom>
                      <a:avLst/>
                      <a:gdLst>
                        <a:gd name="T0" fmla="*/ 6 w 19"/>
                        <a:gd name="T1" fmla="*/ 0 h 19"/>
                        <a:gd name="T2" fmla="*/ 0 w 19"/>
                        <a:gd name="T3" fmla="*/ 0 h 19"/>
                        <a:gd name="T4" fmla="*/ 0 w 19"/>
                        <a:gd name="T5" fmla="*/ 6 h 19"/>
                        <a:gd name="T6" fmla="*/ 0 w 19"/>
                        <a:gd name="T7" fmla="*/ 12 h 19"/>
                        <a:gd name="T8" fmla="*/ 0 w 19"/>
                        <a:gd name="T9" fmla="*/ 18 h 19"/>
                        <a:gd name="T10" fmla="*/ 18 w 19"/>
                        <a:gd name="T11" fmla="*/ 18 h 19"/>
                        <a:gd name="T12" fmla="*/ 12 w 19"/>
                        <a:gd name="T13" fmla="*/ 0 h 19"/>
                        <a:gd name="T14" fmla="*/ 6 w 19"/>
                        <a:gd name="T15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9" h="19">
                          <a:moveTo>
                            <a:pt x="6" y="0"/>
                          </a:moveTo>
                          <a:lnTo>
                            <a:pt x="0" y="0"/>
                          </a:lnTo>
                          <a:lnTo>
                            <a:pt x="0" y="6"/>
                          </a:lnTo>
                          <a:lnTo>
                            <a:pt x="0" y="12"/>
                          </a:lnTo>
                          <a:lnTo>
                            <a:pt x="0" y="18"/>
                          </a:lnTo>
                          <a:lnTo>
                            <a:pt x="18" y="18"/>
                          </a:lnTo>
                          <a:lnTo>
                            <a:pt x="12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3F3F3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42" name="Freeform 518">
                      <a:extLst>
                        <a:ext uri="{FF2B5EF4-FFF2-40B4-BE49-F238E27FC236}">
                          <a16:creationId xmlns:a16="http://schemas.microsoft.com/office/drawing/2014/main" id="{684C8B90-A202-EFCA-6AD9-0B44E7F417B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03" y="2435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0 h 17"/>
                        <a:gd name="T2" fmla="*/ 16 w 17"/>
                        <a:gd name="T3" fmla="*/ 0 h 17"/>
                        <a:gd name="T4" fmla="*/ 16 w 17"/>
                        <a:gd name="T5" fmla="*/ 16 h 17"/>
                        <a:gd name="T6" fmla="*/ 0 w 17"/>
                        <a:gd name="T7" fmla="*/ 16 h 17"/>
                        <a:gd name="T8" fmla="*/ 0 w 17"/>
                        <a:gd name="T9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7" h="17">
                          <a:moveTo>
                            <a:pt x="0" y="0"/>
                          </a:moveTo>
                          <a:lnTo>
                            <a:pt x="16" y="0"/>
                          </a:lnTo>
                          <a:lnTo>
                            <a:pt x="16" y="16"/>
                          </a:lnTo>
                          <a:lnTo>
                            <a:pt x="0" y="1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43" name="Freeform 519">
                      <a:extLst>
                        <a:ext uri="{FF2B5EF4-FFF2-40B4-BE49-F238E27FC236}">
                          <a16:creationId xmlns:a16="http://schemas.microsoft.com/office/drawing/2014/main" id="{C96FE5D4-FA35-E9EA-548C-D993B5A3C3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03" y="2435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0 h 17"/>
                        <a:gd name="T2" fmla="*/ 16 w 17"/>
                        <a:gd name="T3" fmla="*/ 0 h 17"/>
                        <a:gd name="T4" fmla="*/ 16 w 17"/>
                        <a:gd name="T5" fmla="*/ 16 h 17"/>
                        <a:gd name="T6" fmla="*/ 0 w 17"/>
                        <a:gd name="T7" fmla="*/ 16 h 17"/>
                        <a:gd name="T8" fmla="*/ 0 w 17"/>
                        <a:gd name="T9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7" h="17">
                          <a:moveTo>
                            <a:pt x="0" y="0"/>
                          </a:moveTo>
                          <a:lnTo>
                            <a:pt x="16" y="0"/>
                          </a:lnTo>
                          <a:lnTo>
                            <a:pt x="16" y="16"/>
                          </a:lnTo>
                          <a:lnTo>
                            <a:pt x="0" y="1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44" name="Freeform 520">
                      <a:extLst>
                        <a:ext uri="{FF2B5EF4-FFF2-40B4-BE49-F238E27FC236}">
                          <a16:creationId xmlns:a16="http://schemas.microsoft.com/office/drawing/2014/main" id="{E204EB24-AB6D-9445-4D5B-748D88CF68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03" y="2443"/>
                      <a:ext cx="19" cy="17"/>
                    </a:xfrm>
                    <a:custGeom>
                      <a:avLst/>
                      <a:gdLst>
                        <a:gd name="T0" fmla="*/ 0 w 19"/>
                        <a:gd name="T1" fmla="*/ 0 h 17"/>
                        <a:gd name="T2" fmla="*/ 18 w 19"/>
                        <a:gd name="T3" fmla="*/ 16 h 17"/>
                        <a:gd name="T4" fmla="*/ 12 w 19"/>
                        <a:gd name="T5" fmla="*/ 16 h 17"/>
                        <a:gd name="T6" fmla="*/ 18 w 19"/>
                        <a:gd name="T7" fmla="*/ 16 h 17"/>
                        <a:gd name="T8" fmla="*/ 0 w 19"/>
                        <a:gd name="T9" fmla="*/ 16 h 17"/>
                        <a:gd name="T10" fmla="*/ 0 w 19"/>
                        <a:gd name="T11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17">
                          <a:moveTo>
                            <a:pt x="0" y="0"/>
                          </a:moveTo>
                          <a:lnTo>
                            <a:pt x="18" y="16"/>
                          </a:lnTo>
                          <a:lnTo>
                            <a:pt x="12" y="16"/>
                          </a:lnTo>
                          <a:lnTo>
                            <a:pt x="18" y="16"/>
                          </a:lnTo>
                          <a:lnTo>
                            <a:pt x="0" y="1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45" name="Freeform 521">
                      <a:extLst>
                        <a:ext uri="{FF2B5EF4-FFF2-40B4-BE49-F238E27FC236}">
                          <a16:creationId xmlns:a16="http://schemas.microsoft.com/office/drawing/2014/main" id="{28F59510-55C8-414C-00B8-4A90B246D1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03" y="2443"/>
                      <a:ext cx="19" cy="17"/>
                    </a:xfrm>
                    <a:custGeom>
                      <a:avLst/>
                      <a:gdLst>
                        <a:gd name="T0" fmla="*/ 0 w 19"/>
                        <a:gd name="T1" fmla="*/ 0 h 17"/>
                        <a:gd name="T2" fmla="*/ 18 w 19"/>
                        <a:gd name="T3" fmla="*/ 16 h 17"/>
                        <a:gd name="T4" fmla="*/ 12 w 19"/>
                        <a:gd name="T5" fmla="*/ 16 h 17"/>
                        <a:gd name="T6" fmla="*/ 18 w 19"/>
                        <a:gd name="T7" fmla="*/ 16 h 17"/>
                        <a:gd name="T8" fmla="*/ 0 w 19"/>
                        <a:gd name="T9" fmla="*/ 16 h 17"/>
                        <a:gd name="T10" fmla="*/ 0 w 19"/>
                        <a:gd name="T11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17">
                          <a:moveTo>
                            <a:pt x="0" y="0"/>
                          </a:moveTo>
                          <a:lnTo>
                            <a:pt x="18" y="16"/>
                          </a:lnTo>
                          <a:lnTo>
                            <a:pt x="12" y="16"/>
                          </a:lnTo>
                          <a:lnTo>
                            <a:pt x="18" y="16"/>
                          </a:lnTo>
                          <a:lnTo>
                            <a:pt x="0" y="1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5F5F5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8346" name="Freeform 522">
                    <a:extLst>
                      <a:ext uri="{FF2B5EF4-FFF2-40B4-BE49-F238E27FC236}">
                        <a16:creationId xmlns:a16="http://schemas.microsoft.com/office/drawing/2014/main" id="{EE35C971-E9D5-0880-FCB2-C45BBF60F0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9" y="2427"/>
                    <a:ext cx="83" cy="35"/>
                  </a:xfrm>
                  <a:custGeom>
                    <a:avLst/>
                    <a:gdLst>
                      <a:gd name="T0" fmla="*/ 0 w 83"/>
                      <a:gd name="T1" fmla="*/ 0 h 35"/>
                      <a:gd name="T2" fmla="*/ 0 w 83"/>
                      <a:gd name="T3" fmla="*/ 14 h 35"/>
                      <a:gd name="T4" fmla="*/ 0 w 83"/>
                      <a:gd name="T5" fmla="*/ 20 h 35"/>
                      <a:gd name="T6" fmla="*/ 0 w 83"/>
                      <a:gd name="T7" fmla="*/ 27 h 35"/>
                      <a:gd name="T8" fmla="*/ 7 w 83"/>
                      <a:gd name="T9" fmla="*/ 27 h 35"/>
                      <a:gd name="T10" fmla="*/ 15 w 83"/>
                      <a:gd name="T11" fmla="*/ 27 h 35"/>
                      <a:gd name="T12" fmla="*/ 22 w 83"/>
                      <a:gd name="T13" fmla="*/ 34 h 35"/>
                      <a:gd name="T14" fmla="*/ 37 w 83"/>
                      <a:gd name="T15" fmla="*/ 34 h 35"/>
                      <a:gd name="T16" fmla="*/ 52 w 83"/>
                      <a:gd name="T17" fmla="*/ 34 h 35"/>
                      <a:gd name="T18" fmla="*/ 67 w 83"/>
                      <a:gd name="T19" fmla="*/ 34 h 35"/>
                      <a:gd name="T20" fmla="*/ 75 w 83"/>
                      <a:gd name="T21" fmla="*/ 27 h 35"/>
                      <a:gd name="T22" fmla="*/ 82 w 83"/>
                      <a:gd name="T23" fmla="*/ 27 h 35"/>
                      <a:gd name="T24" fmla="*/ 82 w 83"/>
                      <a:gd name="T25" fmla="*/ 20 h 35"/>
                      <a:gd name="T26" fmla="*/ 82 w 83"/>
                      <a:gd name="T27" fmla="*/ 14 h 35"/>
                      <a:gd name="T28" fmla="*/ 82 w 83"/>
                      <a:gd name="T29" fmla="*/ 7 h 35"/>
                      <a:gd name="T30" fmla="*/ 52 w 83"/>
                      <a:gd name="T31" fmla="*/ 7 h 35"/>
                      <a:gd name="T32" fmla="*/ 30 w 83"/>
                      <a:gd name="T33" fmla="*/ 7 h 35"/>
                      <a:gd name="T34" fmla="*/ 15 w 83"/>
                      <a:gd name="T35" fmla="*/ 7 h 35"/>
                      <a:gd name="T36" fmla="*/ 0 w 83"/>
                      <a:gd name="T37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3" h="35">
                        <a:moveTo>
                          <a:pt x="0" y="0"/>
                        </a:moveTo>
                        <a:lnTo>
                          <a:pt x="0" y="14"/>
                        </a:lnTo>
                        <a:lnTo>
                          <a:pt x="0" y="20"/>
                        </a:lnTo>
                        <a:lnTo>
                          <a:pt x="0" y="27"/>
                        </a:lnTo>
                        <a:lnTo>
                          <a:pt x="7" y="27"/>
                        </a:lnTo>
                        <a:lnTo>
                          <a:pt x="15" y="27"/>
                        </a:lnTo>
                        <a:lnTo>
                          <a:pt x="22" y="34"/>
                        </a:lnTo>
                        <a:lnTo>
                          <a:pt x="37" y="34"/>
                        </a:lnTo>
                        <a:lnTo>
                          <a:pt x="52" y="34"/>
                        </a:lnTo>
                        <a:lnTo>
                          <a:pt x="67" y="34"/>
                        </a:lnTo>
                        <a:lnTo>
                          <a:pt x="75" y="27"/>
                        </a:lnTo>
                        <a:lnTo>
                          <a:pt x="82" y="27"/>
                        </a:lnTo>
                        <a:lnTo>
                          <a:pt x="82" y="20"/>
                        </a:lnTo>
                        <a:lnTo>
                          <a:pt x="82" y="14"/>
                        </a:lnTo>
                        <a:lnTo>
                          <a:pt x="82" y="7"/>
                        </a:lnTo>
                        <a:lnTo>
                          <a:pt x="52" y="7"/>
                        </a:lnTo>
                        <a:lnTo>
                          <a:pt x="30" y="7"/>
                        </a:lnTo>
                        <a:lnTo>
                          <a:pt x="15" y="7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47" name="Freeform 523">
                    <a:extLst>
                      <a:ext uri="{FF2B5EF4-FFF2-40B4-BE49-F238E27FC236}">
                        <a16:creationId xmlns:a16="http://schemas.microsoft.com/office/drawing/2014/main" id="{D4253577-26E7-0BBA-B3C0-DD68C6BCEC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9" y="2427"/>
                    <a:ext cx="83" cy="35"/>
                  </a:xfrm>
                  <a:custGeom>
                    <a:avLst/>
                    <a:gdLst>
                      <a:gd name="T0" fmla="*/ 0 w 83"/>
                      <a:gd name="T1" fmla="*/ 0 h 35"/>
                      <a:gd name="T2" fmla="*/ 0 w 83"/>
                      <a:gd name="T3" fmla="*/ 14 h 35"/>
                      <a:gd name="T4" fmla="*/ 0 w 83"/>
                      <a:gd name="T5" fmla="*/ 20 h 35"/>
                      <a:gd name="T6" fmla="*/ 0 w 83"/>
                      <a:gd name="T7" fmla="*/ 27 h 35"/>
                      <a:gd name="T8" fmla="*/ 7 w 83"/>
                      <a:gd name="T9" fmla="*/ 27 h 35"/>
                      <a:gd name="T10" fmla="*/ 15 w 83"/>
                      <a:gd name="T11" fmla="*/ 27 h 35"/>
                      <a:gd name="T12" fmla="*/ 22 w 83"/>
                      <a:gd name="T13" fmla="*/ 34 h 35"/>
                      <a:gd name="T14" fmla="*/ 37 w 83"/>
                      <a:gd name="T15" fmla="*/ 34 h 35"/>
                      <a:gd name="T16" fmla="*/ 52 w 83"/>
                      <a:gd name="T17" fmla="*/ 34 h 35"/>
                      <a:gd name="T18" fmla="*/ 67 w 83"/>
                      <a:gd name="T19" fmla="*/ 34 h 35"/>
                      <a:gd name="T20" fmla="*/ 75 w 83"/>
                      <a:gd name="T21" fmla="*/ 27 h 35"/>
                      <a:gd name="T22" fmla="*/ 82 w 83"/>
                      <a:gd name="T23" fmla="*/ 27 h 35"/>
                      <a:gd name="T24" fmla="*/ 82 w 83"/>
                      <a:gd name="T25" fmla="*/ 20 h 35"/>
                      <a:gd name="T26" fmla="*/ 82 w 83"/>
                      <a:gd name="T27" fmla="*/ 14 h 35"/>
                      <a:gd name="T28" fmla="*/ 82 w 83"/>
                      <a:gd name="T29" fmla="*/ 7 h 35"/>
                      <a:gd name="T30" fmla="*/ 52 w 83"/>
                      <a:gd name="T31" fmla="*/ 7 h 35"/>
                      <a:gd name="T32" fmla="*/ 30 w 83"/>
                      <a:gd name="T33" fmla="*/ 7 h 35"/>
                      <a:gd name="T34" fmla="*/ 15 w 83"/>
                      <a:gd name="T35" fmla="*/ 7 h 35"/>
                      <a:gd name="T36" fmla="*/ 0 w 83"/>
                      <a:gd name="T37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3" h="35">
                        <a:moveTo>
                          <a:pt x="0" y="0"/>
                        </a:moveTo>
                        <a:lnTo>
                          <a:pt x="0" y="14"/>
                        </a:lnTo>
                        <a:lnTo>
                          <a:pt x="0" y="20"/>
                        </a:lnTo>
                        <a:lnTo>
                          <a:pt x="0" y="27"/>
                        </a:lnTo>
                        <a:lnTo>
                          <a:pt x="7" y="27"/>
                        </a:lnTo>
                        <a:lnTo>
                          <a:pt x="15" y="27"/>
                        </a:lnTo>
                        <a:lnTo>
                          <a:pt x="22" y="34"/>
                        </a:lnTo>
                        <a:lnTo>
                          <a:pt x="37" y="34"/>
                        </a:lnTo>
                        <a:lnTo>
                          <a:pt x="52" y="34"/>
                        </a:lnTo>
                        <a:lnTo>
                          <a:pt x="67" y="34"/>
                        </a:lnTo>
                        <a:lnTo>
                          <a:pt x="75" y="27"/>
                        </a:lnTo>
                        <a:lnTo>
                          <a:pt x="82" y="27"/>
                        </a:lnTo>
                        <a:lnTo>
                          <a:pt x="82" y="20"/>
                        </a:lnTo>
                        <a:lnTo>
                          <a:pt x="82" y="14"/>
                        </a:lnTo>
                        <a:lnTo>
                          <a:pt x="82" y="7"/>
                        </a:lnTo>
                        <a:lnTo>
                          <a:pt x="52" y="7"/>
                        </a:lnTo>
                        <a:lnTo>
                          <a:pt x="30" y="7"/>
                        </a:lnTo>
                        <a:lnTo>
                          <a:pt x="15" y="7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78348" name="Freeform 524">
                  <a:extLst>
                    <a:ext uri="{FF2B5EF4-FFF2-40B4-BE49-F238E27FC236}">
                      <a16:creationId xmlns:a16="http://schemas.microsoft.com/office/drawing/2014/main" id="{955F4689-7ADD-799D-C568-1929908138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9" y="2435"/>
                  <a:ext cx="83" cy="27"/>
                </a:xfrm>
                <a:custGeom>
                  <a:avLst/>
                  <a:gdLst>
                    <a:gd name="T0" fmla="*/ 75 w 83"/>
                    <a:gd name="T1" fmla="*/ 0 h 27"/>
                    <a:gd name="T2" fmla="*/ 75 w 83"/>
                    <a:gd name="T3" fmla="*/ 0 h 27"/>
                    <a:gd name="T4" fmla="*/ 67 w 83"/>
                    <a:gd name="T5" fmla="*/ 7 h 27"/>
                    <a:gd name="T6" fmla="*/ 67 w 83"/>
                    <a:gd name="T7" fmla="*/ 13 h 27"/>
                    <a:gd name="T8" fmla="*/ 60 w 83"/>
                    <a:gd name="T9" fmla="*/ 13 h 27"/>
                    <a:gd name="T10" fmla="*/ 52 w 83"/>
                    <a:gd name="T11" fmla="*/ 20 h 27"/>
                    <a:gd name="T12" fmla="*/ 45 w 83"/>
                    <a:gd name="T13" fmla="*/ 20 h 27"/>
                    <a:gd name="T14" fmla="*/ 37 w 83"/>
                    <a:gd name="T15" fmla="*/ 20 h 27"/>
                    <a:gd name="T16" fmla="*/ 22 w 83"/>
                    <a:gd name="T17" fmla="*/ 20 h 27"/>
                    <a:gd name="T18" fmla="*/ 0 w 83"/>
                    <a:gd name="T19" fmla="*/ 13 h 27"/>
                    <a:gd name="T20" fmla="*/ 0 w 83"/>
                    <a:gd name="T21" fmla="*/ 20 h 27"/>
                    <a:gd name="T22" fmla="*/ 7 w 83"/>
                    <a:gd name="T23" fmla="*/ 20 h 27"/>
                    <a:gd name="T24" fmla="*/ 15 w 83"/>
                    <a:gd name="T25" fmla="*/ 20 h 27"/>
                    <a:gd name="T26" fmla="*/ 22 w 83"/>
                    <a:gd name="T27" fmla="*/ 20 h 27"/>
                    <a:gd name="T28" fmla="*/ 30 w 83"/>
                    <a:gd name="T29" fmla="*/ 26 h 27"/>
                    <a:gd name="T30" fmla="*/ 45 w 83"/>
                    <a:gd name="T31" fmla="*/ 26 h 27"/>
                    <a:gd name="T32" fmla="*/ 52 w 83"/>
                    <a:gd name="T33" fmla="*/ 26 h 27"/>
                    <a:gd name="T34" fmla="*/ 60 w 83"/>
                    <a:gd name="T35" fmla="*/ 26 h 27"/>
                    <a:gd name="T36" fmla="*/ 67 w 83"/>
                    <a:gd name="T37" fmla="*/ 26 h 27"/>
                    <a:gd name="T38" fmla="*/ 75 w 83"/>
                    <a:gd name="T39" fmla="*/ 20 h 27"/>
                    <a:gd name="T40" fmla="*/ 82 w 83"/>
                    <a:gd name="T41" fmla="*/ 20 h 27"/>
                    <a:gd name="T42" fmla="*/ 82 w 83"/>
                    <a:gd name="T43" fmla="*/ 13 h 27"/>
                    <a:gd name="T44" fmla="*/ 82 w 83"/>
                    <a:gd name="T45" fmla="*/ 0 h 27"/>
                    <a:gd name="T46" fmla="*/ 75 w 83"/>
                    <a:gd name="T4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83" h="27">
                      <a:moveTo>
                        <a:pt x="75" y="0"/>
                      </a:moveTo>
                      <a:lnTo>
                        <a:pt x="75" y="0"/>
                      </a:lnTo>
                      <a:lnTo>
                        <a:pt x="67" y="7"/>
                      </a:lnTo>
                      <a:lnTo>
                        <a:pt x="67" y="13"/>
                      </a:lnTo>
                      <a:lnTo>
                        <a:pt x="60" y="13"/>
                      </a:lnTo>
                      <a:lnTo>
                        <a:pt x="52" y="20"/>
                      </a:lnTo>
                      <a:lnTo>
                        <a:pt x="45" y="20"/>
                      </a:lnTo>
                      <a:lnTo>
                        <a:pt x="37" y="20"/>
                      </a:lnTo>
                      <a:lnTo>
                        <a:pt x="22" y="20"/>
                      </a:lnTo>
                      <a:lnTo>
                        <a:pt x="0" y="13"/>
                      </a:lnTo>
                      <a:lnTo>
                        <a:pt x="0" y="20"/>
                      </a:lnTo>
                      <a:lnTo>
                        <a:pt x="7" y="20"/>
                      </a:lnTo>
                      <a:lnTo>
                        <a:pt x="15" y="20"/>
                      </a:lnTo>
                      <a:lnTo>
                        <a:pt x="22" y="20"/>
                      </a:lnTo>
                      <a:lnTo>
                        <a:pt x="30" y="26"/>
                      </a:lnTo>
                      <a:lnTo>
                        <a:pt x="45" y="26"/>
                      </a:lnTo>
                      <a:lnTo>
                        <a:pt x="52" y="26"/>
                      </a:lnTo>
                      <a:lnTo>
                        <a:pt x="60" y="26"/>
                      </a:lnTo>
                      <a:lnTo>
                        <a:pt x="67" y="26"/>
                      </a:lnTo>
                      <a:lnTo>
                        <a:pt x="75" y="20"/>
                      </a:lnTo>
                      <a:lnTo>
                        <a:pt x="82" y="20"/>
                      </a:lnTo>
                      <a:lnTo>
                        <a:pt x="82" y="13"/>
                      </a:lnTo>
                      <a:lnTo>
                        <a:pt x="82" y="0"/>
                      </a:lnTo>
                      <a:lnTo>
                        <a:pt x="75" y="0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349" name="Freeform 525">
                  <a:extLst>
                    <a:ext uri="{FF2B5EF4-FFF2-40B4-BE49-F238E27FC236}">
                      <a16:creationId xmlns:a16="http://schemas.microsoft.com/office/drawing/2014/main" id="{9ED6B4C6-F67F-3AC4-2C86-AE589D549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9" y="2435"/>
                  <a:ext cx="83" cy="27"/>
                </a:xfrm>
                <a:custGeom>
                  <a:avLst/>
                  <a:gdLst>
                    <a:gd name="T0" fmla="*/ 75 w 83"/>
                    <a:gd name="T1" fmla="*/ 0 h 27"/>
                    <a:gd name="T2" fmla="*/ 67 w 83"/>
                    <a:gd name="T3" fmla="*/ 7 h 27"/>
                    <a:gd name="T4" fmla="*/ 67 w 83"/>
                    <a:gd name="T5" fmla="*/ 13 h 27"/>
                    <a:gd name="T6" fmla="*/ 60 w 83"/>
                    <a:gd name="T7" fmla="*/ 13 h 27"/>
                    <a:gd name="T8" fmla="*/ 52 w 83"/>
                    <a:gd name="T9" fmla="*/ 20 h 27"/>
                    <a:gd name="T10" fmla="*/ 45 w 83"/>
                    <a:gd name="T11" fmla="*/ 20 h 27"/>
                    <a:gd name="T12" fmla="*/ 37 w 83"/>
                    <a:gd name="T13" fmla="*/ 20 h 27"/>
                    <a:gd name="T14" fmla="*/ 22 w 83"/>
                    <a:gd name="T15" fmla="*/ 20 h 27"/>
                    <a:gd name="T16" fmla="*/ 0 w 83"/>
                    <a:gd name="T17" fmla="*/ 13 h 27"/>
                    <a:gd name="T18" fmla="*/ 0 w 83"/>
                    <a:gd name="T19" fmla="*/ 20 h 27"/>
                    <a:gd name="T20" fmla="*/ 7 w 83"/>
                    <a:gd name="T21" fmla="*/ 20 h 27"/>
                    <a:gd name="T22" fmla="*/ 15 w 83"/>
                    <a:gd name="T23" fmla="*/ 20 h 27"/>
                    <a:gd name="T24" fmla="*/ 22 w 83"/>
                    <a:gd name="T25" fmla="*/ 20 h 27"/>
                    <a:gd name="T26" fmla="*/ 30 w 83"/>
                    <a:gd name="T27" fmla="*/ 26 h 27"/>
                    <a:gd name="T28" fmla="*/ 45 w 83"/>
                    <a:gd name="T29" fmla="*/ 26 h 27"/>
                    <a:gd name="T30" fmla="*/ 52 w 83"/>
                    <a:gd name="T31" fmla="*/ 26 h 27"/>
                    <a:gd name="T32" fmla="*/ 60 w 83"/>
                    <a:gd name="T33" fmla="*/ 26 h 27"/>
                    <a:gd name="T34" fmla="*/ 67 w 83"/>
                    <a:gd name="T35" fmla="*/ 26 h 27"/>
                    <a:gd name="T36" fmla="*/ 75 w 83"/>
                    <a:gd name="T37" fmla="*/ 20 h 27"/>
                    <a:gd name="T38" fmla="*/ 82 w 83"/>
                    <a:gd name="T39" fmla="*/ 20 h 27"/>
                    <a:gd name="T40" fmla="*/ 82 w 83"/>
                    <a:gd name="T41" fmla="*/ 13 h 27"/>
                    <a:gd name="T42" fmla="*/ 82 w 83"/>
                    <a:gd name="T43" fmla="*/ 0 h 27"/>
                    <a:gd name="T44" fmla="*/ 75 w 83"/>
                    <a:gd name="T45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3" h="27">
                      <a:moveTo>
                        <a:pt x="75" y="0"/>
                      </a:moveTo>
                      <a:lnTo>
                        <a:pt x="67" y="7"/>
                      </a:lnTo>
                      <a:lnTo>
                        <a:pt x="67" y="13"/>
                      </a:lnTo>
                      <a:lnTo>
                        <a:pt x="60" y="13"/>
                      </a:lnTo>
                      <a:lnTo>
                        <a:pt x="52" y="20"/>
                      </a:lnTo>
                      <a:lnTo>
                        <a:pt x="45" y="20"/>
                      </a:lnTo>
                      <a:lnTo>
                        <a:pt x="37" y="20"/>
                      </a:lnTo>
                      <a:lnTo>
                        <a:pt x="22" y="20"/>
                      </a:lnTo>
                      <a:lnTo>
                        <a:pt x="0" y="13"/>
                      </a:lnTo>
                      <a:lnTo>
                        <a:pt x="0" y="20"/>
                      </a:lnTo>
                      <a:lnTo>
                        <a:pt x="7" y="20"/>
                      </a:lnTo>
                      <a:lnTo>
                        <a:pt x="15" y="20"/>
                      </a:lnTo>
                      <a:lnTo>
                        <a:pt x="22" y="20"/>
                      </a:lnTo>
                      <a:lnTo>
                        <a:pt x="30" y="26"/>
                      </a:lnTo>
                      <a:lnTo>
                        <a:pt x="45" y="26"/>
                      </a:lnTo>
                      <a:lnTo>
                        <a:pt x="52" y="26"/>
                      </a:lnTo>
                      <a:lnTo>
                        <a:pt x="60" y="26"/>
                      </a:lnTo>
                      <a:lnTo>
                        <a:pt x="67" y="26"/>
                      </a:lnTo>
                      <a:lnTo>
                        <a:pt x="75" y="20"/>
                      </a:lnTo>
                      <a:lnTo>
                        <a:pt x="82" y="20"/>
                      </a:lnTo>
                      <a:lnTo>
                        <a:pt x="82" y="13"/>
                      </a:lnTo>
                      <a:lnTo>
                        <a:pt x="82" y="0"/>
                      </a:lnTo>
                      <a:lnTo>
                        <a:pt x="75" y="0"/>
                      </a:lnTo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8350" name="Group 526">
                <a:extLst>
                  <a:ext uri="{FF2B5EF4-FFF2-40B4-BE49-F238E27FC236}">
                    <a16:creationId xmlns:a16="http://schemas.microsoft.com/office/drawing/2014/main" id="{2DDC6435-3E2D-735F-095F-09C40DAAF9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7" y="2371"/>
                <a:ext cx="123" cy="64"/>
                <a:chOff x="2887" y="2371"/>
                <a:chExt cx="123" cy="64"/>
              </a:xfrm>
            </p:grpSpPr>
            <p:grpSp>
              <p:nvGrpSpPr>
                <p:cNvPr id="78351" name="Group 527">
                  <a:extLst>
                    <a:ext uri="{FF2B5EF4-FFF2-40B4-BE49-F238E27FC236}">
                      <a16:creationId xmlns:a16="http://schemas.microsoft.com/office/drawing/2014/main" id="{7749C472-DEC9-DBCF-F472-99F6039D5F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87" y="2387"/>
                  <a:ext cx="27" cy="41"/>
                  <a:chOff x="2887" y="2387"/>
                  <a:chExt cx="27" cy="41"/>
                </a:xfrm>
              </p:grpSpPr>
              <p:sp>
                <p:nvSpPr>
                  <p:cNvPr id="78352" name="Freeform 528">
                    <a:extLst>
                      <a:ext uri="{FF2B5EF4-FFF2-40B4-BE49-F238E27FC236}">
                        <a16:creationId xmlns:a16="http://schemas.microsoft.com/office/drawing/2014/main" id="{DF4A3281-A4DA-38B7-145B-877ED94896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2387"/>
                    <a:ext cx="27" cy="35"/>
                  </a:xfrm>
                  <a:custGeom>
                    <a:avLst/>
                    <a:gdLst>
                      <a:gd name="T0" fmla="*/ 7 w 27"/>
                      <a:gd name="T1" fmla="*/ 7 h 35"/>
                      <a:gd name="T2" fmla="*/ 7 w 27"/>
                      <a:gd name="T3" fmla="*/ 7 h 35"/>
                      <a:gd name="T4" fmla="*/ 20 w 27"/>
                      <a:gd name="T5" fmla="*/ 0 h 35"/>
                      <a:gd name="T6" fmla="*/ 26 w 27"/>
                      <a:gd name="T7" fmla="*/ 34 h 35"/>
                      <a:gd name="T8" fmla="*/ 0 w 27"/>
                      <a:gd name="T9" fmla="*/ 27 h 35"/>
                      <a:gd name="T10" fmla="*/ 0 w 27"/>
                      <a:gd name="T11" fmla="*/ 20 h 35"/>
                      <a:gd name="T12" fmla="*/ 0 w 27"/>
                      <a:gd name="T13" fmla="*/ 14 h 35"/>
                      <a:gd name="T14" fmla="*/ 7 w 27"/>
                      <a:gd name="T15" fmla="*/ 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" h="35">
                        <a:moveTo>
                          <a:pt x="7" y="7"/>
                        </a:moveTo>
                        <a:lnTo>
                          <a:pt x="7" y="7"/>
                        </a:lnTo>
                        <a:lnTo>
                          <a:pt x="20" y="0"/>
                        </a:lnTo>
                        <a:lnTo>
                          <a:pt x="26" y="34"/>
                        </a:lnTo>
                        <a:lnTo>
                          <a:pt x="0" y="27"/>
                        </a:lnTo>
                        <a:lnTo>
                          <a:pt x="0" y="20"/>
                        </a:lnTo>
                        <a:lnTo>
                          <a:pt x="0" y="14"/>
                        </a:lnTo>
                        <a:lnTo>
                          <a:pt x="7" y="7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53" name="Freeform 529">
                    <a:extLst>
                      <a:ext uri="{FF2B5EF4-FFF2-40B4-BE49-F238E27FC236}">
                        <a16:creationId xmlns:a16="http://schemas.microsoft.com/office/drawing/2014/main" id="{B2092318-4939-77FD-08CC-3D7C23E1CA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2387"/>
                    <a:ext cx="27" cy="35"/>
                  </a:xfrm>
                  <a:custGeom>
                    <a:avLst/>
                    <a:gdLst>
                      <a:gd name="T0" fmla="*/ 7 w 27"/>
                      <a:gd name="T1" fmla="*/ 7 h 35"/>
                      <a:gd name="T2" fmla="*/ 20 w 27"/>
                      <a:gd name="T3" fmla="*/ 0 h 35"/>
                      <a:gd name="T4" fmla="*/ 26 w 27"/>
                      <a:gd name="T5" fmla="*/ 34 h 35"/>
                      <a:gd name="T6" fmla="*/ 0 w 27"/>
                      <a:gd name="T7" fmla="*/ 27 h 35"/>
                      <a:gd name="T8" fmla="*/ 0 w 27"/>
                      <a:gd name="T9" fmla="*/ 20 h 35"/>
                      <a:gd name="T10" fmla="*/ 0 w 27"/>
                      <a:gd name="T11" fmla="*/ 14 h 35"/>
                      <a:gd name="T12" fmla="*/ 7 w 27"/>
                      <a:gd name="T13" fmla="*/ 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7" h="35">
                        <a:moveTo>
                          <a:pt x="7" y="7"/>
                        </a:moveTo>
                        <a:lnTo>
                          <a:pt x="20" y="0"/>
                        </a:lnTo>
                        <a:lnTo>
                          <a:pt x="26" y="34"/>
                        </a:lnTo>
                        <a:lnTo>
                          <a:pt x="0" y="27"/>
                        </a:lnTo>
                        <a:lnTo>
                          <a:pt x="0" y="20"/>
                        </a:lnTo>
                        <a:lnTo>
                          <a:pt x="0" y="14"/>
                        </a:lnTo>
                        <a:lnTo>
                          <a:pt x="7" y="7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54" name="Freeform 530">
                    <a:extLst>
                      <a:ext uri="{FF2B5EF4-FFF2-40B4-BE49-F238E27FC236}">
                        <a16:creationId xmlns:a16="http://schemas.microsoft.com/office/drawing/2014/main" id="{755ECD2A-8D46-695E-40A9-B46E059E8B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2395"/>
                    <a:ext cx="19" cy="19"/>
                  </a:xfrm>
                  <a:custGeom>
                    <a:avLst/>
                    <a:gdLst>
                      <a:gd name="T0" fmla="*/ 0 w 19"/>
                      <a:gd name="T1" fmla="*/ 6 h 19"/>
                      <a:gd name="T2" fmla="*/ 0 w 19"/>
                      <a:gd name="T3" fmla="*/ 6 h 19"/>
                      <a:gd name="T4" fmla="*/ 18 w 19"/>
                      <a:gd name="T5" fmla="*/ 0 h 19"/>
                      <a:gd name="T6" fmla="*/ 18 w 19"/>
                      <a:gd name="T7" fmla="*/ 12 h 19"/>
                      <a:gd name="T8" fmla="*/ 18 w 19"/>
                      <a:gd name="T9" fmla="*/ 18 h 19"/>
                      <a:gd name="T10" fmla="*/ 0 w 19"/>
                      <a:gd name="T11" fmla="*/ 18 h 19"/>
                      <a:gd name="T12" fmla="*/ 0 w 19"/>
                      <a:gd name="T13" fmla="*/ 12 h 19"/>
                      <a:gd name="T14" fmla="*/ 0 w 19"/>
                      <a:gd name="T15" fmla="*/ 6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" h="19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8" y="0"/>
                        </a:lnTo>
                        <a:lnTo>
                          <a:pt x="18" y="12"/>
                        </a:lnTo>
                        <a:lnTo>
                          <a:pt x="18" y="18"/>
                        </a:lnTo>
                        <a:lnTo>
                          <a:pt x="0" y="18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55" name="Freeform 531">
                    <a:extLst>
                      <a:ext uri="{FF2B5EF4-FFF2-40B4-BE49-F238E27FC236}">
                        <a16:creationId xmlns:a16="http://schemas.microsoft.com/office/drawing/2014/main" id="{954DF092-C780-E412-FC92-46C2FCF6EA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2395"/>
                    <a:ext cx="19" cy="19"/>
                  </a:xfrm>
                  <a:custGeom>
                    <a:avLst/>
                    <a:gdLst>
                      <a:gd name="T0" fmla="*/ 0 w 19"/>
                      <a:gd name="T1" fmla="*/ 6 h 19"/>
                      <a:gd name="T2" fmla="*/ 18 w 19"/>
                      <a:gd name="T3" fmla="*/ 0 h 19"/>
                      <a:gd name="T4" fmla="*/ 18 w 19"/>
                      <a:gd name="T5" fmla="*/ 12 h 19"/>
                      <a:gd name="T6" fmla="*/ 18 w 19"/>
                      <a:gd name="T7" fmla="*/ 18 h 19"/>
                      <a:gd name="T8" fmla="*/ 0 w 19"/>
                      <a:gd name="T9" fmla="*/ 18 h 19"/>
                      <a:gd name="T10" fmla="*/ 0 w 19"/>
                      <a:gd name="T11" fmla="*/ 12 h 19"/>
                      <a:gd name="T12" fmla="*/ 0 w 19"/>
                      <a:gd name="T13" fmla="*/ 6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19">
                        <a:moveTo>
                          <a:pt x="0" y="6"/>
                        </a:moveTo>
                        <a:lnTo>
                          <a:pt x="18" y="0"/>
                        </a:lnTo>
                        <a:lnTo>
                          <a:pt x="18" y="12"/>
                        </a:lnTo>
                        <a:lnTo>
                          <a:pt x="18" y="18"/>
                        </a:lnTo>
                        <a:lnTo>
                          <a:pt x="0" y="18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56" name="Freeform 532">
                    <a:extLst>
                      <a:ext uri="{FF2B5EF4-FFF2-40B4-BE49-F238E27FC236}">
                        <a16:creationId xmlns:a16="http://schemas.microsoft.com/office/drawing/2014/main" id="{7D38EE0A-33D0-4663-5441-09853B4620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2403"/>
                    <a:ext cx="19" cy="17"/>
                  </a:xfrm>
                  <a:custGeom>
                    <a:avLst/>
                    <a:gdLst>
                      <a:gd name="T0" fmla="*/ 0 w 19"/>
                      <a:gd name="T1" fmla="*/ 0 h 17"/>
                      <a:gd name="T2" fmla="*/ 18 w 19"/>
                      <a:gd name="T3" fmla="*/ 0 h 17"/>
                      <a:gd name="T4" fmla="*/ 18 w 19"/>
                      <a:gd name="T5" fmla="*/ 16 h 17"/>
                      <a:gd name="T6" fmla="*/ 0 w 19"/>
                      <a:gd name="T7" fmla="*/ 16 h 17"/>
                      <a:gd name="T8" fmla="*/ 0 w 19"/>
                      <a:gd name="T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17">
                        <a:moveTo>
                          <a:pt x="0" y="0"/>
                        </a:moveTo>
                        <a:lnTo>
                          <a:pt x="18" y="0"/>
                        </a:lnTo>
                        <a:lnTo>
                          <a:pt x="18" y="16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57" name="Freeform 533">
                    <a:extLst>
                      <a:ext uri="{FF2B5EF4-FFF2-40B4-BE49-F238E27FC236}">
                        <a16:creationId xmlns:a16="http://schemas.microsoft.com/office/drawing/2014/main" id="{34D9873D-D759-7292-D032-D3F7DC202E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2403"/>
                    <a:ext cx="19" cy="17"/>
                  </a:xfrm>
                  <a:custGeom>
                    <a:avLst/>
                    <a:gdLst>
                      <a:gd name="T0" fmla="*/ 0 w 19"/>
                      <a:gd name="T1" fmla="*/ 0 h 17"/>
                      <a:gd name="T2" fmla="*/ 18 w 19"/>
                      <a:gd name="T3" fmla="*/ 0 h 17"/>
                      <a:gd name="T4" fmla="*/ 18 w 19"/>
                      <a:gd name="T5" fmla="*/ 16 h 17"/>
                      <a:gd name="T6" fmla="*/ 0 w 19"/>
                      <a:gd name="T7" fmla="*/ 16 h 17"/>
                      <a:gd name="T8" fmla="*/ 0 w 19"/>
                      <a:gd name="T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17">
                        <a:moveTo>
                          <a:pt x="0" y="0"/>
                        </a:moveTo>
                        <a:lnTo>
                          <a:pt x="18" y="0"/>
                        </a:lnTo>
                        <a:lnTo>
                          <a:pt x="18" y="16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58" name="Freeform 534">
                    <a:extLst>
                      <a:ext uri="{FF2B5EF4-FFF2-40B4-BE49-F238E27FC236}">
                        <a16:creationId xmlns:a16="http://schemas.microsoft.com/office/drawing/2014/main" id="{AFBBEE70-B2CD-7A36-A32C-D8FA6A11CA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2411"/>
                    <a:ext cx="19" cy="17"/>
                  </a:xfrm>
                  <a:custGeom>
                    <a:avLst/>
                    <a:gdLst>
                      <a:gd name="T0" fmla="*/ 0 w 19"/>
                      <a:gd name="T1" fmla="*/ 0 h 17"/>
                      <a:gd name="T2" fmla="*/ 18 w 19"/>
                      <a:gd name="T3" fmla="*/ 8 h 17"/>
                      <a:gd name="T4" fmla="*/ 18 w 19"/>
                      <a:gd name="T5" fmla="*/ 16 h 17"/>
                      <a:gd name="T6" fmla="*/ 0 w 19"/>
                      <a:gd name="T7" fmla="*/ 8 h 17"/>
                      <a:gd name="T8" fmla="*/ 0 w 19"/>
                      <a:gd name="T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17">
                        <a:moveTo>
                          <a:pt x="0" y="0"/>
                        </a:moveTo>
                        <a:lnTo>
                          <a:pt x="18" y="8"/>
                        </a:lnTo>
                        <a:lnTo>
                          <a:pt x="18" y="16"/>
                        </a:lnTo>
                        <a:lnTo>
                          <a:pt x="0" y="8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59" name="Freeform 535">
                    <a:extLst>
                      <a:ext uri="{FF2B5EF4-FFF2-40B4-BE49-F238E27FC236}">
                        <a16:creationId xmlns:a16="http://schemas.microsoft.com/office/drawing/2014/main" id="{76E87D6A-EAFA-0A57-E893-D16D94BF1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2411"/>
                    <a:ext cx="19" cy="17"/>
                  </a:xfrm>
                  <a:custGeom>
                    <a:avLst/>
                    <a:gdLst>
                      <a:gd name="T0" fmla="*/ 0 w 19"/>
                      <a:gd name="T1" fmla="*/ 0 h 17"/>
                      <a:gd name="T2" fmla="*/ 18 w 19"/>
                      <a:gd name="T3" fmla="*/ 8 h 17"/>
                      <a:gd name="T4" fmla="*/ 18 w 19"/>
                      <a:gd name="T5" fmla="*/ 16 h 17"/>
                      <a:gd name="T6" fmla="*/ 0 w 19"/>
                      <a:gd name="T7" fmla="*/ 8 h 17"/>
                      <a:gd name="T8" fmla="*/ 0 w 19"/>
                      <a:gd name="T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17">
                        <a:moveTo>
                          <a:pt x="0" y="0"/>
                        </a:moveTo>
                        <a:lnTo>
                          <a:pt x="18" y="8"/>
                        </a:lnTo>
                        <a:lnTo>
                          <a:pt x="18" y="16"/>
                        </a:lnTo>
                        <a:lnTo>
                          <a:pt x="0" y="8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360" name="Group 536">
                  <a:extLst>
                    <a:ext uri="{FF2B5EF4-FFF2-40B4-BE49-F238E27FC236}">
                      <a16:creationId xmlns:a16="http://schemas.microsoft.com/office/drawing/2014/main" id="{79F04FFD-7E71-9DD2-CAFD-A133D0308F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11" y="2371"/>
                  <a:ext cx="99" cy="64"/>
                  <a:chOff x="2911" y="2371"/>
                  <a:chExt cx="99" cy="64"/>
                </a:xfrm>
              </p:grpSpPr>
              <p:sp>
                <p:nvSpPr>
                  <p:cNvPr id="78361" name="Freeform 537">
                    <a:extLst>
                      <a:ext uri="{FF2B5EF4-FFF2-40B4-BE49-F238E27FC236}">
                        <a16:creationId xmlns:a16="http://schemas.microsoft.com/office/drawing/2014/main" id="{337C9A01-C667-BAA8-DBF9-7DC576D87C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1" y="2371"/>
                    <a:ext cx="99" cy="59"/>
                  </a:xfrm>
                  <a:custGeom>
                    <a:avLst/>
                    <a:gdLst>
                      <a:gd name="T0" fmla="*/ 0 w 99"/>
                      <a:gd name="T1" fmla="*/ 15 h 59"/>
                      <a:gd name="T2" fmla="*/ 8 w 99"/>
                      <a:gd name="T3" fmla="*/ 7 h 59"/>
                      <a:gd name="T4" fmla="*/ 15 w 99"/>
                      <a:gd name="T5" fmla="*/ 7 h 59"/>
                      <a:gd name="T6" fmla="*/ 23 w 99"/>
                      <a:gd name="T7" fmla="*/ 7 h 59"/>
                      <a:gd name="T8" fmla="*/ 30 w 99"/>
                      <a:gd name="T9" fmla="*/ 7 h 59"/>
                      <a:gd name="T10" fmla="*/ 45 w 99"/>
                      <a:gd name="T11" fmla="*/ 0 h 59"/>
                      <a:gd name="T12" fmla="*/ 60 w 99"/>
                      <a:gd name="T13" fmla="*/ 0 h 59"/>
                      <a:gd name="T14" fmla="*/ 83 w 99"/>
                      <a:gd name="T15" fmla="*/ 0 h 59"/>
                      <a:gd name="T16" fmla="*/ 83 w 99"/>
                      <a:gd name="T17" fmla="*/ 7 h 59"/>
                      <a:gd name="T18" fmla="*/ 90 w 99"/>
                      <a:gd name="T19" fmla="*/ 7 h 59"/>
                      <a:gd name="T20" fmla="*/ 98 w 99"/>
                      <a:gd name="T21" fmla="*/ 7 h 59"/>
                      <a:gd name="T22" fmla="*/ 98 w 99"/>
                      <a:gd name="T23" fmla="*/ 15 h 59"/>
                      <a:gd name="T24" fmla="*/ 98 w 99"/>
                      <a:gd name="T25" fmla="*/ 29 h 59"/>
                      <a:gd name="T26" fmla="*/ 98 w 99"/>
                      <a:gd name="T27" fmla="*/ 51 h 59"/>
                      <a:gd name="T28" fmla="*/ 98 w 99"/>
                      <a:gd name="T29" fmla="*/ 58 h 59"/>
                      <a:gd name="T30" fmla="*/ 90 w 99"/>
                      <a:gd name="T31" fmla="*/ 58 h 59"/>
                      <a:gd name="T32" fmla="*/ 83 w 99"/>
                      <a:gd name="T33" fmla="*/ 58 h 59"/>
                      <a:gd name="T34" fmla="*/ 75 w 99"/>
                      <a:gd name="T35" fmla="*/ 58 h 59"/>
                      <a:gd name="T36" fmla="*/ 68 w 99"/>
                      <a:gd name="T37" fmla="*/ 58 h 59"/>
                      <a:gd name="T38" fmla="*/ 60 w 99"/>
                      <a:gd name="T39" fmla="*/ 58 h 59"/>
                      <a:gd name="T40" fmla="*/ 53 w 99"/>
                      <a:gd name="T41" fmla="*/ 58 h 59"/>
                      <a:gd name="T42" fmla="*/ 38 w 99"/>
                      <a:gd name="T43" fmla="*/ 58 h 59"/>
                      <a:gd name="T44" fmla="*/ 30 w 99"/>
                      <a:gd name="T45" fmla="*/ 58 h 59"/>
                      <a:gd name="T46" fmla="*/ 23 w 99"/>
                      <a:gd name="T47" fmla="*/ 58 h 59"/>
                      <a:gd name="T48" fmla="*/ 15 w 99"/>
                      <a:gd name="T49" fmla="*/ 58 h 59"/>
                      <a:gd name="T50" fmla="*/ 8 w 99"/>
                      <a:gd name="T51" fmla="*/ 51 h 59"/>
                      <a:gd name="T52" fmla="*/ 0 w 99"/>
                      <a:gd name="T53" fmla="*/ 51 h 59"/>
                      <a:gd name="T54" fmla="*/ 0 w 99"/>
                      <a:gd name="T55" fmla="*/ 44 h 59"/>
                      <a:gd name="T56" fmla="*/ 0 w 99"/>
                      <a:gd name="T57" fmla="*/ 36 h 59"/>
                      <a:gd name="T58" fmla="*/ 0 w 99"/>
                      <a:gd name="T59" fmla="*/ 29 h 59"/>
                      <a:gd name="T60" fmla="*/ 0 w 99"/>
                      <a:gd name="T61" fmla="*/ 22 h 59"/>
                      <a:gd name="T62" fmla="*/ 0 w 99"/>
                      <a:gd name="T63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99" h="59">
                        <a:moveTo>
                          <a:pt x="0" y="15"/>
                        </a:moveTo>
                        <a:lnTo>
                          <a:pt x="8" y="7"/>
                        </a:lnTo>
                        <a:lnTo>
                          <a:pt x="15" y="7"/>
                        </a:lnTo>
                        <a:lnTo>
                          <a:pt x="23" y="7"/>
                        </a:lnTo>
                        <a:lnTo>
                          <a:pt x="30" y="7"/>
                        </a:lnTo>
                        <a:lnTo>
                          <a:pt x="45" y="0"/>
                        </a:lnTo>
                        <a:lnTo>
                          <a:pt x="60" y="0"/>
                        </a:lnTo>
                        <a:lnTo>
                          <a:pt x="83" y="0"/>
                        </a:lnTo>
                        <a:lnTo>
                          <a:pt x="83" y="7"/>
                        </a:lnTo>
                        <a:lnTo>
                          <a:pt x="90" y="7"/>
                        </a:lnTo>
                        <a:lnTo>
                          <a:pt x="98" y="7"/>
                        </a:lnTo>
                        <a:lnTo>
                          <a:pt x="98" y="15"/>
                        </a:lnTo>
                        <a:lnTo>
                          <a:pt x="98" y="29"/>
                        </a:lnTo>
                        <a:lnTo>
                          <a:pt x="98" y="51"/>
                        </a:lnTo>
                        <a:lnTo>
                          <a:pt x="98" y="58"/>
                        </a:lnTo>
                        <a:lnTo>
                          <a:pt x="90" y="58"/>
                        </a:lnTo>
                        <a:lnTo>
                          <a:pt x="83" y="58"/>
                        </a:lnTo>
                        <a:lnTo>
                          <a:pt x="75" y="58"/>
                        </a:lnTo>
                        <a:lnTo>
                          <a:pt x="68" y="58"/>
                        </a:lnTo>
                        <a:lnTo>
                          <a:pt x="60" y="58"/>
                        </a:lnTo>
                        <a:lnTo>
                          <a:pt x="53" y="58"/>
                        </a:lnTo>
                        <a:lnTo>
                          <a:pt x="38" y="58"/>
                        </a:lnTo>
                        <a:lnTo>
                          <a:pt x="30" y="58"/>
                        </a:lnTo>
                        <a:lnTo>
                          <a:pt x="23" y="58"/>
                        </a:lnTo>
                        <a:lnTo>
                          <a:pt x="15" y="58"/>
                        </a:lnTo>
                        <a:lnTo>
                          <a:pt x="8" y="51"/>
                        </a:lnTo>
                        <a:lnTo>
                          <a:pt x="0" y="51"/>
                        </a:lnTo>
                        <a:lnTo>
                          <a:pt x="0" y="44"/>
                        </a:lnTo>
                        <a:lnTo>
                          <a:pt x="0" y="36"/>
                        </a:lnTo>
                        <a:lnTo>
                          <a:pt x="0" y="29"/>
                        </a:lnTo>
                        <a:lnTo>
                          <a:pt x="0" y="22"/>
                        </a:lnTo>
                        <a:lnTo>
                          <a:pt x="0" y="15"/>
                        </a:lnTo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62" name="Freeform 538">
                    <a:extLst>
                      <a:ext uri="{FF2B5EF4-FFF2-40B4-BE49-F238E27FC236}">
                        <a16:creationId xmlns:a16="http://schemas.microsoft.com/office/drawing/2014/main" id="{9364D94A-B11E-A3A2-900B-74DEFAA96E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1" y="2371"/>
                    <a:ext cx="99" cy="59"/>
                  </a:xfrm>
                  <a:custGeom>
                    <a:avLst/>
                    <a:gdLst>
                      <a:gd name="T0" fmla="*/ 0 w 99"/>
                      <a:gd name="T1" fmla="*/ 15 h 59"/>
                      <a:gd name="T2" fmla="*/ 8 w 99"/>
                      <a:gd name="T3" fmla="*/ 7 h 59"/>
                      <a:gd name="T4" fmla="*/ 15 w 99"/>
                      <a:gd name="T5" fmla="*/ 7 h 59"/>
                      <a:gd name="T6" fmla="*/ 23 w 99"/>
                      <a:gd name="T7" fmla="*/ 7 h 59"/>
                      <a:gd name="T8" fmla="*/ 30 w 99"/>
                      <a:gd name="T9" fmla="*/ 7 h 59"/>
                      <a:gd name="T10" fmla="*/ 45 w 99"/>
                      <a:gd name="T11" fmla="*/ 0 h 59"/>
                      <a:gd name="T12" fmla="*/ 60 w 99"/>
                      <a:gd name="T13" fmla="*/ 0 h 59"/>
                      <a:gd name="T14" fmla="*/ 83 w 99"/>
                      <a:gd name="T15" fmla="*/ 0 h 59"/>
                      <a:gd name="T16" fmla="*/ 83 w 99"/>
                      <a:gd name="T17" fmla="*/ 7 h 59"/>
                      <a:gd name="T18" fmla="*/ 90 w 99"/>
                      <a:gd name="T19" fmla="*/ 7 h 59"/>
                      <a:gd name="T20" fmla="*/ 98 w 99"/>
                      <a:gd name="T21" fmla="*/ 7 h 59"/>
                      <a:gd name="T22" fmla="*/ 98 w 99"/>
                      <a:gd name="T23" fmla="*/ 15 h 59"/>
                      <a:gd name="T24" fmla="*/ 98 w 99"/>
                      <a:gd name="T25" fmla="*/ 29 h 59"/>
                      <a:gd name="T26" fmla="*/ 98 w 99"/>
                      <a:gd name="T27" fmla="*/ 51 h 59"/>
                      <a:gd name="T28" fmla="*/ 98 w 99"/>
                      <a:gd name="T29" fmla="*/ 58 h 59"/>
                      <a:gd name="T30" fmla="*/ 90 w 99"/>
                      <a:gd name="T31" fmla="*/ 58 h 59"/>
                      <a:gd name="T32" fmla="*/ 83 w 99"/>
                      <a:gd name="T33" fmla="*/ 58 h 59"/>
                      <a:gd name="T34" fmla="*/ 75 w 99"/>
                      <a:gd name="T35" fmla="*/ 58 h 59"/>
                      <a:gd name="T36" fmla="*/ 68 w 99"/>
                      <a:gd name="T37" fmla="*/ 58 h 59"/>
                      <a:gd name="T38" fmla="*/ 60 w 99"/>
                      <a:gd name="T39" fmla="*/ 58 h 59"/>
                      <a:gd name="T40" fmla="*/ 53 w 99"/>
                      <a:gd name="T41" fmla="*/ 58 h 59"/>
                      <a:gd name="T42" fmla="*/ 38 w 99"/>
                      <a:gd name="T43" fmla="*/ 58 h 59"/>
                      <a:gd name="T44" fmla="*/ 30 w 99"/>
                      <a:gd name="T45" fmla="*/ 58 h 59"/>
                      <a:gd name="T46" fmla="*/ 23 w 99"/>
                      <a:gd name="T47" fmla="*/ 58 h 59"/>
                      <a:gd name="T48" fmla="*/ 15 w 99"/>
                      <a:gd name="T49" fmla="*/ 58 h 59"/>
                      <a:gd name="T50" fmla="*/ 8 w 99"/>
                      <a:gd name="T51" fmla="*/ 51 h 59"/>
                      <a:gd name="T52" fmla="*/ 0 w 99"/>
                      <a:gd name="T53" fmla="*/ 51 h 59"/>
                      <a:gd name="T54" fmla="*/ 0 w 99"/>
                      <a:gd name="T55" fmla="*/ 44 h 59"/>
                      <a:gd name="T56" fmla="*/ 0 w 99"/>
                      <a:gd name="T57" fmla="*/ 36 h 59"/>
                      <a:gd name="T58" fmla="*/ 0 w 99"/>
                      <a:gd name="T59" fmla="*/ 29 h 59"/>
                      <a:gd name="T60" fmla="*/ 0 w 99"/>
                      <a:gd name="T61" fmla="*/ 22 h 59"/>
                      <a:gd name="T62" fmla="*/ 0 w 99"/>
                      <a:gd name="T63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99" h="59">
                        <a:moveTo>
                          <a:pt x="0" y="15"/>
                        </a:moveTo>
                        <a:lnTo>
                          <a:pt x="8" y="7"/>
                        </a:lnTo>
                        <a:lnTo>
                          <a:pt x="15" y="7"/>
                        </a:lnTo>
                        <a:lnTo>
                          <a:pt x="23" y="7"/>
                        </a:lnTo>
                        <a:lnTo>
                          <a:pt x="30" y="7"/>
                        </a:lnTo>
                        <a:lnTo>
                          <a:pt x="45" y="0"/>
                        </a:lnTo>
                        <a:lnTo>
                          <a:pt x="60" y="0"/>
                        </a:lnTo>
                        <a:lnTo>
                          <a:pt x="83" y="0"/>
                        </a:lnTo>
                        <a:lnTo>
                          <a:pt x="83" y="7"/>
                        </a:lnTo>
                        <a:lnTo>
                          <a:pt x="90" y="7"/>
                        </a:lnTo>
                        <a:lnTo>
                          <a:pt x="98" y="7"/>
                        </a:lnTo>
                        <a:lnTo>
                          <a:pt x="98" y="15"/>
                        </a:lnTo>
                        <a:lnTo>
                          <a:pt x="98" y="29"/>
                        </a:lnTo>
                        <a:lnTo>
                          <a:pt x="98" y="51"/>
                        </a:lnTo>
                        <a:lnTo>
                          <a:pt x="98" y="58"/>
                        </a:lnTo>
                        <a:lnTo>
                          <a:pt x="90" y="58"/>
                        </a:lnTo>
                        <a:lnTo>
                          <a:pt x="83" y="58"/>
                        </a:lnTo>
                        <a:lnTo>
                          <a:pt x="75" y="58"/>
                        </a:lnTo>
                        <a:lnTo>
                          <a:pt x="68" y="58"/>
                        </a:lnTo>
                        <a:lnTo>
                          <a:pt x="60" y="58"/>
                        </a:lnTo>
                        <a:lnTo>
                          <a:pt x="53" y="58"/>
                        </a:lnTo>
                        <a:lnTo>
                          <a:pt x="38" y="58"/>
                        </a:lnTo>
                        <a:lnTo>
                          <a:pt x="30" y="58"/>
                        </a:lnTo>
                        <a:lnTo>
                          <a:pt x="23" y="58"/>
                        </a:lnTo>
                        <a:lnTo>
                          <a:pt x="15" y="58"/>
                        </a:lnTo>
                        <a:lnTo>
                          <a:pt x="8" y="51"/>
                        </a:lnTo>
                        <a:lnTo>
                          <a:pt x="0" y="51"/>
                        </a:lnTo>
                        <a:lnTo>
                          <a:pt x="0" y="44"/>
                        </a:lnTo>
                        <a:lnTo>
                          <a:pt x="0" y="36"/>
                        </a:lnTo>
                        <a:lnTo>
                          <a:pt x="0" y="29"/>
                        </a:lnTo>
                        <a:lnTo>
                          <a:pt x="0" y="22"/>
                        </a:lnTo>
                        <a:lnTo>
                          <a:pt x="0" y="15"/>
                        </a:lnTo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63" name="Freeform 539">
                    <a:extLst>
                      <a:ext uri="{FF2B5EF4-FFF2-40B4-BE49-F238E27FC236}">
                        <a16:creationId xmlns:a16="http://schemas.microsoft.com/office/drawing/2014/main" id="{4E80963A-27BE-1B84-0B9F-3DECDA2834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1" y="2387"/>
                    <a:ext cx="99" cy="43"/>
                  </a:xfrm>
                  <a:custGeom>
                    <a:avLst/>
                    <a:gdLst>
                      <a:gd name="T0" fmla="*/ 0 w 99"/>
                      <a:gd name="T1" fmla="*/ 35 h 43"/>
                      <a:gd name="T2" fmla="*/ 8 w 99"/>
                      <a:gd name="T3" fmla="*/ 35 h 43"/>
                      <a:gd name="T4" fmla="*/ 15 w 99"/>
                      <a:gd name="T5" fmla="*/ 35 h 43"/>
                      <a:gd name="T6" fmla="*/ 23 w 99"/>
                      <a:gd name="T7" fmla="*/ 35 h 43"/>
                      <a:gd name="T8" fmla="*/ 30 w 99"/>
                      <a:gd name="T9" fmla="*/ 42 h 43"/>
                      <a:gd name="T10" fmla="*/ 38 w 99"/>
                      <a:gd name="T11" fmla="*/ 42 h 43"/>
                      <a:gd name="T12" fmla="*/ 53 w 99"/>
                      <a:gd name="T13" fmla="*/ 42 h 43"/>
                      <a:gd name="T14" fmla="*/ 60 w 99"/>
                      <a:gd name="T15" fmla="*/ 42 h 43"/>
                      <a:gd name="T16" fmla="*/ 68 w 99"/>
                      <a:gd name="T17" fmla="*/ 42 h 43"/>
                      <a:gd name="T18" fmla="*/ 75 w 99"/>
                      <a:gd name="T19" fmla="*/ 42 h 43"/>
                      <a:gd name="T20" fmla="*/ 75 w 99"/>
                      <a:gd name="T21" fmla="*/ 35 h 43"/>
                      <a:gd name="T22" fmla="*/ 83 w 99"/>
                      <a:gd name="T23" fmla="*/ 35 h 43"/>
                      <a:gd name="T24" fmla="*/ 90 w 99"/>
                      <a:gd name="T25" fmla="*/ 28 h 43"/>
                      <a:gd name="T26" fmla="*/ 90 w 99"/>
                      <a:gd name="T27" fmla="*/ 21 h 43"/>
                      <a:gd name="T28" fmla="*/ 98 w 99"/>
                      <a:gd name="T29" fmla="*/ 21 h 43"/>
                      <a:gd name="T30" fmla="*/ 98 w 99"/>
                      <a:gd name="T31" fmla="*/ 14 h 43"/>
                      <a:gd name="T32" fmla="*/ 98 w 99"/>
                      <a:gd name="T33" fmla="*/ 7 h 43"/>
                      <a:gd name="T34" fmla="*/ 98 w 99"/>
                      <a:gd name="T35" fmla="*/ 0 h 43"/>
                      <a:gd name="T36" fmla="*/ 98 w 99"/>
                      <a:gd name="T37" fmla="*/ 35 h 43"/>
                      <a:gd name="T38" fmla="*/ 98 w 99"/>
                      <a:gd name="T39" fmla="*/ 42 h 43"/>
                      <a:gd name="T40" fmla="*/ 90 w 99"/>
                      <a:gd name="T41" fmla="*/ 42 h 43"/>
                      <a:gd name="T42" fmla="*/ 68 w 99"/>
                      <a:gd name="T43" fmla="*/ 42 h 43"/>
                      <a:gd name="T44" fmla="*/ 53 w 99"/>
                      <a:gd name="T45" fmla="*/ 42 h 43"/>
                      <a:gd name="T46" fmla="*/ 38 w 99"/>
                      <a:gd name="T47" fmla="*/ 42 h 43"/>
                      <a:gd name="T48" fmla="*/ 30 w 99"/>
                      <a:gd name="T49" fmla="*/ 42 h 43"/>
                      <a:gd name="T50" fmla="*/ 23 w 99"/>
                      <a:gd name="T51" fmla="*/ 42 h 43"/>
                      <a:gd name="T52" fmla="*/ 15 w 99"/>
                      <a:gd name="T53" fmla="*/ 42 h 43"/>
                      <a:gd name="T54" fmla="*/ 8 w 99"/>
                      <a:gd name="T55" fmla="*/ 35 h 43"/>
                      <a:gd name="T56" fmla="*/ 0 w 99"/>
                      <a:gd name="T57" fmla="*/ 35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9" h="43">
                        <a:moveTo>
                          <a:pt x="0" y="35"/>
                        </a:moveTo>
                        <a:lnTo>
                          <a:pt x="8" y="35"/>
                        </a:lnTo>
                        <a:lnTo>
                          <a:pt x="15" y="35"/>
                        </a:lnTo>
                        <a:lnTo>
                          <a:pt x="23" y="35"/>
                        </a:lnTo>
                        <a:lnTo>
                          <a:pt x="30" y="42"/>
                        </a:lnTo>
                        <a:lnTo>
                          <a:pt x="38" y="42"/>
                        </a:lnTo>
                        <a:lnTo>
                          <a:pt x="53" y="42"/>
                        </a:lnTo>
                        <a:lnTo>
                          <a:pt x="60" y="42"/>
                        </a:lnTo>
                        <a:lnTo>
                          <a:pt x="68" y="42"/>
                        </a:lnTo>
                        <a:lnTo>
                          <a:pt x="75" y="42"/>
                        </a:lnTo>
                        <a:lnTo>
                          <a:pt x="75" y="35"/>
                        </a:lnTo>
                        <a:lnTo>
                          <a:pt x="83" y="35"/>
                        </a:lnTo>
                        <a:lnTo>
                          <a:pt x="90" y="28"/>
                        </a:lnTo>
                        <a:lnTo>
                          <a:pt x="90" y="21"/>
                        </a:lnTo>
                        <a:lnTo>
                          <a:pt x="98" y="21"/>
                        </a:lnTo>
                        <a:lnTo>
                          <a:pt x="98" y="14"/>
                        </a:lnTo>
                        <a:lnTo>
                          <a:pt x="98" y="7"/>
                        </a:lnTo>
                        <a:lnTo>
                          <a:pt x="98" y="0"/>
                        </a:lnTo>
                        <a:lnTo>
                          <a:pt x="98" y="35"/>
                        </a:lnTo>
                        <a:lnTo>
                          <a:pt x="98" y="42"/>
                        </a:lnTo>
                        <a:lnTo>
                          <a:pt x="90" y="42"/>
                        </a:lnTo>
                        <a:lnTo>
                          <a:pt x="68" y="42"/>
                        </a:lnTo>
                        <a:lnTo>
                          <a:pt x="53" y="42"/>
                        </a:lnTo>
                        <a:lnTo>
                          <a:pt x="38" y="42"/>
                        </a:lnTo>
                        <a:lnTo>
                          <a:pt x="30" y="42"/>
                        </a:lnTo>
                        <a:lnTo>
                          <a:pt x="23" y="42"/>
                        </a:lnTo>
                        <a:lnTo>
                          <a:pt x="15" y="42"/>
                        </a:lnTo>
                        <a:lnTo>
                          <a:pt x="8" y="35"/>
                        </a:lnTo>
                        <a:lnTo>
                          <a:pt x="0" y="35"/>
                        </a:lnTo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64" name="Freeform 540">
                    <a:extLst>
                      <a:ext uri="{FF2B5EF4-FFF2-40B4-BE49-F238E27FC236}">
                        <a16:creationId xmlns:a16="http://schemas.microsoft.com/office/drawing/2014/main" id="{C570EE05-03BE-D785-FCA2-536E18C086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1" y="2387"/>
                    <a:ext cx="99" cy="43"/>
                  </a:xfrm>
                  <a:custGeom>
                    <a:avLst/>
                    <a:gdLst>
                      <a:gd name="T0" fmla="*/ 0 w 99"/>
                      <a:gd name="T1" fmla="*/ 35 h 43"/>
                      <a:gd name="T2" fmla="*/ 8 w 99"/>
                      <a:gd name="T3" fmla="*/ 35 h 43"/>
                      <a:gd name="T4" fmla="*/ 15 w 99"/>
                      <a:gd name="T5" fmla="*/ 35 h 43"/>
                      <a:gd name="T6" fmla="*/ 23 w 99"/>
                      <a:gd name="T7" fmla="*/ 35 h 43"/>
                      <a:gd name="T8" fmla="*/ 30 w 99"/>
                      <a:gd name="T9" fmla="*/ 42 h 43"/>
                      <a:gd name="T10" fmla="*/ 38 w 99"/>
                      <a:gd name="T11" fmla="*/ 42 h 43"/>
                      <a:gd name="T12" fmla="*/ 53 w 99"/>
                      <a:gd name="T13" fmla="*/ 42 h 43"/>
                      <a:gd name="T14" fmla="*/ 60 w 99"/>
                      <a:gd name="T15" fmla="*/ 42 h 43"/>
                      <a:gd name="T16" fmla="*/ 68 w 99"/>
                      <a:gd name="T17" fmla="*/ 42 h 43"/>
                      <a:gd name="T18" fmla="*/ 75 w 99"/>
                      <a:gd name="T19" fmla="*/ 42 h 43"/>
                      <a:gd name="T20" fmla="*/ 75 w 99"/>
                      <a:gd name="T21" fmla="*/ 35 h 43"/>
                      <a:gd name="T22" fmla="*/ 83 w 99"/>
                      <a:gd name="T23" fmla="*/ 35 h 43"/>
                      <a:gd name="T24" fmla="*/ 90 w 99"/>
                      <a:gd name="T25" fmla="*/ 28 h 43"/>
                      <a:gd name="T26" fmla="*/ 90 w 99"/>
                      <a:gd name="T27" fmla="*/ 21 h 43"/>
                      <a:gd name="T28" fmla="*/ 98 w 99"/>
                      <a:gd name="T29" fmla="*/ 21 h 43"/>
                      <a:gd name="T30" fmla="*/ 98 w 99"/>
                      <a:gd name="T31" fmla="*/ 14 h 43"/>
                      <a:gd name="T32" fmla="*/ 98 w 99"/>
                      <a:gd name="T33" fmla="*/ 7 h 43"/>
                      <a:gd name="T34" fmla="*/ 98 w 99"/>
                      <a:gd name="T35" fmla="*/ 0 h 43"/>
                      <a:gd name="T36" fmla="*/ 98 w 99"/>
                      <a:gd name="T37" fmla="*/ 35 h 43"/>
                      <a:gd name="T38" fmla="*/ 98 w 99"/>
                      <a:gd name="T39" fmla="*/ 42 h 43"/>
                      <a:gd name="T40" fmla="*/ 90 w 99"/>
                      <a:gd name="T41" fmla="*/ 42 h 43"/>
                      <a:gd name="T42" fmla="*/ 68 w 99"/>
                      <a:gd name="T43" fmla="*/ 42 h 43"/>
                      <a:gd name="T44" fmla="*/ 53 w 99"/>
                      <a:gd name="T45" fmla="*/ 42 h 43"/>
                      <a:gd name="T46" fmla="*/ 38 w 99"/>
                      <a:gd name="T47" fmla="*/ 42 h 43"/>
                      <a:gd name="T48" fmla="*/ 30 w 99"/>
                      <a:gd name="T49" fmla="*/ 42 h 43"/>
                      <a:gd name="T50" fmla="*/ 23 w 99"/>
                      <a:gd name="T51" fmla="*/ 42 h 43"/>
                      <a:gd name="T52" fmla="*/ 15 w 99"/>
                      <a:gd name="T53" fmla="*/ 42 h 43"/>
                      <a:gd name="T54" fmla="*/ 8 w 99"/>
                      <a:gd name="T55" fmla="*/ 35 h 43"/>
                      <a:gd name="T56" fmla="*/ 0 w 99"/>
                      <a:gd name="T57" fmla="*/ 35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9" h="43">
                        <a:moveTo>
                          <a:pt x="0" y="35"/>
                        </a:moveTo>
                        <a:lnTo>
                          <a:pt x="8" y="35"/>
                        </a:lnTo>
                        <a:lnTo>
                          <a:pt x="15" y="35"/>
                        </a:lnTo>
                        <a:lnTo>
                          <a:pt x="23" y="35"/>
                        </a:lnTo>
                        <a:lnTo>
                          <a:pt x="30" y="42"/>
                        </a:lnTo>
                        <a:lnTo>
                          <a:pt x="38" y="42"/>
                        </a:lnTo>
                        <a:lnTo>
                          <a:pt x="53" y="42"/>
                        </a:lnTo>
                        <a:lnTo>
                          <a:pt x="60" y="42"/>
                        </a:lnTo>
                        <a:lnTo>
                          <a:pt x="68" y="42"/>
                        </a:lnTo>
                        <a:lnTo>
                          <a:pt x="75" y="42"/>
                        </a:lnTo>
                        <a:lnTo>
                          <a:pt x="75" y="35"/>
                        </a:lnTo>
                        <a:lnTo>
                          <a:pt x="83" y="35"/>
                        </a:lnTo>
                        <a:lnTo>
                          <a:pt x="90" y="28"/>
                        </a:lnTo>
                        <a:lnTo>
                          <a:pt x="90" y="21"/>
                        </a:lnTo>
                        <a:lnTo>
                          <a:pt x="98" y="21"/>
                        </a:lnTo>
                        <a:lnTo>
                          <a:pt x="98" y="14"/>
                        </a:lnTo>
                        <a:lnTo>
                          <a:pt x="98" y="7"/>
                        </a:lnTo>
                        <a:lnTo>
                          <a:pt x="98" y="0"/>
                        </a:lnTo>
                        <a:lnTo>
                          <a:pt x="98" y="35"/>
                        </a:lnTo>
                        <a:lnTo>
                          <a:pt x="98" y="42"/>
                        </a:lnTo>
                        <a:lnTo>
                          <a:pt x="90" y="42"/>
                        </a:lnTo>
                        <a:lnTo>
                          <a:pt x="68" y="42"/>
                        </a:lnTo>
                        <a:lnTo>
                          <a:pt x="53" y="42"/>
                        </a:lnTo>
                        <a:lnTo>
                          <a:pt x="38" y="42"/>
                        </a:lnTo>
                        <a:lnTo>
                          <a:pt x="30" y="42"/>
                        </a:lnTo>
                        <a:lnTo>
                          <a:pt x="23" y="42"/>
                        </a:lnTo>
                        <a:lnTo>
                          <a:pt x="15" y="42"/>
                        </a:lnTo>
                        <a:lnTo>
                          <a:pt x="8" y="35"/>
                        </a:lnTo>
                        <a:lnTo>
                          <a:pt x="0" y="35"/>
                        </a:lnTo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grpSp>
                <p:nvGrpSpPr>
                  <p:cNvPr id="78365" name="Group 541">
                    <a:extLst>
                      <a:ext uri="{FF2B5EF4-FFF2-40B4-BE49-F238E27FC236}">
                        <a16:creationId xmlns:a16="http://schemas.microsoft.com/office/drawing/2014/main" id="{9C0A7B3D-A413-1A36-2F28-D984986C750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51" y="2371"/>
                    <a:ext cx="56" cy="64"/>
                    <a:chOff x="2951" y="2371"/>
                    <a:chExt cx="56" cy="64"/>
                  </a:xfrm>
                </p:grpSpPr>
                <p:sp>
                  <p:nvSpPr>
                    <p:cNvPr id="78366" name="Line 542">
                      <a:extLst>
                        <a:ext uri="{FF2B5EF4-FFF2-40B4-BE49-F238E27FC236}">
                          <a16:creationId xmlns:a16="http://schemas.microsoft.com/office/drawing/2014/main" id="{ED195E59-9873-B345-3D80-232E1701105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75" y="2371"/>
                      <a:ext cx="0" cy="6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67" name="Line 543">
                      <a:extLst>
                        <a:ext uri="{FF2B5EF4-FFF2-40B4-BE49-F238E27FC236}">
                          <a16:creationId xmlns:a16="http://schemas.microsoft.com/office/drawing/2014/main" id="{DAD84792-22D4-0B50-4C34-87CE232ACB2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07" y="2379"/>
                      <a:ext cx="0" cy="56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68" name="Line 544">
                      <a:extLst>
                        <a:ext uri="{FF2B5EF4-FFF2-40B4-BE49-F238E27FC236}">
                          <a16:creationId xmlns:a16="http://schemas.microsoft.com/office/drawing/2014/main" id="{C90D9170-DBB8-1706-724D-13F81358AC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51" y="2371"/>
                      <a:ext cx="0" cy="6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78369" name="Group 545">
              <a:extLst>
                <a:ext uri="{FF2B5EF4-FFF2-40B4-BE49-F238E27FC236}">
                  <a16:creationId xmlns:a16="http://schemas.microsoft.com/office/drawing/2014/main" id="{CF1C7007-B523-4E90-1131-1BFAAE8C37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" y="2187"/>
              <a:ext cx="618" cy="219"/>
              <a:chOff x="2304" y="2187"/>
              <a:chExt cx="618" cy="219"/>
            </a:xfrm>
          </p:grpSpPr>
          <p:sp>
            <p:nvSpPr>
              <p:cNvPr id="78370" name="Freeform 546">
                <a:extLst>
                  <a:ext uri="{FF2B5EF4-FFF2-40B4-BE49-F238E27FC236}">
                    <a16:creationId xmlns:a16="http://schemas.microsoft.com/office/drawing/2014/main" id="{89DBB2AA-2506-3E62-9AF5-023D21B1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" y="2187"/>
                <a:ext cx="203" cy="155"/>
              </a:xfrm>
              <a:custGeom>
                <a:avLst/>
                <a:gdLst>
                  <a:gd name="T0" fmla="*/ 0 w 203"/>
                  <a:gd name="T1" fmla="*/ 0 h 155"/>
                  <a:gd name="T2" fmla="*/ 47 w 203"/>
                  <a:gd name="T3" fmla="*/ 0 h 155"/>
                  <a:gd name="T4" fmla="*/ 186 w 203"/>
                  <a:gd name="T5" fmla="*/ 131 h 155"/>
                  <a:gd name="T6" fmla="*/ 194 w 203"/>
                  <a:gd name="T7" fmla="*/ 139 h 155"/>
                  <a:gd name="T8" fmla="*/ 202 w 203"/>
                  <a:gd name="T9" fmla="*/ 139 h 155"/>
                  <a:gd name="T10" fmla="*/ 186 w 203"/>
                  <a:gd name="T11" fmla="*/ 139 h 155"/>
                  <a:gd name="T12" fmla="*/ 163 w 203"/>
                  <a:gd name="T13" fmla="*/ 146 h 155"/>
                  <a:gd name="T14" fmla="*/ 132 w 203"/>
                  <a:gd name="T15" fmla="*/ 146 h 155"/>
                  <a:gd name="T16" fmla="*/ 93 w 203"/>
                  <a:gd name="T17" fmla="*/ 154 h 155"/>
                  <a:gd name="T18" fmla="*/ 62 w 203"/>
                  <a:gd name="T19" fmla="*/ 154 h 155"/>
                  <a:gd name="T20" fmla="*/ 0 w 203"/>
                  <a:gd name="T21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55">
                    <a:moveTo>
                      <a:pt x="0" y="0"/>
                    </a:moveTo>
                    <a:lnTo>
                      <a:pt x="47" y="0"/>
                    </a:lnTo>
                    <a:lnTo>
                      <a:pt x="186" y="131"/>
                    </a:lnTo>
                    <a:lnTo>
                      <a:pt x="194" y="139"/>
                    </a:lnTo>
                    <a:lnTo>
                      <a:pt x="202" y="139"/>
                    </a:lnTo>
                    <a:lnTo>
                      <a:pt x="186" y="139"/>
                    </a:lnTo>
                    <a:lnTo>
                      <a:pt x="163" y="146"/>
                    </a:lnTo>
                    <a:lnTo>
                      <a:pt x="132" y="146"/>
                    </a:lnTo>
                    <a:lnTo>
                      <a:pt x="93" y="154"/>
                    </a:lnTo>
                    <a:lnTo>
                      <a:pt x="62" y="15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371" name="Freeform 547">
                <a:extLst>
                  <a:ext uri="{FF2B5EF4-FFF2-40B4-BE49-F238E27FC236}">
                    <a16:creationId xmlns:a16="http://schemas.microsoft.com/office/drawing/2014/main" id="{48A7C81A-242C-3589-E869-2FA0E12A9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" y="2187"/>
                <a:ext cx="203" cy="155"/>
              </a:xfrm>
              <a:custGeom>
                <a:avLst/>
                <a:gdLst>
                  <a:gd name="T0" fmla="*/ 0 w 203"/>
                  <a:gd name="T1" fmla="*/ 0 h 155"/>
                  <a:gd name="T2" fmla="*/ 47 w 203"/>
                  <a:gd name="T3" fmla="*/ 0 h 155"/>
                  <a:gd name="T4" fmla="*/ 186 w 203"/>
                  <a:gd name="T5" fmla="*/ 131 h 155"/>
                  <a:gd name="T6" fmla="*/ 194 w 203"/>
                  <a:gd name="T7" fmla="*/ 139 h 155"/>
                  <a:gd name="T8" fmla="*/ 202 w 203"/>
                  <a:gd name="T9" fmla="*/ 139 h 155"/>
                  <a:gd name="T10" fmla="*/ 186 w 203"/>
                  <a:gd name="T11" fmla="*/ 139 h 155"/>
                  <a:gd name="T12" fmla="*/ 163 w 203"/>
                  <a:gd name="T13" fmla="*/ 146 h 155"/>
                  <a:gd name="T14" fmla="*/ 132 w 203"/>
                  <a:gd name="T15" fmla="*/ 146 h 155"/>
                  <a:gd name="T16" fmla="*/ 93 w 203"/>
                  <a:gd name="T17" fmla="*/ 154 h 155"/>
                  <a:gd name="T18" fmla="*/ 62 w 203"/>
                  <a:gd name="T19" fmla="*/ 154 h 155"/>
                  <a:gd name="T20" fmla="*/ 0 w 203"/>
                  <a:gd name="T21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55">
                    <a:moveTo>
                      <a:pt x="0" y="0"/>
                    </a:moveTo>
                    <a:lnTo>
                      <a:pt x="47" y="0"/>
                    </a:lnTo>
                    <a:lnTo>
                      <a:pt x="186" y="131"/>
                    </a:lnTo>
                    <a:lnTo>
                      <a:pt x="194" y="139"/>
                    </a:lnTo>
                    <a:lnTo>
                      <a:pt x="202" y="139"/>
                    </a:lnTo>
                    <a:lnTo>
                      <a:pt x="186" y="139"/>
                    </a:lnTo>
                    <a:lnTo>
                      <a:pt x="163" y="146"/>
                    </a:lnTo>
                    <a:lnTo>
                      <a:pt x="132" y="146"/>
                    </a:lnTo>
                    <a:lnTo>
                      <a:pt x="93" y="154"/>
                    </a:lnTo>
                    <a:lnTo>
                      <a:pt x="62" y="15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372" name="Group 548">
                <a:extLst>
                  <a:ext uri="{FF2B5EF4-FFF2-40B4-BE49-F238E27FC236}">
                    <a16:creationId xmlns:a16="http://schemas.microsoft.com/office/drawing/2014/main" id="{FC0D5FD0-E0DF-9996-E9E0-F115A9B0A6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4" y="2283"/>
                <a:ext cx="618" cy="123"/>
                <a:chOff x="2304" y="2283"/>
                <a:chExt cx="618" cy="123"/>
              </a:xfrm>
            </p:grpSpPr>
            <p:sp>
              <p:nvSpPr>
                <p:cNvPr id="78373" name="Freeform 549">
                  <a:extLst>
                    <a:ext uri="{FF2B5EF4-FFF2-40B4-BE49-F238E27FC236}">
                      <a16:creationId xmlns:a16="http://schemas.microsoft.com/office/drawing/2014/main" id="{1710FED5-4A5A-A3D0-75A4-C374FD316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4" y="2371"/>
                  <a:ext cx="99" cy="35"/>
                </a:xfrm>
                <a:custGeom>
                  <a:avLst/>
                  <a:gdLst>
                    <a:gd name="T0" fmla="*/ 83 w 99"/>
                    <a:gd name="T1" fmla="*/ 0 h 35"/>
                    <a:gd name="T2" fmla="*/ 83 w 99"/>
                    <a:gd name="T3" fmla="*/ 7 h 35"/>
                    <a:gd name="T4" fmla="*/ 83 w 99"/>
                    <a:gd name="T5" fmla="*/ 14 h 35"/>
                    <a:gd name="T6" fmla="*/ 83 w 99"/>
                    <a:gd name="T7" fmla="*/ 20 h 35"/>
                    <a:gd name="T8" fmla="*/ 90 w 99"/>
                    <a:gd name="T9" fmla="*/ 27 h 35"/>
                    <a:gd name="T10" fmla="*/ 90 w 99"/>
                    <a:gd name="T11" fmla="*/ 34 h 35"/>
                    <a:gd name="T12" fmla="*/ 98 w 99"/>
                    <a:gd name="T13" fmla="*/ 34 h 35"/>
                    <a:gd name="T14" fmla="*/ 83 w 99"/>
                    <a:gd name="T15" fmla="*/ 34 h 35"/>
                    <a:gd name="T16" fmla="*/ 60 w 99"/>
                    <a:gd name="T17" fmla="*/ 27 h 35"/>
                    <a:gd name="T18" fmla="*/ 38 w 99"/>
                    <a:gd name="T19" fmla="*/ 20 h 35"/>
                    <a:gd name="T20" fmla="*/ 15 w 99"/>
                    <a:gd name="T21" fmla="*/ 20 h 35"/>
                    <a:gd name="T22" fmla="*/ 15 w 99"/>
                    <a:gd name="T23" fmla="*/ 14 h 35"/>
                    <a:gd name="T24" fmla="*/ 8 w 99"/>
                    <a:gd name="T25" fmla="*/ 14 h 35"/>
                    <a:gd name="T26" fmla="*/ 8 w 99"/>
                    <a:gd name="T27" fmla="*/ 7 h 35"/>
                    <a:gd name="T28" fmla="*/ 0 w 99"/>
                    <a:gd name="T29" fmla="*/ 0 h 35"/>
                    <a:gd name="T30" fmla="*/ 15 w 99"/>
                    <a:gd name="T31" fmla="*/ 0 h 35"/>
                    <a:gd name="T32" fmla="*/ 38 w 99"/>
                    <a:gd name="T33" fmla="*/ 7 h 35"/>
                    <a:gd name="T34" fmla="*/ 53 w 99"/>
                    <a:gd name="T35" fmla="*/ 7 h 35"/>
                    <a:gd name="T36" fmla="*/ 60 w 99"/>
                    <a:gd name="T37" fmla="*/ 7 h 35"/>
                    <a:gd name="T38" fmla="*/ 68 w 99"/>
                    <a:gd name="T39" fmla="*/ 7 h 35"/>
                    <a:gd name="T40" fmla="*/ 75 w 99"/>
                    <a:gd name="T41" fmla="*/ 7 h 35"/>
                    <a:gd name="T42" fmla="*/ 75 w 99"/>
                    <a:gd name="T43" fmla="*/ 0 h 35"/>
                    <a:gd name="T44" fmla="*/ 83 w 99"/>
                    <a:gd name="T45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9" h="35">
                      <a:moveTo>
                        <a:pt x="83" y="0"/>
                      </a:moveTo>
                      <a:lnTo>
                        <a:pt x="83" y="7"/>
                      </a:lnTo>
                      <a:lnTo>
                        <a:pt x="83" y="14"/>
                      </a:lnTo>
                      <a:lnTo>
                        <a:pt x="83" y="20"/>
                      </a:lnTo>
                      <a:lnTo>
                        <a:pt x="90" y="27"/>
                      </a:lnTo>
                      <a:lnTo>
                        <a:pt x="90" y="34"/>
                      </a:lnTo>
                      <a:lnTo>
                        <a:pt x="98" y="34"/>
                      </a:lnTo>
                      <a:lnTo>
                        <a:pt x="83" y="34"/>
                      </a:lnTo>
                      <a:lnTo>
                        <a:pt x="60" y="27"/>
                      </a:lnTo>
                      <a:lnTo>
                        <a:pt x="38" y="20"/>
                      </a:lnTo>
                      <a:lnTo>
                        <a:pt x="15" y="20"/>
                      </a:lnTo>
                      <a:lnTo>
                        <a:pt x="15" y="14"/>
                      </a:lnTo>
                      <a:lnTo>
                        <a:pt x="8" y="14"/>
                      </a:lnTo>
                      <a:lnTo>
                        <a:pt x="8" y="7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38" y="7"/>
                      </a:lnTo>
                      <a:lnTo>
                        <a:pt x="53" y="7"/>
                      </a:lnTo>
                      <a:lnTo>
                        <a:pt x="60" y="7"/>
                      </a:lnTo>
                      <a:lnTo>
                        <a:pt x="68" y="7"/>
                      </a:lnTo>
                      <a:lnTo>
                        <a:pt x="75" y="7"/>
                      </a:lnTo>
                      <a:lnTo>
                        <a:pt x="75" y="0"/>
                      </a:lnTo>
                      <a:lnTo>
                        <a:pt x="83" y="0"/>
                      </a:lnTo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374" name="Freeform 550">
                  <a:extLst>
                    <a:ext uri="{FF2B5EF4-FFF2-40B4-BE49-F238E27FC236}">
                      <a16:creationId xmlns:a16="http://schemas.microsoft.com/office/drawing/2014/main" id="{2C1C8027-ABF0-4F22-BE5F-92E382B76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4" y="2371"/>
                  <a:ext cx="99" cy="35"/>
                </a:xfrm>
                <a:custGeom>
                  <a:avLst/>
                  <a:gdLst>
                    <a:gd name="T0" fmla="*/ 83 w 99"/>
                    <a:gd name="T1" fmla="*/ 0 h 35"/>
                    <a:gd name="T2" fmla="*/ 83 w 99"/>
                    <a:gd name="T3" fmla="*/ 7 h 35"/>
                    <a:gd name="T4" fmla="*/ 83 w 99"/>
                    <a:gd name="T5" fmla="*/ 14 h 35"/>
                    <a:gd name="T6" fmla="*/ 83 w 99"/>
                    <a:gd name="T7" fmla="*/ 20 h 35"/>
                    <a:gd name="T8" fmla="*/ 90 w 99"/>
                    <a:gd name="T9" fmla="*/ 27 h 35"/>
                    <a:gd name="T10" fmla="*/ 90 w 99"/>
                    <a:gd name="T11" fmla="*/ 34 h 35"/>
                    <a:gd name="T12" fmla="*/ 98 w 99"/>
                    <a:gd name="T13" fmla="*/ 34 h 35"/>
                    <a:gd name="T14" fmla="*/ 83 w 99"/>
                    <a:gd name="T15" fmla="*/ 34 h 35"/>
                    <a:gd name="T16" fmla="*/ 60 w 99"/>
                    <a:gd name="T17" fmla="*/ 27 h 35"/>
                    <a:gd name="T18" fmla="*/ 38 w 99"/>
                    <a:gd name="T19" fmla="*/ 20 h 35"/>
                    <a:gd name="T20" fmla="*/ 15 w 99"/>
                    <a:gd name="T21" fmla="*/ 20 h 35"/>
                    <a:gd name="T22" fmla="*/ 15 w 99"/>
                    <a:gd name="T23" fmla="*/ 14 h 35"/>
                    <a:gd name="T24" fmla="*/ 8 w 99"/>
                    <a:gd name="T25" fmla="*/ 14 h 35"/>
                    <a:gd name="T26" fmla="*/ 8 w 99"/>
                    <a:gd name="T27" fmla="*/ 7 h 35"/>
                    <a:gd name="T28" fmla="*/ 0 w 99"/>
                    <a:gd name="T29" fmla="*/ 0 h 35"/>
                    <a:gd name="T30" fmla="*/ 15 w 99"/>
                    <a:gd name="T31" fmla="*/ 0 h 35"/>
                    <a:gd name="T32" fmla="*/ 38 w 99"/>
                    <a:gd name="T33" fmla="*/ 7 h 35"/>
                    <a:gd name="T34" fmla="*/ 53 w 99"/>
                    <a:gd name="T35" fmla="*/ 7 h 35"/>
                    <a:gd name="T36" fmla="*/ 60 w 99"/>
                    <a:gd name="T37" fmla="*/ 7 h 35"/>
                    <a:gd name="T38" fmla="*/ 68 w 99"/>
                    <a:gd name="T39" fmla="*/ 7 h 35"/>
                    <a:gd name="T40" fmla="*/ 75 w 99"/>
                    <a:gd name="T41" fmla="*/ 7 h 35"/>
                    <a:gd name="T42" fmla="*/ 75 w 99"/>
                    <a:gd name="T43" fmla="*/ 0 h 35"/>
                    <a:gd name="T44" fmla="*/ 83 w 99"/>
                    <a:gd name="T45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9" h="35">
                      <a:moveTo>
                        <a:pt x="83" y="0"/>
                      </a:moveTo>
                      <a:lnTo>
                        <a:pt x="83" y="7"/>
                      </a:lnTo>
                      <a:lnTo>
                        <a:pt x="83" y="14"/>
                      </a:lnTo>
                      <a:lnTo>
                        <a:pt x="83" y="20"/>
                      </a:lnTo>
                      <a:lnTo>
                        <a:pt x="90" y="27"/>
                      </a:lnTo>
                      <a:lnTo>
                        <a:pt x="90" y="34"/>
                      </a:lnTo>
                      <a:lnTo>
                        <a:pt x="98" y="34"/>
                      </a:lnTo>
                      <a:lnTo>
                        <a:pt x="83" y="34"/>
                      </a:lnTo>
                      <a:lnTo>
                        <a:pt x="60" y="27"/>
                      </a:lnTo>
                      <a:lnTo>
                        <a:pt x="38" y="20"/>
                      </a:lnTo>
                      <a:lnTo>
                        <a:pt x="15" y="20"/>
                      </a:lnTo>
                      <a:lnTo>
                        <a:pt x="15" y="14"/>
                      </a:lnTo>
                      <a:lnTo>
                        <a:pt x="8" y="14"/>
                      </a:lnTo>
                      <a:lnTo>
                        <a:pt x="8" y="7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38" y="7"/>
                      </a:lnTo>
                      <a:lnTo>
                        <a:pt x="53" y="7"/>
                      </a:lnTo>
                      <a:lnTo>
                        <a:pt x="60" y="7"/>
                      </a:lnTo>
                      <a:lnTo>
                        <a:pt x="68" y="7"/>
                      </a:lnTo>
                      <a:lnTo>
                        <a:pt x="75" y="7"/>
                      </a:lnTo>
                      <a:lnTo>
                        <a:pt x="75" y="0"/>
                      </a:lnTo>
                      <a:lnTo>
                        <a:pt x="83" y="0"/>
                      </a:lnTo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78375" name="Group 551">
                  <a:extLst>
                    <a:ext uri="{FF2B5EF4-FFF2-40B4-BE49-F238E27FC236}">
                      <a16:creationId xmlns:a16="http://schemas.microsoft.com/office/drawing/2014/main" id="{45A851DF-797F-B69E-5188-35750CD327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2283"/>
                  <a:ext cx="618" cy="91"/>
                  <a:chOff x="2304" y="2283"/>
                  <a:chExt cx="618" cy="91"/>
                </a:xfrm>
              </p:grpSpPr>
              <p:sp>
                <p:nvSpPr>
                  <p:cNvPr id="78376" name="Freeform 552">
                    <a:extLst>
                      <a:ext uri="{FF2B5EF4-FFF2-40B4-BE49-F238E27FC236}">
                        <a16:creationId xmlns:a16="http://schemas.microsoft.com/office/drawing/2014/main" id="{A0AE44C8-5B98-0EB0-D0CE-969980D6CF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04" y="2331"/>
                    <a:ext cx="163" cy="43"/>
                  </a:xfrm>
                  <a:custGeom>
                    <a:avLst/>
                    <a:gdLst>
                      <a:gd name="T0" fmla="*/ 0 w 163"/>
                      <a:gd name="T1" fmla="*/ 0 h 43"/>
                      <a:gd name="T2" fmla="*/ 15 w 163"/>
                      <a:gd name="T3" fmla="*/ 0 h 43"/>
                      <a:gd name="T4" fmla="*/ 23 w 163"/>
                      <a:gd name="T5" fmla="*/ 0 h 43"/>
                      <a:gd name="T6" fmla="*/ 85 w 163"/>
                      <a:gd name="T7" fmla="*/ 14 h 43"/>
                      <a:gd name="T8" fmla="*/ 162 w 163"/>
                      <a:gd name="T9" fmla="*/ 35 h 43"/>
                      <a:gd name="T10" fmla="*/ 154 w 163"/>
                      <a:gd name="T11" fmla="*/ 35 h 43"/>
                      <a:gd name="T12" fmla="*/ 147 w 163"/>
                      <a:gd name="T13" fmla="*/ 42 h 43"/>
                      <a:gd name="T14" fmla="*/ 116 w 163"/>
                      <a:gd name="T15" fmla="*/ 42 h 43"/>
                      <a:gd name="T16" fmla="*/ 93 w 163"/>
                      <a:gd name="T17" fmla="*/ 35 h 43"/>
                      <a:gd name="T18" fmla="*/ 77 w 163"/>
                      <a:gd name="T19" fmla="*/ 35 h 43"/>
                      <a:gd name="T20" fmla="*/ 0 w 163"/>
                      <a:gd name="T21" fmla="*/ 0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63" h="43">
                        <a:moveTo>
                          <a:pt x="0" y="0"/>
                        </a:moveTo>
                        <a:lnTo>
                          <a:pt x="15" y="0"/>
                        </a:lnTo>
                        <a:lnTo>
                          <a:pt x="23" y="0"/>
                        </a:lnTo>
                        <a:lnTo>
                          <a:pt x="85" y="14"/>
                        </a:lnTo>
                        <a:lnTo>
                          <a:pt x="162" y="35"/>
                        </a:lnTo>
                        <a:lnTo>
                          <a:pt x="154" y="35"/>
                        </a:lnTo>
                        <a:lnTo>
                          <a:pt x="147" y="42"/>
                        </a:lnTo>
                        <a:lnTo>
                          <a:pt x="116" y="42"/>
                        </a:lnTo>
                        <a:lnTo>
                          <a:pt x="93" y="35"/>
                        </a:lnTo>
                        <a:lnTo>
                          <a:pt x="77" y="3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77" name="Freeform 553">
                    <a:extLst>
                      <a:ext uri="{FF2B5EF4-FFF2-40B4-BE49-F238E27FC236}">
                        <a16:creationId xmlns:a16="http://schemas.microsoft.com/office/drawing/2014/main" id="{1FD8B088-ECC5-FCD2-74D8-953FC92BE4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04" y="2331"/>
                    <a:ext cx="163" cy="43"/>
                  </a:xfrm>
                  <a:custGeom>
                    <a:avLst/>
                    <a:gdLst>
                      <a:gd name="T0" fmla="*/ 0 w 163"/>
                      <a:gd name="T1" fmla="*/ 0 h 43"/>
                      <a:gd name="T2" fmla="*/ 15 w 163"/>
                      <a:gd name="T3" fmla="*/ 0 h 43"/>
                      <a:gd name="T4" fmla="*/ 23 w 163"/>
                      <a:gd name="T5" fmla="*/ 0 h 43"/>
                      <a:gd name="T6" fmla="*/ 85 w 163"/>
                      <a:gd name="T7" fmla="*/ 14 h 43"/>
                      <a:gd name="T8" fmla="*/ 162 w 163"/>
                      <a:gd name="T9" fmla="*/ 35 h 43"/>
                      <a:gd name="T10" fmla="*/ 154 w 163"/>
                      <a:gd name="T11" fmla="*/ 35 h 43"/>
                      <a:gd name="T12" fmla="*/ 147 w 163"/>
                      <a:gd name="T13" fmla="*/ 42 h 43"/>
                      <a:gd name="T14" fmla="*/ 116 w 163"/>
                      <a:gd name="T15" fmla="*/ 42 h 43"/>
                      <a:gd name="T16" fmla="*/ 93 w 163"/>
                      <a:gd name="T17" fmla="*/ 35 h 43"/>
                      <a:gd name="T18" fmla="*/ 77 w 163"/>
                      <a:gd name="T19" fmla="*/ 35 h 43"/>
                      <a:gd name="T20" fmla="*/ 0 w 163"/>
                      <a:gd name="T21" fmla="*/ 0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63" h="43">
                        <a:moveTo>
                          <a:pt x="0" y="0"/>
                        </a:moveTo>
                        <a:lnTo>
                          <a:pt x="15" y="0"/>
                        </a:lnTo>
                        <a:lnTo>
                          <a:pt x="23" y="0"/>
                        </a:lnTo>
                        <a:lnTo>
                          <a:pt x="85" y="14"/>
                        </a:lnTo>
                        <a:lnTo>
                          <a:pt x="162" y="35"/>
                        </a:lnTo>
                        <a:lnTo>
                          <a:pt x="154" y="35"/>
                        </a:lnTo>
                        <a:lnTo>
                          <a:pt x="147" y="42"/>
                        </a:lnTo>
                        <a:lnTo>
                          <a:pt x="116" y="42"/>
                        </a:lnTo>
                        <a:lnTo>
                          <a:pt x="93" y="35"/>
                        </a:lnTo>
                        <a:lnTo>
                          <a:pt x="77" y="3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78" name="Freeform 554">
                    <a:extLst>
                      <a:ext uri="{FF2B5EF4-FFF2-40B4-BE49-F238E27FC236}">
                        <a16:creationId xmlns:a16="http://schemas.microsoft.com/office/drawing/2014/main" id="{016686E7-28FD-45F7-0603-D8D76D3B7F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8" y="2283"/>
                    <a:ext cx="234" cy="91"/>
                  </a:xfrm>
                  <a:custGeom>
                    <a:avLst/>
                    <a:gdLst>
                      <a:gd name="T0" fmla="*/ 0 w 234"/>
                      <a:gd name="T1" fmla="*/ 0 h 91"/>
                      <a:gd name="T2" fmla="*/ 0 w 234"/>
                      <a:gd name="T3" fmla="*/ 0 h 91"/>
                      <a:gd name="T4" fmla="*/ 47 w 234"/>
                      <a:gd name="T5" fmla="*/ 0 h 91"/>
                      <a:gd name="T6" fmla="*/ 101 w 234"/>
                      <a:gd name="T7" fmla="*/ 30 h 91"/>
                      <a:gd name="T8" fmla="*/ 148 w 234"/>
                      <a:gd name="T9" fmla="*/ 45 h 91"/>
                      <a:gd name="T10" fmla="*/ 186 w 234"/>
                      <a:gd name="T11" fmla="*/ 68 h 91"/>
                      <a:gd name="T12" fmla="*/ 233 w 234"/>
                      <a:gd name="T13" fmla="*/ 83 h 91"/>
                      <a:gd name="T14" fmla="*/ 225 w 234"/>
                      <a:gd name="T15" fmla="*/ 83 h 91"/>
                      <a:gd name="T16" fmla="*/ 210 w 234"/>
                      <a:gd name="T17" fmla="*/ 83 h 91"/>
                      <a:gd name="T18" fmla="*/ 194 w 234"/>
                      <a:gd name="T19" fmla="*/ 90 h 91"/>
                      <a:gd name="T20" fmla="*/ 163 w 234"/>
                      <a:gd name="T21" fmla="*/ 90 h 91"/>
                      <a:gd name="T22" fmla="*/ 148 w 234"/>
                      <a:gd name="T23" fmla="*/ 90 h 91"/>
                      <a:gd name="T24" fmla="*/ 117 w 234"/>
                      <a:gd name="T25" fmla="*/ 83 h 91"/>
                      <a:gd name="T26" fmla="*/ 101 w 234"/>
                      <a:gd name="T27" fmla="*/ 83 h 91"/>
                      <a:gd name="T28" fmla="*/ 94 w 234"/>
                      <a:gd name="T29" fmla="*/ 75 h 91"/>
                      <a:gd name="T30" fmla="*/ 0 w 234"/>
                      <a:gd name="T31" fmla="*/ 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34" h="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7" y="0"/>
                        </a:lnTo>
                        <a:lnTo>
                          <a:pt x="101" y="30"/>
                        </a:lnTo>
                        <a:lnTo>
                          <a:pt x="148" y="45"/>
                        </a:lnTo>
                        <a:lnTo>
                          <a:pt x="186" y="68"/>
                        </a:lnTo>
                        <a:lnTo>
                          <a:pt x="233" y="83"/>
                        </a:lnTo>
                        <a:lnTo>
                          <a:pt x="225" y="83"/>
                        </a:lnTo>
                        <a:lnTo>
                          <a:pt x="210" y="83"/>
                        </a:lnTo>
                        <a:lnTo>
                          <a:pt x="194" y="90"/>
                        </a:lnTo>
                        <a:lnTo>
                          <a:pt x="163" y="90"/>
                        </a:lnTo>
                        <a:lnTo>
                          <a:pt x="148" y="90"/>
                        </a:lnTo>
                        <a:lnTo>
                          <a:pt x="117" y="83"/>
                        </a:lnTo>
                        <a:lnTo>
                          <a:pt x="101" y="83"/>
                        </a:lnTo>
                        <a:lnTo>
                          <a:pt x="94" y="7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379" name="Freeform 555">
                    <a:extLst>
                      <a:ext uri="{FF2B5EF4-FFF2-40B4-BE49-F238E27FC236}">
                        <a16:creationId xmlns:a16="http://schemas.microsoft.com/office/drawing/2014/main" id="{DDE0FAFE-8E69-FC30-AD83-651C3176AA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8" y="2283"/>
                    <a:ext cx="234" cy="91"/>
                  </a:xfrm>
                  <a:custGeom>
                    <a:avLst/>
                    <a:gdLst>
                      <a:gd name="T0" fmla="*/ 0 w 234"/>
                      <a:gd name="T1" fmla="*/ 0 h 91"/>
                      <a:gd name="T2" fmla="*/ 47 w 234"/>
                      <a:gd name="T3" fmla="*/ 0 h 91"/>
                      <a:gd name="T4" fmla="*/ 101 w 234"/>
                      <a:gd name="T5" fmla="*/ 30 h 91"/>
                      <a:gd name="T6" fmla="*/ 148 w 234"/>
                      <a:gd name="T7" fmla="*/ 45 h 91"/>
                      <a:gd name="T8" fmla="*/ 186 w 234"/>
                      <a:gd name="T9" fmla="*/ 68 h 91"/>
                      <a:gd name="T10" fmla="*/ 233 w 234"/>
                      <a:gd name="T11" fmla="*/ 83 h 91"/>
                      <a:gd name="T12" fmla="*/ 225 w 234"/>
                      <a:gd name="T13" fmla="*/ 83 h 91"/>
                      <a:gd name="T14" fmla="*/ 210 w 234"/>
                      <a:gd name="T15" fmla="*/ 83 h 91"/>
                      <a:gd name="T16" fmla="*/ 194 w 234"/>
                      <a:gd name="T17" fmla="*/ 90 h 91"/>
                      <a:gd name="T18" fmla="*/ 163 w 234"/>
                      <a:gd name="T19" fmla="*/ 90 h 91"/>
                      <a:gd name="T20" fmla="*/ 148 w 234"/>
                      <a:gd name="T21" fmla="*/ 90 h 91"/>
                      <a:gd name="T22" fmla="*/ 117 w 234"/>
                      <a:gd name="T23" fmla="*/ 83 h 91"/>
                      <a:gd name="T24" fmla="*/ 101 w 234"/>
                      <a:gd name="T25" fmla="*/ 83 h 91"/>
                      <a:gd name="T26" fmla="*/ 94 w 234"/>
                      <a:gd name="T27" fmla="*/ 75 h 91"/>
                      <a:gd name="T28" fmla="*/ 0 w 234"/>
                      <a:gd name="T29" fmla="*/ 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34" h="91">
                        <a:moveTo>
                          <a:pt x="0" y="0"/>
                        </a:moveTo>
                        <a:lnTo>
                          <a:pt x="47" y="0"/>
                        </a:lnTo>
                        <a:lnTo>
                          <a:pt x="101" y="30"/>
                        </a:lnTo>
                        <a:lnTo>
                          <a:pt x="148" y="45"/>
                        </a:lnTo>
                        <a:lnTo>
                          <a:pt x="186" y="68"/>
                        </a:lnTo>
                        <a:lnTo>
                          <a:pt x="233" y="83"/>
                        </a:lnTo>
                        <a:lnTo>
                          <a:pt x="225" y="83"/>
                        </a:lnTo>
                        <a:lnTo>
                          <a:pt x="210" y="83"/>
                        </a:lnTo>
                        <a:lnTo>
                          <a:pt x="194" y="90"/>
                        </a:lnTo>
                        <a:lnTo>
                          <a:pt x="163" y="90"/>
                        </a:lnTo>
                        <a:lnTo>
                          <a:pt x="148" y="90"/>
                        </a:lnTo>
                        <a:lnTo>
                          <a:pt x="117" y="83"/>
                        </a:lnTo>
                        <a:lnTo>
                          <a:pt x="101" y="83"/>
                        </a:lnTo>
                        <a:lnTo>
                          <a:pt x="94" y="7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grpSp>
                <p:nvGrpSpPr>
                  <p:cNvPr id="78380" name="Group 556">
                    <a:extLst>
                      <a:ext uri="{FF2B5EF4-FFF2-40B4-BE49-F238E27FC236}">
                        <a16:creationId xmlns:a16="http://schemas.microsoft.com/office/drawing/2014/main" id="{A61B792E-0DCD-520A-E309-6167F3C745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28" y="2331"/>
                    <a:ext cx="107" cy="41"/>
                    <a:chOff x="2728" y="2331"/>
                    <a:chExt cx="107" cy="41"/>
                  </a:xfrm>
                </p:grpSpPr>
                <p:grpSp>
                  <p:nvGrpSpPr>
                    <p:cNvPr id="78381" name="Group 557">
                      <a:extLst>
                        <a:ext uri="{FF2B5EF4-FFF2-40B4-BE49-F238E27FC236}">
                          <a16:creationId xmlns:a16="http://schemas.microsoft.com/office/drawing/2014/main" id="{776CE556-6416-A632-B527-C2F2F29F1FD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52" y="2355"/>
                      <a:ext cx="83" cy="17"/>
                      <a:chOff x="2752" y="2355"/>
                      <a:chExt cx="83" cy="17"/>
                    </a:xfrm>
                  </p:grpSpPr>
                  <p:sp>
                    <p:nvSpPr>
                      <p:cNvPr id="78382" name="Freeform 558">
                        <a:extLst>
                          <a:ext uri="{FF2B5EF4-FFF2-40B4-BE49-F238E27FC236}">
                            <a16:creationId xmlns:a16="http://schemas.microsoft.com/office/drawing/2014/main" id="{18D44C9B-2AA7-4FF4-0F65-CE309E92F8C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52" y="2355"/>
                        <a:ext cx="83" cy="17"/>
                      </a:xfrm>
                      <a:custGeom>
                        <a:avLst/>
                        <a:gdLst>
                          <a:gd name="T0" fmla="*/ 0 w 83"/>
                          <a:gd name="T1" fmla="*/ 0 h 17"/>
                          <a:gd name="T2" fmla="*/ 15 w 83"/>
                          <a:gd name="T3" fmla="*/ 0 h 17"/>
                          <a:gd name="T4" fmla="*/ 22 w 83"/>
                          <a:gd name="T5" fmla="*/ 0 h 17"/>
                          <a:gd name="T6" fmla="*/ 30 w 83"/>
                          <a:gd name="T7" fmla="*/ 0 h 17"/>
                          <a:gd name="T8" fmla="*/ 37 w 83"/>
                          <a:gd name="T9" fmla="*/ 0 h 17"/>
                          <a:gd name="T10" fmla="*/ 82 w 83"/>
                          <a:gd name="T11" fmla="*/ 16 h 17"/>
                          <a:gd name="T12" fmla="*/ 60 w 83"/>
                          <a:gd name="T13" fmla="*/ 16 h 17"/>
                          <a:gd name="T14" fmla="*/ 45 w 83"/>
                          <a:gd name="T15" fmla="*/ 16 h 17"/>
                          <a:gd name="T16" fmla="*/ 37 w 83"/>
                          <a:gd name="T17" fmla="*/ 16 h 17"/>
                          <a:gd name="T18" fmla="*/ 30 w 83"/>
                          <a:gd name="T19" fmla="*/ 16 h 17"/>
                          <a:gd name="T20" fmla="*/ 15 w 83"/>
                          <a:gd name="T21" fmla="*/ 16 h 17"/>
                          <a:gd name="T22" fmla="*/ 7 w 83"/>
                          <a:gd name="T23" fmla="*/ 16 h 17"/>
                          <a:gd name="T24" fmla="*/ 0 w 83"/>
                          <a:gd name="T25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</a:cxnLst>
                        <a:rect l="0" t="0" r="r" b="b"/>
                        <a:pathLst>
                          <a:path w="83" h="17">
                            <a:moveTo>
                              <a:pt x="0" y="0"/>
                            </a:moveTo>
                            <a:lnTo>
                              <a:pt x="15" y="0"/>
                            </a:lnTo>
                            <a:lnTo>
                              <a:pt x="22" y="0"/>
                            </a:lnTo>
                            <a:lnTo>
                              <a:pt x="30" y="0"/>
                            </a:lnTo>
                            <a:lnTo>
                              <a:pt x="37" y="0"/>
                            </a:lnTo>
                            <a:lnTo>
                              <a:pt x="82" y="16"/>
                            </a:lnTo>
                            <a:lnTo>
                              <a:pt x="60" y="16"/>
                            </a:lnTo>
                            <a:lnTo>
                              <a:pt x="45" y="16"/>
                            </a:lnTo>
                            <a:lnTo>
                              <a:pt x="37" y="16"/>
                            </a:lnTo>
                            <a:lnTo>
                              <a:pt x="30" y="16"/>
                            </a:lnTo>
                            <a:lnTo>
                              <a:pt x="15" y="16"/>
                            </a:lnTo>
                            <a:lnTo>
                              <a:pt x="7" y="16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9F9F9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383" name="Freeform 559">
                        <a:extLst>
                          <a:ext uri="{FF2B5EF4-FFF2-40B4-BE49-F238E27FC236}">
                            <a16:creationId xmlns:a16="http://schemas.microsoft.com/office/drawing/2014/main" id="{5E6BA23B-D816-9F90-82DB-404B4D901B2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52" y="2355"/>
                        <a:ext cx="83" cy="17"/>
                      </a:xfrm>
                      <a:custGeom>
                        <a:avLst/>
                        <a:gdLst>
                          <a:gd name="T0" fmla="*/ 0 w 83"/>
                          <a:gd name="T1" fmla="*/ 0 h 17"/>
                          <a:gd name="T2" fmla="*/ 15 w 83"/>
                          <a:gd name="T3" fmla="*/ 0 h 17"/>
                          <a:gd name="T4" fmla="*/ 22 w 83"/>
                          <a:gd name="T5" fmla="*/ 0 h 17"/>
                          <a:gd name="T6" fmla="*/ 30 w 83"/>
                          <a:gd name="T7" fmla="*/ 0 h 17"/>
                          <a:gd name="T8" fmla="*/ 37 w 83"/>
                          <a:gd name="T9" fmla="*/ 0 h 17"/>
                          <a:gd name="T10" fmla="*/ 82 w 83"/>
                          <a:gd name="T11" fmla="*/ 16 h 17"/>
                          <a:gd name="T12" fmla="*/ 60 w 83"/>
                          <a:gd name="T13" fmla="*/ 16 h 17"/>
                          <a:gd name="T14" fmla="*/ 45 w 83"/>
                          <a:gd name="T15" fmla="*/ 16 h 17"/>
                          <a:gd name="T16" fmla="*/ 37 w 83"/>
                          <a:gd name="T17" fmla="*/ 16 h 17"/>
                          <a:gd name="T18" fmla="*/ 30 w 83"/>
                          <a:gd name="T19" fmla="*/ 16 h 17"/>
                          <a:gd name="T20" fmla="*/ 15 w 83"/>
                          <a:gd name="T21" fmla="*/ 16 h 17"/>
                          <a:gd name="T22" fmla="*/ 7 w 83"/>
                          <a:gd name="T23" fmla="*/ 16 h 17"/>
                          <a:gd name="T24" fmla="*/ 0 w 83"/>
                          <a:gd name="T25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</a:cxnLst>
                        <a:rect l="0" t="0" r="r" b="b"/>
                        <a:pathLst>
                          <a:path w="83" h="17">
                            <a:moveTo>
                              <a:pt x="0" y="0"/>
                            </a:moveTo>
                            <a:lnTo>
                              <a:pt x="15" y="0"/>
                            </a:lnTo>
                            <a:lnTo>
                              <a:pt x="22" y="0"/>
                            </a:lnTo>
                            <a:lnTo>
                              <a:pt x="30" y="0"/>
                            </a:lnTo>
                            <a:lnTo>
                              <a:pt x="37" y="0"/>
                            </a:lnTo>
                            <a:lnTo>
                              <a:pt x="82" y="16"/>
                            </a:lnTo>
                            <a:lnTo>
                              <a:pt x="60" y="16"/>
                            </a:lnTo>
                            <a:lnTo>
                              <a:pt x="45" y="16"/>
                            </a:lnTo>
                            <a:lnTo>
                              <a:pt x="37" y="16"/>
                            </a:lnTo>
                            <a:lnTo>
                              <a:pt x="30" y="16"/>
                            </a:lnTo>
                            <a:lnTo>
                              <a:pt x="15" y="16"/>
                            </a:lnTo>
                            <a:lnTo>
                              <a:pt x="7" y="16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9F9F9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384" name="Freeform 560">
                        <a:extLst>
                          <a:ext uri="{FF2B5EF4-FFF2-40B4-BE49-F238E27FC236}">
                            <a16:creationId xmlns:a16="http://schemas.microsoft.com/office/drawing/2014/main" id="{AD3EB48E-093D-8594-DB81-B90428C183B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68" y="2355"/>
                        <a:ext cx="67" cy="17"/>
                      </a:xfrm>
                      <a:custGeom>
                        <a:avLst/>
                        <a:gdLst>
                          <a:gd name="T0" fmla="*/ 0 w 67"/>
                          <a:gd name="T1" fmla="*/ 0 h 17"/>
                          <a:gd name="T2" fmla="*/ 7 w 67"/>
                          <a:gd name="T3" fmla="*/ 0 h 17"/>
                          <a:gd name="T4" fmla="*/ 15 w 67"/>
                          <a:gd name="T5" fmla="*/ 0 h 17"/>
                          <a:gd name="T6" fmla="*/ 22 w 67"/>
                          <a:gd name="T7" fmla="*/ 0 h 17"/>
                          <a:gd name="T8" fmla="*/ 66 w 67"/>
                          <a:gd name="T9" fmla="*/ 16 h 17"/>
                          <a:gd name="T10" fmla="*/ 44 w 67"/>
                          <a:gd name="T11" fmla="*/ 16 h 17"/>
                          <a:gd name="T12" fmla="*/ 29 w 67"/>
                          <a:gd name="T13" fmla="*/ 16 h 17"/>
                          <a:gd name="T14" fmla="*/ 22 w 67"/>
                          <a:gd name="T15" fmla="*/ 16 h 17"/>
                          <a:gd name="T16" fmla="*/ 15 w 67"/>
                          <a:gd name="T17" fmla="*/ 16 h 17"/>
                          <a:gd name="T18" fmla="*/ 7 w 67"/>
                          <a:gd name="T19" fmla="*/ 0 h 17"/>
                          <a:gd name="T20" fmla="*/ 0 w 67"/>
                          <a:gd name="T21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67" h="17">
                            <a:moveTo>
                              <a:pt x="0" y="0"/>
                            </a:moveTo>
                            <a:lnTo>
                              <a:pt x="7" y="0"/>
                            </a:lnTo>
                            <a:lnTo>
                              <a:pt x="15" y="0"/>
                            </a:lnTo>
                            <a:lnTo>
                              <a:pt x="22" y="0"/>
                            </a:lnTo>
                            <a:lnTo>
                              <a:pt x="66" y="16"/>
                            </a:lnTo>
                            <a:lnTo>
                              <a:pt x="44" y="16"/>
                            </a:lnTo>
                            <a:lnTo>
                              <a:pt x="29" y="16"/>
                            </a:lnTo>
                            <a:lnTo>
                              <a:pt x="22" y="16"/>
                            </a:lnTo>
                            <a:lnTo>
                              <a:pt x="15" y="16"/>
                            </a:lnTo>
                            <a:lnTo>
                              <a:pt x="7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3F3F3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385" name="Freeform 561">
                        <a:extLst>
                          <a:ext uri="{FF2B5EF4-FFF2-40B4-BE49-F238E27FC236}">
                            <a16:creationId xmlns:a16="http://schemas.microsoft.com/office/drawing/2014/main" id="{5C39AF06-5A80-E0A9-0928-CA377167281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68" y="2355"/>
                        <a:ext cx="67" cy="17"/>
                      </a:xfrm>
                      <a:custGeom>
                        <a:avLst/>
                        <a:gdLst>
                          <a:gd name="T0" fmla="*/ 0 w 67"/>
                          <a:gd name="T1" fmla="*/ 0 h 17"/>
                          <a:gd name="T2" fmla="*/ 7 w 67"/>
                          <a:gd name="T3" fmla="*/ 0 h 17"/>
                          <a:gd name="T4" fmla="*/ 15 w 67"/>
                          <a:gd name="T5" fmla="*/ 0 h 17"/>
                          <a:gd name="T6" fmla="*/ 22 w 67"/>
                          <a:gd name="T7" fmla="*/ 0 h 17"/>
                          <a:gd name="T8" fmla="*/ 66 w 67"/>
                          <a:gd name="T9" fmla="*/ 16 h 17"/>
                          <a:gd name="T10" fmla="*/ 44 w 67"/>
                          <a:gd name="T11" fmla="*/ 16 h 17"/>
                          <a:gd name="T12" fmla="*/ 29 w 67"/>
                          <a:gd name="T13" fmla="*/ 16 h 17"/>
                          <a:gd name="T14" fmla="*/ 22 w 67"/>
                          <a:gd name="T15" fmla="*/ 16 h 17"/>
                          <a:gd name="T16" fmla="*/ 15 w 67"/>
                          <a:gd name="T17" fmla="*/ 16 h 17"/>
                          <a:gd name="T18" fmla="*/ 7 w 67"/>
                          <a:gd name="T19" fmla="*/ 0 h 17"/>
                          <a:gd name="T20" fmla="*/ 0 w 67"/>
                          <a:gd name="T21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67" h="17">
                            <a:moveTo>
                              <a:pt x="0" y="0"/>
                            </a:moveTo>
                            <a:lnTo>
                              <a:pt x="7" y="0"/>
                            </a:lnTo>
                            <a:lnTo>
                              <a:pt x="15" y="0"/>
                            </a:lnTo>
                            <a:lnTo>
                              <a:pt x="22" y="0"/>
                            </a:lnTo>
                            <a:lnTo>
                              <a:pt x="66" y="16"/>
                            </a:lnTo>
                            <a:lnTo>
                              <a:pt x="44" y="16"/>
                            </a:lnTo>
                            <a:lnTo>
                              <a:pt x="29" y="16"/>
                            </a:lnTo>
                            <a:lnTo>
                              <a:pt x="22" y="16"/>
                            </a:lnTo>
                            <a:lnTo>
                              <a:pt x="15" y="16"/>
                            </a:lnTo>
                            <a:lnTo>
                              <a:pt x="7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3F3F3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grpSp>
                  <p:nvGrpSpPr>
                    <p:cNvPr id="78386" name="Group 562">
                      <a:extLst>
                        <a:ext uri="{FF2B5EF4-FFF2-40B4-BE49-F238E27FC236}">
                          <a16:creationId xmlns:a16="http://schemas.microsoft.com/office/drawing/2014/main" id="{F2D9E92C-B55A-22E6-79DF-4F83EB300B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28" y="2331"/>
                      <a:ext cx="67" cy="17"/>
                      <a:chOff x="2728" y="2331"/>
                      <a:chExt cx="67" cy="17"/>
                    </a:xfrm>
                  </p:grpSpPr>
                  <p:sp>
                    <p:nvSpPr>
                      <p:cNvPr id="78387" name="Freeform 563">
                        <a:extLst>
                          <a:ext uri="{FF2B5EF4-FFF2-40B4-BE49-F238E27FC236}">
                            <a16:creationId xmlns:a16="http://schemas.microsoft.com/office/drawing/2014/main" id="{3DB41BB9-1AF9-267A-A759-523B0FA75A7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28" y="2331"/>
                        <a:ext cx="67" cy="17"/>
                      </a:xfrm>
                      <a:custGeom>
                        <a:avLst/>
                        <a:gdLst>
                          <a:gd name="T0" fmla="*/ 15 w 67"/>
                          <a:gd name="T1" fmla="*/ 0 h 17"/>
                          <a:gd name="T2" fmla="*/ 29 w 67"/>
                          <a:gd name="T3" fmla="*/ 0 h 17"/>
                          <a:gd name="T4" fmla="*/ 44 w 67"/>
                          <a:gd name="T5" fmla="*/ 8 h 17"/>
                          <a:gd name="T6" fmla="*/ 51 w 67"/>
                          <a:gd name="T7" fmla="*/ 8 h 17"/>
                          <a:gd name="T8" fmla="*/ 66 w 67"/>
                          <a:gd name="T9" fmla="*/ 8 h 17"/>
                          <a:gd name="T10" fmla="*/ 51 w 67"/>
                          <a:gd name="T11" fmla="*/ 16 h 17"/>
                          <a:gd name="T12" fmla="*/ 44 w 67"/>
                          <a:gd name="T13" fmla="*/ 16 h 17"/>
                          <a:gd name="T14" fmla="*/ 29 w 67"/>
                          <a:gd name="T15" fmla="*/ 16 h 17"/>
                          <a:gd name="T16" fmla="*/ 22 w 67"/>
                          <a:gd name="T17" fmla="*/ 16 h 17"/>
                          <a:gd name="T18" fmla="*/ 15 w 67"/>
                          <a:gd name="T19" fmla="*/ 8 h 17"/>
                          <a:gd name="T20" fmla="*/ 7 w 67"/>
                          <a:gd name="T21" fmla="*/ 8 h 17"/>
                          <a:gd name="T22" fmla="*/ 0 w 67"/>
                          <a:gd name="T23" fmla="*/ 8 h 17"/>
                          <a:gd name="T24" fmla="*/ 7 w 67"/>
                          <a:gd name="T25" fmla="*/ 0 h 17"/>
                          <a:gd name="T26" fmla="*/ 15 w 67"/>
                          <a:gd name="T27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67" h="17">
                            <a:moveTo>
                              <a:pt x="15" y="0"/>
                            </a:moveTo>
                            <a:lnTo>
                              <a:pt x="29" y="0"/>
                            </a:lnTo>
                            <a:lnTo>
                              <a:pt x="44" y="8"/>
                            </a:lnTo>
                            <a:lnTo>
                              <a:pt x="51" y="8"/>
                            </a:lnTo>
                            <a:lnTo>
                              <a:pt x="66" y="8"/>
                            </a:lnTo>
                            <a:lnTo>
                              <a:pt x="51" y="16"/>
                            </a:lnTo>
                            <a:lnTo>
                              <a:pt x="44" y="16"/>
                            </a:lnTo>
                            <a:lnTo>
                              <a:pt x="29" y="16"/>
                            </a:lnTo>
                            <a:lnTo>
                              <a:pt x="22" y="16"/>
                            </a:lnTo>
                            <a:lnTo>
                              <a:pt x="15" y="8"/>
                            </a:lnTo>
                            <a:lnTo>
                              <a:pt x="7" y="8"/>
                            </a:lnTo>
                            <a:lnTo>
                              <a:pt x="0" y="8"/>
                            </a:lnTo>
                            <a:lnTo>
                              <a:pt x="7" y="0"/>
                            </a:lnTo>
                            <a:lnTo>
                              <a:pt x="15" y="0"/>
                            </a:lnTo>
                          </a:path>
                        </a:pathLst>
                      </a:custGeom>
                      <a:solidFill>
                        <a:srgbClr val="9F9F9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388" name="Freeform 564">
                        <a:extLst>
                          <a:ext uri="{FF2B5EF4-FFF2-40B4-BE49-F238E27FC236}">
                            <a16:creationId xmlns:a16="http://schemas.microsoft.com/office/drawing/2014/main" id="{461ED5B4-5DDF-C2F2-794B-1DD0D34D7D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28" y="2331"/>
                        <a:ext cx="67" cy="17"/>
                      </a:xfrm>
                      <a:custGeom>
                        <a:avLst/>
                        <a:gdLst>
                          <a:gd name="T0" fmla="*/ 15 w 67"/>
                          <a:gd name="T1" fmla="*/ 0 h 17"/>
                          <a:gd name="T2" fmla="*/ 29 w 67"/>
                          <a:gd name="T3" fmla="*/ 0 h 17"/>
                          <a:gd name="T4" fmla="*/ 44 w 67"/>
                          <a:gd name="T5" fmla="*/ 8 h 17"/>
                          <a:gd name="T6" fmla="*/ 51 w 67"/>
                          <a:gd name="T7" fmla="*/ 8 h 17"/>
                          <a:gd name="T8" fmla="*/ 66 w 67"/>
                          <a:gd name="T9" fmla="*/ 8 h 17"/>
                          <a:gd name="T10" fmla="*/ 51 w 67"/>
                          <a:gd name="T11" fmla="*/ 16 h 17"/>
                          <a:gd name="T12" fmla="*/ 44 w 67"/>
                          <a:gd name="T13" fmla="*/ 16 h 17"/>
                          <a:gd name="T14" fmla="*/ 29 w 67"/>
                          <a:gd name="T15" fmla="*/ 16 h 17"/>
                          <a:gd name="T16" fmla="*/ 22 w 67"/>
                          <a:gd name="T17" fmla="*/ 16 h 17"/>
                          <a:gd name="T18" fmla="*/ 15 w 67"/>
                          <a:gd name="T19" fmla="*/ 8 h 17"/>
                          <a:gd name="T20" fmla="*/ 7 w 67"/>
                          <a:gd name="T21" fmla="*/ 8 h 17"/>
                          <a:gd name="T22" fmla="*/ 0 w 67"/>
                          <a:gd name="T23" fmla="*/ 8 h 17"/>
                          <a:gd name="T24" fmla="*/ 7 w 67"/>
                          <a:gd name="T25" fmla="*/ 0 h 17"/>
                          <a:gd name="T26" fmla="*/ 15 w 67"/>
                          <a:gd name="T27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67" h="17">
                            <a:moveTo>
                              <a:pt x="15" y="0"/>
                            </a:moveTo>
                            <a:lnTo>
                              <a:pt x="29" y="0"/>
                            </a:lnTo>
                            <a:lnTo>
                              <a:pt x="44" y="8"/>
                            </a:lnTo>
                            <a:lnTo>
                              <a:pt x="51" y="8"/>
                            </a:lnTo>
                            <a:lnTo>
                              <a:pt x="66" y="8"/>
                            </a:lnTo>
                            <a:lnTo>
                              <a:pt x="51" y="16"/>
                            </a:lnTo>
                            <a:lnTo>
                              <a:pt x="44" y="16"/>
                            </a:lnTo>
                            <a:lnTo>
                              <a:pt x="29" y="16"/>
                            </a:lnTo>
                            <a:lnTo>
                              <a:pt x="22" y="16"/>
                            </a:lnTo>
                            <a:lnTo>
                              <a:pt x="15" y="8"/>
                            </a:lnTo>
                            <a:lnTo>
                              <a:pt x="7" y="8"/>
                            </a:lnTo>
                            <a:lnTo>
                              <a:pt x="0" y="8"/>
                            </a:lnTo>
                            <a:lnTo>
                              <a:pt x="7" y="0"/>
                            </a:lnTo>
                            <a:lnTo>
                              <a:pt x="15" y="0"/>
                            </a:lnTo>
                          </a:path>
                        </a:pathLst>
                      </a:custGeom>
                      <a:solidFill>
                        <a:srgbClr val="9F9F9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389" name="Freeform 565">
                        <a:extLst>
                          <a:ext uri="{FF2B5EF4-FFF2-40B4-BE49-F238E27FC236}">
                            <a16:creationId xmlns:a16="http://schemas.microsoft.com/office/drawing/2014/main" id="{DBBA1EDA-010B-F81A-9431-9228A1A69E1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44" y="2331"/>
                        <a:ext cx="51" cy="17"/>
                      </a:xfrm>
                      <a:custGeom>
                        <a:avLst/>
                        <a:gdLst>
                          <a:gd name="T0" fmla="*/ 0 w 51"/>
                          <a:gd name="T1" fmla="*/ 0 h 17"/>
                          <a:gd name="T2" fmla="*/ 14 w 51"/>
                          <a:gd name="T3" fmla="*/ 0 h 17"/>
                          <a:gd name="T4" fmla="*/ 29 w 51"/>
                          <a:gd name="T5" fmla="*/ 8 h 17"/>
                          <a:gd name="T6" fmla="*/ 36 w 51"/>
                          <a:gd name="T7" fmla="*/ 8 h 17"/>
                          <a:gd name="T8" fmla="*/ 50 w 51"/>
                          <a:gd name="T9" fmla="*/ 8 h 17"/>
                          <a:gd name="T10" fmla="*/ 36 w 51"/>
                          <a:gd name="T11" fmla="*/ 16 h 17"/>
                          <a:gd name="T12" fmla="*/ 29 w 51"/>
                          <a:gd name="T13" fmla="*/ 16 h 17"/>
                          <a:gd name="T14" fmla="*/ 14 w 51"/>
                          <a:gd name="T15" fmla="*/ 16 h 17"/>
                          <a:gd name="T16" fmla="*/ 0 w 51"/>
                          <a:gd name="T17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51" h="17">
                            <a:moveTo>
                              <a:pt x="0" y="0"/>
                            </a:moveTo>
                            <a:lnTo>
                              <a:pt x="14" y="0"/>
                            </a:lnTo>
                            <a:lnTo>
                              <a:pt x="29" y="8"/>
                            </a:lnTo>
                            <a:lnTo>
                              <a:pt x="36" y="8"/>
                            </a:lnTo>
                            <a:lnTo>
                              <a:pt x="50" y="8"/>
                            </a:lnTo>
                            <a:lnTo>
                              <a:pt x="36" y="16"/>
                            </a:lnTo>
                            <a:lnTo>
                              <a:pt x="29" y="16"/>
                            </a:lnTo>
                            <a:lnTo>
                              <a:pt x="14" y="16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3F3F3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390" name="Freeform 566">
                        <a:extLst>
                          <a:ext uri="{FF2B5EF4-FFF2-40B4-BE49-F238E27FC236}">
                            <a16:creationId xmlns:a16="http://schemas.microsoft.com/office/drawing/2014/main" id="{77B0E8F0-FAB6-4802-C3C6-FD683BC2D67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44" y="2331"/>
                        <a:ext cx="51" cy="17"/>
                      </a:xfrm>
                      <a:custGeom>
                        <a:avLst/>
                        <a:gdLst>
                          <a:gd name="T0" fmla="*/ 0 w 51"/>
                          <a:gd name="T1" fmla="*/ 0 h 17"/>
                          <a:gd name="T2" fmla="*/ 14 w 51"/>
                          <a:gd name="T3" fmla="*/ 0 h 17"/>
                          <a:gd name="T4" fmla="*/ 29 w 51"/>
                          <a:gd name="T5" fmla="*/ 8 h 17"/>
                          <a:gd name="T6" fmla="*/ 36 w 51"/>
                          <a:gd name="T7" fmla="*/ 8 h 17"/>
                          <a:gd name="T8" fmla="*/ 50 w 51"/>
                          <a:gd name="T9" fmla="*/ 8 h 17"/>
                          <a:gd name="T10" fmla="*/ 36 w 51"/>
                          <a:gd name="T11" fmla="*/ 16 h 17"/>
                          <a:gd name="T12" fmla="*/ 29 w 51"/>
                          <a:gd name="T13" fmla="*/ 16 h 17"/>
                          <a:gd name="T14" fmla="*/ 14 w 51"/>
                          <a:gd name="T15" fmla="*/ 16 h 17"/>
                          <a:gd name="T16" fmla="*/ 0 w 51"/>
                          <a:gd name="T17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51" h="17">
                            <a:moveTo>
                              <a:pt x="0" y="0"/>
                            </a:moveTo>
                            <a:lnTo>
                              <a:pt x="14" y="0"/>
                            </a:lnTo>
                            <a:lnTo>
                              <a:pt x="29" y="8"/>
                            </a:lnTo>
                            <a:lnTo>
                              <a:pt x="36" y="8"/>
                            </a:lnTo>
                            <a:lnTo>
                              <a:pt x="50" y="8"/>
                            </a:lnTo>
                            <a:lnTo>
                              <a:pt x="36" y="16"/>
                            </a:lnTo>
                            <a:lnTo>
                              <a:pt x="29" y="16"/>
                            </a:lnTo>
                            <a:lnTo>
                              <a:pt x="14" y="16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3F3F3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78391" name="Group 567">
            <a:extLst>
              <a:ext uri="{FF2B5EF4-FFF2-40B4-BE49-F238E27FC236}">
                <a16:creationId xmlns:a16="http://schemas.microsoft.com/office/drawing/2014/main" id="{CFA65FAB-C4C5-402C-B8B3-BC3932BAAB29}"/>
              </a:ext>
            </a:extLst>
          </p:cNvPr>
          <p:cNvGrpSpPr>
            <a:grpSpLocks/>
          </p:cNvGrpSpPr>
          <p:nvPr/>
        </p:nvGrpSpPr>
        <p:grpSpPr bwMode="auto">
          <a:xfrm>
            <a:off x="3136901" y="3922714"/>
            <a:ext cx="1579563" cy="401637"/>
            <a:chOff x="1019" y="2471"/>
            <a:chExt cx="995" cy="253"/>
          </a:xfrm>
        </p:grpSpPr>
        <p:grpSp>
          <p:nvGrpSpPr>
            <p:cNvPr id="78392" name="Group 568">
              <a:extLst>
                <a:ext uri="{FF2B5EF4-FFF2-40B4-BE49-F238E27FC236}">
                  <a16:creationId xmlns:a16="http://schemas.microsoft.com/office/drawing/2014/main" id="{0C9ED4C1-F6E4-9AA9-B190-E1FD55D7D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9" y="2471"/>
              <a:ext cx="995" cy="232"/>
              <a:chOff x="1019" y="2471"/>
              <a:chExt cx="995" cy="232"/>
            </a:xfrm>
          </p:grpSpPr>
          <p:grpSp>
            <p:nvGrpSpPr>
              <p:cNvPr id="78393" name="Group 569">
                <a:extLst>
                  <a:ext uri="{FF2B5EF4-FFF2-40B4-BE49-F238E27FC236}">
                    <a16:creationId xmlns:a16="http://schemas.microsoft.com/office/drawing/2014/main" id="{908AFDD9-150A-FDBA-8FE0-335F959D1C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75" y="2471"/>
                <a:ext cx="688" cy="89"/>
                <a:chOff x="1275" y="2471"/>
                <a:chExt cx="688" cy="89"/>
              </a:xfrm>
            </p:grpSpPr>
            <p:grpSp>
              <p:nvGrpSpPr>
                <p:cNvPr id="78394" name="Group 570">
                  <a:extLst>
                    <a:ext uri="{FF2B5EF4-FFF2-40B4-BE49-F238E27FC236}">
                      <a16:creationId xmlns:a16="http://schemas.microsoft.com/office/drawing/2014/main" id="{74577061-27B7-7AAE-023C-548D41DC6C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55" y="2479"/>
                  <a:ext cx="368" cy="81"/>
                  <a:chOff x="1355" y="2479"/>
                  <a:chExt cx="368" cy="81"/>
                </a:xfrm>
              </p:grpSpPr>
              <p:grpSp>
                <p:nvGrpSpPr>
                  <p:cNvPr id="78395" name="Group 571">
                    <a:extLst>
                      <a:ext uri="{FF2B5EF4-FFF2-40B4-BE49-F238E27FC236}">
                        <a16:creationId xmlns:a16="http://schemas.microsoft.com/office/drawing/2014/main" id="{C4E612FC-992C-D7B0-025C-1D07EEA538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10" y="2479"/>
                    <a:ext cx="233" cy="73"/>
                    <a:chOff x="1410" y="2479"/>
                    <a:chExt cx="233" cy="73"/>
                  </a:xfrm>
                </p:grpSpPr>
                <p:sp>
                  <p:nvSpPr>
                    <p:cNvPr id="78396" name="Freeform 572">
                      <a:extLst>
                        <a:ext uri="{FF2B5EF4-FFF2-40B4-BE49-F238E27FC236}">
                          <a16:creationId xmlns:a16="http://schemas.microsoft.com/office/drawing/2014/main" id="{12B1CD37-B530-F733-9002-3E37635141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02" y="2479"/>
                      <a:ext cx="35" cy="59"/>
                    </a:xfrm>
                    <a:custGeom>
                      <a:avLst/>
                      <a:gdLst>
                        <a:gd name="T0" fmla="*/ 34 w 35"/>
                        <a:gd name="T1" fmla="*/ 7 h 59"/>
                        <a:gd name="T2" fmla="*/ 34 w 35"/>
                        <a:gd name="T3" fmla="*/ 0 h 59"/>
                        <a:gd name="T4" fmla="*/ 14 w 35"/>
                        <a:gd name="T5" fmla="*/ 58 h 59"/>
                        <a:gd name="T6" fmla="*/ 0 w 35"/>
                        <a:gd name="T7" fmla="*/ 58 h 59"/>
                        <a:gd name="T8" fmla="*/ 27 w 35"/>
                        <a:gd name="T9" fmla="*/ 0 h 59"/>
                        <a:gd name="T10" fmla="*/ 34 w 35"/>
                        <a:gd name="T11" fmla="*/ 7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5" h="59">
                          <a:moveTo>
                            <a:pt x="34" y="7"/>
                          </a:moveTo>
                          <a:lnTo>
                            <a:pt x="34" y="0"/>
                          </a:lnTo>
                          <a:lnTo>
                            <a:pt x="14" y="58"/>
                          </a:lnTo>
                          <a:lnTo>
                            <a:pt x="0" y="58"/>
                          </a:lnTo>
                          <a:lnTo>
                            <a:pt x="27" y="0"/>
                          </a:lnTo>
                          <a:lnTo>
                            <a:pt x="34" y="7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97" name="Freeform 573">
                      <a:extLst>
                        <a:ext uri="{FF2B5EF4-FFF2-40B4-BE49-F238E27FC236}">
                          <a16:creationId xmlns:a16="http://schemas.microsoft.com/office/drawing/2014/main" id="{C1DB4E48-2F8A-FB41-A039-A3C8F24EF82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02" y="2479"/>
                      <a:ext cx="35" cy="59"/>
                    </a:xfrm>
                    <a:custGeom>
                      <a:avLst/>
                      <a:gdLst>
                        <a:gd name="T0" fmla="*/ 34 w 35"/>
                        <a:gd name="T1" fmla="*/ 7 h 59"/>
                        <a:gd name="T2" fmla="*/ 34 w 35"/>
                        <a:gd name="T3" fmla="*/ 0 h 59"/>
                        <a:gd name="T4" fmla="*/ 14 w 35"/>
                        <a:gd name="T5" fmla="*/ 58 h 59"/>
                        <a:gd name="T6" fmla="*/ 0 w 35"/>
                        <a:gd name="T7" fmla="*/ 58 h 59"/>
                        <a:gd name="T8" fmla="*/ 27 w 35"/>
                        <a:gd name="T9" fmla="*/ 0 h 59"/>
                        <a:gd name="T10" fmla="*/ 34 w 35"/>
                        <a:gd name="T11" fmla="*/ 7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5" h="59">
                          <a:moveTo>
                            <a:pt x="34" y="7"/>
                          </a:moveTo>
                          <a:lnTo>
                            <a:pt x="34" y="0"/>
                          </a:lnTo>
                          <a:lnTo>
                            <a:pt x="14" y="58"/>
                          </a:lnTo>
                          <a:lnTo>
                            <a:pt x="0" y="58"/>
                          </a:lnTo>
                          <a:lnTo>
                            <a:pt x="27" y="0"/>
                          </a:lnTo>
                          <a:lnTo>
                            <a:pt x="34" y="7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98" name="Freeform 574">
                      <a:extLst>
                        <a:ext uri="{FF2B5EF4-FFF2-40B4-BE49-F238E27FC236}">
                          <a16:creationId xmlns:a16="http://schemas.microsoft.com/office/drawing/2014/main" id="{0A52D4B2-30D0-8C1F-843B-2FD8E77B36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02" y="2479"/>
                      <a:ext cx="41" cy="65"/>
                    </a:xfrm>
                    <a:custGeom>
                      <a:avLst/>
                      <a:gdLst>
                        <a:gd name="T0" fmla="*/ 40 w 41"/>
                        <a:gd name="T1" fmla="*/ 8 h 65"/>
                        <a:gd name="T2" fmla="*/ 40 w 41"/>
                        <a:gd name="T3" fmla="*/ 0 h 65"/>
                        <a:gd name="T4" fmla="*/ 8 w 41"/>
                        <a:gd name="T5" fmla="*/ 64 h 65"/>
                        <a:gd name="T6" fmla="*/ 0 w 41"/>
                        <a:gd name="T7" fmla="*/ 64 h 65"/>
                        <a:gd name="T8" fmla="*/ 24 w 41"/>
                        <a:gd name="T9" fmla="*/ 0 h 65"/>
                        <a:gd name="T10" fmla="*/ 40 w 41"/>
                        <a:gd name="T11" fmla="*/ 8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1" h="65">
                          <a:moveTo>
                            <a:pt x="40" y="8"/>
                          </a:moveTo>
                          <a:lnTo>
                            <a:pt x="40" y="0"/>
                          </a:lnTo>
                          <a:lnTo>
                            <a:pt x="8" y="64"/>
                          </a:lnTo>
                          <a:lnTo>
                            <a:pt x="0" y="64"/>
                          </a:lnTo>
                          <a:lnTo>
                            <a:pt x="24" y="0"/>
                          </a:lnTo>
                          <a:lnTo>
                            <a:pt x="40" y="8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399" name="Freeform 575">
                      <a:extLst>
                        <a:ext uri="{FF2B5EF4-FFF2-40B4-BE49-F238E27FC236}">
                          <a16:creationId xmlns:a16="http://schemas.microsoft.com/office/drawing/2014/main" id="{542AAE50-E808-1A49-C389-3CAF0CA2A9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10" y="2519"/>
                      <a:ext cx="27" cy="27"/>
                    </a:xfrm>
                    <a:custGeom>
                      <a:avLst/>
                      <a:gdLst>
                        <a:gd name="T0" fmla="*/ 20 w 27"/>
                        <a:gd name="T1" fmla="*/ 0 h 27"/>
                        <a:gd name="T2" fmla="*/ 20 w 27"/>
                        <a:gd name="T3" fmla="*/ 0 h 27"/>
                        <a:gd name="T4" fmla="*/ 0 w 27"/>
                        <a:gd name="T5" fmla="*/ 26 h 27"/>
                        <a:gd name="T6" fmla="*/ 13 w 27"/>
                        <a:gd name="T7" fmla="*/ 26 h 27"/>
                        <a:gd name="T8" fmla="*/ 26 w 27"/>
                        <a:gd name="T9" fmla="*/ 0 h 27"/>
                        <a:gd name="T10" fmla="*/ 20 w 27"/>
                        <a:gd name="T11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27">
                          <a:moveTo>
                            <a:pt x="20" y="0"/>
                          </a:moveTo>
                          <a:lnTo>
                            <a:pt x="20" y="0"/>
                          </a:lnTo>
                          <a:lnTo>
                            <a:pt x="0" y="26"/>
                          </a:lnTo>
                          <a:lnTo>
                            <a:pt x="13" y="26"/>
                          </a:lnTo>
                          <a:lnTo>
                            <a:pt x="26" y="0"/>
                          </a:lnTo>
                          <a:lnTo>
                            <a:pt x="20" y="0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00" name="Freeform 576">
                      <a:extLst>
                        <a:ext uri="{FF2B5EF4-FFF2-40B4-BE49-F238E27FC236}">
                          <a16:creationId xmlns:a16="http://schemas.microsoft.com/office/drawing/2014/main" id="{467BDE4A-8721-1011-EFD9-DEA741190B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10" y="2519"/>
                      <a:ext cx="27" cy="27"/>
                    </a:xfrm>
                    <a:custGeom>
                      <a:avLst/>
                      <a:gdLst>
                        <a:gd name="T0" fmla="*/ 20 w 27"/>
                        <a:gd name="T1" fmla="*/ 0 h 27"/>
                        <a:gd name="T2" fmla="*/ 0 w 27"/>
                        <a:gd name="T3" fmla="*/ 26 h 27"/>
                        <a:gd name="T4" fmla="*/ 13 w 27"/>
                        <a:gd name="T5" fmla="*/ 26 h 27"/>
                        <a:gd name="T6" fmla="*/ 26 w 27"/>
                        <a:gd name="T7" fmla="*/ 0 h 27"/>
                        <a:gd name="T8" fmla="*/ 20 w 27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" h="27">
                          <a:moveTo>
                            <a:pt x="20" y="0"/>
                          </a:moveTo>
                          <a:lnTo>
                            <a:pt x="0" y="26"/>
                          </a:lnTo>
                          <a:lnTo>
                            <a:pt x="13" y="26"/>
                          </a:lnTo>
                          <a:lnTo>
                            <a:pt x="26" y="0"/>
                          </a:lnTo>
                          <a:lnTo>
                            <a:pt x="20" y="0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01" name="Freeform 577">
                      <a:extLst>
                        <a:ext uri="{FF2B5EF4-FFF2-40B4-BE49-F238E27FC236}">
                          <a16:creationId xmlns:a16="http://schemas.microsoft.com/office/drawing/2014/main" id="{BD72B39B-0EE3-4FF8-BFAA-20F618F475B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10" y="2511"/>
                      <a:ext cx="33" cy="41"/>
                    </a:xfrm>
                    <a:custGeom>
                      <a:avLst/>
                      <a:gdLst>
                        <a:gd name="T0" fmla="*/ 24 w 33"/>
                        <a:gd name="T1" fmla="*/ 8 h 41"/>
                        <a:gd name="T2" fmla="*/ 0 w 33"/>
                        <a:gd name="T3" fmla="*/ 40 h 41"/>
                        <a:gd name="T4" fmla="*/ 8 w 33"/>
                        <a:gd name="T5" fmla="*/ 40 h 41"/>
                        <a:gd name="T6" fmla="*/ 32 w 33"/>
                        <a:gd name="T7" fmla="*/ 0 h 41"/>
                        <a:gd name="T8" fmla="*/ 24 w 33"/>
                        <a:gd name="T9" fmla="*/ 8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41">
                          <a:moveTo>
                            <a:pt x="24" y="8"/>
                          </a:moveTo>
                          <a:lnTo>
                            <a:pt x="0" y="40"/>
                          </a:lnTo>
                          <a:lnTo>
                            <a:pt x="8" y="40"/>
                          </a:lnTo>
                          <a:lnTo>
                            <a:pt x="32" y="0"/>
                          </a:lnTo>
                          <a:lnTo>
                            <a:pt x="24" y="8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8402" name="Freeform 578">
                    <a:extLst>
                      <a:ext uri="{FF2B5EF4-FFF2-40B4-BE49-F238E27FC236}">
                        <a16:creationId xmlns:a16="http://schemas.microsoft.com/office/drawing/2014/main" id="{E14ED635-7515-814D-3D72-9E2D84B95C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3" y="2479"/>
                    <a:ext cx="354" cy="75"/>
                  </a:xfrm>
                  <a:custGeom>
                    <a:avLst/>
                    <a:gdLst>
                      <a:gd name="T0" fmla="*/ 353 w 354"/>
                      <a:gd name="T1" fmla="*/ 7 h 75"/>
                      <a:gd name="T2" fmla="*/ 322 w 354"/>
                      <a:gd name="T3" fmla="*/ 7 h 75"/>
                      <a:gd name="T4" fmla="*/ 290 w 354"/>
                      <a:gd name="T5" fmla="*/ 7 h 75"/>
                      <a:gd name="T6" fmla="*/ 259 w 354"/>
                      <a:gd name="T7" fmla="*/ 7 h 75"/>
                      <a:gd name="T8" fmla="*/ 227 w 354"/>
                      <a:gd name="T9" fmla="*/ 7 h 75"/>
                      <a:gd name="T10" fmla="*/ 188 w 354"/>
                      <a:gd name="T11" fmla="*/ 7 h 75"/>
                      <a:gd name="T12" fmla="*/ 156 w 354"/>
                      <a:gd name="T13" fmla="*/ 7 h 75"/>
                      <a:gd name="T14" fmla="*/ 141 w 354"/>
                      <a:gd name="T15" fmla="*/ 7 h 75"/>
                      <a:gd name="T16" fmla="*/ 125 w 354"/>
                      <a:gd name="T17" fmla="*/ 15 h 75"/>
                      <a:gd name="T18" fmla="*/ 117 w 354"/>
                      <a:gd name="T19" fmla="*/ 22 h 75"/>
                      <a:gd name="T20" fmla="*/ 101 w 354"/>
                      <a:gd name="T21" fmla="*/ 22 h 75"/>
                      <a:gd name="T22" fmla="*/ 46 w 354"/>
                      <a:gd name="T23" fmla="*/ 52 h 75"/>
                      <a:gd name="T24" fmla="*/ 23 w 354"/>
                      <a:gd name="T25" fmla="*/ 59 h 75"/>
                      <a:gd name="T26" fmla="*/ 7 w 354"/>
                      <a:gd name="T27" fmla="*/ 67 h 75"/>
                      <a:gd name="T28" fmla="*/ 23 w 354"/>
                      <a:gd name="T29" fmla="*/ 67 h 75"/>
                      <a:gd name="T30" fmla="*/ 353 w 354"/>
                      <a:gd name="T31" fmla="*/ 44 h 75"/>
                      <a:gd name="T32" fmla="*/ 353 w 354"/>
                      <a:gd name="T33" fmla="*/ 52 h 75"/>
                      <a:gd name="T34" fmla="*/ 7 w 354"/>
                      <a:gd name="T35" fmla="*/ 74 h 75"/>
                      <a:gd name="T36" fmla="*/ 0 w 354"/>
                      <a:gd name="T37" fmla="*/ 74 h 75"/>
                      <a:gd name="T38" fmla="*/ 0 w 354"/>
                      <a:gd name="T39" fmla="*/ 67 h 75"/>
                      <a:gd name="T40" fmla="*/ 7 w 354"/>
                      <a:gd name="T41" fmla="*/ 59 h 75"/>
                      <a:gd name="T42" fmla="*/ 30 w 354"/>
                      <a:gd name="T43" fmla="*/ 52 h 75"/>
                      <a:gd name="T44" fmla="*/ 54 w 354"/>
                      <a:gd name="T45" fmla="*/ 37 h 75"/>
                      <a:gd name="T46" fmla="*/ 93 w 354"/>
                      <a:gd name="T47" fmla="*/ 15 h 75"/>
                      <a:gd name="T48" fmla="*/ 117 w 354"/>
                      <a:gd name="T49" fmla="*/ 7 h 75"/>
                      <a:gd name="T50" fmla="*/ 141 w 354"/>
                      <a:gd name="T51" fmla="*/ 7 h 75"/>
                      <a:gd name="T52" fmla="*/ 188 w 354"/>
                      <a:gd name="T53" fmla="*/ 0 h 75"/>
                      <a:gd name="T54" fmla="*/ 251 w 354"/>
                      <a:gd name="T55" fmla="*/ 0 h 75"/>
                      <a:gd name="T56" fmla="*/ 353 w 354"/>
                      <a:gd name="T57" fmla="*/ 7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354" h="75">
                        <a:moveTo>
                          <a:pt x="353" y="7"/>
                        </a:moveTo>
                        <a:lnTo>
                          <a:pt x="322" y="7"/>
                        </a:lnTo>
                        <a:lnTo>
                          <a:pt x="290" y="7"/>
                        </a:lnTo>
                        <a:lnTo>
                          <a:pt x="259" y="7"/>
                        </a:lnTo>
                        <a:lnTo>
                          <a:pt x="227" y="7"/>
                        </a:lnTo>
                        <a:lnTo>
                          <a:pt x="188" y="7"/>
                        </a:lnTo>
                        <a:lnTo>
                          <a:pt x="156" y="7"/>
                        </a:lnTo>
                        <a:lnTo>
                          <a:pt x="141" y="7"/>
                        </a:lnTo>
                        <a:lnTo>
                          <a:pt x="125" y="15"/>
                        </a:lnTo>
                        <a:lnTo>
                          <a:pt x="117" y="22"/>
                        </a:lnTo>
                        <a:lnTo>
                          <a:pt x="101" y="22"/>
                        </a:lnTo>
                        <a:lnTo>
                          <a:pt x="46" y="52"/>
                        </a:lnTo>
                        <a:lnTo>
                          <a:pt x="23" y="59"/>
                        </a:lnTo>
                        <a:lnTo>
                          <a:pt x="7" y="67"/>
                        </a:lnTo>
                        <a:lnTo>
                          <a:pt x="23" y="67"/>
                        </a:lnTo>
                        <a:lnTo>
                          <a:pt x="353" y="44"/>
                        </a:lnTo>
                        <a:lnTo>
                          <a:pt x="353" y="52"/>
                        </a:lnTo>
                        <a:lnTo>
                          <a:pt x="7" y="74"/>
                        </a:lnTo>
                        <a:lnTo>
                          <a:pt x="0" y="74"/>
                        </a:lnTo>
                        <a:lnTo>
                          <a:pt x="0" y="67"/>
                        </a:lnTo>
                        <a:lnTo>
                          <a:pt x="7" y="59"/>
                        </a:lnTo>
                        <a:lnTo>
                          <a:pt x="30" y="52"/>
                        </a:lnTo>
                        <a:lnTo>
                          <a:pt x="54" y="37"/>
                        </a:lnTo>
                        <a:lnTo>
                          <a:pt x="93" y="15"/>
                        </a:lnTo>
                        <a:lnTo>
                          <a:pt x="117" y="7"/>
                        </a:lnTo>
                        <a:lnTo>
                          <a:pt x="141" y="7"/>
                        </a:lnTo>
                        <a:lnTo>
                          <a:pt x="188" y="0"/>
                        </a:lnTo>
                        <a:lnTo>
                          <a:pt x="251" y="0"/>
                        </a:lnTo>
                        <a:lnTo>
                          <a:pt x="353" y="7"/>
                        </a:lnTo>
                      </a:path>
                    </a:pathLst>
                  </a:custGeom>
                  <a:solidFill>
                    <a:srgbClr val="8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403" name="Freeform 579">
                    <a:extLst>
                      <a:ext uri="{FF2B5EF4-FFF2-40B4-BE49-F238E27FC236}">
                        <a16:creationId xmlns:a16="http://schemas.microsoft.com/office/drawing/2014/main" id="{3684454C-5696-DD01-9633-12B54BD550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3" y="2479"/>
                    <a:ext cx="354" cy="75"/>
                  </a:xfrm>
                  <a:custGeom>
                    <a:avLst/>
                    <a:gdLst>
                      <a:gd name="T0" fmla="*/ 353 w 354"/>
                      <a:gd name="T1" fmla="*/ 7 h 75"/>
                      <a:gd name="T2" fmla="*/ 322 w 354"/>
                      <a:gd name="T3" fmla="*/ 7 h 75"/>
                      <a:gd name="T4" fmla="*/ 290 w 354"/>
                      <a:gd name="T5" fmla="*/ 7 h 75"/>
                      <a:gd name="T6" fmla="*/ 259 w 354"/>
                      <a:gd name="T7" fmla="*/ 7 h 75"/>
                      <a:gd name="T8" fmla="*/ 227 w 354"/>
                      <a:gd name="T9" fmla="*/ 7 h 75"/>
                      <a:gd name="T10" fmla="*/ 188 w 354"/>
                      <a:gd name="T11" fmla="*/ 7 h 75"/>
                      <a:gd name="T12" fmla="*/ 156 w 354"/>
                      <a:gd name="T13" fmla="*/ 7 h 75"/>
                      <a:gd name="T14" fmla="*/ 141 w 354"/>
                      <a:gd name="T15" fmla="*/ 7 h 75"/>
                      <a:gd name="T16" fmla="*/ 125 w 354"/>
                      <a:gd name="T17" fmla="*/ 15 h 75"/>
                      <a:gd name="T18" fmla="*/ 117 w 354"/>
                      <a:gd name="T19" fmla="*/ 22 h 75"/>
                      <a:gd name="T20" fmla="*/ 101 w 354"/>
                      <a:gd name="T21" fmla="*/ 22 h 75"/>
                      <a:gd name="T22" fmla="*/ 46 w 354"/>
                      <a:gd name="T23" fmla="*/ 52 h 75"/>
                      <a:gd name="T24" fmla="*/ 23 w 354"/>
                      <a:gd name="T25" fmla="*/ 59 h 75"/>
                      <a:gd name="T26" fmla="*/ 7 w 354"/>
                      <a:gd name="T27" fmla="*/ 67 h 75"/>
                      <a:gd name="T28" fmla="*/ 23 w 354"/>
                      <a:gd name="T29" fmla="*/ 67 h 75"/>
                      <a:gd name="T30" fmla="*/ 353 w 354"/>
                      <a:gd name="T31" fmla="*/ 44 h 75"/>
                      <a:gd name="T32" fmla="*/ 353 w 354"/>
                      <a:gd name="T33" fmla="*/ 52 h 75"/>
                      <a:gd name="T34" fmla="*/ 7 w 354"/>
                      <a:gd name="T35" fmla="*/ 74 h 75"/>
                      <a:gd name="T36" fmla="*/ 0 w 354"/>
                      <a:gd name="T37" fmla="*/ 74 h 75"/>
                      <a:gd name="T38" fmla="*/ 0 w 354"/>
                      <a:gd name="T39" fmla="*/ 67 h 75"/>
                      <a:gd name="T40" fmla="*/ 7 w 354"/>
                      <a:gd name="T41" fmla="*/ 59 h 75"/>
                      <a:gd name="T42" fmla="*/ 30 w 354"/>
                      <a:gd name="T43" fmla="*/ 52 h 75"/>
                      <a:gd name="T44" fmla="*/ 54 w 354"/>
                      <a:gd name="T45" fmla="*/ 37 h 75"/>
                      <a:gd name="T46" fmla="*/ 93 w 354"/>
                      <a:gd name="T47" fmla="*/ 15 h 75"/>
                      <a:gd name="T48" fmla="*/ 117 w 354"/>
                      <a:gd name="T49" fmla="*/ 7 h 75"/>
                      <a:gd name="T50" fmla="*/ 141 w 354"/>
                      <a:gd name="T51" fmla="*/ 7 h 75"/>
                      <a:gd name="T52" fmla="*/ 188 w 354"/>
                      <a:gd name="T53" fmla="*/ 0 h 75"/>
                      <a:gd name="T54" fmla="*/ 251 w 354"/>
                      <a:gd name="T55" fmla="*/ 0 h 75"/>
                      <a:gd name="T56" fmla="*/ 353 w 354"/>
                      <a:gd name="T57" fmla="*/ 7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354" h="75">
                        <a:moveTo>
                          <a:pt x="353" y="7"/>
                        </a:moveTo>
                        <a:lnTo>
                          <a:pt x="322" y="7"/>
                        </a:lnTo>
                        <a:lnTo>
                          <a:pt x="290" y="7"/>
                        </a:lnTo>
                        <a:lnTo>
                          <a:pt x="259" y="7"/>
                        </a:lnTo>
                        <a:lnTo>
                          <a:pt x="227" y="7"/>
                        </a:lnTo>
                        <a:lnTo>
                          <a:pt x="188" y="7"/>
                        </a:lnTo>
                        <a:lnTo>
                          <a:pt x="156" y="7"/>
                        </a:lnTo>
                        <a:lnTo>
                          <a:pt x="141" y="7"/>
                        </a:lnTo>
                        <a:lnTo>
                          <a:pt x="125" y="15"/>
                        </a:lnTo>
                        <a:lnTo>
                          <a:pt x="117" y="22"/>
                        </a:lnTo>
                        <a:lnTo>
                          <a:pt x="101" y="22"/>
                        </a:lnTo>
                        <a:lnTo>
                          <a:pt x="46" y="52"/>
                        </a:lnTo>
                        <a:lnTo>
                          <a:pt x="23" y="59"/>
                        </a:lnTo>
                        <a:lnTo>
                          <a:pt x="7" y="67"/>
                        </a:lnTo>
                        <a:lnTo>
                          <a:pt x="23" y="67"/>
                        </a:lnTo>
                        <a:lnTo>
                          <a:pt x="353" y="44"/>
                        </a:lnTo>
                        <a:lnTo>
                          <a:pt x="353" y="52"/>
                        </a:lnTo>
                        <a:lnTo>
                          <a:pt x="7" y="74"/>
                        </a:lnTo>
                        <a:lnTo>
                          <a:pt x="0" y="74"/>
                        </a:lnTo>
                        <a:lnTo>
                          <a:pt x="0" y="67"/>
                        </a:lnTo>
                        <a:lnTo>
                          <a:pt x="7" y="59"/>
                        </a:lnTo>
                        <a:lnTo>
                          <a:pt x="30" y="52"/>
                        </a:lnTo>
                        <a:lnTo>
                          <a:pt x="54" y="37"/>
                        </a:lnTo>
                        <a:lnTo>
                          <a:pt x="93" y="15"/>
                        </a:lnTo>
                        <a:lnTo>
                          <a:pt x="117" y="7"/>
                        </a:lnTo>
                        <a:lnTo>
                          <a:pt x="141" y="7"/>
                        </a:lnTo>
                        <a:lnTo>
                          <a:pt x="188" y="0"/>
                        </a:lnTo>
                        <a:lnTo>
                          <a:pt x="251" y="0"/>
                        </a:lnTo>
                        <a:lnTo>
                          <a:pt x="353" y="7"/>
                        </a:lnTo>
                      </a:path>
                    </a:pathLst>
                  </a:custGeom>
                  <a:solidFill>
                    <a:srgbClr val="8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404" name="Freeform 580">
                    <a:extLst>
                      <a:ext uri="{FF2B5EF4-FFF2-40B4-BE49-F238E27FC236}">
                        <a16:creationId xmlns:a16="http://schemas.microsoft.com/office/drawing/2014/main" id="{BA948C38-5E2C-0C59-0C4A-542FD987C5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55" y="2479"/>
                    <a:ext cx="368" cy="81"/>
                  </a:xfrm>
                  <a:custGeom>
                    <a:avLst/>
                    <a:gdLst>
                      <a:gd name="T0" fmla="*/ 367 w 368"/>
                      <a:gd name="T1" fmla="*/ 8 h 81"/>
                      <a:gd name="T2" fmla="*/ 327 w 368"/>
                      <a:gd name="T3" fmla="*/ 8 h 81"/>
                      <a:gd name="T4" fmla="*/ 303 w 368"/>
                      <a:gd name="T5" fmla="*/ 8 h 81"/>
                      <a:gd name="T6" fmla="*/ 271 w 368"/>
                      <a:gd name="T7" fmla="*/ 8 h 81"/>
                      <a:gd name="T8" fmla="*/ 239 w 368"/>
                      <a:gd name="T9" fmla="*/ 8 h 81"/>
                      <a:gd name="T10" fmla="*/ 199 w 368"/>
                      <a:gd name="T11" fmla="*/ 8 h 81"/>
                      <a:gd name="T12" fmla="*/ 167 w 368"/>
                      <a:gd name="T13" fmla="*/ 8 h 81"/>
                      <a:gd name="T14" fmla="*/ 151 w 368"/>
                      <a:gd name="T15" fmla="*/ 8 h 81"/>
                      <a:gd name="T16" fmla="*/ 135 w 368"/>
                      <a:gd name="T17" fmla="*/ 16 h 81"/>
                      <a:gd name="T18" fmla="*/ 119 w 368"/>
                      <a:gd name="T19" fmla="*/ 24 h 81"/>
                      <a:gd name="T20" fmla="*/ 111 w 368"/>
                      <a:gd name="T21" fmla="*/ 24 h 81"/>
                      <a:gd name="T22" fmla="*/ 55 w 368"/>
                      <a:gd name="T23" fmla="*/ 48 h 81"/>
                      <a:gd name="T24" fmla="*/ 31 w 368"/>
                      <a:gd name="T25" fmla="*/ 64 h 81"/>
                      <a:gd name="T26" fmla="*/ 15 w 368"/>
                      <a:gd name="T27" fmla="*/ 72 h 81"/>
                      <a:gd name="T28" fmla="*/ 31 w 368"/>
                      <a:gd name="T29" fmla="*/ 72 h 81"/>
                      <a:gd name="T30" fmla="*/ 367 w 368"/>
                      <a:gd name="T31" fmla="*/ 48 h 81"/>
                      <a:gd name="T32" fmla="*/ 367 w 368"/>
                      <a:gd name="T33" fmla="*/ 56 h 81"/>
                      <a:gd name="T34" fmla="*/ 15 w 368"/>
                      <a:gd name="T35" fmla="*/ 80 h 81"/>
                      <a:gd name="T36" fmla="*/ 0 w 368"/>
                      <a:gd name="T37" fmla="*/ 80 h 81"/>
                      <a:gd name="T38" fmla="*/ 8 w 368"/>
                      <a:gd name="T39" fmla="*/ 72 h 81"/>
                      <a:gd name="T40" fmla="*/ 15 w 368"/>
                      <a:gd name="T41" fmla="*/ 64 h 81"/>
                      <a:gd name="T42" fmla="*/ 39 w 368"/>
                      <a:gd name="T43" fmla="*/ 48 h 81"/>
                      <a:gd name="T44" fmla="*/ 55 w 368"/>
                      <a:gd name="T45" fmla="*/ 40 h 81"/>
                      <a:gd name="T46" fmla="*/ 103 w 368"/>
                      <a:gd name="T47" fmla="*/ 16 h 81"/>
                      <a:gd name="T48" fmla="*/ 127 w 368"/>
                      <a:gd name="T49" fmla="*/ 8 h 81"/>
                      <a:gd name="T50" fmla="*/ 151 w 368"/>
                      <a:gd name="T51" fmla="*/ 8 h 81"/>
                      <a:gd name="T52" fmla="*/ 191 w 368"/>
                      <a:gd name="T53" fmla="*/ 0 h 81"/>
                      <a:gd name="T54" fmla="*/ 255 w 368"/>
                      <a:gd name="T55" fmla="*/ 0 h 81"/>
                      <a:gd name="T56" fmla="*/ 367 w 368"/>
                      <a:gd name="T57" fmla="*/ 8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368" h="81">
                        <a:moveTo>
                          <a:pt x="367" y="8"/>
                        </a:moveTo>
                        <a:lnTo>
                          <a:pt x="327" y="8"/>
                        </a:lnTo>
                        <a:lnTo>
                          <a:pt x="303" y="8"/>
                        </a:lnTo>
                        <a:lnTo>
                          <a:pt x="271" y="8"/>
                        </a:lnTo>
                        <a:lnTo>
                          <a:pt x="239" y="8"/>
                        </a:lnTo>
                        <a:lnTo>
                          <a:pt x="199" y="8"/>
                        </a:lnTo>
                        <a:lnTo>
                          <a:pt x="167" y="8"/>
                        </a:lnTo>
                        <a:lnTo>
                          <a:pt x="151" y="8"/>
                        </a:lnTo>
                        <a:lnTo>
                          <a:pt x="135" y="16"/>
                        </a:lnTo>
                        <a:lnTo>
                          <a:pt x="119" y="24"/>
                        </a:lnTo>
                        <a:lnTo>
                          <a:pt x="111" y="24"/>
                        </a:lnTo>
                        <a:lnTo>
                          <a:pt x="55" y="48"/>
                        </a:lnTo>
                        <a:lnTo>
                          <a:pt x="31" y="64"/>
                        </a:lnTo>
                        <a:lnTo>
                          <a:pt x="15" y="72"/>
                        </a:lnTo>
                        <a:lnTo>
                          <a:pt x="31" y="72"/>
                        </a:lnTo>
                        <a:lnTo>
                          <a:pt x="367" y="48"/>
                        </a:lnTo>
                        <a:lnTo>
                          <a:pt x="367" y="56"/>
                        </a:lnTo>
                        <a:lnTo>
                          <a:pt x="15" y="80"/>
                        </a:lnTo>
                        <a:lnTo>
                          <a:pt x="0" y="80"/>
                        </a:lnTo>
                        <a:lnTo>
                          <a:pt x="8" y="72"/>
                        </a:lnTo>
                        <a:lnTo>
                          <a:pt x="15" y="64"/>
                        </a:lnTo>
                        <a:lnTo>
                          <a:pt x="39" y="48"/>
                        </a:lnTo>
                        <a:lnTo>
                          <a:pt x="55" y="40"/>
                        </a:lnTo>
                        <a:lnTo>
                          <a:pt x="103" y="16"/>
                        </a:lnTo>
                        <a:lnTo>
                          <a:pt x="127" y="8"/>
                        </a:lnTo>
                        <a:lnTo>
                          <a:pt x="151" y="8"/>
                        </a:lnTo>
                        <a:lnTo>
                          <a:pt x="191" y="0"/>
                        </a:lnTo>
                        <a:lnTo>
                          <a:pt x="255" y="0"/>
                        </a:lnTo>
                        <a:lnTo>
                          <a:pt x="367" y="8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78405" name="Freeform 581">
                  <a:extLst>
                    <a:ext uri="{FF2B5EF4-FFF2-40B4-BE49-F238E27FC236}">
                      <a16:creationId xmlns:a16="http://schemas.microsoft.com/office/drawing/2014/main" id="{698B4F88-A47E-7109-9D2F-F6E1D8E9D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3" y="2471"/>
                  <a:ext cx="674" cy="83"/>
                </a:xfrm>
                <a:custGeom>
                  <a:avLst/>
                  <a:gdLst>
                    <a:gd name="T0" fmla="*/ 649 w 674"/>
                    <a:gd name="T1" fmla="*/ 52 h 83"/>
                    <a:gd name="T2" fmla="*/ 617 w 674"/>
                    <a:gd name="T3" fmla="*/ 45 h 83"/>
                    <a:gd name="T4" fmla="*/ 586 w 674"/>
                    <a:gd name="T5" fmla="*/ 37 h 83"/>
                    <a:gd name="T6" fmla="*/ 562 w 674"/>
                    <a:gd name="T7" fmla="*/ 30 h 83"/>
                    <a:gd name="T8" fmla="*/ 538 w 674"/>
                    <a:gd name="T9" fmla="*/ 30 h 83"/>
                    <a:gd name="T10" fmla="*/ 514 w 674"/>
                    <a:gd name="T11" fmla="*/ 22 h 83"/>
                    <a:gd name="T12" fmla="*/ 491 w 674"/>
                    <a:gd name="T13" fmla="*/ 22 h 83"/>
                    <a:gd name="T14" fmla="*/ 467 w 674"/>
                    <a:gd name="T15" fmla="*/ 15 h 83"/>
                    <a:gd name="T16" fmla="*/ 443 w 674"/>
                    <a:gd name="T17" fmla="*/ 0 h 83"/>
                    <a:gd name="T18" fmla="*/ 411 w 674"/>
                    <a:gd name="T19" fmla="*/ 0 h 83"/>
                    <a:gd name="T20" fmla="*/ 364 w 674"/>
                    <a:gd name="T21" fmla="*/ 0 h 83"/>
                    <a:gd name="T22" fmla="*/ 308 w 674"/>
                    <a:gd name="T23" fmla="*/ 0 h 83"/>
                    <a:gd name="T24" fmla="*/ 269 w 674"/>
                    <a:gd name="T25" fmla="*/ 0 h 83"/>
                    <a:gd name="T26" fmla="*/ 221 w 674"/>
                    <a:gd name="T27" fmla="*/ 0 h 83"/>
                    <a:gd name="T28" fmla="*/ 197 w 674"/>
                    <a:gd name="T29" fmla="*/ 15 h 83"/>
                    <a:gd name="T30" fmla="*/ 158 w 674"/>
                    <a:gd name="T31" fmla="*/ 22 h 83"/>
                    <a:gd name="T32" fmla="*/ 126 w 674"/>
                    <a:gd name="T33" fmla="*/ 30 h 83"/>
                    <a:gd name="T34" fmla="*/ 86 w 674"/>
                    <a:gd name="T35" fmla="*/ 45 h 83"/>
                    <a:gd name="T36" fmla="*/ 63 w 674"/>
                    <a:gd name="T37" fmla="*/ 52 h 83"/>
                    <a:gd name="T38" fmla="*/ 32 w 674"/>
                    <a:gd name="T39" fmla="*/ 60 h 83"/>
                    <a:gd name="T40" fmla="*/ 0 w 674"/>
                    <a:gd name="T41" fmla="*/ 75 h 83"/>
                    <a:gd name="T42" fmla="*/ 16 w 674"/>
                    <a:gd name="T43" fmla="*/ 82 h 83"/>
                    <a:gd name="T44" fmla="*/ 40 w 674"/>
                    <a:gd name="T45" fmla="*/ 82 h 83"/>
                    <a:gd name="T46" fmla="*/ 71 w 674"/>
                    <a:gd name="T47" fmla="*/ 82 h 83"/>
                    <a:gd name="T48" fmla="*/ 86 w 674"/>
                    <a:gd name="T49" fmla="*/ 67 h 83"/>
                    <a:gd name="T50" fmla="*/ 134 w 674"/>
                    <a:gd name="T51" fmla="*/ 45 h 83"/>
                    <a:gd name="T52" fmla="*/ 173 w 674"/>
                    <a:gd name="T53" fmla="*/ 30 h 83"/>
                    <a:gd name="T54" fmla="*/ 213 w 674"/>
                    <a:gd name="T55" fmla="*/ 15 h 83"/>
                    <a:gd name="T56" fmla="*/ 261 w 674"/>
                    <a:gd name="T57" fmla="*/ 7 h 83"/>
                    <a:gd name="T58" fmla="*/ 348 w 674"/>
                    <a:gd name="T59" fmla="*/ 7 h 83"/>
                    <a:gd name="T60" fmla="*/ 435 w 674"/>
                    <a:gd name="T61" fmla="*/ 15 h 83"/>
                    <a:gd name="T62" fmla="*/ 673 w 674"/>
                    <a:gd name="T63" fmla="*/ 6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674" h="83">
                      <a:moveTo>
                        <a:pt x="673" y="60"/>
                      </a:moveTo>
                      <a:lnTo>
                        <a:pt x="649" y="52"/>
                      </a:lnTo>
                      <a:lnTo>
                        <a:pt x="625" y="52"/>
                      </a:lnTo>
                      <a:lnTo>
                        <a:pt x="617" y="45"/>
                      </a:lnTo>
                      <a:lnTo>
                        <a:pt x="602" y="45"/>
                      </a:lnTo>
                      <a:lnTo>
                        <a:pt x="586" y="37"/>
                      </a:lnTo>
                      <a:lnTo>
                        <a:pt x="578" y="37"/>
                      </a:lnTo>
                      <a:lnTo>
                        <a:pt x="562" y="30"/>
                      </a:lnTo>
                      <a:lnTo>
                        <a:pt x="554" y="30"/>
                      </a:lnTo>
                      <a:lnTo>
                        <a:pt x="538" y="30"/>
                      </a:lnTo>
                      <a:lnTo>
                        <a:pt x="522" y="22"/>
                      </a:lnTo>
                      <a:lnTo>
                        <a:pt x="514" y="22"/>
                      </a:lnTo>
                      <a:lnTo>
                        <a:pt x="499" y="22"/>
                      </a:lnTo>
                      <a:lnTo>
                        <a:pt x="491" y="22"/>
                      </a:lnTo>
                      <a:lnTo>
                        <a:pt x="475" y="15"/>
                      </a:lnTo>
                      <a:lnTo>
                        <a:pt x="467" y="15"/>
                      </a:lnTo>
                      <a:lnTo>
                        <a:pt x="451" y="7"/>
                      </a:lnTo>
                      <a:lnTo>
                        <a:pt x="443" y="0"/>
                      </a:lnTo>
                      <a:lnTo>
                        <a:pt x="427" y="0"/>
                      </a:lnTo>
                      <a:lnTo>
                        <a:pt x="411" y="0"/>
                      </a:lnTo>
                      <a:lnTo>
                        <a:pt x="388" y="0"/>
                      </a:lnTo>
                      <a:lnTo>
                        <a:pt x="364" y="0"/>
                      </a:lnTo>
                      <a:lnTo>
                        <a:pt x="340" y="0"/>
                      </a:lnTo>
                      <a:lnTo>
                        <a:pt x="308" y="0"/>
                      </a:lnTo>
                      <a:lnTo>
                        <a:pt x="284" y="0"/>
                      </a:lnTo>
                      <a:lnTo>
                        <a:pt x="269" y="0"/>
                      </a:lnTo>
                      <a:lnTo>
                        <a:pt x="245" y="0"/>
                      </a:lnTo>
                      <a:lnTo>
                        <a:pt x="221" y="0"/>
                      </a:lnTo>
                      <a:lnTo>
                        <a:pt x="205" y="7"/>
                      </a:lnTo>
                      <a:lnTo>
                        <a:pt x="197" y="15"/>
                      </a:lnTo>
                      <a:lnTo>
                        <a:pt x="181" y="15"/>
                      </a:lnTo>
                      <a:lnTo>
                        <a:pt x="158" y="22"/>
                      </a:lnTo>
                      <a:lnTo>
                        <a:pt x="142" y="30"/>
                      </a:lnTo>
                      <a:lnTo>
                        <a:pt x="126" y="30"/>
                      </a:lnTo>
                      <a:lnTo>
                        <a:pt x="110" y="37"/>
                      </a:lnTo>
                      <a:lnTo>
                        <a:pt x="86" y="45"/>
                      </a:lnTo>
                      <a:lnTo>
                        <a:pt x="71" y="52"/>
                      </a:lnTo>
                      <a:lnTo>
                        <a:pt x="63" y="52"/>
                      </a:lnTo>
                      <a:lnTo>
                        <a:pt x="48" y="60"/>
                      </a:lnTo>
                      <a:lnTo>
                        <a:pt x="32" y="60"/>
                      </a:lnTo>
                      <a:lnTo>
                        <a:pt x="16" y="67"/>
                      </a:lnTo>
                      <a:lnTo>
                        <a:pt x="0" y="75"/>
                      </a:lnTo>
                      <a:lnTo>
                        <a:pt x="8" y="75"/>
                      </a:lnTo>
                      <a:lnTo>
                        <a:pt x="16" y="82"/>
                      </a:lnTo>
                      <a:lnTo>
                        <a:pt x="24" y="82"/>
                      </a:lnTo>
                      <a:lnTo>
                        <a:pt x="40" y="82"/>
                      </a:lnTo>
                      <a:lnTo>
                        <a:pt x="56" y="82"/>
                      </a:lnTo>
                      <a:lnTo>
                        <a:pt x="71" y="82"/>
                      </a:lnTo>
                      <a:lnTo>
                        <a:pt x="79" y="75"/>
                      </a:lnTo>
                      <a:lnTo>
                        <a:pt x="86" y="67"/>
                      </a:lnTo>
                      <a:lnTo>
                        <a:pt x="110" y="60"/>
                      </a:lnTo>
                      <a:lnTo>
                        <a:pt x="134" y="45"/>
                      </a:lnTo>
                      <a:lnTo>
                        <a:pt x="150" y="37"/>
                      </a:lnTo>
                      <a:lnTo>
                        <a:pt x="173" y="30"/>
                      </a:lnTo>
                      <a:lnTo>
                        <a:pt x="197" y="15"/>
                      </a:lnTo>
                      <a:lnTo>
                        <a:pt x="213" y="15"/>
                      </a:lnTo>
                      <a:lnTo>
                        <a:pt x="229" y="7"/>
                      </a:lnTo>
                      <a:lnTo>
                        <a:pt x="261" y="7"/>
                      </a:lnTo>
                      <a:lnTo>
                        <a:pt x="300" y="7"/>
                      </a:lnTo>
                      <a:lnTo>
                        <a:pt x="348" y="7"/>
                      </a:lnTo>
                      <a:lnTo>
                        <a:pt x="380" y="7"/>
                      </a:lnTo>
                      <a:lnTo>
                        <a:pt x="435" y="15"/>
                      </a:lnTo>
                      <a:lnTo>
                        <a:pt x="435" y="67"/>
                      </a:lnTo>
                      <a:lnTo>
                        <a:pt x="673" y="6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06" name="Freeform 582">
                  <a:extLst>
                    <a:ext uri="{FF2B5EF4-FFF2-40B4-BE49-F238E27FC236}">
                      <a16:creationId xmlns:a16="http://schemas.microsoft.com/office/drawing/2014/main" id="{08D9ECE8-3D8D-28BF-196D-085A33F41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3" y="2471"/>
                  <a:ext cx="674" cy="83"/>
                </a:xfrm>
                <a:custGeom>
                  <a:avLst/>
                  <a:gdLst>
                    <a:gd name="T0" fmla="*/ 649 w 674"/>
                    <a:gd name="T1" fmla="*/ 52 h 83"/>
                    <a:gd name="T2" fmla="*/ 617 w 674"/>
                    <a:gd name="T3" fmla="*/ 45 h 83"/>
                    <a:gd name="T4" fmla="*/ 586 w 674"/>
                    <a:gd name="T5" fmla="*/ 37 h 83"/>
                    <a:gd name="T6" fmla="*/ 562 w 674"/>
                    <a:gd name="T7" fmla="*/ 30 h 83"/>
                    <a:gd name="T8" fmla="*/ 538 w 674"/>
                    <a:gd name="T9" fmla="*/ 30 h 83"/>
                    <a:gd name="T10" fmla="*/ 514 w 674"/>
                    <a:gd name="T11" fmla="*/ 22 h 83"/>
                    <a:gd name="T12" fmla="*/ 491 w 674"/>
                    <a:gd name="T13" fmla="*/ 22 h 83"/>
                    <a:gd name="T14" fmla="*/ 467 w 674"/>
                    <a:gd name="T15" fmla="*/ 15 h 83"/>
                    <a:gd name="T16" fmla="*/ 443 w 674"/>
                    <a:gd name="T17" fmla="*/ 0 h 83"/>
                    <a:gd name="T18" fmla="*/ 411 w 674"/>
                    <a:gd name="T19" fmla="*/ 0 h 83"/>
                    <a:gd name="T20" fmla="*/ 364 w 674"/>
                    <a:gd name="T21" fmla="*/ 0 h 83"/>
                    <a:gd name="T22" fmla="*/ 308 w 674"/>
                    <a:gd name="T23" fmla="*/ 0 h 83"/>
                    <a:gd name="T24" fmla="*/ 269 w 674"/>
                    <a:gd name="T25" fmla="*/ 0 h 83"/>
                    <a:gd name="T26" fmla="*/ 221 w 674"/>
                    <a:gd name="T27" fmla="*/ 0 h 83"/>
                    <a:gd name="T28" fmla="*/ 197 w 674"/>
                    <a:gd name="T29" fmla="*/ 15 h 83"/>
                    <a:gd name="T30" fmla="*/ 158 w 674"/>
                    <a:gd name="T31" fmla="*/ 22 h 83"/>
                    <a:gd name="T32" fmla="*/ 126 w 674"/>
                    <a:gd name="T33" fmla="*/ 30 h 83"/>
                    <a:gd name="T34" fmla="*/ 86 w 674"/>
                    <a:gd name="T35" fmla="*/ 45 h 83"/>
                    <a:gd name="T36" fmla="*/ 63 w 674"/>
                    <a:gd name="T37" fmla="*/ 52 h 83"/>
                    <a:gd name="T38" fmla="*/ 32 w 674"/>
                    <a:gd name="T39" fmla="*/ 60 h 83"/>
                    <a:gd name="T40" fmla="*/ 0 w 674"/>
                    <a:gd name="T41" fmla="*/ 75 h 83"/>
                    <a:gd name="T42" fmla="*/ 16 w 674"/>
                    <a:gd name="T43" fmla="*/ 82 h 83"/>
                    <a:gd name="T44" fmla="*/ 40 w 674"/>
                    <a:gd name="T45" fmla="*/ 82 h 83"/>
                    <a:gd name="T46" fmla="*/ 71 w 674"/>
                    <a:gd name="T47" fmla="*/ 82 h 83"/>
                    <a:gd name="T48" fmla="*/ 86 w 674"/>
                    <a:gd name="T49" fmla="*/ 67 h 83"/>
                    <a:gd name="T50" fmla="*/ 134 w 674"/>
                    <a:gd name="T51" fmla="*/ 45 h 83"/>
                    <a:gd name="T52" fmla="*/ 173 w 674"/>
                    <a:gd name="T53" fmla="*/ 30 h 83"/>
                    <a:gd name="T54" fmla="*/ 213 w 674"/>
                    <a:gd name="T55" fmla="*/ 15 h 83"/>
                    <a:gd name="T56" fmla="*/ 261 w 674"/>
                    <a:gd name="T57" fmla="*/ 7 h 83"/>
                    <a:gd name="T58" fmla="*/ 348 w 674"/>
                    <a:gd name="T59" fmla="*/ 7 h 83"/>
                    <a:gd name="T60" fmla="*/ 435 w 674"/>
                    <a:gd name="T61" fmla="*/ 15 h 83"/>
                    <a:gd name="T62" fmla="*/ 673 w 674"/>
                    <a:gd name="T63" fmla="*/ 6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674" h="83">
                      <a:moveTo>
                        <a:pt x="673" y="60"/>
                      </a:moveTo>
                      <a:lnTo>
                        <a:pt x="649" y="52"/>
                      </a:lnTo>
                      <a:lnTo>
                        <a:pt x="625" y="52"/>
                      </a:lnTo>
                      <a:lnTo>
                        <a:pt x="617" y="45"/>
                      </a:lnTo>
                      <a:lnTo>
                        <a:pt x="602" y="45"/>
                      </a:lnTo>
                      <a:lnTo>
                        <a:pt x="586" y="37"/>
                      </a:lnTo>
                      <a:lnTo>
                        <a:pt x="578" y="37"/>
                      </a:lnTo>
                      <a:lnTo>
                        <a:pt x="562" y="30"/>
                      </a:lnTo>
                      <a:lnTo>
                        <a:pt x="554" y="30"/>
                      </a:lnTo>
                      <a:lnTo>
                        <a:pt x="538" y="30"/>
                      </a:lnTo>
                      <a:lnTo>
                        <a:pt x="522" y="22"/>
                      </a:lnTo>
                      <a:lnTo>
                        <a:pt x="514" y="22"/>
                      </a:lnTo>
                      <a:lnTo>
                        <a:pt x="499" y="22"/>
                      </a:lnTo>
                      <a:lnTo>
                        <a:pt x="491" y="22"/>
                      </a:lnTo>
                      <a:lnTo>
                        <a:pt x="475" y="15"/>
                      </a:lnTo>
                      <a:lnTo>
                        <a:pt x="467" y="15"/>
                      </a:lnTo>
                      <a:lnTo>
                        <a:pt x="451" y="7"/>
                      </a:lnTo>
                      <a:lnTo>
                        <a:pt x="443" y="0"/>
                      </a:lnTo>
                      <a:lnTo>
                        <a:pt x="427" y="0"/>
                      </a:lnTo>
                      <a:lnTo>
                        <a:pt x="411" y="0"/>
                      </a:lnTo>
                      <a:lnTo>
                        <a:pt x="388" y="0"/>
                      </a:lnTo>
                      <a:lnTo>
                        <a:pt x="364" y="0"/>
                      </a:lnTo>
                      <a:lnTo>
                        <a:pt x="340" y="0"/>
                      </a:lnTo>
                      <a:lnTo>
                        <a:pt x="308" y="0"/>
                      </a:lnTo>
                      <a:lnTo>
                        <a:pt x="284" y="0"/>
                      </a:lnTo>
                      <a:lnTo>
                        <a:pt x="269" y="0"/>
                      </a:lnTo>
                      <a:lnTo>
                        <a:pt x="245" y="0"/>
                      </a:lnTo>
                      <a:lnTo>
                        <a:pt x="221" y="0"/>
                      </a:lnTo>
                      <a:lnTo>
                        <a:pt x="205" y="7"/>
                      </a:lnTo>
                      <a:lnTo>
                        <a:pt x="197" y="15"/>
                      </a:lnTo>
                      <a:lnTo>
                        <a:pt x="181" y="15"/>
                      </a:lnTo>
                      <a:lnTo>
                        <a:pt x="158" y="22"/>
                      </a:lnTo>
                      <a:lnTo>
                        <a:pt x="142" y="30"/>
                      </a:lnTo>
                      <a:lnTo>
                        <a:pt x="126" y="30"/>
                      </a:lnTo>
                      <a:lnTo>
                        <a:pt x="110" y="37"/>
                      </a:lnTo>
                      <a:lnTo>
                        <a:pt x="86" y="45"/>
                      </a:lnTo>
                      <a:lnTo>
                        <a:pt x="71" y="52"/>
                      </a:lnTo>
                      <a:lnTo>
                        <a:pt x="63" y="52"/>
                      </a:lnTo>
                      <a:lnTo>
                        <a:pt x="48" y="60"/>
                      </a:lnTo>
                      <a:lnTo>
                        <a:pt x="32" y="60"/>
                      </a:lnTo>
                      <a:lnTo>
                        <a:pt x="16" y="67"/>
                      </a:lnTo>
                      <a:lnTo>
                        <a:pt x="0" y="75"/>
                      </a:lnTo>
                      <a:lnTo>
                        <a:pt x="8" y="75"/>
                      </a:lnTo>
                      <a:lnTo>
                        <a:pt x="16" y="82"/>
                      </a:lnTo>
                      <a:lnTo>
                        <a:pt x="24" y="82"/>
                      </a:lnTo>
                      <a:lnTo>
                        <a:pt x="40" y="82"/>
                      </a:lnTo>
                      <a:lnTo>
                        <a:pt x="56" y="82"/>
                      </a:lnTo>
                      <a:lnTo>
                        <a:pt x="71" y="82"/>
                      </a:lnTo>
                      <a:lnTo>
                        <a:pt x="79" y="75"/>
                      </a:lnTo>
                      <a:lnTo>
                        <a:pt x="86" y="67"/>
                      </a:lnTo>
                      <a:lnTo>
                        <a:pt x="110" y="60"/>
                      </a:lnTo>
                      <a:lnTo>
                        <a:pt x="134" y="45"/>
                      </a:lnTo>
                      <a:lnTo>
                        <a:pt x="150" y="37"/>
                      </a:lnTo>
                      <a:lnTo>
                        <a:pt x="173" y="30"/>
                      </a:lnTo>
                      <a:lnTo>
                        <a:pt x="197" y="15"/>
                      </a:lnTo>
                      <a:lnTo>
                        <a:pt x="213" y="15"/>
                      </a:lnTo>
                      <a:lnTo>
                        <a:pt x="229" y="7"/>
                      </a:lnTo>
                      <a:lnTo>
                        <a:pt x="261" y="7"/>
                      </a:lnTo>
                      <a:lnTo>
                        <a:pt x="300" y="7"/>
                      </a:lnTo>
                      <a:lnTo>
                        <a:pt x="348" y="7"/>
                      </a:lnTo>
                      <a:lnTo>
                        <a:pt x="380" y="7"/>
                      </a:lnTo>
                      <a:lnTo>
                        <a:pt x="435" y="15"/>
                      </a:lnTo>
                      <a:lnTo>
                        <a:pt x="435" y="67"/>
                      </a:lnTo>
                      <a:lnTo>
                        <a:pt x="673" y="6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07" name="Freeform 583">
                  <a:extLst>
                    <a:ext uri="{FF2B5EF4-FFF2-40B4-BE49-F238E27FC236}">
                      <a16:creationId xmlns:a16="http://schemas.microsoft.com/office/drawing/2014/main" id="{F243A96A-8BD0-A33D-06B9-950530A72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5" y="2471"/>
                  <a:ext cx="688" cy="89"/>
                </a:xfrm>
                <a:custGeom>
                  <a:avLst/>
                  <a:gdLst>
                    <a:gd name="T0" fmla="*/ 663 w 688"/>
                    <a:gd name="T1" fmla="*/ 56 h 89"/>
                    <a:gd name="T2" fmla="*/ 623 w 688"/>
                    <a:gd name="T3" fmla="*/ 48 h 89"/>
                    <a:gd name="T4" fmla="*/ 599 w 688"/>
                    <a:gd name="T5" fmla="*/ 40 h 89"/>
                    <a:gd name="T6" fmla="*/ 575 w 688"/>
                    <a:gd name="T7" fmla="*/ 32 h 89"/>
                    <a:gd name="T8" fmla="*/ 551 w 688"/>
                    <a:gd name="T9" fmla="*/ 32 h 89"/>
                    <a:gd name="T10" fmla="*/ 527 w 688"/>
                    <a:gd name="T11" fmla="*/ 24 h 89"/>
                    <a:gd name="T12" fmla="*/ 495 w 688"/>
                    <a:gd name="T13" fmla="*/ 24 h 89"/>
                    <a:gd name="T14" fmla="*/ 471 w 688"/>
                    <a:gd name="T15" fmla="*/ 16 h 89"/>
                    <a:gd name="T16" fmla="*/ 455 w 688"/>
                    <a:gd name="T17" fmla="*/ 0 h 89"/>
                    <a:gd name="T18" fmla="*/ 423 w 688"/>
                    <a:gd name="T19" fmla="*/ 0 h 89"/>
                    <a:gd name="T20" fmla="*/ 375 w 688"/>
                    <a:gd name="T21" fmla="*/ 0 h 89"/>
                    <a:gd name="T22" fmla="*/ 319 w 688"/>
                    <a:gd name="T23" fmla="*/ 0 h 89"/>
                    <a:gd name="T24" fmla="*/ 279 w 688"/>
                    <a:gd name="T25" fmla="*/ 0 h 89"/>
                    <a:gd name="T26" fmla="*/ 231 w 688"/>
                    <a:gd name="T27" fmla="*/ 0 h 89"/>
                    <a:gd name="T28" fmla="*/ 199 w 688"/>
                    <a:gd name="T29" fmla="*/ 16 h 89"/>
                    <a:gd name="T30" fmla="*/ 167 w 688"/>
                    <a:gd name="T31" fmla="*/ 24 h 89"/>
                    <a:gd name="T32" fmla="*/ 135 w 688"/>
                    <a:gd name="T33" fmla="*/ 32 h 89"/>
                    <a:gd name="T34" fmla="*/ 95 w 688"/>
                    <a:gd name="T35" fmla="*/ 48 h 89"/>
                    <a:gd name="T36" fmla="*/ 72 w 688"/>
                    <a:gd name="T37" fmla="*/ 56 h 89"/>
                    <a:gd name="T38" fmla="*/ 40 w 688"/>
                    <a:gd name="T39" fmla="*/ 64 h 89"/>
                    <a:gd name="T40" fmla="*/ 0 w 688"/>
                    <a:gd name="T41" fmla="*/ 80 h 89"/>
                    <a:gd name="T42" fmla="*/ 24 w 688"/>
                    <a:gd name="T43" fmla="*/ 88 h 89"/>
                    <a:gd name="T44" fmla="*/ 48 w 688"/>
                    <a:gd name="T45" fmla="*/ 88 h 89"/>
                    <a:gd name="T46" fmla="*/ 80 w 688"/>
                    <a:gd name="T47" fmla="*/ 88 h 89"/>
                    <a:gd name="T48" fmla="*/ 95 w 688"/>
                    <a:gd name="T49" fmla="*/ 72 h 89"/>
                    <a:gd name="T50" fmla="*/ 135 w 688"/>
                    <a:gd name="T51" fmla="*/ 48 h 89"/>
                    <a:gd name="T52" fmla="*/ 183 w 688"/>
                    <a:gd name="T53" fmla="*/ 32 h 89"/>
                    <a:gd name="T54" fmla="*/ 223 w 688"/>
                    <a:gd name="T55" fmla="*/ 16 h 89"/>
                    <a:gd name="T56" fmla="*/ 271 w 688"/>
                    <a:gd name="T57" fmla="*/ 8 h 89"/>
                    <a:gd name="T58" fmla="*/ 351 w 688"/>
                    <a:gd name="T59" fmla="*/ 8 h 89"/>
                    <a:gd name="T60" fmla="*/ 447 w 688"/>
                    <a:gd name="T61" fmla="*/ 16 h 89"/>
                    <a:gd name="T62" fmla="*/ 687 w 688"/>
                    <a:gd name="T63" fmla="*/ 56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688" h="89">
                      <a:moveTo>
                        <a:pt x="687" y="56"/>
                      </a:moveTo>
                      <a:lnTo>
                        <a:pt x="663" y="56"/>
                      </a:lnTo>
                      <a:lnTo>
                        <a:pt x="639" y="48"/>
                      </a:lnTo>
                      <a:lnTo>
                        <a:pt x="623" y="48"/>
                      </a:lnTo>
                      <a:lnTo>
                        <a:pt x="615" y="40"/>
                      </a:lnTo>
                      <a:lnTo>
                        <a:pt x="599" y="40"/>
                      </a:lnTo>
                      <a:lnTo>
                        <a:pt x="591" y="32"/>
                      </a:lnTo>
                      <a:lnTo>
                        <a:pt x="575" y="32"/>
                      </a:lnTo>
                      <a:lnTo>
                        <a:pt x="559" y="32"/>
                      </a:lnTo>
                      <a:lnTo>
                        <a:pt x="551" y="32"/>
                      </a:lnTo>
                      <a:lnTo>
                        <a:pt x="535" y="24"/>
                      </a:lnTo>
                      <a:lnTo>
                        <a:pt x="527" y="24"/>
                      </a:lnTo>
                      <a:lnTo>
                        <a:pt x="511" y="24"/>
                      </a:lnTo>
                      <a:lnTo>
                        <a:pt x="495" y="24"/>
                      </a:lnTo>
                      <a:lnTo>
                        <a:pt x="487" y="16"/>
                      </a:lnTo>
                      <a:lnTo>
                        <a:pt x="471" y="16"/>
                      </a:lnTo>
                      <a:lnTo>
                        <a:pt x="463" y="8"/>
                      </a:lnTo>
                      <a:lnTo>
                        <a:pt x="455" y="0"/>
                      </a:lnTo>
                      <a:lnTo>
                        <a:pt x="439" y="0"/>
                      </a:lnTo>
                      <a:lnTo>
                        <a:pt x="423" y="0"/>
                      </a:lnTo>
                      <a:lnTo>
                        <a:pt x="399" y="0"/>
                      </a:lnTo>
                      <a:lnTo>
                        <a:pt x="375" y="0"/>
                      </a:lnTo>
                      <a:lnTo>
                        <a:pt x="351" y="0"/>
                      </a:lnTo>
                      <a:lnTo>
                        <a:pt x="319" y="0"/>
                      </a:lnTo>
                      <a:lnTo>
                        <a:pt x="295" y="0"/>
                      </a:lnTo>
                      <a:lnTo>
                        <a:pt x="279" y="0"/>
                      </a:lnTo>
                      <a:lnTo>
                        <a:pt x="255" y="0"/>
                      </a:lnTo>
                      <a:lnTo>
                        <a:pt x="231" y="0"/>
                      </a:lnTo>
                      <a:lnTo>
                        <a:pt x="215" y="8"/>
                      </a:lnTo>
                      <a:lnTo>
                        <a:pt x="199" y="16"/>
                      </a:lnTo>
                      <a:lnTo>
                        <a:pt x="191" y="16"/>
                      </a:lnTo>
                      <a:lnTo>
                        <a:pt x="167" y="24"/>
                      </a:lnTo>
                      <a:lnTo>
                        <a:pt x="151" y="32"/>
                      </a:lnTo>
                      <a:lnTo>
                        <a:pt x="135" y="32"/>
                      </a:lnTo>
                      <a:lnTo>
                        <a:pt x="119" y="40"/>
                      </a:lnTo>
                      <a:lnTo>
                        <a:pt x="95" y="48"/>
                      </a:lnTo>
                      <a:lnTo>
                        <a:pt x="80" y="48"/>
                      </a:lnTo>
                      <a:lnTo>
                        <a:pt x="72" y="56"/>
                      </a:lnTo>
                      <a:lnTo>
                        <a:pt x="56" y="64"/>
                      </a:lnTo>
                      <a:lnTo>
                        <a:pt x="40" y="64"/>
                      </a:lnTo>
                      <a:lnTo>
                        <a:pt x="24" y="72"/>
                      </a:lnTo>
                      <a:lnTo>
                        <a:pt x="0" y="80"/>
                      </a:lnTo>
                      <a:lnTo>
                        <a:pt x="8" y="80"/>
                      </a:lnTo>
                      <a:lnTo>
                        <a:pt x="24" y="88"/>
                      </a:lnTo>
                      <a:lnTo>
                        <a:pt x="32" y="88"/>
                      </a:lnTo>
                      <a:lnTo>
                        <a:pt x="48" y="88"/>
                      </a:lnTo>
                      <a:lnTo>
                        <a:pt x="64" y="88"/>
                      </a:lnTo>
                      <a:lnTo>
                        <a:pt x="80" y="88"/>
                      </a:lnTo>
                      <a:lnTo>
                        <a:pt x="88" y="80"/>
                      </a:lnTo>
                      <a:lnTo>
                        <a:pt x="95" y="72"/>
                      </a:lnTo>
                      <a:lnTo>
                        <a:pt x="119" y="64"/>
                      </a:lnTo>
                      <a:lnTo>
                        <a:pt x="135" y="48"/>
                      </a:lnTo>
                      <a:lnTo>
                        <a:pt x="159" y="40"/>
                      </a:lnTo>
                      <a:lnTo>
                        <a:pt x="183" y="32"/>
                      </a:lnTo>
                      <a:lnTo>
                        <a:pt x="207" y="16"/>
                      </a:lnTo>
                      <a:lnTo>
                        <a:pt x="223" y="16"/>
                      </a:lnTo>
                      <a:lnTo>
                        <a:pt x="239" y="8"/>
                      </a:lnTo>
                      <a:lnTo>
                        <a:pt x="271" y="8"/>
                      </a:lnTo>
                      <a:lnTo>
                        <a:pt x="311" y="8"/>
                      </a:lnTo>
                      <a:lnTo>
                        <a:pt x="351" y="8"/>
                      </a:lnTo>
                      <a:lnTo>
                        <a:pt x="391" y="8"/>
                      </a:lnTo>
                      <a:lnTo>
                        <a:pt x="447" y="16"/>
                      </a:lnTo>
                      <a:lnTo>
                        <a:pt x="447" y="72"/>
                      </a:lnTo>
                      <a:lnTo>
                        <a:pt x="687" y="56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78408" name="Freeform 584">
                <a:extLst>
                  <a:ext uri="{FF2B5EF4-FFF2-40B4-BE49-F238E27FC236}">
                    <a16:creationId xmlns:a16="http://schemas.microsoft.com/office/drawing/2014/main" id="{6097E2F4-F2C5-DE4F-E809-12D68D15B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" y="2559"/>
                <a:ext cx="922" cy="138"/>
              </a:xfrm>
              <a:custGeom>
                <a:avLst/>
                <a:gdLst>
                  <a:gd name="T0" fmla="*/ 143 w 922"/>
                  <a:gd name="T1" fmla="*/ 69 h 138"/>
                  <a:gd name="T2" fmla="*/ 135 w 922"/>
                  <a:gd name="T3" fmla="*/ 84 h 138"/>
                  <a:gd name="T4" fmla="*/ 135 w 922"/>
                  <a:gd name="T5" fmla="*/ 99 h 138"/>
                  <a:gd name="T6" fmla="*/ 0 w 922"/>
                  <a:gd name="T7" fmla="*/ 99 h 138"/>
                  <a:gd name="T8" fmla="*/ 8 w 922"/>
                  <a:gd name="T9" fmla="*/ 114 h 138"/>
                  <a:gd name="T10" fmla="*/ 0 w 922"/>
                  <a:gd name="T11" fmla="*/ 122 h 138"/>
                  <a:gd name="T12" fmla="*/ 0 w 922"/>
                  <a:gd name="T13" fmla="*/ 129 h 138"/>
                  <a:gd name="T14" fmla="*/ 8 w 922"/>
                  <a:gd name="T15" fmla="*/ 137 h 138"/>
                  <a:gd name="T16" fmla="*/ 87 w 922"/>
                  <a:gd name="T17" fmla="*/ 137 h 138"/>
                  <a:gd name="T18" fmla="*/ 95 w 922"/>
                  <a:gd name="T19" fmla="*/ 137 h 138"/>
                  <a:gd name="T20" fmla="*/ 135 w 922"/>
                  <a:gd name="T21" fmla="*/ 137 h 138"/>
                  <a:gd name="T22" fmla="*/ 865 w 922"/>
                  <a:gd name="T23" fmla="*/ 137 h 138"/>
                  <a:gd name="T24" fmla="*/ 889 w 922"/>
                  <a:gd name="T25" fmla="*/ 106 h 138"/>
                  <a:gd name="T26" fmla="*/ 913 w 922"/>
                  <a:gd name="T27" fmla="*/ 114 h 138"/>
                  <a:gd name="T28" fmla="*/ 921 w 922"/>
                  <a:gd name="T29" fmla="*/ 54 h 138"/>
                  <a:gd name="T30" fmla="*/ 865 w 922"/>
                  <a:gd name="T31" fmla="*/ 0 h 138"/>
                  <a:gd name="T32" fmla="*/ 778 w 922"/>
                  <a:gd name="T33" fmla="*/ 0 h 138"/>
                  <a:gd name="T34" fmla="*/ 326 w 922"/>
                  <a:gd name="T35" fmla="*/ 114 h 138"/>
                  <a:gd name="T36" fmla="*/ 310 w 922"/>
                  <a:gd name="T37" fmla="*/ 99 h 138"/>
                  <a:gd name="T38" fmla="*/ 302 w 922"/>
                  <a:gd name="T39" fmla="*/ 69 h 138"/>
                  <a:gd name="T40" fmla="*/ 286 w 922"/>
                  <a:gd name="T41" fmla="*/ 38 h 138"/>
                  <a:gd name="T42" fmla="*/ 238 w 922"/>
                  <a:gd name="T43" fmla="*/ 15 h 138"/>
                  <a:gd name="T44" fmla="*/ 191 w 922"/>
                  <a:gd name="T45" fmla="*/ 15 h 138"/>
                  <a:gd name="T46" fmla="*/ 159 w 922"/>
                  <a:gd name="T47" fmla="*/ 31 h 138"/>
                  <a:gd name="T48" fmla="*/ 143 w 922"/>
                  <a:gd name="T49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2" h="138">
                    <a:moveTo>
                      <a:pt x="143" y="69"/>
                    </a:moveTo>
                    <a:lnTo>
                      <a:pt x="135" y="84"/>
                    </a:lnTo>
                    <a:lnTo>
                      <a:pt x="135" y="99"/>
                    </a:lnTo>
                    <a:lnTo>
                      <a:pt x="0" y="99"/>
                    </a:lnTo>
                    <a:lnTo>
                      <a:pt x="8" y="114"/>
                    </a:lnTo>
                    <a:lnTo>
                      <a:pt x="0" y="122"/>
                    </a:lnTo>
                    <a:lnTo>
                      <a:pt x="0" y="129"/>
                    </a:lnTo>
                    <a:lnTo>
                      <a:pt x="8" y="137"/>
                    </a:lnTo>
                    <a:lnTo>
                      <a:pt x="87" y="137"/>
                    </a:lnTo>
                    <a:lnTo>
                      <a:pt x="95" y="137"/>
                    </a:lnTo>
                    <a:lnTo>
                      <a:pt x="135" y="137"/>
                    </a:lnTo>
                    <a:lnTo>
                      <a:pt x="865" y="137"/>
                    </a:lnTo>
                    <a:lnTo>
                      <a:pt x="889" y="106"/>
                    </a:lnTo>
                    <a:lnTo>
                      <a:pt x="913" y="114"/>
                    </a:lnTo>
                    <a:lnTo>
                      <a:pt x="921" y="54"/>
                    </a:lnTo>
                    <a:lnTo>
                      <a:pt x="865" y="0"/>
                    </a:lnTo>
                    <a:lnTo>
                      <a:pt x="778" y="0"/>
                    </a:lnTo>
                    <a:lnTo>
                      <a:pt x="326" y="114"/>
                    </a:lnTo>
                    <a:lnTo>
                      <a:pt x="310" y="99"/>
                    </a:lnTo>
                    <a:lnTo>
                      <a:pt x="302" y="69"/>
                    </a:lnTo>
                    <a:lnTo>
                      <a:pt x="286" y="38"/>
                    </a:lnTo>
                    <a:lnTo>
                      <a:pt x="238" y="15"/>
                    </a:lnTo>
                    <a:lnTo>
                      <a:pt x="191" y="15"/>
                    </a:lnTo>
                    <a:lnTo>
                      <a:pt x="159" y="31"/>
                    </a:lnTo>
                    <a:lnTo>
                      <a:pt x="143" y="6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409" name="Freeform 585">
                <a:extLst>
                  <a:ext uri="{FF2B5EF4-FFF2-40B4-BE49-F238E27FC236}">
                    <a16:creationId xmlns:a16="http://schemas.microsoft.com/office/drawing/2014/main" id="{DC291E5F-85C4-8AA0-A501-2721110E2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" y="2559"/>
                <a:ext cx="928" cy="144"/>
              </a:xfrm>
              <a:custGeom>
                <a:avLst/>
                <a:gdLst>
                  <a:gd name="T0" fmla="*/ 144 w 928"/>
                  <a:gd name="T1" fmla="*/ 72 h 144"/>
                  <a:gd name="T2" fmla="*/ 136 w 928"/>
                  <a:gd name="T3" fmla="*/ 88 h 144"/>
                  <a:gd name="T4" fmla="*/ 136 w 928"/>
                  <a:gd name="T5" fmla="*/ 103 h 144"/>
                  <a:gd name="T6" fmla="*/ 0 w 928"/>
                  <a:gd name="T7" fmla="*/ 103 h 144"/>
                  <a:gd name="T8" fmla="*/ 8 w 928"/>
                  <a:gd name="T9" fmla="*/ 119 h 144"/>
                  <a:gd name="T10" fmla="*/ 0 w 928"/>
                  <a:gd name="T11" fmla="*/ 127 h 144"/>
                  <a:gd name="T12" fmla="*/ 0 w 928"/>
                  <a:gd name="T13" fmla="*/ 135 h 144"/>
                  <a:gd name="T14" fmla="*/ 8 w 928"/>
                  <a:gd name="T15" fmla="*/ 143 h 144"/>
                  <a:gd name="T16" fmla="*/ 88 w 928"/>
                  <a:gd name="T17" fmla="*/ 143 h 144"/>
                  <a:gd name="T18" fmla="*/ 96 w 928"/>
                  <a:gd name="T19" fmla="*/ 143 h 144"/>
                  <a:gd name="T20" fmla="*/ 136 w 928"/>
                  <a:gd name="T21" fmla="*/ 143 h 144"/>
                  <a:gd name="T22" fmla="*/ 871 w 928"/>
                  <a:gd name="T23" fmla="*/ 143 h 144"/>
                  <a:gd name="T24" fmla="*/ 895 w 928"/>
                  <a:gd name="T25" fmla="*/ 111 h 144"/>
                  <a:gd name="T26" fmla="*/ 919 w 928"/>
                  <a:gd name="T27" fmla="*/ 119 h 144"/>
                  <a:gd name="T28" fmla="*/ 927 w 928"/>
                  <a:gd name="T29" fmla="*/ 56 h 144"/>
                  <a:gd name="T30" fmla="*/ 871 w 928"/>
                  <a:gd name="T31" fmla="*/ 0 h 144"/>
                  <a:gd name="T32" fmla="*/ 783 w 928"/>
                  <a:gd name="T33" fmla="*/ 0 h 144"/>
                  <a:gd name="T34" fmla="*/ 328 w 928"/>
                  <a:gd name="T35" fmla="*/ 119 h 144"/>
                  <a:gd name="T36" fmla="*/ 312 w 928"/>
                  <a:gd name="T37" fmla="*/ 103 h 144"/>
                  <a:gd name="T38" fmla="*/ 304 w 928"/>
                  <a:gd name="T39" fmla="*/ 72 h 144"/>
                  <a:gd name="T40" fmla="*/ 288 w 928"/>
                  <a:gd name="T41" fmla="*/ 40 h 144"/>
                  <a:gd name="T42" fmla="*/ 240 w 928"/>
                  <a:gd name="T43" fmla="*/ 16 h 144"/>
                  <a:gd name="T44" fmla="*/ 192 w 928"/>
                  <a:gd name="T45" fmla="*/ 16 h 144"/>
                  <a:gd name="T46" fmla="*/ 160 w 928"/>
                  <a:gd name="T47" fmla="*/ 32 h 144"/>
                  <a:gd name="T48" fmla="*/ 144 w 928"/>
                  <a:gd name="T49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8" h="144">
                    <a:moveTo>
                      <a:pt x="144" y="72"/>
                    </a:moveTo>
                    <a:lnTo>
                      <a:pt x="136" y="88"/>
                    </a:lnTo>
                    <a:lnTo>
                      <a:pt x="136" y="103"/>
                    </a:lnTo>
                    <a:lnTo>
                      <a:pt x="0" y="103"/>
                    </a:lnTo>
                    <a:lnTo>
                      <a:pt x="8" y="119"/>
                    </a:lnTo>
                    <a:lnTo>
                      <a:pt x="0" y="127"/>
                    </a:lnTo>
                    <a:lnTo>
                      <a:pt x="0" y="135"/>
                    </a:lnTo>
                    <a:lnTo>
                      <a:pt x="8" y="143"/>
                    </a:lnTo>
                    <a:lnTo>
                      <a:pt x="88" y="143"/>
                    </a:lnTo>
                    <a:lnTo>
                      <a:pt x="96" y="143"/>
                    </a:lnTo>
                    <a:lnTo>
                      <a:pt x="136" y="143"/>
                    </a:lnTo>
                    <a:lnTo>
                      <a:pt x="871" y="143"/>
                    </a:lnTo>
                    <a:lnTo>
                      <a:pt x="895" y="111"/>
                    </a:lnTo>
                    <a:lnTo>
                      <a:pt x="919" y="119"/>
                    </a:lnTo>
                    <a:lnTo>
                      <a:pt x="927" y="56"/>
                    </a:lnTo>
                    <a:lnTo>
                      <a:pt x="871" y="0"/>
                    </a:lnTo>
                    <a:lnTo>
                      <a:pt x="783" y="0"/>
                    </a:lnTo>
                    <a:lnTo>
                      <a:pt x="328" y="119"/>
                    </a:lnTo>
                    <a:lnTo>
                      <a:pt x="312" y="103"/>
                    </a:lnTo>
                    <a:lnTo>
                      <a:pt x="304" y="72"/>
                    </a:lnTo>
                    <a:lnTo>
                      <a:pt x="288" y="40"/>
                    </a:lnTo>
                    <a:lnTo>
                      <a:pt x="240" y="16"/>
                    </a:lnTo>
                    <a:lnTo>
                      <a:pt x="192" y="16"/>
                    </a:lnTo>
                    <a:lnTo>
                      <a:pt x="160" y="32"/>
                    </a:lnTo>
                    <a:lnTo>
                      <a:pt x="144" y="72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410" name="Group 586">
                <a:extLst>
                  <a:ext uri="{FF2B5EF4-FFF2-40B4-BE49-F238E27FC236}">
                    <a16:creationId xmlns:a16="http://schemas.microsoft.com/office/drawing/2014/main" id="{7DE6C00C-4095-0991-0DB0-9C46916809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9" y="2507"/>
                <a:ext cx="995" cy="172"/>
                <a:chOff x="1019" y="2507"/>
                <a:chExt cx="995" cy="172"/>
              </a:xfrm>
            </p:grpSpPr>
            <p:grpSp>
              <p:nvGrpSpPr>
                <p:cNvPr id="78411" name="Group 587">
                  <a:extLst>
                    <a:ext uri="{FF2B5EF4-FFF2-40B4-BE49-F238E27FC236}">
                      <a16:creationId xmlns:a16="http://schemas.microsoft.com/office/drawing/2014/main" id="{2EF543EC-268F-E4FF-F59C-12F390365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58" y="2563"/>
                  <a:ext cx="56" cy="111"/>
                  <a:chOff x="1958" y="2563"/>
                  <a:chExt cx="56" cy="111"/>
                </a:xfrm>
              </p:grpSpPr>
              <p:sp>
                <p:nvSpPr>
                  <p:cNvPr id="78412" name="Rectangle 588">
                    <a:extLst>
                      <a:ext uri="{FF2B5EF4-FFF2-40B4-BE49-F238E27FC236}">
                        <a16:creationId xmlns:a16="http://schemas.microsoft.com/office/drawing/2014/main" id="{8D558A54-BA6E-0C16-A459-2E3EB66314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87"/>
                    <a:ext cx="10" cy="8"/>
                  </a:xfrm>
                  <a:prstGeom prst="rect">
                    <a:avLst/>
                  </a:prstGeom>
                  <a:solidFill>
                    <a:srgbClr val="808080"/>
                  </a:solidFill>
                  <a:ln w="12700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413" name="Rectangle 589">
                    <a:extLst>
                      <a:ext uri="{FF2B5EF4-FFF2-40B4-BE49-F238E27FC236}">
                        <a16:creationId xmlns:a16="http://schemas.microsoft.com/office/drawing/2014/main" id="{F3E8DA36-6C27-CD39-A330-B943F5B494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63"/>
                    <a:ext cx="10" cy="8"/>
                  </a:xfrm>
                  <a:prstGeom prst="rect">
                    <a:avLst/>
                  </a:prstGeom>
                  <a:solidFill>
                    <a:srgbClr val="808080"/>
                  </a:solidFill>
                  <a:ln w="12700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414" name="Rectangle 590">
                    <a:extLst>
                      <a:ext uri="{FF2B5EF4-FFF2-40B4-BE49-F238E27FC236}">
                        <a16:creationId xmlns:a16="http://schemas.microsoft.com/office/drawing/2014/main" id="{48B5B699-411F-0C38-82F2-8D082337EC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0" y="2579"/>
                    <a:ext cx="10" cy="8"/>
                  </a:xfrm>
                  <a:prstGeom prst="rect">
                    <a:avLst/>
                  </a:prstGeom>
                  <a:solidFill>
                    <a:srgbClr val="808080"/>
                  </a:solidFill>
                  <a:ln w="12700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415" name="Arc 591">
                    <a:extLst>
                      <a:ext uri="{FF2B5EF4-FFF2-40B4-BE49-F238E27FC236}">
                        <a16:creationId xmlns:a16="http://schemas.microsoft.com/office/drawing/2014/main" id="{8A78A493-4492-BBAC-9B4A-B9F20C26A9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83" y="2588"/>
                    <a:ext cx="21" cy="21"/>
                  </a:xfrm>
                  <a:custGeom>
                    <a:avLst/>
                    <a:gdLst>
                      <a:gd name="G0" fmla="+- 0 0 0"/>
                      <a:gd name="G1" fmla="+- 0 0 0"/>
                      <a:gd name="G2" fmla="+- 21600 0 0"/>
                      <a:gd name="T0" fmla="*/ 21600 w 21600"/>
                      <a:gd name="T1" fmla="*/ 0 h 21600"/>
                      <a:gd name="T2" fmla="*/ 0 w 21600"/>
                      <a:gd name="T3" fmla="*/ 21600 h 21600"/>
                      <a:gd name="T4" fmla="*/ 0 w 21600"/>
                      <a:gd name="T5" fmla="*/ 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599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599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416" name="Arc 592">
                    <a:extLst>
                      <a:ext uri="{FF2B5EF4-FFF2-40B4-BE49-F238E27FC236}">
                        <a16:creationId xmlns:a16="http://schemas.microsoft.com/office/drawing/2014/main" id="{E141FF2E-C1C7-7A8E-3C73-40A9934FE5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83" y="2588"/>
                    <a:ext cx="21" cy="21"/>
                  </a:xfrm>
                  <a:custGeom>
                    <a:avLst/>
                    <a:gdLst>
                      <a:gd name="G0" fmla="+- 0 0 0"/>
                      <a:gd name="G1" fmla="+- 0 0 0"/>
                      <a:gd name="G2" fmla="+- 21600 0 0"/>
                      <a:gd name="T0" fmla="*/ 21600 w 21600"/>
                      <a:gd name="T1" fmla="*/ 0 h 21600"/>
                      <a:gd name="T2" fmla="*/ 0 w 21600"/>
                      <a:gd name="T3" fmla="*/ 21600 h 21600"/>
                      <a:gd name="T4" fmla="*/ 0 w 21600"/>
                      <a:gd name="T5" fmla="*/ 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599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599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rnd">
                    <a:solidFill>
                      <a:srgbClr val="C0C0C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417" name="Line 593">
                    <a:extLst>
                      <a:ext uri="{FF2B5EF4-FFF2-40B4-BE49-F238E27FC236}">
                        <a16:creationId xmlns:a16="http://schemas.microsoft.com/office/drawing/2014/main" id="{1224508D-7793-4182-B5D1-820CC3D6F4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86" y="2591"/>
                    <a:ext cx="0" cy="23"/>
                  </a:xfrm>
                  <a:prstGeom prst="line">
                    <a:avLst/>
                  </a:prstGeom>
                  <a:noFill/>
                  <a:ln w="12700">
                    <a:solidFill>
                      <a:srgbClr val="C0C0C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418" name="Line 594">
                    <a:extLst>
                      <a:ext uri="{FF2B5EF4-FFF2-40B4-BE49-F238E27FC236}">
                        <a16:creationId xmlns:a16="http://schemas.microsoft.com/office/drawing/2014/main" id="{69CEBCAB-68C7-4517-DD64-70B5F14CA0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86" y="2591"/>
                    <a:ext cx="23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C0C0C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78419" name="Group 595">
                    <a:extLst>
                      <a:ext uri="{FF2B5EF4-FFF2-40B4-BE49-F238E27FC236}">
                        <a16:creationId xmlns:a16="http://schemas.microsoft.com/office/drawing/2014/main" id="{B3077CB6-FED2-69E1-FA4E-E8852148EFB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958" y="2659"/>
                    <a:ext cx="56" cy="8"/>
                    <a:chOff x="1958" y="2659"/>
                    <a:chExt cx="56" cy="8"/>
                  </a:xfrm>
                </p:grpSpPr>
                <p:sp>
                  <p:nvSpPr>
                    <p:cNvPr id="78420" name="Rectangle 596">
                      <a:extLst>
                        <a:ext uri="{FF2B5EF4-FFF2-40B4-BE49-F238E27FC236}">
                          <a16:creationId xmlns:a16="http://schemas.microsoft.com/office/drawing/2014/main" id="{2BF71BCF-9F10-C3AA-2E34-E4F1641CCEE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58" y="2659"/>
                      <a:ext cx="42" cy="8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w="12700">
                      <a:solidFill>
                        <a:srgbClr val="C0C0C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21" name="Oval 597">
                      <a:extLst>
                        <a:ext uri="{FF2B5EF4-FFF2-40B4-BE49-F238E27FC236}">
                          <a16:creationId xmlns:a16="http://schemas.microsoft.com/office/drawing/2014/main" id="{8462AEBE-A12F-7EB4-BA73-72A3EC4B50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06" y="2659"/>
                      <a:ext cx="8" cy="8"/>
                    </a:xfrm>
                    <a:prstGeom prst="ellipse">
                      <a:avLst/>
                    </a:prstGeom>
                    <a:solidFill>
                      <a:srgbClr val="808080"/>
                    </a:solidFill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8422" name="Group 598">
                    <a:extLst>
                      <a:ext uri="{FF2B5EF4-FFF2-40B4-BE49-F238E27FC236}">
                        <a16:creationId xmlns:a16="http://schemas.microsoft.com/office/drawing/2014/main" id="{5323CAB5-043A-E69C-9298-A743484147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958" y="2666"/>
                    <a:ext cx="56" cy="8"/>
                    <a:chOff x="1958" y="2666"/>
                    <a:chExt cx="56" cy="8"/>
                  </a:xfrm>
                </p:grpSpPr>
                <p:sp>
                  <p:nvSpPr>
                    <p:cNvPr id="78423" name="Rectangle 599">
                      <a:extLst>
                        <a:ext uri="{FF2B5EF4-FFF2-40B4-BE49-F238E27FC236}">
                          <a16:creationId xmlns:a16="http://schemas.microsoft.com/office/drawing/2014/main" id="{6E996D65-A07F-58B7-DD98-D06518C265B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58" y="2666"/>
                      <a:ext cx="42" cy="8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w="12700">
                      <a:solidFill>
                        <a:srgbClr val="C0C0C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24" name="Oval 600">
                      <a:extLst>
                        <a:ext uri="{FF2B5EF4-FFF2-40B4-BE49-F238E27FC236}">
                          <a16:creationId xmlns:a16="http://schemas.microsoft.com/office/drawing/2014/main" id="{09C8392F-FB9E-10A3-C197-319A29DBB7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06" y="2666"/>
                      <a:ext cx="8" cy="8"/>
                    </a:xfrm>
                    <a:prstGeom prst="ellipse">
                      <a:avLst/>
                    </a:prstGeom>
                    <a:solidFill>
                      <a:srgbClr val="808080"/>
                    </a:solidFill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  <p:sp>
              <p:nvSpPr>
                <p:cNvPr id="78425" name="Freeform 601">
                  <a:extLst>
                    <a:ext uri="{FF2B5EF4-FFF2-40B4-BE49-F238E27FC236}">
                      <a16:creationId xmlns:a16="http://schemas.microsoft.com/office/drawing/2014/main" id="{7BF04CA0-BF9F-45B7-3F40-EB4B1911F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" y="2535"/>
                  <a:ext cx="986" cy="138"/>
                </a:xfrm>
                <a:custGeom>
                  <a:avLst/>
                  <a:gdLst>
                    <a:gd name="T0" fmla="*/ 937 w 986"/>
                    <a:gd name="T1" fmla="*/ 0 h 138"/>
                    <a:gd name="T2" fmla="*/ 977 w 986"/>
                    <a:gd name="T3" fmla="*/ 0 h 138"/>
                    <a:gd name="T4" fmla="*/ 985 w 986"/>
                    <a:gd name="T5" fmla="*/ 15 h 138"/>
                    <a:gd name="T6" fmla="*/ 969 w 986"/>
                    <a:gd name="T7" fmla="*/ 15 h 138"/>
                    <a:gd name="T8" fmla="*/ 969 w 986"/>
                    <a:gd name="T9" fmla="*/ 100 h 138"/>
                    <a:gd name="T10" fmla="*/ 929 w 986"/>
                    <a:gd name="T11" fmla="*/ 137 h 138"/>
                    <a:gd name="T12" fmla="*/ 921 w 986"/>
                    <a:gd name="T13" fmla="*/ 137 h 138"/>
                    <a:gd name="T14" fmla="*/ 913 w 986"/>
                    <a:gd name="T15" fmla="*/ 137 h 138"/>
                    <a:gd name="T16" fmla="*/ 913 w 986"/>
                    <a:gd name="T17" fmla="*/ 122 h 138"/>
                    <a:gd name="T18" fmla="*/ 913 w 986"/>
                    <a:gd name="T19" fmla="*/ 100 h 138"/>
                    <a:gd name="T20" fmla="*/ 905 w 986"/>
                    <a:gd name="T21" fmla="*/ 84 h 138"/>
                    <a:gd name="T22" fmla="*/ 905 w 986"/>
                    <a:gd name="T23" fmla="*/ 69 h 138"/>
                    <a:gd name="T24" fmla="*/ 898 w 986"/>
                    <a:gd name="T25" fmla="*/ 54 h 138"/>
                    <a:gd name="T26" fmla="*/ 882 w 986"/>
                    <a:gd name="T27" fmla="*/ 46 h 138"/>
                    <a:gd name="T28" fmla="*/ 866 w 986"/>
                    <a:gd name="T29" fmla="*/ 38 h 138"/>
                    <a:gd name="T30" fmla="*/ 842 w 986"/>
                    <a:gd name="T31" fmla="*/ 31 h 138"/>
                    <a:gd name="T32" fmla="*/ 818 w 986"/>
                    <a:gd name="T33" fmla="*/ 31 h 138"/>
                    <a:gd name="T34" fmla="*/ 794 w 986"/>
                    <a:gd name="T35" fmla="*/ 31 h 138"/>
                    <a:gd name="T36" fmla="*/ 778 w 986"/>
                    <a:gd name="T37" fmla="*/ 38 h 138"/>
                    <a:gd name="T38" fmla="*/ 770 w 986"/>
                    <a:gd name="T39" fmla="*/ 54 h 138"/>
                    <a:gd name="T40" fmla="*/ 754 w 986"/>
                    <a:gd name="T41" fmla="*/ 61 h 138"/>
                    <a:gd name="T42" fmla="*/ 746 w 986"/>
                    <a:gd name="T43" fmla="*/ 77 h 138"/>
                    <a:gd name="T44" fmla="*/ 739 w 986"/>
                    <a:gd name="T45" fmla="*/ 92 h 138"/>
                    <a:gd name="T46" fmla="*/ 739 w 986"/>
                    <a:gd name="T47" fmla="*/ 107 h 138"/>
                    <a:gd name="T48" fmla="*/ 739 w 986"/>
                    <a:gd name="T49" fmla="*/ 137 h 138"/>
                    <a:gd name="T50" fmla="*/ 302 w 986"/>
                    <a:gd name="T51" fmla="*/ 137 h 138"/>
                    <a:gd name="T52" fmla="*/ 302 w 986"/>
                    <a:gd name="T53" fmla="*/ 115 h 138"/>
                    <a:gd name="T54" fmla="*/ 302 w 986"/>
                    <a:gd name="T55" fmla="*/ 92 h 138"/>
                    <a:gd name="T56" fmla="*/ 294 w 986"/>
                    <a:gd name="T57" fmla="*/ 77 h 138"/>
                    <a:gd name="T58" fmla="*/ 278 w 986"/>
                    <a:gd name="T59" fmla="*/ 69 h 138"/>
                    <a:gd name="T60" fmla="*/ 270 w 986"/>
                    <a:gd name="T61" fmla="*/ 54 h 138"/>
                    <a:gd name="T62" fmla="*/ 254 w 986"/>
                    <a:gd name="T63" fmla="*/ 46 h 138"/>
                    <a:gd name="T64" fmla="*/ 239 w 986"/>
                    <a:gd name="T65" fmla="*/ 38 h 138"/>
                    <a:gd name="T66" fmla="*/ 207 w 986"/>
                    <a:gd name="T67" fmla="*/ 38 h 138"/>
                    <a:gd name="T68" fmla="*/ 199 w 986"/>
                    <a:gd name="T69" fmla="*/ 46 h 138"/>
                    <a:gd name="T70" fmla="*/ 183 w 986"/>
                    <a:gd name="T71" fmla="*/ 54 h 138"/>
                    <a:gd name="T72" fmla="*/ 167 w 986"/>
                    <a:gd name="T73" fmla="*/ 61 h 138"/>
                    <a:gd name="T74" fmla="*/ 151 w 986"/>
                    <a:gd name="T75" fmla="*/ 77 h 138"/>
                    <a:gd name="T76" fmla="*/ 143 w 986"/>
                    <a:gd name="T77" fmla="*/ 92 h 138"/>
                    <a:gd name="T78" fmla="*/ 143 w 986"/>
                    <a:gd name="T79" fmla="*/ 107 h 138"/>
                    <a:gd name="T80" fmla="*/ 143 w 986"/>
                    <a:gd name="T81" fmla="*/ 129 h 138"/>
                    <a:gd name="T82" fmla="*/ 0 w 986"/>
                    <a:gd name="T83" fmla="*/ 129 h 138"/>
                    <a:gd name="T84" fmla="*/ 0 w 986"/>
                    <a:gd name="T85" fmla="*/ 122 h 138"/>
                    <a:gd name="T86" fmla="*/ 0 w 986"/>
                    <a:gd name="T87" fmla="*/ 115 h 138"/>
                    <a:gd name="T88" fmla="*/ 0 w 986"/>
                    <a:gd name="T89" fmla="*/ 84 h 138"/>
                    <a:gd name="T90" fmla="*/ 0 w 986"/>
                    <a:gd name="T91" fmla="*/ 77 h 138"/>
                    <a:gd name="T92" fmla="*/ 40 w 986"/>
                    <a:gd name="T93" fmla="*/ 69 h 138"/>
                    <a:gd name="T94" fmla="*/ 72 w 986"/>
                    <a:gd name="T95" fmla="*/ 54 h 138"/>
                    <a:gd name="T96" fmla="*/ 119 w 986"/>
                    <a:gd name="T97" fmla="*/ 38 h 138"/>
                    <a:gd name="T98" fmla="*/ 167 w 986"/>
                    <a:gd name="T99" fmla="*/ 23 h 138"/>
                    <a:gd name="T100" fmla="*/ 207 w 986"/>
                    <a:gd name="T101" fmla="*/ 15 h 138"/>
                    <a:gd name="T102" fmla="*/ 246 w 986"/>
                    <a:gd name="T103" fmla="*/ 8 h 138"/>
                    <a:gd name="T104" fmla="*/ 262 w 986"/>
                    <a:gd name="T105" fmla="*/ 8 h 138"/>
                    <a:gd name="T106" fmla="*/ 270 w 986"/>
                    <a:gd name="T107" fmla="*/ 15 h 138"/>
                    <a:gd name="T108" fmla="*/ 318 w 986"/>
                    <a:gd name="T109" fmla="*/ 23 h 138"/>
                    <a:gd name="T110" fmla="*/ 349 w 986"/>
                    <a:gd name="T111" fmla="*/ 23 h 138"/>
                    <a:gd name="T112" fmla="*/ 540 w 986"/>
                    <a:gd name="T113" fmla="*/ 15 h 138"/>
                    <a:gd name="T114" fmla="*/ 619 w 986"/>
                    <a:gd name="T115" fmla="*/ 8 h 138"/>
                    <a:gd name="T116" fmla="*/ 707 w 986"/>
                    <a:gd name="T117" fmla="*/ 0 h 138"/>
                    <a:gd name="T118" fmla="*/ 746 w 986"/>
                    <a:gd name="T119" fmla="*/ 0 h 138"/>
                    <a:gd name="T120" fmla="*/ 937 w 986"/>
                    <a:gd name="T121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86" h="138">
                      <a:moveTo>
                        <a:pt x="937" y="0"/>
                      </a:moveTo>
                      <a:lnTo>
                        <a:pt x="977" y="0"/>
                      </a:lnTo>
                      <a:lnTo>
                        <a:pt x="985" y="15"/>
                      </a:lnTo>
                      <a:lnTo>
                        <a:pt x="969" y="15"/>
                      </a:lnTo>
                      <a:lnTo>
                        <a:pt x="969" y="100"/>
                      </a:lnTo>
                      <a:lnTo>
                        <a:pt x="929" y="137"/>
                      </a:lnTo>
                      <a:lnTo>
                        <a:pt x="921" y="137"/>
                      </a:lnTo>
                      <a:lnTo>
                        <a:pt x="913" y="137"/>
                      </a:lnTo>
                      <a:lnTo>
                        <a:pt x="913" y="122"/>
                      </a:lnTo>
                      <a:lnTo>
                        <a:pt x="913" y="100"/>
                      </a:lnTo>
                      <a:lnTo>
                        <a:pt x="905" y="84"/>
                      </a:lnTo>
                      <a:lnTo>
                        <a:pt x="905" y="69"/>
                      </a:lnTo>
                      <a:lnTo>
                        <a:pt x="898" y="54"/>
                      </a:lnTo>
                      <a:lnTo>
                        <a:pt x="882" y="46"/>
                      </a:lnTo>
                      <a:lnTo>
                        <a:pt x="866" y="38"/>
                      </a:lnTo>
                      <a:lnTo>
                        <a:pt x="842" y="31"/>
                      </a:lnTo>
                      <a:lnTo>
                        <a:pt x="818" y="31"/>
                      </a:lnTo>
                      <a:lnTo>
                        <a:pt x="794" y="31"/>
                      </a:lnTo>
                      <a:lnTo>
                        <a:pt x="778" y="38"/>
                      </a:lnTo>
                      <a:lnTo>
                        <a:pt x="770" y="54"/>
                      </a:lnTo>
                      <a:lnTo>
                        <a:pt x="754" y="61"/>
                      </a:lnTo>
                      <a:lnTo>
                        <a:pt x="746" y="77"/>
                      </a:lnTo>
                      <a:lnTo>
                        <a:pt x="739" y="92"/>
                      </a:lnTo>
                      <a:lnTo>
                        <a:pt x="739" y="107"/>
                      </a:lnTo>
                      <a:lnTo>
                        <a:pt x="739" y="137"/>
                      </a:lnTo>
                      <a:lnTo>
                        <a:pt x="302" y="137"/>
                      </a:lnTo>
                      <a:lnTo>
                        <a:pt x="302" y="115"/>
                      </a:lnTo>
                      <a:lnTo>
                        <a:pt x="302" y="92"/>
                      </a:lnTo>
                      <a:lnTo>
                        <a:pt x="294" y="77"/>
                      </a:lnTo>
                      <a:lnTo>
                        <a:pt x="278" y="69"/>
                      </a:lnTo>
                      <a:lnTo>
                        <a:pt x="270" y="54"/>
                      </a:lnTo>
                      <a:lnTo>
                        <a:pt x="254" y="46"/>
                      </a:lnTo>
                      <a:lnTo>
                        <a:pt x="239" y="38"/>
                      </a:lnTo>
                      <a:lnTo>
                        <a:pt x="207" y="38"/>
                      </a:lnTo>
                      <a:lnTo>
                        <a:pt x="199" y="46"/>
                      </a:lnTo>
                      <a:lnTo>
                        <a:pt x="183" y="54"/>
                      </a:lnTo>
                      <a:lnTo>
                        <a:pt x="167" y="61"/>
                      </a:lnTo>
                      <a:lnTo>
                        <a:pt x="151" y="77"/>
                      </a:lnTo>
                      <a:lnTo>
                        <a:pt x="143" y="92"/>
                      </a:lnTo>
                      <a:lnTo>
                        <a:pt x="143" y="107"/>
                      </a:lnTo>
                      <a:lnTo>
                        <a:pt x="143" y="129"/>
                      </a:lnTo>
                      <a:lnTo>
                        <a:pt x="0" y="129"/>
                      </a:lnTo>
                      <a:lnTo>
                        <a:pt x="0" y="122"/>
                      </a:lnTo>
                      <a:lnTo>
                        <a:pt x="0" y="115"/>
                      </a:lnTo>
                      <a:lnTo>
                        <a:pt x="0" y="84"/>
                      </a:lnTo>
                      <a:lnTo>
                        <a:pt x="0" y="77"/>
                      </a:lnTo>
                      <a:lnTo>
                        <a:pt x="40" y="69"/>
                      </a:lnTo>
                      <a:lnTo>
                        <a:pt x="72" y="54"/>
                      </a:lnTo>
                      <a:lnTo>
                        <a:pt x="119" y="38"/>
                      </a:lnTo>
                      <a:lnTo>
                        <a:pt x="167" y="23"/>
                      </a:lnTo>
                      <a:lnTo>
                        <a:pt x="207" y="15"/>
                      </a:lnTo>
                      <a:lnTo>
                        <a:pt x="246" y="8"/>
                      </a:lnTo>
                      <a:lnTo>
                        <a:pt x="262" y="8"/>
                      </a:lnTo>
                      <a:lnTo>
                        <a:pt x="270" y="15"/>
                      </a:lnTo>
                      <a:lnTo>
                        <a:pt x="318" y="23"/>
                      </a:lnTo>
                      <a:lnTo>
                        <a:pt x="349" y="23"/>
                      </a:lnTo>
                      <a:lnTo>
                        <a:pt x="540" y="15"/>
                      </a:lnTo>
                      <a:lnTo>
                        <a:pt x="619" y="8"/>
                      </a:lnTo>
                      <a:lnTo>
                        <a:pt x="707" y="0"/>
                      </a:lnTo>
                      <a:lnTo>
                        <a:pt x="746" y="0"/>
                      </a:lnTo>
                      <a:lnTo>
                        <a:pt x="937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26" name="Freeform 602">
                  <a:extLst>
                    <a:ext uri="{FF2B5EF4-FFF2-40B4-BE49-F238E27FC236}">
                      <a16:creationId xmlns:a16="http://schemas.microsoft.com/office/drawing/2014/main" id="{FDBA44F0-9BBF-74BD-9FF5-FD7F725CA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" y="2535"/>
                  <a:ext cx="986" cy="138"/>
                </a:xfrm>
                <a:custGeom>
                  <a:avLst/>
                  <a:gdLst>
                    <a:gd name="T0" fmla="*/ 937 w 986"/>
                    <a:gd name="T1" fmla="*/ 0 h 138"/>
                    <a:gd name="T2" fmla="*/ 977 w 986"/>
                    <a:gd name="T3" fmla="*/ 0 h 138"/>
                    <a:gd name="T4" fmla="*/ 985 w 986"/>
                    <a:gd name="T5" fmla="*/ 15 h 138"/>
                    <a:gd name="T6" fmla="*/ 969 w 986"/>
                    <a:gd name="T7" fmla="*/ 15 h 138"/>
                    <a:gd name="T8" fmla="*/ 969 w 986"/>
                    <a:gd name="T9" fmla="*/ 100 h 138"/>
                    <a:gd name="T10" fmla="*/ 929 w 986"/>
                    <a:gd name="T11" fmla="*/ 137 h 138"/>
                    <a:gd name="T12" fmla="*/ 921 w 986"/>
                    <a:gd name="T13" fmla="*/ 137 h 138"/>
                    <a:gd name="T14" fmla="*/ 913 w 986"/>
                    <a:gd name="T15" fmla="*/ 137 h 138"/>
                    <a:gd name="T16" fmla="*/ 913 w 986"/>
                    <a:gd name="T17" fmla="*/ 122 h 138"/>
                    <a:gd name="T18" fmla="*/ 913 w 986"/>
                    <a:gd name="T19" fmla="*/ 100 h 138"/>
                    <a:gd name="T20" fmla="*/ 905 w 986"/>
                    <a:gd name="T21" fmla="*/ 84 h 138"/>
                    <a:gd name="T22" fmla="*/ 905 w 986"/>
                    <a:gd name="T23" fmla="*/ 69 h 138"/>
                    <a:gd name="T24" fmla="*/ 898 w 986"/>
                    <a:gd name="T25" fmla="*/ 54 h 138"/>
                    <a:gd name="T26" fmla="*/ 882 w 986"/>
                    <a:gd name="T27" fmla="*/ 46 h 138"/>
                    <a:gd name="T28" fmla="*/ 866 w 986"/>
                    <a:gd name="T29" fmla="*/ 38 h 138"/>
                    <a:gd name="T30" fmla="*/ 842 w 986"/>
                    <a:gd name="T31" fmla="*/ 31 h 138"/>
                    <a:gd name="T32" fmla="*/ 818 w 986"/>
                    <a:gd name="T33" fmla="*/ 31 h 138"/>
                    <a:gd name="T34" fmla="*/ 794 w 986"/>
                    <a:gd name="T35" fmla="*/ 31 h 138"/>
                    <a:gd name="T36" fmla="*/ 778 w 986"/>
                    <a:gd name="T37" fmla="*/ 38 h 138"/>
                    <a:gd name="T38" fmla="*/ 770 w 986"/>
                    <a:gd name="T39" fmla="*/ 54 h 138"/>
                    <a:gd name="T40" fmla="*/ 754 w 986"/>
                    <a:gd name="T41" fmla="*/ 61 h 138"/>
                    <a:gd name="T42" fmla="*/ 746 w 986"/>
                    <a:gd name="T43" fmla="*/ 77 h 138"/>
                    <a:gd name="T44" fmla="*/ 739 w 986"/>
                    <a:gd name="T45" fmla="*/ 92 h 138"/>
                    <a:gd name="T46" fmla="*/ 739 w 986"/>
                    <a:gd name="T47" fmla="*/ 107 h 138"/>
                    <a:gd name="T48" fmla="*/ 739 w 986"/>
                    <a:gd name="T49" fmla="*/ 137 h 138"/>
                    <a:gd name="T50" fmla="*/ 302 w 986"/>
                    <a:gd name="T51" fmla="*/ 137 h 138"/>
                    <a:gd name="T52" fmla="*/ 302 w 986"/>
                    <a:gd name="T53" fmla="*/ 115 h 138"/>
                    <a:gd name="T54" fmla="*/ 302 w 986"/>
                    <a:gd name="T55" fmla="*/ 92 h 138"/>
                    <a:gd name="T56" fmla="*/ 294 w 986"/>
                    <a:gd name="T57" fmla="*/ 77 h 138"/>
                    <a:gd name="T58" fmla="*/ 278 w 986"/>
                    <a:gd name="T59" fmla="*/ 69 h 138"/>
                    <a:gd name="T60" fmla="*/ 270 w 986"/>
                    <a:gd name="T61" fmla="*/ 54 h 138"/>
                    <a:gd name="T62" fmla="*/ 254 w 986"/>
                    <a:gd name="T63" fmla="*/ 46 h 138"/>
                    <a:gd name="T64" fmla="*/ 239 w 986"/>
                    <a:gd name="T65" fmla="*/ 38 h 138"/>
                    <a:gd name="T66" fmla="*/ 207 w 986"/>
                    <a:gd name="T67" fmla="*/ 38 h 138"/>
                    <a:gd name="T68" fmla="*/ 199 w 986"/>
                    <a:gd name="T69" fmla="*/ 46 h 138"/>
                    <a:gd name="T70" fmla="*/ 183 w 986"/>
                    <a:gd name="T71" fmla="*/ 54 h 138"/>
                    <a:gd name="T72" fmla="*/ 167 w 986"/>
                    <a:gd name="T73" fmla="*/ 61 h 138"/>
                    <a:gd name="T74" fmla="*/ 151 w 986"/>
                    <a:gd name="T75" fmla="*/ 77 h 138"/>
                    <a:gd name="T76" fmla="*/ 143 w 986"/>
                    <a:gd name="T77" fmla="*/ 92 h 138"/>
                    <a:gd name="T78" fmla="*/ 143 w 986"/>
                    <a:gd name="T79" fmla="*/ 107 h 138"/>
                    <a:gd name="T80" fmla="*/ 143 w 986"/>
                    <a:gd name="T81" fmla="*/ 129 h 138"/>
                    <a:gd name="T82" fmla="*/ 0 w 986"/>
                    <a:gd name="T83" fmla="*/ 129 h 138"/>
                    <a:gd name="T84" fmla="*/ 0 w 986"/>
                    <a:gd name="T85" fmla="*/ 122 h 138"/>
                    <a:gd name="T86" fmla="*/ 0 w 986"/>
                    <a:gd name="T87" fmla="*/ 115 h 138"/>
                    <a:gd name="T88" fmla="*/ 0 w 986"/>
                    <a:gd name="T89" fmla="*/ 84 h 138"/>
                    <a:gd name="T90" fmla="*/ 0 w 986"/>
                    <a:gd name="T91" fmla="*/ 77 h 138"/>
                    <a:gd name="T92" fmla="*/ 40 w 986"/>
                    <a:gd name="T93" fmla="*/ 69 h 138"/>
                    <a:gd name="T94" fmla="*/ 72 w 986"/>
                    <a:gd name="T95" fmla="*/ 54 h 138"/>
                    <a:gd name="T96" fmla="*/ 119 w 986"/>
                    <a:gd name="T97" fmla="*/ 38 h 138"/>
                    <a:gd name="T98" fmla="*/ 167 w 986"/>
                    <a:gd name="T99" fmla="*/ 23 h 138"/>
                    <a:gd name="T100" fmla="*/ 207 w 986"/>
                    <a:gd name="T101" fmla="*/ 15 h 138"/>
                    <a:gd name="T102" fmla="*/ 246 w 986"/>
                    <a:gd name="T103" fmla="*/ 8 h 138"/>
                    <a:gd name="T104" fmla="*/ 262 w 986"/>
                    <a:gd name="T105" fmla="*/ 8 h 138"/>
                    <a:gd name="T106" fmla="*/ 270 w 986"/>
                    <a:gd name="T107" fmla="*/ 15 h 138"/>
                    <a:gd name="T108" fmla="*/ 318 w 986"/>
                    <a:gd name="T109" fmla="*/ 23 h 138"/>
                    <a:gd name="T110" fmla="*/ 349 w 986"/>
                    <a:gd name="T111" fmla="*/ 23 h 138"/>
                    <a:gd name="T112" fmla="*/ 540 w 986"/>
                    <a:gd name="T113" fmla="*/ 15 h 138"/>
                    <a:gd name="T114" fmla="*/ 619 w 986"/>
                    <a:gd name="T115" fmla="*/ 8 h 138"/>
                    <a:gd name="T116" fmla="*/ 707 w 986"/>
                    <a:gd name="T117" fmla="*/ 0 h 138"/>
                    <a:gd name="T118" fmla="*/ 746 w 986"/>
                    <a:gd name="T119" fmla="*/ 0 h 138"/>
                    <a:gd name="T120" fmla="*/ 937 w 986"/>
                    <a:gd name="T121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86" h="138">
                      <a:moveTo>
                        <a:pt x="937" y="0"/>
                      </a:moveTo>
                      <a:lnTo>
                        <a:pt x="977" y="0"/>
                      </a:lnTo>
                      <a:lnTo>
                        <a:pt x="985" y="15"/>
                      </a:lnTo>
                      <a:lnTo>
                        <a:pt x="969" y="15"/>
                      </a:lnTo>
                      <a:lnTo>
                        <a:pt x="969" y="100"/>
                      </a:lnTo>
                      <a:lnTo>
                        <a:pt x="929" y="137"/>
                      </a:lnTo>
                      <a:lnTo>
                        <a:pt x="921" y="137"/>
                      </a:lnTo>
                      <a:lnTo>
                        <a:pt x="913" y="137"/>
                      </a:lnTo>
                      <a:lnTo>
                        <a:pt x="913" y="122"/>
                      </a:lnTo>
                      <a:lnTo>
                        <a:pt x="913" y="100"/>
                      </a:lnTo>
                      <a:lnTo>
                        <a:pt x="905" y="84"/>
                      </a:lnTo>
                      <a:lnTo>
                        <a:pt x="905" y="69"/>
                      </a:lnTo>
                      <a:lnTo>
                        <a:pt x="898" y="54"/>
                      </a:lnTo>
                      <a:lnTo>
                        <a:pt x="882" y="46"/>
                      </a:lnTo>
                      <a:lnTo>
                        <a:pt x="866" y="38"/>
                      </a:lnTo>
                      <a:lnTo>
                        <a:pt x="842" y="31"/>
                      </a:lnTo>
                      <a:lnTo>
                        <a:pt x="818" y="31"/>
                      </a:lnTo>
                      <a:lnTo>
                        <a:pt x="794" y="31"/>
                      </a:lnTo>
                      <a:lnTo>
                        <a:pt x="778" y="38"/>
                      </a:lnTo>
                      <a:lnTo>
                        <a:pt x="770" y="54"/>
                      </a:lnTo>
                      <a:lnTo>
                        <a:pt x="754" y="61"/>
                      </a:lnTo>
                      <a:lnTo>
                        <a:pt x="746" y="77"/>
                      </a:lnTo>
                      <a:lnTo>
                        <a:pt x="739" y="92"/>
                      </a:lnTo>
                      <a:lnTo>
                        <a:pt x="739" y="107"/>
                      </a:lnTo>
                      <a:lnTo>
                        <a:pt x="739" y="137"/>
                      </a:lnTo>
                      <a:lnTo>
                        <a:pt x="302" y="137"/>
                      </a:lnTo>
                      <a:lnTo>
                        <a:pt x="302" y="115"/>
                      </a:lnTo>
                      <a:lnTo>
                        <a:pt x="302" y="92"/>
                      </a:lnTo>
                      <a:lnTo>
                        <a:pt x="294" y="77"/>
                      </a:lnTo>
                      <a:lnTo>
                        <a:pt x="278" y="69"/>
                      </a:lnTo>
                      <a:lnTo>
                        <a:pt x="270" y="54"/>
                      </a:lnTo>
                      <a:lnTo>
                        <a:pt x="254" y="46"/>
                      </a:lnTo>
                      <a:lnTo>
                        <a:pt x="239" y="38"/>
                      </a:lnTo>
                      <a:lnTo>
                        <a:pt x="207" y="38"/>
                      </a:lnTo>
                      <a:lnTo>
                        <a:pt x="199" y="46"/>
                      </a:lnTo>
                      <a:lnTo>
                        <a:pt x="183" y="54"/>
                      </a:lnTo>
                      <a:lnTo>
                        <a:pt x="167" y="61"/>
                      </a:lnTo>
                      <a:lnTo>
                        <a:pt x="151" y="77"/>
                      </a:lnTo>
                      <a:lnTo>
                        <a:pt x="143" y="92"/>
                      </a:lnTo>
                      <a:lnTo>
                        <a:pt x="143" y="107"/>
                      </a:lnTo>
                      <a:lnTo>
                        <a:pt x="143" y="129"/>
                      </a:lnTo>
                      <a:lnTo>
                        <a:pt x="0" y="129"/>
                      </a:lnTo>
                      <a:lnTo>
                        <a:pt x="0" y="122"/>
                      </a:lnTo>
                      <a:lnTo>
                        <a:pt x="0" y="115"/>
                      </a:lnTo>
                      <a:lnTo>
                        <a:pt x="0" y="84"/>
                      </a:lnTo>
                      <a:lnTo>
                        <a:pt x="0" y="77"/>
                      </a:lnTo>
                      <a:lnTo>
                        <a:pt x="40" y="69"/>
                      </a:lnTo>
                      <a:lnTo>
                        <a:pt x="72" y="54"/>
                      </a:lnTo>
                      <a:lnTo>
                        <a:pt x="119" y="38"/>
                      </a:lnTo>
                      <a:lnTo>
                        <a:pt x="167" y="23"/>
                      </a:lnTo>
                      <a:lnTo>
                        <a:pt x="207" y="15"/>
                      </a:lnTo>
                      <a:lnTo>
                        <a:pt x="246" y="8"/>
                      </a:lnTo>
                      <a:lnTo>
                        <a:pt x="262" y="8"/>
                      </a:lnTo>
                      <a:lnTo>
                        <a:pt x="270" y="15"/>
                      </a:lnTo>
                      <a:lnTo>
                        <a:pt x="318" y="23"/>
                      </a:lnTo>
                      <a:lnTo>
                        <a:pt x="349" y="23"/>
                      </a:lnTo>
                      <a:lnTo>
                        <a:pt x="540" y="15"/>
                      </a:lnTo>
                      <a:lnTo>
                        <a:pt x="619" y="8"/>
                      </a:lnTo>
                      <a:lnTo>
                        <a:pt x="707" y="0"/>
                      </a:lnTo>
                      <a:lnTo>
                        <a:pt x="746" y="0"/>
                      </a:lnTo>
                      <a:lnTo>
                        <a:pt x="937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27" name="Freeform 603">
                  <a:extLst>
                    <a:ext uri="{FF2B5EF4-FFF2-40B4-BE49-F238E27FC236}">
                      <a16:creationId xmlns:a16="http://schemas.microsoft.com/office/drawing/2014/main" id="{BE2B4887-B60C-B5E0-6A2F-803FEA4E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" y="2527"/>
                  <a:ext cx="992" cy="152"/>
                </a:xfrm>
                <a:custGeom>
                  <a:avLst/>
                  <a:gdLst>
                    <a:gd name="T0" fmla="*/ 943 w 992"/>
                    <a:gd name="T1" fmla="*/ 0 h 152"/>
                    <a:gd name="T2" fmla="*/ 983 w 992"/>
                    <a:gd name="T3" fmla="*/ 0 h 152"/>
                    <a:gd name="T4" fmla="*/ 991 w 992"/>
                    <a:gd name="T5" fmla="*/ 24 h 152"/>
                    <a:gd name="T6" fmla="*/ 975 w 992"/>
                    <a:gd name="T7" fmla="*/ 24 h 152"/>
                    <a:gd name="T8" fmla="*/ 975 w 992"/>
                    <a:gd name="T9" fmla="*/ 112 h 152"/>
                    <a:gd name="T10" fmla="*/ 935 w 992"/>
                    <a:gd name="T11" fmla="*/ 151 h 152"/>
                    <a:gd name="T12" fmla="*/ 927 w 992"/>
                    <a:gd name="T13" fmla="*/ 151 h 152"/>
                    <a:gd name="T14" fmla="*/ 919 w 992"/>
                    <a:gd name="T15" fmla="*/ 151 h 152"/>
                    <a:gd name="T16" fmla="*/ 919 w 992"/>
                    <a:gd name="T17" fmla="*/ 135 h 152"/>
                    <a:gd name="T18" fmla="*/ 919 w 992"/>
                    <a:gd name="T19" fmla="*/ 112 h 152"/>
                    <a:gd name="T20" fmla="*/ 911 w 992"/>
                    <a:gd name="T21" fmla="*/ 96 h 152"/>
                    <a:gd name="T22" fmla="*/ 911 w 992"/>
                    <a:gd name="T23" fmla="*/ 80 h 152"/>
                    <a:gd name="T24" fmla="*/ 895 w 992"/>
                    <a:gd name="T25" fmla="*/ 64 h 152"/>
                    <a:gd name="T26" fmla="*/ 887 w 992"/>
                    <a:gd name="T27" fmla="*/ 56 h 152"/>
                    <a:gd name="T28" fmla="*/ 871 w 992"/>
                    <a:gd name="T29" fmla="*/ 48 h 152"/>
                    <a:gd name="T30" fmla="*/ 847 w 992"/>
                    <a:gd name="T31" fmla="*/ 40 h 152"/>
                    <a:gd name="T32" fmla="*/ 815 w 992"/>
                    <a:gd name="T33" fmla="*/ 40 h 152"/>
                    <a:gd name="T34" fmla="*/ 799 w 992"/>
                    <a:gd name="T35" fmla="*/ 40 h 152"/>
                    <a:gd name="T36" fmla="*/ 783 w 992"/>
                    <a:gd name="T37" fmla="*/ 48 h 152"/>
                    <a:gd name="T38" fmla="*/ 775 w 992"/>
                    <a:gd name="T39" fmla="*/ 56 h 152"/>
                    <a:gd name="T40" fmla="*/ 759 w 992"/>
                    <a:gd name="T41" fmla="*/ 72 h 152"/>
                    <a:gd name="T42" fmla="*/ 751 w 992"/>
                    <a:gd name="T43" fmla="*/ 88 h 152"/>
                    <a:gd name="T44" fmla="*/ 743 w 992"/>
                    <a:gd name="T45" fmla="*/ 104 h 152"/>
                    <a:gd name="T46" fmla="*/ 735 w 992"/>
                    <a:gd name="T47" fmla="*/ 120 h 152"/>
                    <a:gd name="T48" fmla="*/ 735 w 992"/>
                    <a:gd name="T49" fmla="*/ 143 h 152"/>
                    <a:gd name="T50" fmla="*/ 304 w 992"/>
                    <a:gd name="T51" fmla="*/ 151 h 152"/>
                    <a:gd name="T52" fmla="*/ 304 w 992"/>
                    <a:gd name="T53" fmla="*/ 128 h 152"/>
                    <a:gd name="T54" fmla="*/ 304 w 992"/>
                    <a:gd name="T55" fmla="*/ 104 h 152"/>
                    <a:gd name="T56" fmla="*/ 296 w 992"/>
                    <a:gd name="T57" fmla="*/ 88 h 152"/>
                    <a:gd name="T58" fmla="*/ 280 w 992"/>
                    <a:gd name="T59" fmla="*/ 80 h 152"/>
                    <a:gd name="T60" fmla="*/ 264 w 992"/>
                    <a:gd name="T61" fmla="*/ 64 h 152"/>
                    <a:gd name="T62" fmla="*/ 248 w 992"/>
                    <a:gd name="T63" fmla="*/ 56 h 152"/>
                    <a:gd name="T64" fmla="*/ 240 w 992"/>
                    <a:gd name="T65" fmla="*/ 48 h 152"/>
                    <a:gd name="T66" fmla="*/ 208 w 992"/>
                    <a:gd name="T67" fmla="*/ 48 h 152"/>
                    <a:gd name="T68" fmla="*/ 192 w 992"/>
                    <a:gd name="T69" fmla="*/ 56 h 152"/>
                    <a:gd name="T70" fmla="*/ 176 w 992"/>
                    <a:gd name="T71" fmla="*/ 56 h 152"/>
                    <a:gd name="T72" fmla="*/ 168 w 992"/>
                    <a:gd name="T73" fmla="*/ 72 h 152"/>
                    <a:gd name="T74" fmla="*/ 152 w 992"/>
                    <a:gd name="T75" fmla="*/ 88 h 152"/>
                    <a:gd name="T76" fmla="*/ 144 w 992"/>
                    <a:gd name="T77" fmla="*/ 104 h 152"/>
                    <a:gd name="T78" fmla="*/ 144 w 992"/>
                    <a:gd name="T79" fmla="*/ 120 h 152"/>
                    <a:gd name="T80" fmla="*/ 144 w 992"/>
                    <a:gd name="T81" fmla="*/ 143 h 152"/>
                    <a:gd name="T82" fmla="*/ 0 w 992"/>
                    <a:gd name="T83" fmla="*/ 143 h 152"/>
                    <a:gd name="T84" fmla="*/ 0 w 992"/>
                    <a:gd name="T85" fmla="*/ 135 h 152"/>
                    <a:gd name="T86" fmla="*/ 0 w 992"/>
                    <a:gd name="T87" fmla="*/ 128 h 152"/>
                    <a:gd name="T88" fmla="*/ 0 w 992"/>
                    <a:gd name="T89" fmla="*/ 96 h 152"/>
                    <a:gd name="T90" fmla="*/ 0 w 992"/>
                    <a:gd name="T91" fmla="*/ 88 h 152"/>
                    <a:gd name="T92" fmla="*/ 32 w 992"/>
                    <a:gd name="T93" fmla="*/ 72 h 152"/>
                    <a:gd name="T94" fmla="*/ 72 w 992"/>
                    <a:gd name="T95" fmla="*/ 56 h 152"/>
                    <a:gd name="T96" fmla="*/ 112 w 992"/>
                    <a:gd name="T97" fmla="*/ 48 h 152"/>
                    <a:gd name="T98" fmla="*/ 168 w 992"/>
                    <a:gd name="T99" fmla="*/ 32 h 152"/>
                    <a:gd name="T100" fmla="*/ 208 w 992"/>
                    <a:gd name="T101" fmla="*/ 24 h 152"/>
                    <a:gd name="T102" fmla="*/ 248 w 992"/>
                    <a:gd name="T103" fmla="*/ 16 h 152"/>
                    <a:gd name="T104" fmla="*/ 264 w 992"/>
                    <a:gd name="T105" fmla="*/ 16 h 152"/>
                    <a:gd name="T106" fmla="*/ 272 w 992"/>
                    <a:gd name="T107" fmla="*/ 24 h 152"/>
                    <a:gd name="T108" fmla="*/ 320 w 992"/>
                    <a:gd name="T109" fmla="*/ 32 h 152"/>
                    <a:gd name="T110" fmla="*/ 351 w 992"/>
                    <a:gd name="T111" fmla="*/ 32 h 152"/>
                    <a:gd name="T112" fmla="*/ 535 w 992"/>
                    <a:gd name="T113" fmla="*/ 24 h 152"/>
                    <a:gd name="T114" fmla="*/ 623 w 992"/>
                    <a:gd name="T115" fmla="*/ 16 h 152"/>
                    <a:gd name="T116" fmla="*/ 711 w 992"/>
                    <a:gd name="T117" fmla="*/ 8 h 152"/>
                    <a:gd name="T118" fmla="*/ 751 w 992"/>
                    <a:gd name="T119" fmla="*/ 0 h 152"/>
                    <a:gd name="T120" fmla="*/ 943 w 992"/>
                    <a:gd name="T121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92" h="152">
                      <a:moveTo>
                        <a:pt x="943" y="0"/>
                      </a:moveTo>
                      <a:lnTo>
                        <a:pt x="983" y="0"/>
                      </a:lnTo>
                      <a:lnTo>
                        <a:pt x="991" y="24"/>
                      </a:lnTo>
                      <a:lnTo>
                        <a:pt x="975" y="24"/>
                      </a:lnTo>
                      <a:lnTo>
                        <a:pt x="975" y="112"/>
                      </a:lnTo>
                      <a:lnTo>
                        <a:pt x="935" y="151"/>
                      </a:lnTo>
                      <a:lnTo>
                        <a:pt x="927" y="151"/>
                      </a:lnTo>
                      <a:lnTo>
                        <a:pt x="919" y="151"/>
                      </a:lnTo>
                      <a:lnTo>
                        <a:pt x="919" y="135"/>
                      </a:lnTo>
                      <a:lnTo>
                        <a:pt x="919" y="112"/>
                      </a:lnTo>
                      <a:lnTo>
                        <a:pt x="911" y="96"/>
                      </a:lnTo>
                      <a:lnTo>
                        <a:pt x="911" y="80"/>
                      </a:lnTo>
                      <a:lnTo>
                        <a:pt x="895" y="64"/>
                      </a:lnTo>
                      <a:lnTo>
                        <a:pt x="887" y="56"/>
                      </a:lnTo>
                      <a:lnTo>
                        <a:pt x="871" y="48"/>
                      </a:lnTo>
                      <a:lnTo>
                        <a:pt x="847" y="40"/>
                      </a:lnTo>
                      <a:lnTo>
                        <a:pt x="815" y="40"/>
                      </a:lnTo>
                      <a:lnTo>
                        <a:pt x="799" y="40"/>
                      </a:lnTo>
                      <a:lnTo>
                        <a:pt x="783" y="48"/>
                      </a:lnTo>
                      <a:lnTo>
                        <a:pt x="775" y="56"/>
                      </a:lnTo>
                      <a:lnTo>
                        <a:pt x="759" y="72"/>
                      </a:lnTo>
                      <a:lnTo>
                        <a:pt x="751" y="88"/>
                      </a:lnTo>
                      <a:lnTo>
                        <a:pt x="743" y="104"/>
                      </a:lnTo>
                      <a:lnTo>
                        <a:pt x="735" y="120"/>
                      </a:lnTo>
                      <a:lnTo>
                        <a:pt x="735" y="143"/>
                      </a:lnTo>
                      <a:lnTo>
                        <a:pt x="304" y="151"/>
                      </a:lnTo>
                      <a:lnTo>
                        <a:pt x="304" y="128"/>
                      </a:lnTo>
                      <a:lnTo>
                        <a:pt x="304" y="104"/>
                      </a:lnTo>
                      <a:lnTo>
                        <a:pt x="296" y="88"/>
                      </a:lnTo>
                      <a:lnTo>
                        <a:pt x="280" y="80"/>
                      </a:lnTo>
                      <a:lnTo>
                        <a:pt x="264" y="64"/>
                      </a:lnTo>
                      <a:lnTo>
                        <a:pt x="248" y="56"/>
                      </a:lnTo>
                      <a:lnTo>
                        <a:pt x="240" y="48"/>
                      </a:lnTo>
                      <a:lnTo>
                        <a:pt x="208" y="48"/>
                      </a:lnTo>
                      <a:lnTo>
                        <a:pt x="192" y="56"/>
                      </a:lnTo>
                      <a:lnTo>
                        <a:pt x="176" y="56"/>
                      </a:lnTo>
                      <a:lnTo>
                        <a:pt x="168" y="72"/>
                      </a:lnTo>
                      <a:lnTo>
                        <a:pt x="152" y="88"/>
                      </a:lnTo>
                      <a:lnTo>
                        <a:pt x="144" y="104"/>
                      </a:lnTo>
                      <a:lnTo>
                        <a:pt x="144" y="120"/>
                      </a:lnTo>
                      <a:lnTo>
                        <a:pt x="144" y="143"/>
                      </a:lnTo>
                      <a:lnTo>
                        <a:pt x="0" y="143"/>
                      </a:lnTo>
                      <a:lnTo>
                        <a:pt x="0" y="135"/>
                      </a:lnTo>
                      <a:lnTo>
                        <a:pt x="0" y="128"/>
                      </a:lnTo>
                      <a:lnTo>
                        <a:pt x="0" y="96"/>
                      </a:lnTo>
                      <a:lnTo>
                        <a:pt x="0" y="88"/>
                      </a:lnTo>
                      <a:lnTo>
                        <a:pt x="32" y="72"/>
                      </a:lnTo>
                      <a:lnTo>
                        <a:pt x="72" y="56"/>
                      </a:lnTo>
                      <a:lnTo>
                        <a:pt x="112" y="48"/>
                      </a:lnTo>
                      <a:lnTo>
                        <a:pt x="168" y="32"/>
                      </a:lnTo>
                      <a:lnTo>
                        <a:pt x="208" y="24"/>
                      </a:lnTo>
                      <a:lnTo>
                        <a:pt x="248" y="16"/>
                      </a:lnTo>
                      <a:lnTo>
                        <a:pt x="264" y="16"/>
                      </a:lnTo>
                      <a:lnTo>
                        <a:pt x="272" y="24"/>
                      </a:lnTo>
                      <a:lnTo>
                        <a:pt x="320" y="32"/>
                      </a:lnTo>
                      <a:lnTo>
                        <a:pt x="351" y="32"/>
                      </a:lnTo>
                      <a:lnTo>
                        <a:pt x="535" y="24"/>
                      </a:lnTo>
                      <a:lnTo>
                        <a:pt x="623" y="16"/>
                      </a:lnTo>
                      <a:lnTo>
                        <a:pt x="711" y="8"/>
                      </a:lnTo>
                      <a:lnTo>
                        <a:pt x="751" y="0"/>
                      </a:lnTo>
                      <a:lnTo>
                        <a:pt x="943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28" name="Freeform 604">
                  <a:extLst>
                    <a:ext uri="{FF2B5EF4-FFF2-40B4-BE49-F238E27FC236}">
                      <a16:creationId xmlns:a16="http://schemas.microsoft.com/office/drawing/2014/main" id="{14A03C44-AD2F-9E7E-979C-493D12A4B4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0" y="2543"/>
                  <a:ext cx="195" cy="130"/>
                </a:xfrm>
                <a:custGeom>
                  <a:avLst/>
                  <a:gdLst>
                    <a:gd name="T0" fmla="*/ 194 w 195"/>
                    <a:gd name="T1" fmla="*/ 0 h 130"/>
                    <a:gd name="T2" fmla="*/ 194 w 195"/>
                    <a:gd name="T3" fmla="*/ 129 h 130"/>
                    <a:gd name="T4" fmla="*/ 0 w 195"/>
                    <a:gd name="T5" fmla="*/ 129 h 130"/>
                    <a:gd name="T6" fmla="*/ 0 w 195"/>
                    <a:gd name="T7" fmla="*/ 15 h 130"/>
                    <a:gd name="T8" fmla="*/ 23 w 195"/>
                    <a:gd name="T9" fmla="*/ 15 h 130"/>
                    <a:gd name="T10" fmla="*/ 62 w 195"/>
                    <a:gd name="T11" fmla="*/ 8 h 130"/>
                    <a:gd name="T12" fmla="*/ 93 w 195"/>
                    <a:gd name="T13" fmla="*/ 8 h 130"/>
                    <a:gd name="T14" fmla="*/ 124 w 195"/>
                    <a:gd name="T15" fmla="*/ 8 h 130"/>
                    <a:gd name="T16" fmla="*/ 147 w 195"/>
                    <a:gd name="T17" fmla="*/ 8 h 130"/>
                    <a:gd name="T18" fmla="*/ 171 w 195"/>
                    <a:gd name="T19" fmla="*/ 0 h 130"/>
                    <a:gd name="T20" fmla="*/ 194 w 195"/>
                    <a:gd name="T21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5" h="130">
                      <a:moveTo>
                        <a:pt x="194" y="0"/>
                      </a:moveTo>
                      <a:lnTo>
                        <a:pt x="194" y="129"/>
                      </a:lnTo>
                      <a:lnTo>
                        <a:pt x="0" y="129"/>
                      </a:lnTo>
                      <a:lnTo>
                        <a:pt x="0" y="15"/>
                      </a:lnTo>
                      <a:lnTo>
                        <a:pt x="23" y="15"/>
                      </a:lnTo>
                      <a:lnTo>
                        <a:pt x="62" y="8"/>
                      </a:lnTo>
                      <a:lnTo>
                        <a:pt x="93" y="8"/>
                      </a:lnTo>
                      <a:lnTo>
                        <a:pt x="124" y="8"/>
                      </a:lnTo>
                      <a:lnTo>
                        <a:pt x="147" y="8"/>
                      </a:lnTo>
                      <a:lnTo>
                        <a:pt x="171" y="0"/>
                      </a:lnTo>
                      <a:lnTo>
                        <a:pt x="194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29" name="Freeform 605">
                  <a:extLst>
                    <a:ext uri="{FF2B5EF4-FFF2-40B4-BE49-F238E27FC236}">
                      <a16:creationId xmlns:a16="http://schemas.microsoft.com/office/drawing/2014/main" id="{9BBD96EC-089C-A34B-F3B9-DC70BC30D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0" y="2543"/>
                  <a:ext cx="195" cy="130"/>
                </a:xfrm>
                <a:custGeom>
                  <a:avLst/>
                  <a:gdLst>
                    <a:gd name="T0" fmla="*/ 194 w 195"/>
                    <a:gd name="T1" fmla="*/ 0 h 130"/>
                    <a:gd name="T2" fmla="*/ 194 w 195"/>
                    <a:gd name="T3" fmla="*/ 129 h 130"/>
                    <a:gd name="T4" fmla="*/ 0 w 195"/>
                    <a:gd name="T5" fmla="*/ 129 h 130"/>
                    <a:gd name="T6" fmla="*/ 0 w 195"/>
                    <a:gd name="T7" fmla="*/ 15 h 130"/>
                    <a:gd name="T8" fmla="*/ 23 w 195"/>
                    <a:gd name="T9" fmla="*/ 15 h 130"/>
                    <a:gd name="T10" fmla="*/ 62 w 195"/>
                    <a:gd name="T11" fmla="*/ 8 h 130"/>
                    <a:gd name="T12" fmla="*/ 93 w 195"/>
                    <a:gd name="T13" fmla="*/ 8 h 130"/>
                    <a:gd name="T14" fmla="*/ 124 w 195"/>
                    <a:gd name="T15" fmla="*/ 8 h 130"/>
                    <a:gd name="T16" fmla="*/ 147 w 195"/>
                    <a:gd name="T17" fmla="*/ 8 h 130"/>
                    <a:gd name="T18" fmla="*/ 171 w 195"/>
                    <a:gd name="T19" fmla="*/ 0 h 130"/>
                    <a:gd name="T20" fmla="*/ 194 w 195"/>
                    <a:gd name="T21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5" h="130">
                      <a:moveTo>
                        <a:pt x="194" y="0"/>
                      </a:moveTo>
                      <a:lnTo>
                        <a:pt x="194" y="129"/>
                      </a:lnTo>
                      <a:lnTo>
                        <a:pt x="0" y="129"/>
                      </a:lnTo>
                      <a:lnTo>
                        <a:pt x="0" y="15"/>
                      </a:lnTo>
                      <a:lnTo>
                        <a:pt x="23" y="15"/>
                      </a:lnTo>
                      <a:lnTo>
                        <a:pt x="62" y="8"/>
                      </a:lnTo>
                      <a:lnTo>
                        <a:pt x="93" y="8"/>
                      </a:lnTo>
                      <a:lnTo>
                        <a:pt x="124" y="8"/>
                      </a:lnTo>
                      <a:lnTo>
                        <a:pt x="147" y="8"/>
                      </a:lnTo>
                      <a:lnTo>
                        <a:pt x="171" y="0"/>
                      </a:lnTo>
                      <a:lnTo>
                        <a:pt x="194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30" name="Freeform 606">
                  <a:extLst>
                    <a:ext uri="{FF2B5EF4-FFF2-40B4-BE49-F238E27FC236}">
                      <a16:creationId xmlns:a16="http://schemas.microsoft.com/office/drawing/2014/main" id="{B1E4E5DD-3C85-156C-1344-77BB4053B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0" y="2543"/>
                  <a:ext cx="201" cy="136"/>
                </a:xfrm>
                <a:custGeom>
                  <a:avLst/>
                  <a:gdLst>
                    <a:gd name="T0" fmla="*/ 200 w 201"/>
                    <a:gd name="T1" fmla="*/ 0 h 136"/>
                    <a:gd name="T2" fmla="*/ 200 w 201"/>
                    <a:gd name="T3" fmla="*/ 135 h 136"/>
                    <a:gd name="T4" fmla="*/ 0 w 201"/>
                    <a:gd name="T5" fmla="*/ 135 h 136"/>
                    <a:gd name="T6" fmla="*/ 0 w 201"/>
                    <a:gd name="T7" fmla="*/ 16 h 136"/>
                    <a:gd name="T8" fmla="*/ 24 w 201"/>
                    <a:gd name="T9" fmla="*/ 16 h 136"/>
                    <a:gd name="T10" fmla="*/ 64 w 201"/>
                    <a:gd name="T11" fmla="*/ 8 h 136"/>
                    <a:gd name="T12" fmla="*/ 96 w 201"/>
                    <a:gd name="T13" fmla="*/ 8 h 136"/>
                    <a:gd name="T14" fmla="*/ 128 w 201"/>
                    <a:gd name="T15" fmla="*/ 8 h 136"/>
                    <a:gd name="T16" fmla="*/ 144 w 201"/>
                    <a:gd name="T17" fmla="*/ 8 h 136"/>
                    <a:gd name="T18" fmla="*/ 176 w 201"/>
                    <a:gd name="T19" fmla="*/ 0 h 136"/>
                    <a:gd name="T20" fmla="*/ 200 w 201"/>
                    <a:gd name="T21" fmla="*/ 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1" h="136">
                      <a:moveTo>
                        <a:pt x="200" y="0"/>
                      </a:moveTo>
                      <a:lnTo>
                        <a:pt x="200" y="135"/>
                      </a:lnTo>
                      <a:lnTo>
                        <a:pt x="0" y="135"/>
                      </a:lnTo>
                      <a:lnTo>
                        <a:pt x="0" y="16"/>
                      </a:lnTo>
                      <a:lnTo>
                        <a:pt x="24" y="16"/>
                      </a:lnTo>
                      <a:lnTo>
                        <a:pt x="64" y="8"/>
                      </a:lnTo>
                      <a:lnTo>
                        <a:pt x="96" y="8"/>
                      </a:lnTo>
                      <a:lnTo>
                        <a:pt x="128" y="8"/>
                      </a:lnTo>
                      <a:lnTo>
                        <a:pt x="144" y="8"/>
                      </a:lnTo>
                      <a:lnTo>
                        <a:pt x="176" y="0"/>
                      </a:lnTo>
                      <a:lnTo>
                        <a:pt x="200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78431" name="Group 607">
                  <a:extLst>
                    <a:ext uri="{FF2B5EF4-FFF2-40B4-BE49-F238E27FC236}">
                      <a16:creationId xmlns:a16="http://schemas.microsoft.com/office/drawing/2014/main" id="{BCF1F816-5301-CEE7-A9B6-FBD4CCB84E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34" y="2507"/>
                  <a:ext cx="332" cy="149"/>
                  <a:chOff x="1434" y="2507"/>
                  <a:chExt cx="332" cy="149"/>
                </a:xfrm>
              </p:grpSpPr>
              <p:sp>
                <p:nvSpPr>
                  <p:cNvPr id="78432" name="Oval 608">
                    <a:extLst>
                      <a:ext uri="{FF2B5EF4-FFF2-40B4-BE49-F238E27FC236}">
                        <a16:creationId xmlns:a16="http://schemas.microsoft.com/office/drawing/2014/main" id="{43B6F11B-3E07-F6E2-0D8F-107B9986F9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4" y="2507"/>
                    <a:ext cx="26" cy="10"/>
                  </a:xfrm>
                  <a:prstGeom prst="ellipse">
                    <a:avLst/>
                  </a:prstGeom>
                  <a:solidFill>
                    <a:srgbClr val="800000"/>
                  </a:solidFill>
                  <a:ln w="12700">
                    <a:solidFill>
                      <a:srgbClr val="8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433" name="Oval 609">
                    <a:extLst>
                      <a:ext uri="{FF2B5EF4-FFF2-40B4-BE49-F238E27FC236}">
                        <a16:creationId xmlns:a16="http://schemas.microsoft.com/office/drawing/2014/main" id="{056E63C8-26E2-A75C-6CFF-9DF7DD2402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58" y="2515"/>
                    <a:ext cx="8" cy="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78434" name="Group 610">
                    <a:extLst>
                      <a:ext uri="{FF2B5EF4-FFF2-40B4-BE49-F238E27FC236}">
                        <a16:creationId xmlns:a16="http://schemas.microsoft.com/office/drawing/2014/main" id="{1C999A00-2D71-A5BA-40AE-8777AA32C1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34" y="2559"/>
                    <a:ext cx="217" cy="97"/>
                    <a:chOff x="1434" y="2559"/>
                    <a:chExt cx="217" cy="97"/>
                  </a:xfrm>
                </p:grpSpPr>
                <p:sp>
                  <p:nvSpPr>
                    <p:cNvPr id="78435" name="Freeform 611">
                      <a:extLst>
                        <a:ext uri="{FF2B5EF4-FFF2-40B4-BE49-F238E27FC236}">
                          <a16:creationId xmlns:a16="http://schemas.microsoft.com/office/drawing/2014/main" id="{E9F53AAD-1DEF-CBDA-B832-10F2504E70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34" y="2623"/>
                      <a:ext cx="211" cy="27"/>
                    </a:xfrm>
                    <a:custGeom>
                      <a:avLst/>
                      <a:gdLst>
                        <a:gd name="T0" fmla="*/ 210 w 211"/>
                        <a:gd name="T1" fmla="*/ 13 h 27"/>
                        <a:gd name="T2" fmla="*/ 210 w 211"/>
                        <a:gd name="T3" fmla="*/ 26 h 27"/>
                        <a:gd name="T4" fmla="*/ 0 w 211"/>
                        <a:gd name="T5" fmla="*/ 0 h 27"/>
                        <a:gd name="T6" fmla="*/ 210 w 211"/>
                        <a:gd name="T7" fmla="*/ 13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1" h="27">
                          <a:moveTo>
                            <a:pt x="210" y="13"/>
                          </a:moveTo>
                          <a:lnTo>
                            <a:pt x="210" y="26"/>
                          </a:lnTo>
                          <a:lnTo>
                            <a:pt x="0" y="0"/>
                          </a:lnTo>
                          <a:lnTo>
                            <a:pt x="210" y="13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36" name="Freeform 612">
                      <a:extLst>
                        <a:ext uri="{FF2B5EF4-FFF2-40B4-BE49-F238E27FC236}">
                          <a16:creationId xmlns:a16="http://schemas.microsoft.com/office/drawing/2014/main" id="{8DF9B0F8-631E-F945-44AF-0E955C40E8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34" y="2623"/>
                      <a:ext cx="217" cy="33"/>
                    </a:xfrm>
                    <a:custGeom>
                      <a:avLst/>
                      <a:gdLst>
                        <a:gd name="T0" fmla="*/ 216 w 217"/>
                        <a:gd name="T1" fmla="*/ 16 h 33"/>
                        <a:gd name="T2" fmla="*/ 216 w 217"/>
                        <a:gd name="T3" fmla="*/ 32 h 33"/>
                        <a:gd name="T4" fmla="*/ 0 w 217"/>
                        <a:gd name="T5" fmla="*/ 0 h 33"/>
                        <a:gd name="T6" fmla="*/ 216 w 217"/>
                        <a:gd name="T7" fmla="*/ 16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7" h="33">
                          <a:moveTo>
                            <a:pt x="216" y="16"/>
                          </a:moveTo>
                          <a:lnTo>
                            <a:pt x="216" y="32"/>
                          </a:lnTo>
                          <a:lnTo>
                            <a:pt x="0" y="0"/>
                          </a:lnTo>
                          <a:lnTo>
                            <a:pt x="216" y="16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800000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37" name="Freeform 613">
                      <a:extLst>
                        <a:ext uri="{FF2B5EF4-FFF2-40B4-BE49-F238E27FC236}">
                          <a16:creationId xmlns:a16="http://schemas.microsoft.com/office/drawing/2014/main" id="{017C6214-0D17-4D83-31AE-E174831CCA8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34" y="2559"/>
                      <a:ext cx="211" cy="35"/>
                    </a:xfrm>
                    <a:custGeom>
                      <a:avLst/>
                      <a:gdLst>
                        <a:gd name="T0" fmla="*/ 210 w 211"/>
                        <a:gd name="T1" fmla="*/ 0 h 35"/>
                        <a:gd name="T2" fmla="*/ 210 w 211"/>
                        <a:gd name="T3" fmla="*/ 14 h 35"/>
                        <a:gd name="T4" fmla="*/ 0 w 211"/>
                        <a:gd name="T5" fmla="*/ 34 h 35"/>
                        <a:gd name="T6" fmla="*/ 210 w 211"/>
                        <a:gd name="T7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1" h="35">
                          <a:moveTo>
                            <a:pt x="210" y="0"/>
                          </a:moveTo>
                          <a:lnTo>
                            <a:pt x="210" y="14"/>
                          </a:lnTo>
                          <a:lnTo>
                            <a:pt x="0" y="34"/>
                          </a:lnTo>
                          <a:lnTo>
                            <a:pt x="210" y="0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38" name="Freeform 614">
                      <a:extLst>
                        <a:ext uri="{FF2B5EF4-FFF2-40B4-BE49-F238E27FC236}">
                          <a16:creationId xmlns:a16="http://schemas.microsoft.com/office/drawing/2014/main" id="{83330EE6-EAB1-EC4E-6F90-EC38ECD29B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34" y="2559"/>
                      <a:ext cx="217" cy="41"/>
                    </a:xfrm>
                    <a:custGeom>
                      <a:avLst/>
                      <a:gdLst>
                        <a:gd name="T0" fmla="*/ 216 w 217"/>
                        <a:gd name="T1" fmla="*/ 0 h 41"/>
                        <a:gd name="T2" fmla="*/ 216 w 217"/>
                        <a:gd name="T3" fmla="*/ 16 h 41"/>
                        <a:gd name="T4" fmla="*/ 0 w 217"/>
                        <a:gd name="T5" fmla="*/ 40 h 41"/>
                        <a:gd name="T6" fmla="*/ 216 w 217"/>
                        <a:gd name="T7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7" h="41">
                          <a:moveTo>
                            <a:pt x="216" y="0"/>
                          </a:moveTo>
                          <a:lnTo>
                            <a:pt x="216" y="16"/>
                          </a:lnTo>
                          <a:lnTo>
                            <a:pt x="0" y="40"/>
                          </a:lnTo>
                          <a:lnTo>
                            <a:pt x="216" y="0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800000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39" name="Freeform 615">
                      <a:extLst>
                        <a:ext uri="{FF2B5EF4-FFF2-40B4-BE49-F238E27FC236}">
                          <a16:creationId xmlns:a16="http://schemas.microsoft.com/office/drawing/2014/main" id="{046EF766-8596-2230-512C-BF5E7B5C93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34" y="2583"/>
                      <a:ext cx="211" cy="19"/>
                    </a:xfrm>
                    <a:custGeom>
                      <a:avLst/>
                      <a:gdLst>
                        <a:gd name="T0" fmla="*/ 210 w 211"/>
                        <a:gd name="T1" fmla="*/ 0 h 19"/>
                        <a:gd name="T2" fmla="*/ 210 w 211"/>
                        <a:gd name="T3" fmla="*/ 12 h 19"/>
                        <a:gd name="T4" fmla="*/ 0 w 211"/>
                        <a:gd name="T5" fmla="*/ 18 h 19"/>
                        <a:gd name="T6" fmla="*/ 210 w 211"/>
                        <a:gd name="T7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1" h="19">
                          <a:moveTo>
                            <a:pt x="210" y="0"/>
                          </a:moveTo>
                          <a:lnTo>
                            <a:pt x="210" y="12"/>
                          </a:lnTo>
                          <a:lnTo>
                            <a:pt x="0" y="18"/>
                          </a:lnTo>
                          <a:lnTo>
                            <a:pt x="210" y="0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40" name="Freeform 616">
                      <a:extLst>
                        <a:ext uri="{FF2B5EF4-FFF2-40B4-BE49-F238E27FC236}">
                          <a16:creationId xmlns:a16="http://schemas.microsoft.com/office/drawing/2014/main" id="{3AFF5A0D-AEED-49F7-9E66-68766A6E7E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34" y="2583"/>
                      <a:ext cx="217" cy="25"/>
                    </a:xfrm>
                    <a:custGeom>
                      <a:avLst/>
                      <a:gdLst>
                        <a:gd name="T0" fmla="*/ 216 w 217"/>
                        <a:gd name="T1" fmla="*/ 0 h 25"/>
                        <a:gd name="T2" fmla="*/ 216 w 217"/>
                        <a:gd name="T3" fmla="*/ 16 h 25"/>
                        <a:gd name="T4" fmla="*/ 0 w 217"/>
                        <a:gd name="T5" fmla="*/ 24 h 25"/>
                        <a:gd name="T6" fmla="*/ 216 w 217"/>
                        <a:gd name="T7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7" h="25">
                          <a:moveTo>
                            <a:pt x="216" y="0"/>
                          </a:moveTo>
                          <a:lnTo>
                            <a:pt x="216" y="16"/>
                          </a:lnTo>
                          <a:lnTo>
                            <a:pt x="0" y="24"/>
                          </a:lnTo>
                          <a:lnTo>
                            <a:pt x="216" y="0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800000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41" name="Freeform 617">
                      <a:extLst>
                        <a:ext uri="{FF2B5EF4-FFF2-40B4-BE49-F238E27FC236}">
                          <a16:creationId xmlns:a16="http://schemas.microsoft.com/office/drawing/2014/main" id="{5AC0B5E1-8339-52B1-7B92-BCBB16CD47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34" y="2599"/>
                      <a:ext cx="211" cy="17"/>
                    </a:xfrm>
                    <a:custGeom>
                      <a:avLst/>
                      <a:gdLst>
                        <a:gd name="T0" fmla="*/ 210 w 211"/>
                        <a:gd name="T1" fmla="*/ 0 h 17"/>
                        <a:gd name="T2" fmla="*/ 210 w 211"/>
                        <a:gd name="T3" fmla="*/ 16 h 17"/>
                        <a:gd name="T4" fmla="*/ 0 w 211"/>
                        <a:gd name="T5" fmla="*/ 8 h 17"/>
                        <a:gd name="T6" fmla="*/ 210 w 211"/>
                        <a:gd name="T7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1" h="17">
                          <a:moveTo>
                            <a:pt x="210" y="0"/>
                          </a:moveTo>
                          <a:lnTo>
                            <a:pt x="210" y="16"/>
                          </a:lnTo>
                          <a:lnTo>
                            <a:pt x="0" y="8"/>
                          </a:lnTo>
                          <a:lnTo>
                            <a:pt x="210" y="0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42" name="Freeform 618">
                      <a:extLst>
                        <a:ext uri="{FF2B5EF4-FFF2-40B4-BE49-F238E27FC236}">
                          <a16:creationId xmlns:a16="http://schemas.microsoft.com/office/drawing/2014/main" id="{2A259DA6-FD1E-0926-B744-1AA43983F2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34" y="2599"/>
                      <a:ext cx="217" cy="17"/>
                    </a:xfrm>
                    <a:custGeom>
                      <a:avLst/>
                      <a:gdLst>
                        <a:gd name="T0" fmla="*/ 216 w 217"/>
                        <a:gd name="T1" fmla="*/ 0 h 17"/>
                        <a:gd name="T2" fmla="*/ 216 w 217"/>
                        <a:gd name="T3" fmla="*/ 16 h 17"/>
                        <a:gd name="T4" fmla="*/ 0 w 217"/>
                        <a:gd name="T5" fmla="*/ 8 h 17"/>
                        <a:gd name="T6" fmla="*/ 216 w 217"/>
                        <a:gd name="T7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7" h="17">
                          <a:moveTo>
                            <a:pt x="216" y="0"/>
                          </a:moveTo>
                          <a:lnTo>
                            <a:pt x="216" y="16"/>
                          </a:lnTo>
                          <a:lnTo>
                            <a:pt x="0" y="8"/>
                          </a:lnTo>
                          <a:lnTo>
                            <a:pt x="216" y="0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800000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43" name="Freeform 619">
                      <a:extLst>
                        <a:ext uri="{FF2B5EF4-FFF2-40B4-BE49-F238E27FC236}">
                          <a16:creationId xmlns:a16="http://schemas.microsoft.com/office/drawing/2014/main" id="{458DE1BA-81BC-9A6C-A839-9AE5C84794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34" y="2615"/>
                      <a:ext cx="211" cy="19"/>
                    </a:xfrm>
                    <a:custGeom>
                      <a:avLst/>
                      <a:gdLst>
                        <a:gd name="T0" fmla="*/ 210 w 211"/>
                        <a:gd name="T1" fmla="*/ 6 h 19"/>
                        <a:gd name="T2" fmla="*/ 210 w 211"/>
                        <a:gd name="T3" fmla="*/ 18 h 19"/>
                        <a:gd name="T4" fmla="*/ 0 w 211"/>
                        <a:gd name="T5" fmla="*/ 0 h 19"/>
                        <a:gd name="T6" fmla="*/ 210 w 211"/>
                        <a:gd name="T7" fmla="*/ 6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1" h="19">
                          <a:moveTo>
                            <a:pt x="210" y="6"/>
                          </a:moveTo>
                          <a:lnTo>
                            <a:pt x="210" y="18"/>
                          </a:lnTo>
                          <a:lnTo>
                            <a:pt x="0" y="0"/>
                          </a:lnTo>
                          <a:lnTo>
                            <a:pt x="210" y="6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44" name="Freeform 620">
                      <a:extLst>
                        <a:ext uri="{FF2B5EF4-FFF2-40B4-BE49-F238E27FC236}">
                          <a16:creationId xmlns:a16="http://schemas.microsoft.com/office/drawing/2014/main" id="{CF32A978-BA8C-5DE2-646D-D0BDD0E4F9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434" y="2615"/>
                      <a:ext cx="217" cy="25"/>
                    </a:xfrm>
                    <a:custGeom>
                      <a:avLst/>
                      <a:gdLst>
                        <a:gd name="T0" fmla="*/ 216 w 217"/>
                        <a:gd name="T1" fmla="*/ 8 h 25"/>
                        <a:gd name="T2" fmla="*/ 216 w 217"/>
                        <a:gd name="T3" fmla="*/ 24 h 25"/>
                        <a:gd name="T4" fmla="*/ 0 w 217"/>
                        <a:gd name="T5" fmla="*/ 0 h 25"/>
                        <a:gd name="T6" fmla="*/ 216 w 217"/>
                        <a:gd name="T7" fmla="*/ 8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7" h="25">
                          <a:moveTo>
                            <a:pt x="216" y="8"/>
                          </a:moveTo>
                          <a:lnTo>
                            <a:pt x="216" y="24"/>
                          </a:lnTo>
                          <a:lnTo>
                            <a:pt x="0" y="0"/>
                          </a:lnTo>
                          <a:lnTo>
                            <a:pt x="216" y="8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800000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</p:grpSp>
          </p:grpSp>
        </p:grpSp>
        <p:grpSp>
          <p:nvGrpSpPr>
            <p:cNvPr id="78445" name="Group 621">
              <a:extLst>
                <a:ext uri="{FF2B5EF4-FFF2-40B4-BE49-F238E27FC236}">
                  <a16:creationId xmlns:a16="http://schemas.microsoft.com/office/drawing/2014/main" id="{C8C3537C-7628-07A6-61AB-021FBD9FBD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7" y="2571"/>
              <a:ext cx="753" cy="153"/>
              <a:chOff x="1167" y="2571"/>
              <a:chExt cx="753" cy="153"/>
            </a:xfrm>
          </p:grpSpPr>
          <p:grpSp>
            <p:nvGrpSpPr>
              <p:cNvPr id="78446" name="Group 622">
                <a:extLst>
                  <a:ext uri="{FF2B5EF4-FFF2-40B4-BE49-F238E27FC236}">
                    <a16:creationId xmlns:a16="http://schemas.microsoft.com/office/drawing/2014/main" id="{5BDAABE1-F037-12D1-C11B-8D5C257DCC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7" y="2571"/>
                <a:ext cx="146" cy="153"/>
                <a:chOff x="1167" y="2571"/>
                <a:chExt cx="146" cy="153"/>
              </a:xfrm>
            </p:grpSpPr>
            <p:sp>
              <p:nvSpPr>
                <p:cNvPr id="78447" name="Oval 623">
                  <a:extLst>
                    <a:ext uri="{FF2B5EF4-FFF2-40B4-BE49-F238E27FC236}">
                      <a16:creationId xmlns:a16="http://schemas.microsoft.com/office/drawing/2014/main" id="{5AF4955A-13F1-78A0-3B59-DE8C5404A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7" y="2571"/>
                  <a:ext cx="146" cy="153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8448" name="Freeform 624">
                  <a:extLst>
                    <a:ext uri="{FF2B5EF4-FFF2-40B4-BE49-F238E27FC236}">
                      <a16:creationId xmlns:a16="http://schemas.microsoft.com/office/drawing/2014/main" id="{FD5C6611-C6A1-9E12-75B9-BA3DFE5CA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2678"/>
                  <a:ext cx="27" cy="27"/>
                </a:xfrm>
                <a:custGeom>
                  <a:avLst/>
                  <a:gdLst>
                    <a:gd name="T0" fmla="*/ 26 w 27"/>
                    <a:gd name="T1" fmla="*/ 20 h 27"/>
                    <a:gd name="T2" fmla="*/ 13 w 27"/>
                    <a:gd name="T3" fmla="*/ 0 h 27"/>
                    <a:gd name="T4" fmla="*/ 7 w 27"/>
                    <a:gd name="T5" fmla="*/ 0 h 27"/>
                    <a:gd name="T6" fmla="*/ 0 w 27"/>
                    <a:gd name="T7" fmla="*/ 20 h 27"/>
                    <a:gd name="T8" fmla="*/ 13 w 27"/>
                    <a:gd name="T9" fmla="*/ 26 h 27"/>
                    <a:gd name="T10" fmla="*/ 26 w 27"/>
                    <a:gd name="T11" fmla="*/ 2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7">
                      <a:moveTo>
                        <a:pt x="26" y="20"/>
                      </a:move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0" y="20"/>
                      </a:lnTo>
                      <a:lnTo>
                        <a:pt x="13" y="26"/>
                      </a:lnTo>
                      <a:lnTo>
                        <a:pt x="26" y="2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49" name="Freeform 625">
                  <a:extLst>
                    <a:ext uri="{FF2B5EF4-FFF2-40B4-BE49-F238E27FC236}">
                      <a16:creationId xmlns:a16="http://schemas.microsoft.com/office/drawing/2014/main" id="{E46E2F89-3DB1-4498-1191-9C2B1A0BCA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2678"/>
                  <a:ext cx="27" cy="27"/>
                </a:xfrm>
                <a:custGeom>
                  <a:avLst/>
                  <a:gdLst>
                    <a:gd name="T0" fmla="*/ 26 w 27"/>
                    <a:gd name="T1" fmla="*/ 20 h 27"/>
                    <a:gd name="T2" fmla="*/ 13 w 27"/>
                    <a:gd name="T3" fmla="*/ 0 h 27"/>
                    <a:gd name="T4" fmla="*/ 7 w 27"/>
                    <a:gd name="T5" fmla="*/ 0 h 27"/>
                    <a:gd name="T6" fmla="*/ 0 w 27"/>
                    <a:gd name="T7" fmla="*/ 20 h 27"/>
                    <a:gd name="T8" fmla="*/ 13 w 27"/>
                    <a:gd name="T9" fmla="*/ 26 h 27"/>
                    <a:gd name="T10" fmla="*/ 26 w 27"/>
                    <a:gd name="T11" fmla="*/ 2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7">
                      <a:moveTo>
                        <a:pt x="26" y="20"/>
                      </a:move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0" y="20"/>
                      </a:lnTo>
                      <a:lnTo>
                        <a:pt x="13" y="26"/>
                      </a:lnTo>
                      <a:lnTo>
                        <a:pt x="26" y="2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50" name="Freeform 626">
                  <a:extLst>
                    <a:ext uri="{FF2B5EF4-FFF2-40B4-BE49-F238E27FC236}">
                      <a16:creationId xmlns:a16="http://schemas.microsoft.com/office/drawing/2014/main" id="{D788931F-4233-C4A5-A629-DE9B0315A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2670"/>
                  <a:ext cx="33" cy="41"/>
                </a:xfrm>
                <a:custGeom>
                  <a:avLst/>
                  <a:gdLst>
                    <a:gd name="T0" fmla="*/ 32 w 33"/>
                    <a:gd name="T1" fmla="*/ 32 h 41"/>
                    <a:gd name="T2" fmla="*/ 16 w 33"/>
                    <a:gd name="T3" fmla="*/ 0 h 41"/>
                    <a:gd name="T4" fmla="*/ 8 w 33"/>
                    <a:gd name="T5" fmla="*/ 0 h 41"/>
                    <a:gd name="T6" fmla="*/ 0 w 33"/>
                    <a:gd name="T7" fmla="*/ 32 h 41"/>
                    <a:gd name="T8" fmla="*/ 16 w 33"/>
                    <a:gd name="T9" fmla="*/ 40 h 41"/>
                    <a:gd name="T10" fmla="*/ 32 w 33"/>
                    <a:gd name="T11" fmla="*/ 32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41">
                      <a:moveTo>
                        <a:pt x="32" y="32"/>
                      </a:move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0" y="32"/>
                      </a:lnTo>
                      <a:lnTo>
                        <a:pt x="16" y="40"/>
                      </a:lnTo>
                      <a:lnTo>
                        <a:pt x="32" y="32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51" name="Freeform 627">
                  <a:extLst>
                    <a:ext uri="{FF2B5EF4-FFF2-40B4-BE49-F238E27FC236}">
                      <a16:creationId xmlns:a16="http://schemas.microsoft.com/office/drawing/2014/main" id="{2C9F28EA-49B6-2C4D-45E7-6DB4C46AD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2591"/>
                  <a:ext cx="27" cy="27"/>
                </a:xfrm>
                <a:custGeom>
                  <a:avLst/>
                  <a:gdLst>
                    <a:gd name="T0" fmla="*/ 26 w 27"/>
                    <a:gd name="T1" fmla="*/ 0 h 27"/>
                    <a:gd name="T2" fmla="*/ 13 w 27"/>
                    <a:gd name="T3" fmla="*/ 26 h 27"/>
                    <a:gd name="T4" fmla="*/ 7 w 27"/>
                    <a:gd name="T5" fmla="*/ 26 h 27"/>
                    <a:gd name="T6" fmla="*/ 0 w 27"/>
                    <a:gd name="T7" fmla="*/ 0 h 27"/>
                    <a:gd name="T8" fmla="*/ 13 w 27"/>
                    <a:gd name="T9" fmla="*/ 0 h 27"/>
                    <a:gd name="T10" fmla="*/ 26 w 27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7">
                      <a:moveTo>
                        <a:pt x="26" y="0"/>
                      </a:moveTo>
                      <a:lnTo>
                        <a:pt x="13" y="26"/>
                      </a:lnTo>
                      <a:lnTo>
                        <a:pt x="7" y="26"/>
                      </a:ln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26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52" name="Freeform 628">
                  <a:extLst>
                    <a:ext uri="{FF2B5EF4-FFF2-40B4-BE49-F238E27FC236}">
                      <a16:creationId xmlns:a16="http://schemas.microsoft.com/office/drawing/2014/main" id="{4367EB4F-51BE-C434-21DD-C758E6F6EA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2591"/>
                  <a:ext cx="27" cy="27"/>
                </a:xfrm>
                <a:custGeom>
                  <a:avLst/>
                  <a:gdLst>
                    <a:gd name="T0" fmla="*/ 26 w 27"/>
                    <a:gd name="T1" fmla="*/ 0 h 27"/>
                    <a:gd name="T2" fmla="*/ 13 w 27"/>
                    <a:gd name="T3" fmla="*/ 26 h 27"/>
                    <a:gd name="T4" fmla="*/ 7 w 27"/>
                    <a:gd name="T5" fmla="*/ 26 h 27"/>
                    <a:gd name="T6" fmla="*/ 0 w 27"/>
                    <a:gd name="T7" fmla="*/ 0 h 27"/>
                    <a:gd name="T8" fmla="*/ 13 w 27"/>
                    <a:gd name="T9" fmla="*/ 0 h 27"/>
                    <a:gd name="T10" fmla="*/ 26 w 27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7">
                      <a:moveTo>
                        <a:pt x="26" y="0"/>
                      </a:moveTo>
                      <a:lnTo>
                        <a:pt x="13" y="26"/>
                      </a:lnTo>
                      <a:lnTo>
                        <a:pt x="7" y="26"/>
                      </a:ln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26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53" name="Freeform 629">
                  <a:extLst>
                    <a:ext uri="{FF2B5EF4-FFF2-40B4-BE49-F238E27FC236}">
                      <a16:creationId xmlns:a16="http://schemas.microsoft.com/office/drawing/2014/main" id="{F7888992-A239-B0E8-2C1B-C661CF5DC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2591"/>
                  <a:ext cx="33" cy="33"/>
                </a:xfrm>
                <a:custGeom>
                  <a:avLst/>
                  <a:gdLst>
                    <a:gd name="T0" fmla="*/ 32 w 33"/>
                    <a:gd name="T1" fmla="*/ 0 h 33"/>
                    <a:gd name="T2" fmla="*/ 16 w 33"/>
                    <a:gd name="T3" fmla="*/ 32 h 33"/>
                    <a:gd name="T4" fmla="*/ 8 w 33"/>
                    <a:gd name="T5" fmla="*/ 32 h 33"/>
                    <a:gd name="T6" fmla="*/ 0 w 33"/>
                    <a:gd name="T7" fmla="*/ 0 h 33"/>
                    <a:gd name="T8" fmla="*/ 16 w 33"/>
                    <a:gd name="T9" fmla="*/ 0 h 33"/>
                    <a:gd name="T10" fmla="*/ 32 w 33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3">
                      <a:moveTo>
                        <a:pt x="32" y="0"/>
                      </a:moveTo>
                      <a:lnTo>
                        <a:pt x="16" y="32"/>
                      </a:lnTo>
                      <a:lnTo>
                        <a:pt x="8" y="32"/>
                      </a:ln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54" name="Freeform 630">
                  <a:extLst>
                    <a:ext uri="{FF2B5EF4-FFF2-40B4-BE49-F238E27FC236}">
                      <a16:creationId xmlns:a16="http://schemas.microsoft.com/office/drawing/2014/main" id="{90677DCA-E122-9454-9DD9-BD27FA745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7" y="2639"/>
                  <a:ext cx="27" cy="18"/>
                </a:xfrm>
                <a:custGeom>
                  <a:avLst/>
                  <a:gdLst>
                    <a:gd name="T0" fmla="*/ 0 w 27"/>
                    <a:gd name="T1" fmla="*/ 0 h 18"/>
                    <a:gd name="T2" fmla="*/ 26 w 27"/>
                    <a:gd name="T3" fmla="*/ 6 h 18"/>
                    <a:gd name="T4" fmla="*/ 26 w 27"/>
                    <a:gd name="T5" fmla="*/ 12 h 18"/>
                    <a:gd name="T6" fmla="*/ 0 w 27"/>
                    <a:gd name="T7" fmla="*/ 17 h 18"/>
                    <a:gd name="T8" fmla="*/ 0 w 27"/>
                    <a:gd name="T9" fmla="*/ 6 h 18"/>
                    <a:gd name="T10" fmla="*/ 0 w 27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18">
                      <a:moveTo>
                        <a:pt x="0" y="0"/>
                      </a:moveTo>
                      <a:lnTo>
                        <a:pt x="26" y="6"/>
                      </a:lnTo>
                      <a:lnTo>
                        <a:pt x="26" y="12"/>
                      </a:lnTo>
                      <a:lnTo>
                        <a:pt x="0" y="17"/>
                      </a:ln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55" name="Freeform 631">
                  <a:extLst>
                    <a:ext uri="{FF2B5EF4-FFF2-40B4-BE49-F238E27FC236}">
                      <a16:creationId xmlns:a16="http://schemas.microsoft.com/office/drawing/2014/main" id="{83F4BC34-9E4F-81C4-24F7-2D2C8A4E2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7" y="2639"/>
                  <a:ext cx="27" cy="18"/>
                </a:xfrm>
                <a:custGeom>
                  <a:avLst/>
                  <a:gdLst>
                    <a:gd name="T0" fmla="*/ 0 w 27"/>
                    <a:gd name="T1" fmla="*/ 0 h 18"/>
                    <a:gd name="T2" fmla="*/ 26 w 27"/>
                    <a:gd name="T3" fmla="*/ 6 h 18"/>
                    <a:gd name="T4" fmla="*/ 26 w 27"/>
                    <a:gd name="T5" fmla="*/ 12 h 18"/>
                    <a:gd name="T6" fmla="*/ 0 w 27"/>
                    <a:gd name="T7" fmla="*/ 17 h 18"/>
                    <a:gd name="T8" fmla="*/ 0 w 27"/>
                    <a:gd name="T9" fmla="*/ 6 h 18"/>
                    <a:gd name="T10" fmla="*/ 0 w 27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18">
                      <a:moveTo>
                        <a:pt x="0" y="0"/>
                      </a:moveTo>
                      <a:lnTo>
                        <a:pt x="26" y="6"/>
                      </a:lnTo>
                      <a:lnTo>
                        <a:pt x="26" y="12"/>
                      </a:lnTo>
                      <a:lnTo>
                        <a:pt x="0" y="17"/>
                      </a:ln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56" name="Freeform 632">
                  <a:extLst>
                    <a:ext uri="{FF2B5EF4-FFF2-40B4-BE49-F238E27FC236}">
                      <a16:creationId xmlns:a16="http://schemas.microsoft.com/office/drawing/2014/main" id="{E0B4D642-DDAB-AD21-192C-0B22C112CD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7" y="2639"/>
                  <a:ext cx="33" cy="24"/>
                </a:xfrm>
                <a:custGeom>
                  <a:avLst/>
                  <a:gdLst>
                    <a:gd name="T0" fmla="*/ 0 w 33"/>
                    <a:gd name="T1" fmla="*/ 0 h 24"/>
                    <a:gd name="T2" fmla="*/ 32 w 33"/>
                    <a:gd name="T3" fmla="*/ 8 h 24"/>
                    <a:gd name="T4" fmla="*/ 32 w 33"/>
                    <a:gd name="T5" fmla="*/ 16 h 24"/>
                    <a:gd name="T6" fmla="*/ 0 w 33"/>
                    <a:gd name="T7" fmla="*/ 23 h 24"/>
                    <a:gd name="T8" fmla="*/ 0 w 33"/>
                    <a:gd name="T9" fmla="*/ 8 h 24"/>
                    <a:gd name="T10" fmla="*/ 0 w 33"/>
                    <a:gd name="T1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24">
                      <a:moveTo>
                        <a:pt x="0" y="0"/>
                      </a:move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0" y="23"/>
                      </a:lnTo>
                      <a:lnTo>
                        <a:pt x="0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57" name="Freeform 633">
                  <a:extLst>
                    <a:ext uri="{FF2B5EF4-FFF2-40B4-BE49-F238E27FC236}">
                      <a16:creationId xmlns:a16="http://schemas.microsoft.com/office/drawing/2014/main" id="{F54F57BB-D950-8CA8-0B75-DC993FE50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7" y="2639"/>
                  <a:ext cx="27" cy="18"/>
                </a:xfrm>
                <a:custGeom>
                  <a:avLst/>
                  <a:gdLst>
                    <a:gd name="T0" fmla="*/ 26 w 27"/>
                    <a:gd name="T1" fmla="*/ 0 h 18"/>
                    <a:gd name="T2" fmla="*/ 0 w 27"/>
                    <a:gd name="T3" fmla="*/ 6 h 18"/>
                    <a:gd name="T4" fmla="*/ 0 w 27"/>
                    <a:gd name="T5" fmla="*/ 12 h 18"/>
                    <a:gd name="T6" fmla="*/ 26 w 27"/>
                    <a:gd name="T7" fmla="*/ 17 h 18"/>
                    <a:gd name="T8" fmla="*/ 26 w 27"/>
                    <a:gd name="T9" fmla="*/ 6 h 18"/>
                    <a:gd name="T10" fmla="*/ 26 w 27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18">
                      <a:moveTo>
                        <a:pt x="26" y="0"/>
                      </a:move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26" y="17"/>
                      </a:lnTo>
                      <a:lnTo>
                        <a:pt x="26" y="6"/>
                      </a:lnTo>
                      <a:lnTo>
                        <a:pt x="26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58" name="Freeform 634">
                  <a:extLst>
                    <a:ext uri="{FF2B5EF4-FFF2-40B4-BE49-F238E27FC236}">
                      <a16:creationId xmlns:a16="http://schemas.microsoft.com/office/drawing/2014/main" id="{C6D966F4-2149-161F-4F5B-C259EC76D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7" y="2639"/>
                  <a:ext cx="27" cy="18"/>
                </a:xfrm>
                <a:custGeom>
                  <a:avLst/>
                  <a:gdLst>
                    <a:gd name="T0" fmla="*/ 26 w 27"/>
                    <a:gd name="T1" fmla="*/ 0 h 18"/>
                    <a:gd name="T2" fmla="*/ 0 w 27"/>
                    <a:gd name="T3" fmla="*/ 6 h 18"/>
                    <a:gd name="T4" fmla="*/ 0 w 27"/>
                    <a:gd name="T5" fmla="*/ 12 h 18"/>
                    <a:gd name="T6" fmla="*/ 26 w 27"/>
                    <a:gd name="T7" fmla="*/ 17 h 18"/>
                    <a:gd name="T8" fmla="*/ 26 w 27"/>
                    <a:gd name="T9" fmla="*/ 6 h 18"/>
                    <a:gd name="T10" fmla="*/ 26 w 27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18">
                      <a:moveTo>
                        <a:pt x="26" y="0"/>
                      </a:move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26" y="17"/>
                      </a:lnTo>
                      <a:lnTo>
                        <a:pt x="26" y="6"/>
                      </a:lnTo>
                      <a:lnTo>
                        <a:pt x="26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59" name="Freeform 635">
                  <a:extLst>
                    <a:ext uri="{FF2B5EF4-FFF2-40B4-BE49-F238E27FC236}">
                      <a16:creationId xmlns:a16="http://schemas.microsoft.com/office/drawing/2014/main" id="{89B69A87-077D-870D-E412-185467B6EA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7" y="2639"/>
                  <a:ext cx="33" cy="24"/>
                </a:xfrm>
                <a:custGeom>
                  <a:avLst/>
                  <a:gdLst>
                    <a:gd name="T0" fmla="*/ 32 w 33"/>
                    <a:gd name="T1" fmla="*/ 0 h 24"/>
                    <a:gd name="T2" fmla="*/ 0 w 33"/>
                    <a:gd name="T3" fmla="*/ 8 h 24"/>
                    <a:gd name="T4" fmla="*/ 0 w 33"/>
                    <a:gd name="T5" fmla="*/ 16 h 24"/>
                    <a:gd name="T6" fmla="*/ 32 w 33"/>
                    <a:gd name="T7" fmla="*/ 23 h 24"/>
                    <a:gd name="T8" fmla="*/ 32 w 33"/>
                    <a:gd name="T9" fmla="*/ 8 h 24"/>
                    <a:gd name="T10" fmla="*/ 32 w 33"/>
                    <a:gd name="T1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24">
                      <a:moveTo>
                        <a:pt x="32" y="0"/>
                      </a:moveTo>
                      <a:lnTo>
                        <a:pt x="0" y="8"/>
                      </a:lnTo>
                      <a:lnTo>
                        <a:pt x="0" y="16"/>
                      </a:lnTo>
                      <a:lnTo>
                        <a:pt x="32" y="23"/>
                      </a:lnTo>
                      <a:lnTo>
                        <a:pt x="32" y="8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60" name="Oval 636">
                  <a:extLst>
                    <a:ext uri="{FF2B5EF4-FFF2-40B4-BE49-F238E27FC236}">
                      <a16:creationId xmlns:a16="http://schemas.microsoft.com/office/drawing/2014/main" id="{90769A83-4161-2535-0BB0-E42A64BD3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1" y="2595"/>
                  <a:ext cx="98" cy="105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grpSp>
              <p:nvGrpSpPr>
                <p:cNvPr id="78461" name="Group 637">
                  <a:extLst>
                    <a:ext uri="{FF2B5EF4-FFF2-40B4-BE49-F238E27FC236}">
                      <a16:creationId xmlns:a16="http://schemas.microsoft.com/office/drawing/2014/main" id="{BEAAC504-AAA4-F4BC-7A45-F5681843A0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23" y="2627"/>
                  <a:ext cx="34" cy="41"/>
                  <a:chOff x="1223" y="2627"/>
                  <a:chExt cx="34" cy="41"/>
                </a:xfrm>
              </p:grpSpPr>
              <p:sp>
                <p:nvSpPr>
                  <p:cNvPr id="78462" name="Oval 638">
                    <a:extLst>
                      <a:ext uri="{FF2B5EF4-FFF2-40B4-BE49-F238E27FC236}">
                        <a16:creationId xmlns:a16="http://schemas.microsoft.com/office/drawing/2014/main" id="{FBA178EB-F153-EBEB-5793-BEB253101B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3" y="2627"/>
                    <a:ext cx="34" cy="4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FFFFF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463" name="Oval 639">
                    <a:extLst>
                      <a:ext uri="{FF2B5EF4-FFF2-40B4-BE49-F238E27FC236}">
                        <a16:creationId xmlns:a16="http://schemas.microsoft.com/office/drawing/2014/main" id="{D4E9E661-0EB7-D6F1-71B3-7DFFF4C05B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31" y="2643"/>
                    <a:ext cx="18" cy="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FFFFF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78464" name="Group 640">
                <a:extLst>
                  <a:ext uri="{FF2B5EF4-FFF2-40B4-BE49-F238E27FC236}">
                    <a16:creationId xmlns:a16="http://schemas.microsoft.com/office/drawing/2014/main" id="{2B0E295D-174E-3F46-D7AA-617456EFFA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4" y="2571"/>
                <a:ext cx="146" cy="153"/>
                <a:chOff x="1774" y="2571"/>
                <a:chExt cx="146" cy="153"/>
              </a:xfrm>
            </p:grpSpPr>
            <p:sp>
              <p:nvSpPr>
                <p:cNvPr id="78465" name="Oval 641">
                  <a:extLst>
                    <a:ext uri="{FF2B5EF4-FFF2-40B4-BE49-F238E27FC236}">
                      <a16:creationId xmlns:a16="http://schemas.microsoft.com/office/drawing/2014/main" id="{01C3E3AE-50AD-D0D6-D257-8A44811F7C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2571"/>
                  <a:ext cx="146" cy="153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8466" name="Freeform 642">
                  <a:extLst>
                    <a:ext uri="{FF2B5EF4-FFF2-40B4-BE49-F238E27FC236}">
                      <a16:creationId xmlns:a16="http://schemas.microsoft.com/office/drawing/2014/main" id="{E95CEB0B-B55B-54B9-C236-4A2E88DBD1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4" y="2678"/>
                  <a:ext cx="27" cy="27"/>
                </a:xfrm>
                <a:custGeom>
                  <a:avLst/>
                  <a:gdLst>
                    <a:gd name="T0" fmla="*/ 26 w 27"/>
                    <a:gd name="T1" fmla="*/ 20 h 27"/>
                    <a:gd name="T2" fmla="*/ 13 w 27"/>
                    <a:gd name="T3" fmla="*/ 0 h 27"/>
                    <a:gd name="T4" fmla="*/ 0 w 27"/>
                    <a:gd name="T5" fmla="*/ 20 h 27"/>
                    <a:gd name="T6" fmla="*/ 13 w 27"/>
                    <a:gd name="T7" fmla="*/ 26 h 27"/>
                    <a:gd name="T8" fmla="*/ 26 w 27"/>
                    <a:gd name="T9" fmla="*/ 2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27">
                      <a:moveTo>
                        <a:pt x="26" y="20"/>
                      </a:moveTo>
                      <a:lnTo>
                        <a:pt x="13" y="0"/>
                      </a:lnTo>
                      <a:lnTo>
                        <a:pt x="0" y="20"/>
                      </a:lnTo>
                      <a:lnTo>
                        <a:pt x="13" y="26"/>
                      </a:lnTo>
                      <a:lnTo>
                        <a:pt x="26" y="2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67" name="Freeform 643">
                  <a:extLst>
                    <a:ext uri="{FF2B5EF4-FFF2-40B4-BE49-F238E27FC236}">
                      <a16:creationId xmlns:a16="http://schemas.microsoft.com/office/drawing/2014/main" id="{C911323D-0612-67CB-7891-08788F513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4" y="2678"/>
                  <a:ext cx="27" cy="27"/>
                </a:xfrm>
                <a:custGeom>
                  <a:avLst/>
                  <a:gdLst>
                    <a:gd name="T0" fmla="*/ 26 w 27"/>
                    <a:gd name="T1" fmla="*/ 20 h 27"/>
                    <a:gd name="T2" fmla="*/ 13 w 27"/>
                    <a:gd name="T3" fmla="*/ 0 h 27"/>
                    <a:gd name="T4" fmla="*/ 0 w 27"/>
                    <a:gd name="T5" fmla="*/ 20 h 27"/>
                    <a:gd name="T6" fmla="*/ 13 w 27"/>
                    <a:gd name="T7" fmla="*/ 26 h 27"/>
                    <a:gd name="T8" fmla="*/ 26 w 27"/>
                    <a:gd name="T9" fmla="*/ 2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27">
                      <a:moveTo>
                        <a:pt x="26" y="20"/>
                      </a:moveTo>
                      <a:lnTo>
                        <a:pt x="13" y="0"/>
                      </a:lnTo>
                      <a:lnTo>
                        <a:pt x="0" y="20"/>
                      </a:lnTo>
                      <a:lnTo>
                        <a:pt x="13" y="26"/>
                      </a:lnTo>
                      <a:lnTo>
                        <a:pt x="26" y="2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68" name="Freeform 644">
                  <a:extLst>
                    <a:ext uri="{FF2B5EF4-FFF2-40B4-BE49-F238E27FC236}">
                      <a16:creationId xmlns:a16="http://schemas.microsoft.com/office/drawing/2014/main" id="{D80FDCE1-D3A7-5F6E-0494-58472B7B51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4" y="2670"/>
                  <a:ext cx="33" cy="41"/>
                </a:xfrm>
                <a:custGeom>
                  <a:avLst/>
                  <a:gdLst>
                    <a:gd name="T0" fmla="*/ 32 w 33"/>
                    <a:gd name="T1" fmla="*/ 32 h 41"/>
                    <a:gd name="T2" fmla="*/ 16 w 33"/>
                    <a:gd name="T3" fmla="*/ 0 h 41"/>
                    <a:gd name="T4" fmla="*/ 8 w 33"/>
                    <a:gd name="T5" fmla="*/ 0 h 41"/>
                    <a:gd name="T6" fmla="*/ 0 w 33"/>
                    <a:gd name="T7" fmla="*/ 32 h 41"/>
                    <a:gd name="T8" fmla="*/ 16 w 33"/>
                    <a:gd name="T9" fmla="*/ 40 h 41"/>
                    <a:gd name="T10" fmla="*/ 32 w 33"/>
                    <a:gd name="T11" fmla="*/ 32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41">
                      <a:moveTo>
                        <a:pt x="32" y="32"/>
                      </a:move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0" y="32"/>
                      </a:lnTo>
                      <a:lnTo>
                        <a:pt x="16" y="40"/>
                      </a:lnTo>
                      <a:lnTo>
                        <a:pt x="32" y="32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69" name="Freeform 645">
                  <a:extLst>
                    <a:ext uri="{FF2B5EF4-FFF2-40B4-BE49-F238E27FC236}">
                      <a16:creationId xmlns:a16="http://schemas.microsoft.com/office/drawing/2014/main" id="{0998232B-70CC-D3C2-5950-4B5F5AABC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4" y="2591"/>
                  <a:ext cx="27" cy="27"/>
                </a:xfrm>
                <a:custGeom>
                  <a:avLst/>
                  <a:gdLst>
                    <a:gd name="T0" fmla="*/ 26 w 27"/>
                    <a:gd name="T1" fmla="*/ 0 h 27"/>
                    <a:gd name="T2" fmla="*/ 13 w 27"/>
                    <a:gd name="T3" fmla="*/ 26 h 27"/>
                    <a:gd name="T4" fmla="*/ 0 w 27"/>
                    <a:gd name="T5" fmla="*/ 0 h 27"/>
                    <a:gd name="T6" fmla="*/ 13 w 27"/>
                    <a:gd name="T7" fmla="*/ 0 h 27"/>
                    <a:gd name="T8" fmla="*/ 26 w 2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27">
                      <a:moveTo>
                        <a:pt x="26" y="0"/>
                      </a:moveTo>
                      <a:lnTo>
                        <a:pt x="13" y="26"/>
                      </a:ln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26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70" name="Freeform 646">
                  <a:extLst>
                    <a:ext uri="{FF2B5EF4-FFF2-40B4-BE49-F238E27FC236}">
                      <a16:creationId xmlns:a16="http://schemas.microsoft.com/office/drawing/2014/main" id="{BC47281E-9BDC-6149-E443-84487B9D2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4" y="2591"/>
                  <a:ext cx="27" cy="27"/>
                </a:xfrm>
                <a:custGeom>
                  <a:avLst/>
                  <a:gdLst>
                    <a:gd name="T0" fmla="*/ 26 w 27"/>
                    <a:gd name="T1" fmla="*/ 0 h 27"/>
                    <a:gd name="T2" fmla="*/ 13 w 27"/>
                    <a:gd name="T3" fmla="*/ 26 h 27"/>
                    <a:gd name="T4" fmla="*/ 0 w 27"/>
                    <a:gd name="T5" fmla="*/ 0 h 27"/>
                    <a:gd name="T6" fmla="*/ 13 w 27"/>
                    <a:gd name="T7" fmla="*/ 0 h 27"/>
                    <a:gd name="T8" fmla="*/ 26 w 2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27">
                      <a:moveTo>
                        <a:pt x="26" y="0"/>
                      </a:moveTo>
                      <a:lnTo>
                        <a:pt x="13" y="26"/>
                      </a:ln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26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71" name="Freeform 647">
                  <a:extLst>
                    <a:ext uri="{FF2B5EF4-FFF2-40B4-BE49-F238E27FC236}">
                      <a16:creationId xmlns:a16="http://schemas.microsoft.com/office/drawing/2014/main" id="{24927494-6192-5EA0-A7D7-E318E71FC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4" y="2591"/>
                  <a:ext cx="33" cy="33"/>
                </a:xfrm>
                <a:custGeom>
                  <a:avLst/>
                  <a:gdLst>
                    <a:gd name="T0" fmla="*/ 32 w 33"/>
                    <a:gd name="T1" fmla="*/ 0 h 33"/>
                    <a:gd name="T2" fmla="*/ 16 w 33"/>
                    <a:gd name="T3" fmla="*/ 32 h 33"/>
                    <a:gd name="T4" fmla="*/ 8 w 33"/>
                    <a:gd name="T5" fmla="*/ 32 h 33"/>
                    <a:gd name="T6" fmla="*/ 0 w 33"/>
                    <a:gd name="T7" fmla="*/ 0 h 33"/>
                    <a:gd name="T8" fmla="*/ 16 w 33"/>
                    <a:gd name="T9" fmla="*/ 0 h 33"/>
                    <a:gd name="T10" fmla="*/ 32 w 33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3">
                      <a:moveTo>
                        <a:pt x="32" y="0"/>
                      </a:moveTo>
                      <a:lnTo>
                        <a:pt x="16" y="32"/>
                      </a:lnTo>
                      <a:lnTo>
                        <a:pt x="8" y="32"/>
                      </a:ln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72" name="Freeform 648">
                  <a:extLst>
                    <a:ext uri="{FF2B5EF4-FFF2-40B4-BE49-F238E27FC236}">
                      <a16:creationId xmlns:a16="http://schemas.microsoft.com/office/drawing/2014/main" id="{4427C10F-E8B2-9A15-4EED-630D30DCCC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4" y="2639"/>
                  <a:ext cx="27" cy="18"/>
                </a:xfrm>
                <a:custGeom>
                  <a:avLst/>
                  <a:gdLst>
                    <a:gd name="T0" fmla="*/ 0 w 27"/>
                    <a:gd name="T1" fmla="*/ 0 h 18"/>
                    <a:gd name="T2" fmla="*/ 26 w 27"/>
                    <a:gd name="T3" fmla="*/ 6 h 18"/>
                    <a:gd name="T4" fmla="*/ 26 w 27"/>
                    <a:gd name="T5" fmla="*/ 12 h 18"/>
                    <a:gd name="T6" fmla="*/ 0 w 27"/>
                    <a:gd name="T7" fmla="*/ 17 h 18"/>
                    <a:gd name="T8" fmla="*/ 0 w 27"/>
                    <a:gd name="T9" fmla="*/ 6 h 18"/>
                    <a:gd name="T10" fmla="*/ 0 w 27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18">
                      <a:moveTo>
                        <a:pt x="0" y="0"/>
                      </a:moveTo>
                      <a:lnTo>
                        <a:pt x="26" y="6"/>
                      </a:lnTo>
                      <a:lnTo>
                        <a:pt x="26" y="12"/>
                      </a:lnTo>
                      <a:lnTo>
                        <a:pt x="0" y="17"/>
                      </a:ln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73" name="Freeform 649">
                  <a:extLst>
                    <a:ext uri="{FF2B5EF4-FFF2-40B4-BE49-F238E27FC236}">
                      <a16:creationId xmlns:a16="http://schemas.microsoft.com/office/drawing/2014/main" id="{B7E68AA2-8CD7-981F-9C94-52B4AA1FB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4" y="2639"/>
                  <a:ext cx="27" cy="18"/>
                </a:xfrm>
                <a:custGeom>
                  <a:avLst/>
                  <a:gdLst>
                    <a:gd name="T0" fmla="*/ 0 w 27"/>
                    <a:gd name="T1" fmla="*/ 0 h 18"/>
                    <a:gd name="T2" fmla="*/ 26 w 27"/>
                    <a:gd name="T3" fmla="*/ 6 h 18"/>
                    <a:gd name="T4" fmla="*/ 26 w 27"/>
                    <a:gd name="T5" fmla="*/ 12 h 18"/>
                    <a:gd name="T6" fmla="*/ 0 w 27"/>
                    <a:gd name="T7" fmla="*/ 17 h 18"/>
                    <a:gd name="T8" fmla="*/ 0 w 27"/>
                    <a:gd name="T9" fmla="*/ 6 h 18"/>
                    <a:gd name="T10" fmla="*/ 0 w 27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18">
                      <a:moveTo>
                        <a:pt x="0" y="0"/>
                      </a:moveTo>
                      <a:lnTo>
                        <a:pt x="26" y="6"/>
                      </a:lnTo>
                      <a:lnTo>
                        <a:pt x="26" y="12"/>
                      </a:lnTo>
                      <a:lnTo>
                        <a:pt x="0" y="17"/>
                      </a:ln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74" name="Freeform 650">
                  <a:extLst>
                    <a:ext uri="{FF2B5EF4-FFF2-40B4-BE49-F238E27FC236}">
                      <a16:creationId xmlns:a16="http://schemas.microsoft.com/office/drawing/2014/main" id="{1068D958-FF71-984F-82AE-082AF59E5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4" y="2639"/>
                  <a:ext cx="33" cy="24"/>
                </a:xfrm>
                <a:custGeom>
                  <a:avLst/>
                  <a:gdLst>
                    <a:gd name="T0" fmla="*/ 0 w 33"/>
                    <a:gd name="T1" fmla="*/ 0 h 24"/>
                    <a:gd name="T2" fmla="*/ 32 w 33"/>
                    <a:gd name="T3" fmla="*/ 8 h 24"/>
                    <a:gd name="T4" fmla="*/ 32 w 33"/>
                    <a:gd name="T5" fmla="*/ 16 h 24"/>
                    <a:gd name="T6" fmla="*/ 0 w 33"/>
                    <a:gd name="T7" fmla="*/ 23 h 24"/>
                    <a:gd name="T8" fmla="*/ 0 w 33"/>
                    <a:gd name="T9" fmla="*/ 8 h 24"/>
                    <a:gd name="T10" fmla="*/ 0 w 33"/>
                    <a:gd name="T1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24">
                      <a:moveTo>
                        <a:pt x="0" y="0"/>
                      </a:moveTo>
                      <a:lnTo>
                        <a:pt x="32" y="8"/>
                      </a:lnTo>
                      <a:lnTo>
                        <a:pt x="32" y="16"/>
                      </a:lnTo>
                      <a:lnTo>
                        <a:pt x="0" y="23"/>
                      </a:lnTo>
                      <a:lnTo>
                        <a:pt x="0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75" name="Freeform 651">
                  <a:extLst>
                    <a:ext uri="{FF2B5EF4-FFF2-40B4-BE49-F238E27FC236}">
                      <a16:creationId xmlns:a16="http://schemas.microsoft.com/office/drawing/2014/main" id="{C0924202-4879-64BA-1CF7-AED73DA38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4" y="2639"/>
                  <a:ext cx="27" cy="18"/>
                </a:xfrm>
                <a:custGeom>
                  <a:avLst/>
                  <a:gdLst>
                    <a:gd name="T0" fmla="*/ 26 w 27"/>
                    <a:gd name="T1" fmla="*/ 0 h 18"/>
                    <a:gd name="T2" fmla="*/ 0 w 27"/>
                    <a:gd name="T3" fmla="*/ 6 h 18"/>
                    <a:gd name="T4" fmla="*/ 0 w 27"/>
                    <a:gd name="T5" fmla="*/ 12 h 18"/>
                    <a:gd name="T6" fmla="*/ 26 w 27"/>
                    <a:gd name="T7" fmla="*/ 17 h 18"/>
                    <a:gd name="T8" fmla="*/ 26 w 27"/>
                    <a:gd name="T9" fmla="*/ 6 h 18"/>
                    <a:gd name="T10" fmla="*/ 26 w 27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18">
                      <a:moveTo>
                        <a:pt x="26" y="0"/>
                      </a:move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26" y="17"/>
                      </a:lnTo>
                      <a:lnTo>
                        <a:pt x="26" y="6"/>
                      </a:lnTo>
                      <a:lnTo>
                        <a:pt x="26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76" name="Freeform 652">
                  <a:extLst>
                    <a:ext uri="{FF2B5EF4-FFF2-40B4-BE49-F238E27FC236}">
                      <a16:creationId xmlns:a16="http://schemas.microsoft.com/office/drawing/2014/main" id="{682F71AB-8F8E-D39E-2FED-808E869FE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4" y="2639"/>
                  <a:ext cx="27" cy="18"/>
                </a:xfrm>
                <a:custGeom>
                  <a:avLst/>
                  <a:gdLst>
                    <a:gd name="T0" fmla="*/ 26 w 27"/>
                    <a:gd name="T1" fmla="*/ 0 h 18"/>
                    <a:gd name="T2" fmla="*/ 0 w 27"/>
                    <a:gd name="T3" fmla="*/ 6 h 18"/>
                    <a:gd name="T4" fmla="*/ 0 w 27"/>
                    <a:gd name="T5" fmla="*/ 12 h 18"/>
                    <a:gd name="T6" fmla="*/ 26 w 27"/>
                    <a:gd name="T7" fmla="*/ 17 h 18"/>
                    <a:gd name="T8" fmla="*/ 26 w 27"/>
                    <a:gd name="T9" fmla="*/ 6 h 18"/>
                    <a:gd name="T10" fmla="*/ 26 w 27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18">
                      <a:moveTo>
                        <a:pt x="26" y="0"/>
                      </a:move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26" y="17"/>
                      </a:lnTo>
                      <a:lnTo>
                        <a:pt x="26" y="6"/>
                      </a:lnTo>
                      <a:lnTo>
                        <a:pt x="26" y="0"/>
                      </a:ln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77" name="Freeform 653">
                  <a:extLst>
                    <a:ext uri="{FF2B5EF4-FFF2-40B4-BE49-F238E27FC236}">
                      <a16:creationId xmlns:a16="http://schemas.microsoft.com/office/drawing/2014/main" id="{993DCDE1-B481-0CA9-7688-E1D3A7110F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4" y="2639"/>
                  <a:ext cx="33" cy="24"/>
                </a:xfrm>
                <a:custGeom>
                  <a:avLst/>
                  <a:gdLst>
                    <a:gd name="T0" fmla="*/ 32 w 33"/>
                    <a:gd name="T1" fmla="*/ 0 h 24"/>
                    <a:gd name="T2" fmla="*/ 0 w 33"/>
                    <a:gd name="T3" fmla="*/ 8 h 24"/>
                    <a:gd name="T4" fmla="*/ 0 w 33"/>
                    <a:gd name="T5" fmla="*/ 16 h 24"/>
                    <a:gd name="T6" fmla="*/ 32 w 33"/>
                    <a:gd name="T7" fmla="*/ 23 h 24"/>
                    <a:gd name="T8" fmla="*/ 32 w 33"/>
                    <a:gd name="T9" fmla="*/ 8 h 24"/>
                    <a:gd name="T10" fmla="*/ 32 w 33"/>
                    <a:gd name="T1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24">
                      <a:moveTo>
                        <a:pt x="32" y="0"/>
                      </a:moveTo>
                      <a:lnTo>
                        <a:pt x="0" y="8"/>
                      </a:lnTo>
                      <a:lnTo>
                        <a:pt x="0" y="16"/>
                      </a:lnTo>
                      <a:lnTo>
                        <a:pt x="32" y="23"/>
                      </a:lnTo>
                      <a:lnTo>
                        <a:pt x="32" y="8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478" name="Oval 654">
                  <a:extLst>
                    <a:ext uri="{FF2B5EF4-FFF2-40B4-BE49-F238E27FC236}">
                      <a16:creationId xmlns:a16="http://schemas.microsoft.com/office/drawing/2014/main" id="{EC7CB0C5-2DD0-53B6-F74F-0A711362BC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8" y="2595"/>
                  <a:ext cx="98" cy="105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grpSp>
              <p:nvGrpSpPr>
                <p:cNvPr id="78479" name="Group 655">
                  <a:extLst>
                    <a:ext uri="{FF2B5EF4-FFF2-40B4-BE49-F238E27FC236}">
                      <a16:creationId xmlns:a16="http://schemas.microsoft.com/office/drawing/2014/main" id="{0358F6A9-0E6E-20F4-D4AC-5A1FB76AA66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30" y="2627"/>
                  <a:ext cx="34" cy="41"/>
                  <a:chOff x="1830" y="2627"/>
                  <a:chExt cx="34" cy="41"/>
                </a:xfrm>
              </p:grpSpPr>
              <p:sp>
                <p:nvSpPr>
                  <p:cNvPr id="78480" name="Oval 656">
                    <a:extLst>
                      <a:ext uri="{FF2B5EF4-FFF2-40B4-BE49-F238E27FC236}">
                        <a16:creationId xmlns:a16="http://schemas.microsoft.com/office/drawing/2014/main" id="{867FBA33-D953-04BE-E9E1-C1D155635A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0" y="2627"/>
                    <a:ext cx="34" cy="4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FFFFF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481" name="Oval 657">
                    <a:extLst>
                      <a:ext uri="{FF2B5EF4-FFF2-40B4-BE49-F238E27FC236}">
                        <a16:creationId xmlns:a16="http://schemas.microsoft.com/office/drawing/2014/main" id="{3BB6BFA0-04D6-9B4E-A18E-446F17955C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8" y="2643"/>
                    <a:ext cx="18" cy="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FFFFF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78482" name="Group 658">
            <a:extLst>
              <a:ext uri="{FF2B5EF4-FFF2-40B4-BE49-F238E27FC236}">
                <a16:creationId xmlns:a16="http://schemas.microsoft.com/office/drawing/2014/main" id="{EE655CEB-30D9-07C4-1A1E-7E1FBCD2C997}"/>
              </a:ext>
            </a:extLst>
          </p:cNvPr>
          <p:cNvGrpSpPr>
            <a:grpSpLocks/>
          </p:cNvGrpSpPr>
          <p:nvPr/>
        </p:nvGrpSpPr>
        <p:grpSpPr bwMode="auto">
          <a:xfrm>
            <a:off x="6580188" y="4232275"/>
            <a:ext cx="1092200" cy="901700"/>
            <a:chOff x="3188" y="2666"/>
            <a:chExt cx="688" cy="568"/>
          </a:xfrm>
        </p:grpSpPr>
        <p:grpSp>
          <p:nvGrpSpPr>
            <p:cNvPr id="78483" name="Group 659">
              <a:extLst>
                <a:ext uri="{FF2B5EF4-FFF2-40B4-BE49-F238E27FC236}">
                  <a16:creationId xmlns:a16="http://schemas.microsoft.com/office/drawing/2014/main" id="{1B155BBD-CCAD-A70D-7AB8-1CB990E126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8" y="2738"/>
              <a:ext cx="453" cy="496"/>
              <a:chOff x="3188" y="2738"/>
              <a:chExt cx="453" cy="496"/>
            </a:xfrm>
          </p:grpSpPr>
          <p:grpSp>
            <p:nvGrpSpPr>
              <p:cNvPr id="78484" name="Group 660">
                <a:extLst>
                  <a:ext uri="{FF2B5EF4-FFF2-40B4-BE49-F238E27FC236}">
                    <a16:creationId xmlns:a16="http://schemas.microsoft.com/office/drawing/2014/main" id="{8F0BD8A0-BCB5-3DF2-5FE8-A5173684D4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8" y="2738"/>
                <a:ext cx="453" cy="496"/>
                <a:chOff x="3188" y="2738"/>
                <a:chExt cx="453" cy="496"/>
              </a:xfrm>
            </p:grpSpPr>
            <p:grpSp>
              <p:nvGrpSpPr>
                <p:cNvPr id="78485" name="Group 661">
                  <a:extLst>
                    <a:ext uri="{FF2B5EF4-FFF2-40B4-BE49-F238E27FC236}">
                      <a16:creationId xmlns:a16="http://schemas.microsoft.com/office/drawing/2014/main" id="{A7703EE1-63A7-6DA8-5DFC-BDC7F2DC0D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03" y="3061"/>
                  <a:ext cx="38" cy="34"/>
                  <a:chOff x="3603" y="3061"/>
                  <a:chExt cx="38" cy="34"/>
                </a:xfrm>
              </p:grpSpPr>
              <p:sp>
                <p:nvSpPr>
                  <p:cNvPr id="78486" name="Freeform 662">
                    <a:extLst>
                      <a:ext uri="{FF2B5EF4-FFF2-40B4-BE49-F238E27FC236}">
                        <a16:creationId xmlns:a16="http://schemas.microsoft.com/office/drawing/2014/main" id="{F734E457-E373-E821-97C6-EB4B62E298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3" y="3073"/>
                    <a:ext cx="27" cy="17"/>
                  </a:xfrm>
                  <a:custGeom>
                    <a:avLst/>
                    <a:gdLst>
                      <a:gd name="T0" fmla="*/ 26 w 27"/>
                      <a:gd name="T1" fmla="*/ 0 h 17"/>
                      <a:gd name="T2" fmla="*/ 0 w 27"/>
                      <a:gd name="T3" fmla="*/ 8 h 17"/>
                      <a:gd name="T4" fmla="*/ 0 w 27"/>
                      <a:gd name="T5" fmla="*/ 16 h 17"/>
                      <a:gd name="T6" fmla="*/ 26 w 27"/>
                      <a:gd name="T7" fmla="*/ 16 h 17"/>
                      <a:gd name="T8" fmla="*/ 26 w 27"/>
                      <a:gd name="T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" h="17">
                        <a:moveTo>
                          <a:pt x="26" y="0"/>
                        </a:moveTo>
                        <a:lnTo>
                          <a:pt x="0" y="8"/>
                        </a:lnTo>
                        <a:lnTo>
                          <a:pt x="0" y="16"/>
                        </a:lnTo>
                        <a:lnTo>
                          <a:pt x="26" y="16"/>
                        </a:lnTo>
                        <a:lnTo>
                          <a:pt x="26" y="0"/>
                        </a:lnTo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487" name="Freeform 663">
                    <a:extLst>
                      <a:ext uri="{FF2B5EF4-FFF2-40B4-BE49-F238E27FC236}">
                        <a16:creationId xmlns:a16="http://schemas.microsoft.com/office/drawing/2014/main" id="{FA7F10D5-0285-4838-1594-812C84ED55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3" y="3073"/>
                    <a:ext cx="27" cy="17"/>
                  </a:xfrm>
                  <a:custGeom>
                    <a:avLst/>
                    <a:gdLst>
                      <a:gd name="T0" fmla="*/ 26 w 27"/>
                      <a:gd name="T1" fmla="*/ 0 h 17"/>
                      <a:gd name="T2" fmla="*/ 0 w 27"/>
                      <a:gd name="T3" fmla="*/ 8 h 17"/>
                      <a:gd name="T4" fmla="*/ 0 w 27"/>
                      <a:gd name="T5" fmla="*/ 16 h 17"/>
                      <a:gd name="T6" fmla="*/ 26 w 27"/>
                      <a:gd name="T7" fmla="*/ 16 h 17"/>
                      <a:gd name="T8" fmla="*/ 26 w 27"/>
                      <a:gd name="T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" h="17">
                        <a:moveTo>
                          <a:pt x="26" y="0"/>
                        </a:moveTo>
                        <a:lnTo>
                          <a:pt x="0" y="8"/>
                        </a:lnTo>
                        <a:lnTo>
                          <a:pt x="0" y="16"/>
                        </a:lnTo>
                        <a:lnTo>
                          <a:pt x="26" y="16"/>
                        </a:lnTo>
                        <a:lnTo>
                          <a:pt x="26" y="0"/>
                        </a:lnTo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488" name="Freeform 664">
                    <a:extLst>
                      <a:ext uri="{FF2B5EF4-FFF2-40B4-BE49-F238E27FC236}">
                        <a16:creationId xmlns:a16="http://schemas.microsoft.com/office/drawing/2014/main" id="{F8DEF211-9586-F98B-5B23-BAF047F2EB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3" y="3073"/>
                    <a:ext cx="33" cy="17"/>
                  </a:xfrm>
                  <a:custGeom>
                    <a:avLst/>
                    <a:gdLst>
                      <a:gd name="T0" fmla="*/ 32 w 33"/>
                      <a:gd name="T1" fmla="*/ 0 h 17"/>
                      <a:gd name="T2" fmla="*/ 0 w 33"/>
                      <a:gd name="T3" fmla="*/ 0 h 17"/>
                      <a:gd name="T4" fmla="*/ 0 w 33"/>
                      <a:gd name="T5" fmla="*/ 16 h 17"/>
                      <a:gd name="T6" fmla="*/ 32 w 33"/>
                      <a:gd name="T7" fmla="*/ 16 h 17"/>
                      <a:gd name="T8" fmla="*/ 32 w 33"/>
                      <a:gd name="T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" h="17">
                        <a:moveTo>
                          <a:pt x="32" y="0"/>
                        </a:moveTo>
                        <a:lnTo>
                          <a:pt x="0" y="0"/>
                        </a:lnTo>
                        <a:lnTo>
                          <a:pt x="0" y="16"/>
                        </a:lnTo>
                        <a:lnTo>
                          <a:pt x="32" y="16"/>
                        </a:lnTo>
                        <a:lnTo>
                          <a:pt x="32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489" name="Oval 665">
                    <a:extLst>
                      <a:ext uri="{FF2B5EF4-FFF2-40B4-BE49-F238E27FC236}">
                        <a16:creationId xmlns:a16="http://schemas.microsoft.com/office/drawing/2014/main" id="{7EF73B8A-518A-E9B7-1C72-FE44E01A22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31" y="3061"/>
                    <a:ext cx="10" cy="34"/>
                  </a:xfrm>
                  <a:prstGeom prst="ellipse">
                    <a:avLst/>
                  </a:prstGeom>
                  <a:solidFill>
                    <a:srgbClr val="80808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490" name="Group 666">
                  <a:extLst>
                    <a:ext uri="{FF2B5EF4-FFF2-40B4-BE49-F238E27FC236}">
                      <a16:creationId xmlns:a16="http://schemas.microsoft.com/office/drawing/2014/main" id="{D6163782-6D39-9D73-A462-ACD818E0BB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88" y="2738"/>
                  <a:ext cx="424" cy="496"/>
                  <a:chOff x="3188" y="2738"/>
                  <a:chExt cx="424" cy="496"/>
                </a:xfrm>
              </p:grpSpPr>
              <p:grpSp>
                <p:nvGrpSpPr>
                  <p:cNvPr id="78491" name="Group 667">
                    <a:extLst>
                      <a:ext uri="{FF2B5EF4-FFF2-40B4-BE49-F238E27FC236}">
                        <a16:creationId xmlns:a16="http://schemas.microsoft.com/office/drawing/2014/main" id="{62709BBB-7B5A-BB57-2C79-2846038B04C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9" y="3057"/>
                    <a:ext cx="113" cy="89"/>
                    <a:chOff x="3499" y="3057"/>
                    <a:chExt cx="113" cy="89"/>
                  </a:xfrm>
                </p:grpSpPr>
                <p:sp>
                  <p:nvSpPr>
                    <p:cNvPr id="78492" name="Freeform 668">
                      <a:extLst>
                        <a:ext uri="{FF2B5EF4-FFF2-40B4-BE49-F238E27FC236}">
                          <a16:creationId xmlns:a16="http://schemas.microsoft.com/office/drawing/2014/main" id="{213F0450-FDFA-640B-656E-AD64F293E8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55" y="3057"/>
                      <a:ext cx="35" cy="17"/>
                    </a:xfrm>
                    <a:custGeom>
                      <a:avLst/>
                      <a:gdLst>
                        <a:gd name="T0" fmla="*/ 0 w 35"/>
                        <a:gd name="T1" fmla="*/ 16 h 17"/>
                        <a:gd name="T2" fmla="*/ 14 w 35"/>
                        <a:gd name="T3" fmla="*/ 8 h 17"/>
                        <a:gd name="T4" fmla="*/ 27 w 35"/>
                        <a:gd name="T5" fmla="*/ 0 h 17"/>
                        <a:gd name="T6" fmla="*/ 34 w 35"/>
                        <a:gd name="T7" fmla="*/ 0 h 17"/>
                        <a:gd name="T8" fmla="*/ 34 w 35"/>
                        <a:gd name="T9" fmla="*/ 8 h 17"/>
                        <a:gd name="T10" fmla="*/ 27 w 35"/>
                        <a:gd name="T11" fmla="*/ 8 h 17"/>
                        <a:gd name="T12" fmla="*/ 20 w 35"/>
                        <a:gd name="T13" fmla="*/ 16 h 17"/>
                        <a:gd name="T14" fmla="*/ 0 w 35"/>
                        <a:gd name="T15" fmla="*/ 16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5" h="17">
                          <a:moveTo>
                            <a:pt x="0" y="16"/>
                          </a:moveTo>
                          <a:lnTo>
                            <a:pt x="14" y="8"/>
                          </a:lnTo>
                          <a:lnTo>
                            <a:pt x="27" y="0"/>
                          </a:lnTo>
                          <a:lnTo>
                            <a:pt x="34" y="0"/>
                          </a:lnTo>
                          <a:lnTo>
                            <a:pt x="34" y="8"/>
                          </a:lnTo>
                          <a:lnTo>
                            <a:pt x="27" y="8"/>
                          </a:lnTo>
                          <a:lnTo>
                            <a:pt x="20" y="16"/>
                          </a:lnTo>
                          <a:lnTo>
                            <a:pt x="0" y="16"/>
                          </a:lnTo>
                        </a:path>
                      </a:pathLst>
                    </a:custGeom>
                    <a:solidFill>
                      <a:srgbClr val="FFBFB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93" name="Freeform 669">
                      <a:extLst>
                        <a:ext uri="{FF2B5EF4-FFF2-40B4-BE49-F238E27FC236}">
                          <a16:creationId xmlns:a16="http://schemas.microsoft.com/office/drawing/2014/main" id="{4C90E6EE-BF8B-B025-DD6B-646BDC3454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55" y="3057"/>
                      <a:ext cx="35" cy="17"/>
                    </a:xfrm>
                    <a:custGeom>
                      <a:avLst/>
                      <a:gdLst>
                        <a:gd name="T0" fmla="*/ 0 w 35"/>
                        <a:gd name="T1" fmla="*/ 16 h 17"/>
                        <a:gd name="T2" fmla="*/ 14 w 35"/>
                        <a:gd name="T3" fmla="*/ 8 h 17"/>
                        <a:gd name="T4" fmla="*/ 27 w 35"/>
                        <a:gd name="T5" fmla="*/ 0 h 17"/>
                        <a:gd name="T6" fmla="*/ 34 w 35"/>
                        <a:gd name="T7" fmla="*/ 0 h 17"/>
                        <a:gd name="T8" fmla="*/ 34 w 35"/>
                        <a:gd name="T9" fmla="*/ 8 h 17"/>
                        <a:gd name="T10" fmla="*/ 27 w 35"/>
                        <a:gd name="T11" fmla="*/ 8 h 17"/>
                        <a:gd name="T12" fmla="*/ 20 w 35"/>
                        <a:gd name="T13" fmla="*/ 16 h 17"/>
                        <a:gd name="T14" fmla="*/ 0 w 35"/>
                        <a:gd name="T15" fmla="*/ 16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5" h="17">
                          <a:moveTo>
                            <a:pt x="0" y="16"/>
                          </a:moveTo>
                          <a:lnTo>
                            <a:pt x="14" y="8"/>
                          </a:lnTo>
                          <a:lnTo>
                            <a:pt x="27" y="0"/>
                          </a:lnTo>
                          <a:lnTo>
                            <a:pt x="34" y="0"/>
                          </a:lnTo>
                          <a:lnTo>
                            <a:pt x="34" y="8"/>
                          </a:lnTo>
                          <a:lnTo>
                            <a:pt x="27" y="8"/>
                          </a:lnTo>
                          <a:lnTo>
                            <a:pt x="20" y="16"/>
                          </a:lnTo>
                          <a:lnTo>
                            <a:pt x="0" y="16"/>
                          </a:lnTo>
                        </a:path>
                      </a:pathLst>
                    </a:custGeom>
                    <a:solidFill>
                      <a:srgbClr val="FFBFB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94" name="Freeform 670">
                      <a:extLst>
                        <a:ext uri="{FF2B5EF4-FFF2-40B4-BE49-F238E27FC236}">
                          <a16:creationId xmlns:a16="http://schemas.microsoft.com/office/drawing/2014/main" id="{40387227-84F5-4D12-0DB6-DE6604D3F8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55" y="3057"/>
                      <a:ext cx="41" cy="17"/>
                    </a:xfrm>
                    <a:custGeom>
                      <a:avLst/>
                      <a:gdLst>
                        <a:gd name="T0" fmla="*/ 0 w 41"/>
                        <a:gd name="T1" fmla="*/ 16 h 17"/>
                        <a:gd name="T2" fmla="*/ 16 w 41"/>
                        <a:gd name="T3" fmla="*/ 8 h 17"/>
                        <a:gd name="T4" fmla="*/ 32 w 41"/>
                        <a:gd name="T5" fmla="*/ 0 h 17"/>
                        <a:gd name="T6" fmla="*/ 40 w 41"/>
                        <a:gd name="T7" fmla="*/ 0 h 17"/>
                        <a:gd name="T8" fmla="*/ 40 w 41"/>
                        <a:gd name="T9" fmla="*/ 8 h 17"/>
                        <a:gd name="T10" fmla="*/ 32 w 41"/>
                        <a:gd name="T11" fmla="*/ 8 h 17"/>
                        <a:gd name="T12" fmla="*/ 24 w 41"/>
                        <a:gd name="T13" fmla="*/ 16 h 17"/>
                        <a:gd name="T14" fmla="*/ 0 w 41"/>
                        <a:gd name="T15" fmla="*/ 16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1" h="17">
                          <a:moveTo>
                            <a:pt x="0" y="16"/>
                          </a:moveTo>
                          <a:lnTo>
                            <a:pt x="16" y="8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0" y="8"/>
                          </a:lnTo>
                          <a:lnTo>
                            <a:pt x="32" y="8"/>
                          </a:lnTo>
                          <a:lnTo>
                            <a:pt x="24" y="16"/>
                          </a:lnTo>
                          <a:lnTo>
                            <a:pt x="0" y="16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95" name="Freeform 671">
                      <a:extLst>
                        <a:ext uri="{FF2B5EF4-FFF2-40B4-BE49-F238E27FC236}">
                          <a16:creationId xmlns:a16="http://schemas.microsoft.com/office/drawing/2014/main" id="{1D465E5A-0AE4-81FE-E172-20F3B367AD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99" y="3065"/>
                      <a:ext cx="107" cy="75"/>
                    </a:xfrm>
                    <a:custGeom>
                      <a:avLst/>
                      <a:gdLst>
                        <a:gd name="T0" fmla="*/ 0 w 107"/>
                        <a:gd name="T1" fmla="*/ 37 h 75"/>
                        <a:gd name="T2" fmla="*/ 15 w 107"/>
                        <a:gd name="T3" fmla="*/ 37 h 75"/>
                        <a:gd name="T4" fmla="*/ 30 w 107"/>
                        <a:gd name="T5" fmla="*/ 30 h 75"/>
                        <a:gd name="T6" fmla="*/ 38 w 107"/>
                        <a:gd name="T7" fmla="*/ 22 h 75"/>
                        <a:gd name="T8" fmla="*/ 38 w 107"/>
                        <a:gd name="T9" fmla="*/ 15 h 75"/>
                        <a:gd name="T10" fmla="*/ 45 w 107"/>
                        <a:gd name="T11" fmla="*/ 15 h 75"/>
                        <a:gd name="T12" fmla="*/ 53 w 107"/>
                        <a:gd name="T13" fmla="*/ 7 h 75"/>
                        <a:gd name="T14" fmla="*/ 61 w 107"/>
                        <a:gd name="T15" fmla="*/ 0 h 75"/>
                        <a:gd name="T16" fmla="*/ 68 w 107"/>
                        <a:gd name="T17" fmla="*/ 0 h 75"/>
                        <a:gd name="T18" fmla="*/ 76 w 107"/>
                        <a:gd name="T19" fmla="*/ 0 h 75"/>
                        <a:gd name="T20" fmla="*/ 91 w 107"/>
                        <a:gd name="T21" fmla="*/ 0 h 75"/>
                        <a:gd name="T22" fmla="*/ 98 w 107"/>
                        <a:gd name="T23" fmla="*/ 0 h 75"/>
                        <a:gd name="T24" fmla="*/ 106 w 107"/>
                        <a:gd name="T25" fmla="*/ 7 h 75"/>
                        <a:gd name="T26" fmla="*/ 106 w 107"/>
                        <a:gd name="T27" fmla="*/ 15 h 75"/>
                        <a:gd name="T28" fmla="*/ 98 w 107"/>
                        <a:gd name="T29" fmla="*/ 15 h 75"/>
                        <a:gd name="T30" fmla="*/ 91 w 107"/>
                        <a:gd name="T31" fmla="*/ 15 h 75"/>
                        <a:gd name="T32" fmla="*/ 98 w 107"/>
                        <a:gd name="T33" fmla="*/ 15 h 75"/>
                        <a:gd name="T34" fmla="*/ 106 w 107"/>
                        <a:gd name="T35" fmla="*/ 15 h 75"/>
                        <a:gd name="T36" fmla="*/ 106 w 107"/>
                        <a:gd name="T37" fmla="*/ 22 h 75"/>
                        <a:gd name="T38" fmla="*/ 106 w 107"/>
                        <a:gd name="T39" fmla="*/ 30 h 75"/>
                        <a:gd name="T40" fmla="*/ 98 w 107"/>
                        <a:gd name="T41" fmla="*/ 30 h 75"/>
                        <a:gd name="T42" fmla="*/ 91 w 107"/>
                        <a:gd name="T43" fmla="*/ 30 h 75"/>
                        <a:gd name="T44" fmla="*/ 98 w 107"/>
                        <a:gd name="T45" fmla="*/ 30 h 75"/>
                        <a:gd name="T46" fmla="*/ 106 w 107"/>
                        <a:gd name="T47" fmla="*/ 30 h 75"/>
                        <a:gd name="T48" fmla="*/ 106 w 107"/>
                        <a:gd name="T49" fmla="*/ 37 h 75"/>
                        <a:gd name="T50" fmla="*/ 106 w 107"/>
                        <a:gd name="T51" fmla="*/ 44 h 75"/>
                        <a:gd name="T52" fmla="*/ 98 w 107"/>
                        <a:gd name="T53" fmla="*/ 44 h 75"/>
                        <a:gd name="T54" fmla="*/ 106 w 107"/>
                        <a:gd name="T55" fmla="*/ 44 h 75"/>
                        <a:gd name="T56" fmla="*/ 98 w 107"/>
                        <a:gd name="T57" fmla="*/ 52 h 75"/>
                        <a:gd name="T58" fmla="*/ 91 w 107"/>
                        <a:gd name="T59" fmla="*/ 52 h 75"/>
                        <a:gd name="T60" fmla="*/ 83 w 107"/>
                        <a:gd name="T61" fmla="*/ 59 h 75"/>
                        <a:gd name="T62" fmla="*/ 76 w 107"/>
                        <a:gd name="T63" fmla="*/ 59 h 75"/>
                        <a:gd name="T64" fmla="*/ 68 w 107"/>
                        <a:gd name="T65" fmla="*/ 59 h 75"/>
                        <a:gd name="T66" fmla="*/ 61 w 107"/>
                        <a:gd name="T67" fmla="*/ 52 h 75"/>
                        <a:gd name="T68" fmla="*/ 45 w 107"/>
                        <a:gd name="T69" fmla="*/ 59 h 75"/>
                        <a:gd name="T70" fmla="*/ 38 w 107"/>
                        <a:gd name="T71" fmla="*/ 67 h 75"/>
                        <a:gd name="T72" fmla="*/ 23 w 107"/>
                        <a:gd name="T73" fmla="*/ 67 h 75"/>
                        <a:gd name="T74" fmla="*/ 15 w 107"/>
                        <a:gd name="T75" fmla="*/ 74 h 75"/>
                        <a:gd name="T76" fmla="*/ 0 w 107"/>
                        <a:gd name="T77" fmla="*/ 37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07" h="75">
                          <a:moveTo>
                            <a:pt x="0" y="37"/>
                          </a:moveTo>
                          <a:lnTo>
                            <a:pt x="15" y="37"/>
                          </a:lnTo>
                          <a:lnTo>
                            <a:pt x="30" y="30"/>
                          </a:lnTo>
                          <a:lnTo>
                            <a:pt x="38" y="22"/>
                          </a:lnTo>
                          <a:lnTo>
                            <a:pt x="38" y="15"/>
                          </a:lnTo>
                          <a:lnTo>
                            <a:pt x="45" y="15"/>
                          </a:lnTo>
                          <a:lnTo>
                            <a:pt x="53" y="7"/>
                          </a:lnTo>
                          <a:lnTo>
                            <a:pt x="61" y="0"/>
                          </a:lnTo>
                          <a:lnTo>
                            <a:pt x="68" y="0"/>
                          </a:lnTo>
                          <a:lnTo>
                            <a:pt x="76" y="0"/>
                          </a:lnTo>
                          <a:lnTo>
                            <a:pt x="91" y="0"/>
                          </a:lnTo>
                          <a:lnTo>
                            <a:pt x="98" y="0"/>
                          </a:lnTo>
                          <a:lnTo>
                            <a:pt x="106" y="7"/>
                          </a:lnTo>
                          <a:lnTo>
                            <a:pt x="106" y="15"/>
                          </a:lnTo>
                          <a:lnTo>
                            <a:pt x="98" y="15"/>
                          </a:lnTo>
                          <a:lnTo>
                            <a:pt x="91" y="15"/>
                          </a:lnTo>
                          <a:lnTo>
                            <a:pt x="98" y="15"/>
                          </a:lnTo>
                          <a:lnTo>
                            <a:pt x="106" y="15"/>
                          </a:lnTo>
                          <a:lnTo>
                            <a:pt x="106" y="22"/>
                          </a:lnTo>
                          <a:lnTo>
                            <a:pt x="106" y="30"/>
                          </a:lnTo>
                          <a:lnTo>
                            <a:pt x="98" y="30"/>
                          </a:lnTo>
                          <a:lnTo>
                            <a:pt x="91" y="30"/>
                          </a:lnTo>
                          <a:lnTo>
                            <a:pt x="98" y="30"/>
                          </a:lnTo>
                          <a:lnTo>
                            <a:pt x="106" y="30"/>
                          </a:lnTo>
                          <a:lnTo>
                            <a:pt x="106" y="37"/>
                          </a:lnTo>
                          <a:lnTo>
                            <a:pt x="106" y="44"/>
                          </a:lnTo>
                          <a:lnTo>
                            <a:pt x="98" y="44"/>
                          </a:lnTo>
                          <a:lnTo>
                            <a:pt x="106" y="44"/>
                          </a:lnTo>
                          <a:lnTo>
                            <a:pt x="98" y="52"/>
                          </a:lnTo>
                          <a:lnTo>
                            <a:pt x="91" y="52"/>
                          </a:lnTo>
                          <a:lnTo>
                            <a:pt x="83" y="59"/>
                          </a:lnTo>
                          <a:lnTo>
                            <a:pt x="76" y="59"/>
                          </a:lnTo>
                          <a:lnTo>
                            <a:pt x="68" y="59"/>
                          </a:lnTo>
                          <a:lnTo>
                            <a:pt x="61" y="52"/>
                          </a:lnTo>
                          <a:lnTo>
                            <a:pt x="45" y="59"/>
                          </a:lnTo>
                          <a:lnTo>
                            <a:pt x="38" y="67"/>
                          </a:lnTo>
                          <a:lnTo>
                            <a:pt x="23" y="67"/>
                          </a:lnTo>
                          <a:lnTo>
                            <a:pt x="15" y="74"/>
                          </a:lnTo>
                          <a:lnTo>
                            <a:pt x="0" y="37"/>
                          </a:lnTo>
                        </a:path>
                      </a:pathLst>
                    </a:custGeom>
                    <a:solidFill>
                      <a:srgbClr val="FFBFB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96" name="Freeform 672">
                      <a:extLst>
                        <a:ext uri="{FF2B5EF4-FFF2-40B4-BE49-F238E27FC236}">
                          <a16:creationId xmlns:a16="http://schemas.microsoft.com/office/drawing/2014/main" id="{268AE662-AC42-DCAE-D77D-7850457E80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99" y="3065"/>
                      <a:ext cx="107" cy="75"/>
                    </a:xfrm>
                    <a:custGeom>
                      <a:avLst/>
                      <a:gdLst>
                        <a:gd name="T0" fmla="*/ 0 w 107"/>
                        <a:gd name="T1" fmla="*/ 37 h 75"/>
                        <a:gd name="T2" fmla="*/ 15 w 107"/>
                        <a:gd name="T3" fmla="*/ 37 h 75"/>
                        <a:gd name="T4" fmla="*/ 30 w 107"/>
                        <a:gd name="T5" fmla="*/ 30 h 75"/>
                        <a:gd name="T6" fmla="*/ 38 w 107"/>
                        <a:gd name="T7" fmla="*/ 22 h 75"/>
                        <a:gd name="T8" fmla="*/ 38 w 107"/>
                        <a:gd name="T9" fmla="*/ 15 h 75"/>
                        <a:gd name="T10" fmla="*/ 45 w 107"/>
                        <a:gd name="T11" fmla="*/ 15 h 75"/>
                        <a:gd name="T12" fmla="*/ 53 w 107"/>
                        <a:gd name="T13" fmla="*/ 7 h 75"/>
                        <a:gd name="T14" fmla="*/ 61 w 107"/>
                        <a:gd name="T15" fmla="*/ 0 h 75"/>
                        <a:gd name="T16" fmla="*/ 68 w 107"/>
                        <a:gd name="T17" fmla="*/ 0 h 75"/>
                        <a:gd name="T18" fmla="*/ 76 w 107"/>
                        <a:gd name="T19" fmla="*/ 0 h 75"/>
                        <a:gd name="T20" fmla="*/ 91 w 107"/>
                        <a:gd name="T21" fmla="*/ 0 h 75"/>
                        <a:gd name="T22" fmla="*/ 98 w 107"/>
                        <a:gd name="T23" fmla="*/ 0 h 75"/>
                        <a:gd name="T24" fmla="*/ 106 w 107"/>
                        <a:gd name="T25" fmla="*/ 7 h 75"/>
                        <a:gd name="T26" fmla="*/ 106 w 107"/>
                        <a:gd name="T27" fmla="*/ 15 h 75"/>
                        <a:gd name="T28" fmla="*/ 98 w 107"/>
                        <a:gd name="T29" fmla="*/ 15 h 75"/>
                        <a:gd name="T30" fmla="*/ 91 w 107"/>
                        <a:gd name="T31" fmla="*/ 15 h 75"/>
                        <a:gd name="T32" fmla="*/ 98 w 107"/>
                        <a:gd name="T33" fmla="*/ 15 h 75"/>
                        <a:gd name="T34" fmla="*/ 106 w 107"/>
                        <a:gd name="T35" fmla="*/ 15 h 75"/>
                        <a:gd name="T36" fmla="*/ 106 w 107"/>
                        <a:gd name="T37" fmla="*/ 22 h 75"/>
                        <a:gd name="T38" fmla="*/ 106 w 107"/>
                        <a:gd name="T39" fmla="*/ 30 h 75"/>
                        <a:gd name="T40" fmla="*/ 98 w 107"/>
                        <a:gd name="T41" fmla="*/ 30 h 75"/>
                        <a:gd name="T42" fmla="*/ 91 w 107"/>
                        <a:gd name="T43" fmla="*/ 30 h 75"/>
                        <a:gd name="T44" fmla="*/ 98 w 107"/>
                        <a:gd name="T45" fmla="*/ 30 h 75"/>
                        <a:gd name="T46" fmla="*/ 106 w 107"/>
                        <a:gd name="T47" fmla="*/ 30 h 75"/>
                        <a:gd name="T48" fmla="*/ 106 w 107"/>
                        <a:gd name="T49" fmla="*/ 37 h 75"/>
                        <a:gd name="T50" fmla="*/ 106 w 107"/>
                        <a:gd name="T51" fmla="*/ 44 h 75"/>
                        <a:gd name="T52" fmla="*/ 98 w 107"/>
                        <a:gd name="T53" fmla="*/ 44 h 75"/>
                        <a:gd name="T54" fmla="*/ 106 w 107"/>
                        <a:gd name="T55" fmla="*/ 44 h 75"/>
                        <a:gd name="T56" fmla="*/ 98 w 107"/>
                        <a:gd name="T57" fmla="*/ 52 h 75"/>
                        <a:gd name="T58" fmla="*/ 91 w 107"/>
                        <a:gd name="T59" fmla="*/ 52 h 75"/>
                        <a:gd name="T60" fmla="*/ 83 w 107"/>
                        <a:gd name="T61" fmla="*/ 59 h 75"/>
                        <a:gd name="T62" fmla="*/ 76 w 107"/>
                        <a:gd name="T63" fmla="*/ 59 h 75"/>
                        <a:gd name="T64" fmla="*/ 68 w 107"/>
                        <a:gd name="T65" fmla="*/ 59 h 75"/>
                        <a:gd name="T66" fmla="*/ 61 w 107"/>
                        <a:gd name="T67" fmla="*/ 52 h 75"/>
                        <a:gd name="T68" fmla="*/ 45 w 107"/>
                        <a:gd name="T69" fmla="*/ 59 h 75"/>
                        <a:gd name="T70" fmla="*/ 38 w 107"/>
                        <a:gd name="T71" fmla="*/ 67 h 75"/>
                        <a:gd name="T72" fmla="*/ 23 w 107"/>
                        <a:gd name="T73" fmla="*/ 67 h 75"/>
                        <a:gd name="T74" fmla="*/ 15 w 107"/>
                        <a:gd name="T75" fmla="*/ 74 h 75"/>
                        <a:gd name="T76" fmla="*/ 0 w 107"/>
                        <a:gd name="T77" fmla="*/ 37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07" h="75">
                          <a:moveTo>
                            <a:pt x="0" y="37"/>
                          </a:moveTo>
                          <a:lnTo>
                            <a:pt x="15" y="37"/>
                          </a:lnTo>
                          <a:lnTo>
                            <a:pt x="30" y="30"/>
                          </a:lnTo>
                          <a:lnTo>
                            <a:pt x="38" y="22"/>
                          </a:lnTo>
                          <a:lnTo>
                            <a:pt x="38" y="15"/>
                          </a:lnTo>
                          <a:lnTo>
                            <a:pt x="45" y="15"/>
                          </a:lnTo>
                          <a:lnTo>
                            <a:pt x="53" y="7"/>
                          </a:lnTo>
                          <a:lnTo>
                            <a:pt x="61" y="0"/>
                          </a:lnTo>
                          <a:lnTo>
                            <a:pt x="68" y="0"/>
                          </a:lnTo>
                          <a:lnTo>
                            <a:pt x="76" y="0"/>
                          </a:lnTo>
                          <a:lnTo>
                            <a:pt x="91" y="0"/>
                          </a:lnTo>
                          <a:lnTo>
                            <a:pt x="98" y="0"/>
                          </a:lnTo>
                          <a:lnTo>
                            <a:pt x="106" y="7"/>
                          </a:lnTo>
                          <a:lnTo>
                            <a:pt x="106" y="15"/>
                          </a:lnTo>
                          <a:lnTo>
                            <a:pt x="98" y="15"/>
                          </a:lnTo>
                          <a:lnTo>
                            <a:pt x="91" y="15"/>
                          </a:lnTo>
                          <a:lnTo>
                            <a:pt x="98" y="15"/>
                          </a:lnTo>
                          <a:lnTo>
                            <a:pt x="106" y="15"/>
                          </a:lnTo>
                          <a:lnTo>
                            <a:pt x="106" y="22"/>
                          </a:lnTo>
                          <a:lnTo>
                            <a:pt x="106" y="30"/>
                          </a:lnTo>
                          <a:lnTo>
                            <a:pt x="98" y="30"/>
                          </a:lnTo>
                          <a:lnTo>
                            <a:pt x="91" y="30"/>
                          </a:lnTo>
                          <a:lnTo>
                            <a:pt x="98" y="30"/>
                          </a:lnTo>
                          <a:lnTo>
                            <a:pt x="106" y="30"/>
                          </a:lnTo>
                          <a:lnTo>
                            <a:pt x="106" y="37"/>
                          </a:lnTo>
                          <a:lnTo>
                            <a:pt x="106" y="44"/>
                          </a:lnTo>
                          <a:lnTo>
                            <a:pt x="98" y="44"/>
                          </a:lnTo>
                          <a:lnTo>
                            <a:pt x="106" y="44"/>
                          </a:lnTo>
                          <a:lnTo>
                            <a:pt x="98" y="52"/>
                          </a:lnTo>
                          <a:lnTo>
                            <a:pt x="91" y="52"/>
                          </a:lnTo>
                          <a:lnTo>
                            <a:pt x="83" y="59"/>
                          </a:lnTo>
                          <a:lnTo>
                            <a:pt x="76" y="59"/>
                          </a:lnTo>
                          <a:lnTo>
                            <a:pt x="68" y="59"/>
                          </a:lnTo>
                          <a:lnTo>
                            <a:pt x="61" y="52"/>
                          </a:lnTo>
                          <a:lnTo>
                            <a:pt x="45" y="59"/>
                          </a:lnTo>
                          <a:lnTo>
                            <a:pt x="38" y="67"/>
                          </a:lnTo>
                          <a:lnTo>
                            <a:pt x="23" y="67"/>
                          </a:lnTo>
                          <a:lnTo>
                            <a:pt x="15" y="74"/>
                          </a:lnTo>
                          <a:lnTo>
                            <a:pt x="0" y="37"/>
                          </a:lnTo>
                        </a:path>
                      </a:pathLst>
                    </a:custGeom>
                    <a:solidFill>
                      <a:srgbClr val="FFBFB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497" name="Freeform 673">
                      <a:extLst>
                        <a:ext uri="{FF2B5EF4-FFF2-40B4-BE49-F238E27FC236}">
                          <a16:creationId xmlns:a16="http://schemas.microsoft.com/office/drawing/2014/main" id="{BEA9521F-5CD1-77EC-01D0-A77B3815D1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99" y="3065"/>
                      <a:ext cx="113" cy="81"/>
                    </a:xfrm>
                    <a:custGeom>
                      <a:avLst/>
                      <a:gdLst>
                        <a:gd name="T0" fmla="*/ 0 w 113"/>
                        <a:gd name="T1" fmla="*/ 40 h 81"/>
                        <a:gd name="T2" fmla="*/ 16 w 113"/>
                        <a:gd name="T3" fmla="*/ 32 h 81"/>
                        <a:gd name="T4" fmla="*/ 32 w 113"/>
                        <a:gd name="T5" fmla="*/ 32 h 81"/>
                        <a:gd name="T6" fmla="*/ 40 w 113"/>
                        <a:gd name="T7" fmla="*/ 24 h 81"/>
                        <a:gd name="T8" fmla="*/ 40 w 113"/>
                        <a:gd name="T9" fmla="*/ 16 h 81"/>
                        <a:gd name="T10" fmla="*/ 48 w 113"/>
                        <a:gd name="T11" fmla="*/ 8 h 81"/>
                        <a:gd name="T12" fmla="*/ 56 w 113"/>
                        <a:gd name="T13" fmla="*/ 8 h 81"/>
                        <a:gd name="T14" fmla="*/ 64 w 113"/>
                        <a:gd name="T15" fmla="*/ 0 h 81"/>
                        <a:gd name="T16" fmla="*/ 72 w 113"/>
                        <a:gd name="T17" fmla="*/ 0 h 81"/>
                        <a:gd name="T18" fmla="*/ 80 w 113"/>
                        <a:gd name="T19" fmla="*/ 0 h 81"/>
                        <a:gd name="T20" fmla="*/ 96 w 113"/>
                        <a:gd name="T21" fmla="*/ 0 h 81"/>
                        <a:gd name="T22" fmla="*/ 104 w 113"/>
                        <a:gd name="T23" fmla="*/ 0 h 81"/>
                        <a:gd name="T24" fmla="*/ 112 w 113"/>
                        <a:gd name="T25" fmla="*/ 8 h 81"/>
                        <a:gd name="T26" fmla="*/ 112 w 113"/>
                        <a:gd name="T27" fmla="*/ 16 h 81"/>
                        <a:gd name="T28" fmla="*/ 104 w 113"/>
                        <a:gd name="T29" fmla="*/ 16 h 81"/>
                        <a:gd name="T30" fmla="*/ 96 w 113"/>
                        <a:gd name="T31" fmla="*/ 16 h 81"/>
                        <a:gd name="T32" fmla="*/ 104 w 113"/>
                        <a:gd name="T33" fmla="*/ 16 h 81"/>
                        <a:gd name="T34" fmla="*/ 112 w 113"/>
                        <a:gd name="T35" fmla="*/ 16 h 81"/>
                        <a:gd name="T36" fmla="*/ 112 w 113"/>
                        <a:gd name="T37" fmla="*/ 24 h 81"/>
                        <a:gd name="T38" fmla="*/ 112 w 113"/>
                        <a:gd name="T39" fmla="*/ 32 h 81"/>
                        <a:gd name="T40" fmla="*/ 104 w 113"/>
                        <a:gd name="T41" fmla="*/ 32 h 81"/>
                        <a:gd name="T42" fmla="*/ 96 w 113"/>
                        <a:gd name="T43" fmla="*/ 32 h 81"/>
                        <a:gd name="T44" fmla="*/ 104 w 113"/>
                        <a:gd name="T45" fmla="*/ 32 h 81"/>
                        <a:gd name="T46" fmla="*/ 112 w 113"/>
                        <a:gd name="T47" fmla="*/ 32 h 81"/>
                        <a:gd name="T48" fmla="*/ 112 w 113"/>
                        <a:gd name="T49" fmla="*/ 40 h 81"/>
                        <a:gd name="T50" fmla="*/ 104 w 113"/>
                        <a:gd name="T51" fmla="*/ 48 h 81"/>
                        <a:gd name="T52" fmla="*/ 96 w 113"/>
                        <a:gd name="T53" fmla="*/ 48 h 81"/>
                        <a:gd name="T54" fmla="*/ 104 w 113"/>
                        <a:gd name="T55" fmla="*/ 48 h 81"/>
                        <a:gd name="T56" fmla="*/ 112 w 113"/>
                        <a:gd name="T57" fmla="*/ 48 h 81"/>
                        <a:gd name="T58" fmla="*/ 104 w 113"/>
                        <a:gd name="T59" fmla="*/ 56 h 81"/>
                        <a:gd name="T60" fmla="*/ 96 w 113"/>
                        <a:gd name="T61" fmla="*/ 56 h 81"/>
                        <a:gd name="T62" fmla="*/ 88 w 113"/>
                        <a:gd name="T63" fmla="*/ 56 h 81"/>
                        <a:gd name="T64" fmla="*/ 80 w 113"/>
                        <a:gd name="T65" fmla="*/ 56 h 81"/>
                        <a:gd name="T66" fmla="*/ 72 w 113"/>
                        <a:gd name="T67" fmla="*/ 56 h 81"/>
                        <a:gd name="T68" fmla="*/ 64 w 113"/>
                        <a:gd name="T69" fmla="*/ 56 h 81"/>
                        <a:gd name="T70" fmla="*/ 48 w 113"/>
                        <a:gd name="T71" fmla="*/ 64 h 81"/>
                        <a:gd name="T72" fmla="*/ 40 w 113"/>
                        <a:gd name="T73" fmla="*/ 64 h 81"/>
                        <a:gd name="T74" fmla="*/ 24 w 113"/>
                        <a:gd name="T75" fmla="*/ 72 h 81"/>
                        <a:gd name="T76" fmla="*/ 16 w 113"/>
                        <a:gd name="T77" fmla="*/ 80 h 81"/>
                        <a:gd name="T78" fmla="*/ 0 w 113"/>
                        <a:gd name="T79" fmla="*/ 4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113" h="81">
                          <a:moveTo>
                            <a:pt x="0" y="40"/>
                          </a:moveTo>
                          <a:lnTo>
                            <a:pt x="16" y="32"/>
                          </a:lnTo>
                          <a:lnTo>
                            <a:pt x="32" y="32"/>
                          </a:lnTo>
                          <a:lnTo>
                            <a:pt x="40" y="24"/>
                          </a:lnTo>
                          <a:lnTo>
                            <a:pt x="40" y="16"/>
                          </a:lnTo>
                          <a:lnTo>
                            <a:pt x="48" y="8"/>
                          </a:lnTo>
                          <a:lnTo>
                            <a:pt x="56" y="8"/>
                          </a:lnTo>
                          <a:lnTo>
                            <a:pt x="64" y="0"/>
                          </a:lnTo>
                          <a:lnTo>
                            <a:pt x="72" y="0"/>
                          </a:lnTo>
                          <a:lnTo>
                            <a:pt x="80" y="0"/>
                          </a:lnTo>
                          <a:lnTo>
                            <a:pt x="96" y="0"/>
                          </a:lnTo>
                          <a:lnTo>
                            <a:pt x="104" y="0"/>
                          </a:lnTo>
                          <a:lnTo>
                            <a:pt x="112" y="8"/>
                          </a:lnTo>
                          <a:lnTo>
                            <a:pt x="112" y="16"/>
                          </a:lnTo>
                          <a:lnTo>
                            <a:pt x="104" y="16"/>
                          </a:lnTo>
                          <a:lnTo>
                            <a:pt x="96" y="16"/>
                          </a:lnTo>
                          <a:lnTo>
                            <a:pt x="104" y="16"/>
                          </a:lnTo>
                          <a:lnTo>
                            <a:pt x="112" y="16"/>
                          </a:lnTo>
                          <a:lnTo>
                            <a:pt x="112" y="24"/>
                          </a:lnTo>
                          <a:lnTo>
                            <a:pt x="112" y="32"/>
                          </a:lnTo>
                          <a:lnTo>
                            <a:pt x="104" y="32"/>
                          </a:lnTo>
                          <a:lnTo>
                            <a:pt x="96" y="32"/>
                          </a:lnTo>
                          <a:lnTo>
                            <a:pt x="104" y="32"/>
                          </a:lnTo>
                          <a:lnTo>
                            <a:pt x="112" y="32"/>
                          </a:lnTo>
                          <a:lnTo>
                            <a:pt x="112" y="40"/>
                          </a:lnTo>
                          <a:lnTo>
                            <a:pt x="104" y="48"/>
                          </a:lnTo>
                          <a:lnTo>
                            <a:pt x="96" y="48"/>
                          </a:lnTo>
                          <a:lnTo>
                            <a:pt x="104" y="48"/>
                          </a:lnTo>
                          <a:lnTo>
                            <a:pt x="112" y="48"/>
                          </a:lnTo>
                          <a:lnTo>
                            <a:pt x="104" y="56"/>
                          </a:lnTo>
                          <a:lnTo>
                            <a:pt x="96" y="56"/>
                          </a:lnTo>
                          <a:lnTo>
                            <a:pt x="88" y="56"/>
                          </a:lnTo>
                          <a:lnTo>
                            <a:pt x="80" y="56"/>
                          </a:lnTo>
                          <a:lnTo>
                            <a:pt x="72" y="56"/>
                          </a:lnTo>
                          <a:lnTo>
                            <a:pt x="64" y="56"/>
                          </a:lnTo>
                          <a:lnTo>
                            <a:pt x="48" y="64"/>
                          </a:lnTo>
                          <a:lnTo>
                            <a:pt x="40" y="64"/>
                          </a:lnTo>
                          <a:lnTo>
                            <a:pt x="24" y="72"/>
                          </a:lnTo>
                          <a:lnTo>
                            <a:pt x="16" y="80"/>
                          </a:lnTo>
                          <a:lnTo>
                            <a:pt x="0" y="4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8498" name="Freeform 674">
                    <a:extLst>
                      <a:ext uri="{FF2B5EF4-FFF2-40B4-BE49-F238E27FC236}">
                        <a16:creationId xmlns:a16="http://schemas.microsoft.com/office/drawing/2014/main" id="{E037F203-E536-8330-1C89-3608BDDCDF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2" y="2922"/>
                    <a:ext cx="26" cy="130"/>
                  </a:xfrm>
                  <a:custGeom>
                    <a:avLst/>
                    <a:gdLst>
                      <a:gd name="T0" fmla="*/ 6 w 26"/>
                      <a:gd name="T1" fmla="*/ 0 h 130"/>
                      <a:gd name="T2" fmla="*/ 6 w 26"/>
                      <a:gd name="T3" fmla="*/ 15 h 130"/>
                      <a:gd name="T4" fmla="*/ 0 w 26"/>
                      <a:gd name="T5" fmla="*/ 23 h 130"/>
                      <a:gd name="T6" fmla="*/ 0 w 26"/>
                      <a:gd name="T7" fmla="*/ 31 h 130"/>
                      <a:gd name="T8" fmla="*/ 6 w 26"/>
                      <a:gd name="T9" fmla="*/ 31 h 130"/>
                      <a:gd name="T10" fmla="*/ 6 w 26"/>
                      <a:gd name="T11" fmla="*/ 38 h 130"/>
                      <a:gd name="T12" fmla="*/ 13 w 26"/>
                      <a:gd name="T13" fmla="*/ 38 h 130"/>
                      <a:gd name="T14" fmla="*/ 6 w 26"/>
                      <a:gd name="T15" fmla="*/ 46 h 130"/>
                      <a:gd name="T16" fmla="*/ 0 w 26"/>
                      <a:gd name="T17" fmla="*/ 61 h 130"/>
                      <a:gd name="T18" fmla="*/ 13 w 26"/>
                      <a:gd name="T19" fmla="*/ 129 h 130"/>
                      <a:gd name="T20" fmla="*/ 19 w 26"/>
                      <a:gd name="T21" fmla="*/ 98 h 130"/>
                      <a:gd name="T22" fmla="*/ 19 w 26"/>
                      <a:gd name="T23" fmla="*/ 84 h 130"/>
                      <a:gd name="T24" fmla="*/ 19 w 26"/>
                      <a:gd name="T25" fmla="*/ 69 h 130"/>
                      <a:gd name="T26" fmla="*/ 19 w 26"/>
                      <a:gd name="T27" fmla="*/ 54 h 130"/>
                      <a:gd name="T28" fmla="*/ 25 w 26"/>
                      <a:gd name="T29" fmla="*/ 46 h 130"/>
                      <a:gd name="T30" fmla="*/ 25 w 26"/>
                      <a:gd name="T31" fmla="*/ 38 h 130"/>
                      <a:gd name="T32" fmla="*/ 19 w 26"/>
                      <a:gd name="T33" fmla="*/ 38 h 130"/>
                      <a:gd name="T34" fmla="*/ 19 w 26"/>
                      <a:gd name="T35" fmla="*/ 31 h 130"/>
                      <a:gd name="T36" fmla="*/ 13 w 26"/>
                      <a:gd name="T37" fmla="*/ 31 h 130"/>
                      <a:gd name="T38" fmla="*/ 13 w 26"/>
                      <a:gd name="T39" fmla="*/ 23 h 130"/>
                      <a:gd name="T40" fmla="*/ 13 w 26"/>
                      <a:gd name="T41" fmla="*/ 15 h 130"/>
                      <a:gd name="T42" fmla="*/ 6 w 26"/>
                      <a:gd name="T43" fmla="*/ 8 h 130"/>
                      <a:gd name="T44" fmla="*/ 6 w 26"/>
                      <a:gd name="T4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6" h="130">
                        <a:moveTo>
                          <a:pt x="6" y="0"/>
                        </a:moveTo>
                        <a:lnTo>
                          <a:pt x="6" y="15"/>
                        </a:lnTo>
                        <a:lnTo>
                          <a:pt x="0" y="23"/>
                        </a:lnTo>
                        <a:lnTo>
                          <a:pt x="0" y="31"/>
                        </a:lnTo>
                        <a:lnTo>
                          <a:pt x="6" y="31"/>
                        </a:lnTo>
                        <a:lnTo>
                          <a:pt x="6" y="38"/>
                        </a:lnTo>
                        <a:lnTo>
                          <a:pt x="13" y="38"/>
                        </a:lnTo>
                        <a:lnTo>
                          <a:pt x="6" y="46"/>
                        </a:lnTo>
                        <a:lnTo>
                          <a:pt x="0" y="61"/>
                        </a:lnTo>
                        <a:lnTo>
                          <a:pt x="13" y="129"/>
                        </a:lnTo>
                        <a:lnTo>
                          <a:pt x="19" y="98"/>
                        </a:lnTo>
                        <a:lnTo>
                          <a:pt x="19" y="84"/>
                        </a:lnTo>
                        <a:lnTo>
                          <a:pt x="19" y="69"/>
                        </a:lnTo>
                        <a:lnTo>
                          <a:pt x="19" y="54"/>
                        </a:lnTo>
                        <a:lnTo>
                          <a:pt x="25" y="46"/>
                        </a:lnTo>
                        <a:lnTo>
                          <a:pt x="25" y="38"/>
                        </a:lnTo>
                        <a:lnTo>
                          <a:pt x="19" y="38"/>
                        </a:lnTo>
                        <a:lnTo>
                          <a:pt x="19" y="31"/>
                        </a:lnTo>
                        <a:lnTo>
                          <a:pt x="13" y="31"/>
                        </a:lnTo>
                        <a:lnTo>
                          <a:pt x="13" y="23"/>
                        </a:lnTo>
                        <a:lnTo>
                          <a:pt x="13" y="15"/>
                        </a:lnTo>
                        <a:lnTo>
                          <a:pt x="6" y="8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0000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499" name="Freeform 675">
                    <a:extLst>
                      <a:ext uri="{FF2B5EF4-FFF2-40B4-BE49-F238E27FC236}">
                        <a16:creationId xmlns:a16="http://schemas.microsoft.com/office/drawing/2014/main" id="{E0EB2D4D-746D-8B0C-52C3-7111462254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2" y="2922"/>
                    <a:ext cx="26" cy="130"/>
                  </a:xfrm>
                  <a:custGeom>
                    <a:avLst/>
                    <a:gdLst>
                      <a:gd name="T0" fmla="*/ 6 w 26"/>
                      <a:gd name="T1" fmla="*/ 0 h 130"/>
                      <a:gd name="T2" fmla="*/ 6 w 26"/>
                      <a:gd name="T3" fmla="*/ 15 h 130"/>
                      <a:gd name="T4" fmla="*/ 0 w 26"/>
                      <a:gd name="T5" fmla="*/ 23 h 130"/>
                      <a:gd name="T6" fmla="*/ 0 w 26"/>
                      <a:gd name="T7" fmla="*/ 31 h 130"/>
                      <a:gd name="T8" fmla="*/ 6 w 26"/>
                      <a:gd name="T9" fmla="*/ 31 h 130"/>
                      <a:gd name="T10" fmla="*/ 6 w 26"/>
                      <a:gd name="T11" fmla="*/ 38 h 130"/>
                      <a:gd name="T12" fmla="*/ 13 w 26"/>
                      <a:gd name="T13" fmla="*/ 38 h 130"/>
                      <a:gd name="T14" fmla="*/ 6 w 26"/>
                      <a:gd name="T15" fmla="*/ 46 h 130"/>
                      <a:gd name="T16" fmla="*/ 0 w 26"/>
                      <a:gd name="T17" fmla="*/ 61 h 130"/>
                      <a:gd name="T18" fmla="*/ 13 w 26"/>
                      <a:gd name="T19" fmla="*/ 129 h 130"/>
                      <a:gd name="T20" fmla="*/ 19 w 26"/>
                      <a:gd name="T21" fmla="*/ 98 h 130"/>
                      <a:gd name="T22" fmla="*/ 19 w 26"/>
                      <a:gd name="T23" fmla="*/ 84 h 130"/>
                      <a:gd name="T24" fmla="*/ 19 w 26"/>
                      <a:gd name="T25" fmla="*/ 69 h 130"/>
                      <a:gd name="T26" fmla="*/ 19 w 26"/>
                      <a:gd name="T27" fmla="*/ 54 h 130"/>
                      <a:gd name="T28" fmla="*/ 25 w 26"/>
                      <a:gd name="T29" fmla="*/ 46 h 130"/>
                      <a:gd name="T30" fmla="*/ 25 w 26"/>
                      <a:gd name="T31" fmla="*/ 38 h 130"/>
                      <a:gd name="T32" fmla="*/ 19 w 26"/>
                      <a:gd name="T33" fmla="*/ 38 h 130"/>
                      <a:gd name="T34" fmla="*/ 19 w 26"/>
                      <a:gd name="T35" fmla="*/ 31 h 130"/>
                      <a:gd name="T36" fmla="*/ 13 w 26"/>
                      <a:gd name="T37" fmla="*/ 31 h 130"/>
                      <a:gd name="T38" fmla="*/ 13 w 26"/>
                      <a:gd name="T39" fmla="*/ 23 h 130"/>
                      <a:gd name="T40" fmla="*/ 13 w 26"/>
                      <a:gd name="T41" fmla="*/ 15 h 130"/>
                      <a:gd name="T42" fmla="*/ 6 w 26"/>
                      <a:gd name="T43" fmla="*/ 8 h 130"/>
                      <a:gd name="T44" fmla="*/ 6 w 26"/>
                      <a:gd name="T45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6" h="130">
                        <a:moveTo>
                          <a:pt x="6" y="0"/>
                        </a:moveTo>
                        <a:lnTo>
                          <a:pt x="6" y="15"/>
                        </a:lnTo>
                        <a:lnTo>
                          <a:pt x="0" y="23"/>
                        </a:lnTo>
                        <a:lnTo>
                          <a:pt x="0" y="31"/>
                        </a:lnTo>
                        <a:lnTo>
                          <a:pt x="6" y="31"/>
                        </a:lnTo>
                        <a:lnTo>
                          <a:pt x="6" y="38"/>
                        </a:lnTo>
                        <a:lnTo>
                          <a:pt x="13" y="38"/>
                        </a:lnTo>
                        <a:lnTo>
                          <a:pt x="6" y="46"/>
                        </a:lnTo>
                        <a:lnTo>
                          <a:pt x="0" y="61"/>
                        </a:lnTo>
                        <a:lnTo>
                          <a:pt x="13" y="129"/>
                        </a:lnTo>
                        <a:lnTo>
                          <a:pt x="19" y="98"/>
                        </a:lnTo>
                        <a:lnTo>
                          <a:pt x="19" y="84"/>
                        </a:lnTo>
                        <a:lnTo>
                          <a:pt x="19" y="69"/>
                        </a:lnTo>
                        <a:lnTo>
                          <a:pt x="19" y="54"/>
                        </a:lnTo>
                        <a:lnTo>
                          <a:pt x="25" y="46"/>
                        </a:lnTo>
                        <a:lnTo>
                          <a:pt x="25" y="38"/>
                        </a:lnTo>
                        <a:lnTo>
                          <a:pt x="19" y="38"/>
                        </a:lnTo>
                        <a:lnTo>
                          <a:pt x="19" y="31"/>
                        </a:lnTo>
                        <a:lnTo>
                          <a:pt x="13" y="31"/>
                        </a:lnTo>
                        <a:lnTo>
                          <a:pt x="13" y="23"/>
                        </a:lnTo>
                        <a:lnTo>
                          <a:pt x="13" y="15"/>
                        </a:lnTo>
                        <a:lnTo>
                          <a:pt x="6" y="8"/>
                        </a:lnTo>
                        <a:lnTo>
                          <a:pt x="6" y="0"/>
                        </a:lnTo>
                      </a:path>
                    </a:pathLst>
                  </a:custGeom>
                  <a:solidFill>
                    <a:srgbClr val="0000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00" name="Freeform 676">
                    <a:extLst>
                      <a:ext uri="{FF2B5EF4-FFF2-40B4-BE49-F238E27FC236}">
                        <a16:creationId xmlns:a16="http://schemas.microsoft.com/office/drawing/2014/main" id="{16A7E667-1F38-52A2-2C25-260B0AC472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4" y="2922"/>
                    <a:ext cx="33" cy="136"/>
                  </a:xfrm>
                  <a:custGeom>
                    <a:avLst/>
                    <a:gdLst>
                      <a:gd name="T0" fmla="*/ 8 w 33"/>
                      <a:gd name="T1" fmla="*/ 0 h 136"/>
                      <a:gd name="T2" fmla="*/ 8 w 33"/>
                      <a:gd name="T3" fmla="*/ 16 h 136"/>
                      <a:gd name="T4" fmla="*/ 0 w 33"/>
                      <a:gd name="T5" fmla="*/ 24 h 136"/>
                      <a:gd name="T6" fmla="*/ 8 w 33"/>
                      <a:gd name="T7" fmla="*/ 32 h 136"/>
                      <a:gd name="T8" fmla="*/ 16 w 33"/>
                      <a:gd name="T9" fmla="*/ 40 h 136"/>
                      <a:gd name="T10" fmla="*/ 24 w 33"/>
                      <a:gd name="T11" fmla="*/ 40 h 136"/>
                      <a:gd name="T12" fmla="*/ 16 w 33"/>
                      <a:gd name="T13" fmla="*/ 40 h 136"/>
                      <a:gd name="T14" fmla="*/ 16 w 33"/>
                      <a:gd name="T15" fmla="*/ 48 h 136"/>
                      <a:gd name="T16" fmla="*/ 8 w 33"/>
                      <a:gd name="T17" fmla="*/ 64 h 136"/>
                      <a:gd name="T18" fmla="*/ 24 w 33"/>
                      <a:gd name="T19" fmla="*/ 135 h 136"/>
                      <a:gd name="T20" fmla="*/ 24 w 33"/>
                      <a:gd name="T21" fmla="*/ 103 h 136"/>
                      <a:gd name="T22" fmla="*/ 32 w 33"/>
                      <a:gd name="T23" fmla="*/ 88 h 136"/>
                      <a:gd name="T24" fmla="*/ 32 w 33"/>
                      <a:gd name="T25" fmla="*/ 72 h 136"/>
                      <a:gd name="T26" fmla="*/ 32 w 33"/>
                      <a:gd name="T27" fmla="*/ 56 h 136"/>
                      <a:gd name="T28" fmla="*/ 32 w 33"/>
                      <a:gd name="T29" fmla="*/ 48 h 136"/>
                      <a:gd name="T30" fmla="*/ 32 w 33"/>
                      <a:gd name="T31" fmla="*/ 40 h 136"/>
                      <a:gd name="T32" fmla="*/ 32 w 33"/>
                      <a:gd name="T33" fmla="*/ 32 h 136"/>
                      <a:gd name="T34" fmla="*/ 24 w 33"/>
                      <a:gd name="T35" fmla="*/ 32 h 136"/>
                      <a:gd name="T36" fmla="*/ 24 w 33"/>
                      <a:gd name="T37" fmla="*/ 24 h 136"/>
                      <a:gd name="T38" fmla="*/ 24 w 33"/>
                      <a:gd name="T39" fmla="*/ 16 h 136"/>
                      <a:gd name="T40" fmla="*/ 16 w 33"/>
                      <a:gd name="T41" fmla="*/ 8 h 136"/>
                      <a:gd name="T42" fmla="*/ 8 w 33"/>
                      <a:gd name="T43" fmla="*/ 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3" h="136">
                        <a:moveTo>
                          <a:pt x="8" y="0"/>
                        </a:moveTo>
                        <a:lnTo>
                          <a:pt x="8" y="16"/>
                        </a:lnTo>
                        <a:lnTo>
                          <a:pt x="0" y="24"/>
                        </a:lnTo>
                        <a:lnTo>
                          <a:pt x="8" y="32"/>
                        </a:lnTo>
                        <a:lnTo>
                          <a:pt x="16" y="40"/>
                        </a:lnTo>
                        <a:lnTo>
                          <a:pt x="24" y="40"/>
                        </a:lnTo>
                        <a:lnTo>
                          <a:pt x="16" y="40"/>
                        </a:lnTo>
                        <a:lnTo>
                          <a:pt x="16" y="48"/>
                        </a:lnTo>
                        <a:lnTo>
                          <a:pt x="8" y="64"/>
                        </a:lnTo>
                        <a:lnTo>
                          <a:pt x="24" y="135"/>
                        </a:lnTo>
                        <a:lnTo>
                          <a:pt x="24" y="103"/>
                        </a:lnTo>
                        <a:lnTo>
                          <a:pt x="32" y="88"/>
                        </a:lnTo>
                        <a:lnTo>
                          <a:pt x="32" y="72"/>
                        </a:lnTo>
                        <a:lnTo>
                          <a:pt x="32" y="56"/>
                        </a:lnTo>
                        <a:lnTo>
                          <a:pt x="32" y="48"/>
                        </a:lnTo>
                        <a:lnTo>
                          <a:pt x="32" y="40"/>
                        </a:lnTo>
                        <a:lnTo>
                          <a:pt x="32" y="32"/>
                        </a:lnTo>
                        <a:lnTo>
                          <a:pt x="24" y="32"/>
                        </a:lnTo>
                        <a:lnTo>
                          <a:pt x="24" y="24"/>
                        </a:lnTo>
                        <a:lnTo>
                          <a:pt x="24" y="16"/>
                        </a:lnTo>
                        <a:lnTo>
                          <a:pt x="16" y="8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01" name="Freeform 677">
                    <a:extLst>
                      <a:ext uri="{FF2B5EF4-FFF2-40B4-BE49-F238E27FC236}">
                        <a16:creationId xmlns:a16="http://schemas.microsoft.com/office/drawing/2014/main" id="{931782AA-0B73-AF8F-2A46-47E38D9660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0" y="2858"/>
                    <a:ext cx="75" cy="107"/>
                  </a:xfrm>
                  <a:custGeom>
                    <a:avLst/>
                    <a:gdLst>
                      <a:gd name="T0" fmla="*/ 15 w 75"/>
                      <a:gd name="T1" fmla="*/ 0 h 107"/>
                      <a:gd name="T2" fmla="*/ 0 w 75"/>
                      <a:gd name="T3" fmla="*/ 15 h 107"/>
                      <a:gd name="T4" fmla="*/ 15 w 75"/>
                      <a:gd name="T5" fmla="*/ 30 h 107"/>
                      <a:gd name="T6" fmla="*/ 30 w 75"/>
                      <a:gd name="T7" fmla="*/ 45 h 107"/>
                      <a:gd name="T8" fmla="*/ 44 w 75"/>
                      <a:gd name="T9" fmla="*/ 61 h 107"/>
                      <a:gd name="T10" fmla="*/ 52 w 75"/>
                      <a:gd name="T11" fmla="*/ 83 h 107"/>
                      <a:gd name="T12" fmla="*/ 59 w 75"/>
                      <a:gd name="T13" fmla="*/ 106 h 107"/>
                      <a:gd name="T14" fmla="*/ 59 w 75"/>
                      <a:gd name="T15" fmla="*/ 91 h 107"/>
                      <a:gd name="T16" fmla="*/ 67 w 75"/>
                      <a:gd name="T17" fmla="*/ 76 h 107"/>
                      <a:gd name="T18" fmla="*/ 74 w 75"/>
                      <a:gd name="T19" fmla="*/ 68 h 107"/>
                      <a:gd name="T20" fmla="*/ 74 w 75"/>
                      <a:gd name="T21" fmla="*/ 61 h 107"/>
                      <a:gd name="T22" fmla="*/ 67 w 75"/>
                      <a:gd name="T23" fmla="*/ 53 h 107"/>
                      <a:gd name="T24" fmla="*/ 52 w 75"/>
                      <a:gd name="T25" fmla="*/ 38 h 107"/>
                      <a:gd name="T26" fmla="*/ 37 w 75"/>
                      <a:gd name="T27" fmla="*/ 15 h 107"/>
                      <a:gd name="T28" fmla="*/ 15 w 75"/>
                      <a:gd name="T2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" h="107">
                        <a:moveTo>
                          <a:pt x="15" y="0"/>
                        </a:moveTo>
                        <a:lnTo>
                          <a:pt x="0" y="15"/>
                        </a:lnTo>
                        <a:lnTo>
                          <a:pt x="15" y="30"/>
                        </a:lnTo>
                        <a:lnTo>
                          <a:pt x="30" y="45"/>
                        </a:lnTo>
                        <a:lnTo>
                          <a:pt x="44" y="61"/>
                        </a:lnTo>
                        <a:lnTo>
                          <a:pt x="52" y="83"/>
                        </a:lnTo>
                        <a:lnTo>
                          <a:pt x="59" y="106"/>
                        </a:lnTo>
                        <a:lnTo>
                          <a:pt x="59" y="91"/>
                        </a:lnTo>
                        <a:lnTo>
                          <a:pt x="67" y="76"/>
                        </a:lnTo>
                        <a:lnTo>
                          <a:pt x="74" y="68"/>
                        </a:lnTo>
                        <a:lnTo>
                          <a:pt x="74" y="61"/>
                        </a:lnTo>
                        <a:lnTo>
                          <a:pt x="67" y="53"/>
                        </a:lnTo>
                        <a:lnTo>
                          <a:pt x="52" y="38"/>
                        </a:lnTo>
                        <a:lnTo>
                          <a:pt x="37" y="15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D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02" name="Freeform 678">
                    <a:extLst>
                      <a:ext uri="{FF2B5EF4-FFF2-40B4-BE49-F238E27FC236}">
                        <a16:creationId xmlns:a16="http://schemas.microsoft.com/office/drawing/2014/main" id="{FFBBAD76-B015-4F95-C0B9-7D6A293F2C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0" y="2858"/>
                    <a:ext cx="75" cy="107"/>
                  </a:xfrm>
                  <a:custGeom>
                    <a:avLst/>
                    <a:gdLst>
                      <a:gd name="T0" fmla="*/ 15 w 75"/>
                      <a:gd name="T1" fmla="*/ 0 h 107"/>
                      <a:gd name="T2" fmla="*/ 0 w 75"/>
                      <a:gd name="T3" fmla="*/ 15 h 107"/>
                      <a:gd name="T4" fmla="*/ 15 w 75"/>
                      <a:gd name="T5" fmla="*/ 30 h 107"/>
                      <a:gd name="T6" fmla="*/ 30 w 75"/>
                      <a:gd name="T7" fmla="*/ 45 h 107"/>
                      <a:gd name="T8" fmla="*/ 44 w 75"/>
                      <a:gd name="T9" fmla="*/ 61 h 107"/>
                      <a:gd name="T10" fmla="*/ 52 w 75"/>
                      <a:gd name="T11" fmla="*/ 83 h 107"/>
                      <a:gd name="T12" fmla="*/ 59 w 75"/>
                      <a:gd name="T13" fmla="*/ 106 h 107"/>
                      <a:gd name="T14" fmla="*/ 59 w 75"/>
                      <a:gd name="T15" fmla="*/ 91 h 107"/>
                      <a:gd name="T16" fmla="*/ 67 w 75"/>
                      <a:gd name="T17" fmla="*/ 76 h 107"/>
                      <a:gd name="T18" fmla="*/ 74 w 75"/>
                      <a:gd name="T19" fmla="*/ 68 h 107"/>
                      <a:gd name="T20" fmla="*/ 74 w 75"/>
                      <a:gd name="T21" fmla="*/ 61 h 107"/>
                      <a:gd name="T22" fmla="*/ 67 w 75"/>
                      <a:gd name="T23" fmla="*/ 53 h 107"/>
                      <a:gd name="T24" fmla="*/ 52 w 75"/>
                      <a:gd name="T25" fmla="*/ 38 h 107"/>
                      <a:gd name="T26" fmla="*/ 37 w 75"/>
                      <a:gd name="T27" fmla="*/ 15 h 107"/>
                      <a:gd name="T28" fmla="*/ 15 w 75"/>
                      <a:gd name="T2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5" h="107">
                        <a:moveTo>
                          <a:pt x="15" y="0"/>
                        </a:moveTo>
                        <a:lnTo>
                          <a:pt x="0" y="15"/>
                        </a:lnTo>
                        <a:lnTo>
                          <a:pt x="15" y="30"/>
                        </a:lnTo>
                        <a:lnTo>
                          <a:pt x="30" y="45"/>
                        </a:lnTo>
                        <a:lnTo>
                          <a:pt x="44" y="61"/>
                        </a:lnTo>
                        <a:lnTo>
                          <a:pt x="52" y="83"/>
                        </a:lnTo>
                        <a:lnTo>
                          <a:pt x="59" y="106"/>
                        </a:lnTo>
                        <a:lnTo>
                          <a:pt x="59" y="91"/>
                        </a:lnTo>
                        <a:lnTo>
                          <a:pt x="67" y="76"/>
                        </a:lnTo>
                        <a:lnTo>
                          <a:pt x="74" y="68"/>
                        </a:lnTo>
                        <a:lnTo>
                          <a:pt x="74" y="61"/>
                        </a:lnTo>
                        <a:lnTo>
                          <a:pt x="67" y="53"/>
                        </a:lnTo>
                        <a:lnTo>
                          <a:pt x="52" y="38"/>
                        </a:lnTo>
                        <a:lnTo>
                          <a:pt x="37" y="15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D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03" name="Freeform 679">
                    <a:extLst>
                      <a:ext uri="{FF2B5EF4-FFF2-40B4-BE49-F238E27FC236}">
                        <a16:creationId xmlns:a16="http://schemas.microsoft.com/office/drawing/2014/main" id="{D1C8DD6E-508A-C0F0-1649-3DF411788E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0" y="2858"/>
                    <a:ext cx="81" cy="113"/>
                  </a:xfrm>
                  <a:custGeom>
                    <a:avLst/>
                    <a:gdLst>
                      <a:gd name="T0" fmla="*/ 16 w 81"/>
                      <a:gd name="T1" fmla="*/ 0 h 113"/>
                      <a:gd name="T2" fmla="*/ 0 w 81"/>
                      <a:gd name="T3" fmla="*/ 16 h 113"/>
                      <a:gd name="T4" fmla="*/ 16 w 81"/>
                      <a:gd name="T5" fmla="*/ 32 h 113"/>
                      <a:gd name="T6" fmla="*/ 32 w 81"/>
                      <a:gd name="T7" fmla="*/ 48 h 113"/>
                      <a:gd name="T8" fmla="*/ 48 w 81"/>
                      <a:gd name="T9" fmla="*/ 64 h 113"/>
                      <a:gd name="T10" fmla="*/ 56 w 81"/>
                      <a:gd name="T11" fmla="*/ 88 h 113"/>
                      <a:gd name="T12" fmla="*/ 64 w 81"/>
                      <a:gd name="T13" fmla="*/ 112 h 113"/>
                      <a:gd name="T14" fmla="*/ 64 w 81"/>
                      <a:gd name="T15" fmla="*/ 96 h 113"/>
                      <a:gd name="T16" fmla="*/ 72 w 81"/>
                      <a:gd name="T17" fmla="*/ 80 h 113"/>
                      <a:gd name="T18" fmla="*/ 72 w 81"/>
                      <a:gd name="T19" fmla="*/ 72 h 113"/>
                      <a:gd name="T20" fmla="*/ 80 w 81"/>
                      <a:gd name="T21" fmla="*/ 64 h 113"/>
                      <a:gd name="T22" fmla="*/ 64 w 81"/>
                      <a:gd name="T23" fmla="*/ 48 h 113"/>
                      <a:gd name="T24" fmla="*/ 56 w 81"/>
                      <a:gd name="T25" fmla="*/ 32 h 113"/>
                      <a:gd name="T26" fmla="*/ 40 w 81"/>
                      <a:gd name="T27" fmla="*/ 16 h 113"/>
                      <a:gd name="T28" fmla="*/ 16 w 81"/>
                      <a:gd name="T29" fmla="*/ 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1" h="113">
                        <a:moveTo>
                          <a:pt x="16" y="0"/>
                        </a:moveTo>
                        <a:lnTo>
                          <a:pt x="0" y="16"/>
                        </a:lnTo>
                        <a:lnTo>
                          <a:pt x="16" y="32"/>
                        </a:lnTo>
                        <a:lnTo>
                          <a:pt x="32" y="48"/>
                        </a:lnTo>
                        <a:lnTo>
                          <a:pt x="48" y="64"/>
                        </a:lnTo>
                        <a:lnTo>
                          <a:pt x="56" y="88"/>
                        </a:lnTo>
                        <a:lnTo>
                          <a:pt x="64" y="112"/>
                        </a:lnTo>
                        <a:lnTo>
                          <a:pt x="64" y="96"/>
                        </a:lnTo>
                        <a:lnTo>
                          <a:pt x="72" y="80"/>
                        </a:lnTo>
                        <a:lnTo>
                          <a:pt x="72" y="72"/>
                        </a:lnTo>
                        <a:lnTo>
                          <a:pt x="80" y="64"/>
                        </a:lnTo>
                        <a:lnTo>
                          <a:pt x="64" y="48"/>
                        </a:lnTo>
                        <a:lnTo>
                          <a:pt x="56" y="32"/>
                        </a:lnTo>
                        <a:lnTo>
                          <a:pt x="40" y="16"/>
                        </a:lnTo>
                        <a:lnTo>
                          <a:pt x="16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04" name="Freeform 680">
                    <a:extLst>
                      <a:ext uri="{FF2B5EF4-FFF2-40B4-BE49-F238E27FC236}">
                        <a16:creationId xmlns:a16="http://schemas.microsoft.com/office/drawing/2014/main" id="{D82C25A2-C9F3-D94E-9E27-5C83C3141F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8" y="2738"/>
                    <a:ext cx="154" cy="187"/>
                  </a:xfrm>
                  <a:custGeom>
                    <a:avLst/>
                    <a:gdLst>
                      <a:gd name="T0" fmla="*/ 122 w 154"/>
                      <a:gd name="T1" fmla="*/ 23 h 187"/>
                      <a:gd name="T2" fmla="*/ 107 w 154"/>
                      <a:gd name="T3" fmla="*/ 16 h 187"/>
                      <a:gd name="T4" fmla="*/ 99 w 154"/>
                      <a:gd name="T5" fmla="*/ 8 h 187"/>
                      <a:gd name="T6" fmla="*/ 85 w 154"/>
                      <a:gd name="T7" fmla="*/ 0 h 187"/>
                      <a:gd name="T8" fmla="*/ 69 w 154"/>
                      <a:gd name="T9" fmla="*/ 0 h 187"/>
                      <a:gd name="T10" fmla="*/ 54 w 154"/>
                      <a:gd name="T11" fmla="*/ 0 h 187"/>
                      <a:gd name="T12" fmla="*/ 38 w 154"/>
                      <a:gd name="T13" fmla="*/ 8 h 187"/>
                      <a:gd name="T14" fmla="*/ 23 w 154"/>
                      <a:gd name="T15" fmla="*/ 16 h 187"/>
                      <a:gd name="T16" fmla="*/ 15 w 154"/>
                      <a:gd name="T17" fmla="*/ 23 h 187"/>
                      <a:gd name="T18" fmla="*/ 0 w 154"/>
                      <a:gd name="T19" fmla="*/ 47 h 187"/>
                      <a:gd name="T20" fmla="*/ 0 w 154"/>
                      <a:gd name="T21" fmla="*/ 54 h 187"/>
                      <a:gd name="T22" fmla="*/ 0 w 154"/>
                      <a:gd name="T23" fmla="*/ 70 h 187"/>
                      <a:gd name="T24" fmla="*/ 0 w 154"/>
                      <a:gd name="T25" fmla="*/ 78 h 187"/>
                      <a:gd name="T26" fmla="*/ 8 w 154"/>
                      <a:gd name="T27" fmla="*/ 93 h 187"/>
                      <a:gd name="T28" fmla="*/ 8 w 154"/>
                      <a:gd name="T29" fmla="*/ 101 h 187"/>
                      <a:gd name="T30" fmla="*/ 8 w 154"/>
                      <a:gd name="T31" fmla="*/ 116 h 187"/>
                      <a:gd name="T32" fmla="*/ 23 w 154"/>
                      <a:gd name="T33" fmla="*/ 132 h 187"/>
                      <a:gd name="T34" fmla="*/ 46 w 154"/>
                      <a:gd name="T35" fmla="*/ 155 h 187"/>
                      <a:gd name="T36" fmla="*/ 69 w 154"/>
                      <a:gd name="T37" fmla="*/ 178 h 187"/>
                      <a:gd name="T38" fmla="*/ 77 w 154"/>
                      <a:gd name="T39" fmla="*/ 186 h 187"/>
                      <a:gd name="T40" fmla="*/ 85 w 154"/>
                      <a:gd name="T41" fmla="*/ 186 h 187"/>
                      <a:gd name="T42" fmla="*/ 91 w 154"/>
                      <a:gd name="T43" fmla="*/ 186 h 187"/>
                      <a:gd name="T44" fmla="*/ 99 w 154"/>
                      <a:gd name="T45" fmla="*/ 186 h 187"/>
                      <a:gd name="T46" fmla="*/ 107 w 154"/>
                      <a:gd name="T47" fmla="*/ 186 h 187"/>
                      <a:gd name="T48" fmla="*/ 115 w 154"/>
                      <a:gd name="T49" fmla="*/ 186 h 187"/>
                      <a:gd name="T50" fmla="*/ 115 w 154"/>
                      <a:gd name="T51" fmla="*/ 178 h 187"/>
                      <a:gd name="T52" fmla="*/ 115 w 154"/>
                      <a:gd name="T53" fmla="*/ 171 h 187"/>
                      <a:gd name="T54" fmla="*/ 115 w 154"/>
                      <a:gd name="T55" fmla="*/ 163 h 187"/>
                      <a:gd name="T56" fmla="*/ 122 w 154"/>
                      <a:gd name="T57" fmla="*/ 163 h 187"/>
                      <a:gd name="T58" fmla="*/ 122 w 154"/>
                      <a:gd name="T59" fmla="*/ 155 h 187"/>
                      <a:gd name="T60" fmla="*/ 130 w 154"/>
                      <a:gd name="T61" fmla="*/ 155 h 187"/>
                      <a:gd name="T62" fmla="*/ 130 w 154"/>
                      <a:gd name="T63" fmla="*/ 147 h 187"/>
                      <a:gd name="T64" fmla="*/ 130 w 154"/>
                      <a:gd name="T65" fmla="*/ 140 h 187"/>
                      <a:gd name="T66" fmla="*/ 138 w 154"/>
                      <a:gd name="T67" fmla="*/ 147 h 187"/>
                      <a:gd name="T68" fmla="*/ 145 w 154"/>
                      <a:gd name="T69" fmla="*/ 147 h 187"/>
                      <a:gd name="T70" fmla="*/ 145 w 154"/>
                      <a:gd name="T71" fmla="*/ 140 h 187"/>
                      <a:gd name="T72" fmla="*/ 145 w 154"/>
                      <a:gd name="T73" fmla="*/ 132 h 187"/>
                      <a:gd name="T74" fmla="*/ 145 w 154"/>
                      <a:gd name="T75" fmla="*/ 116 h 187"/>
                      <a:gd name="T76" fmla="*/ 145 w 154"/>
                      <a:gd name="T77" fmla="*/ 109 h 187"/>
                      <a:gd name="T78" fmla="*/ 145 w 154"/>
                      <a:gd name="T79" fmla="*/ 101 h 187"/>
                      <a:gd name="T80" fmla="*/ 153 w 154"/>
                      <a:gd name="T81" fmla="*/ 101 h 187"/>
                      <a:gd name="T82" fmla="*/ 153 w 154"/>
                      <a:gd name="T83" fmla="*/ 93 h 187"/>
                      <a:gd name="T84" fmla="*/ 153 w 154"/>
                      <a:gd name="T85" fmla="*/ 85 h 187"/>
                      <a:gd name="T86" fmla="*/ 153 w 154"/>
                      <a:gd name="T87" fmla="*/ 70 h 187"/>
                      <a:gd name="T88" fmla="*/ 153 w 154"/>
                      <a:gd name="T89" fmla="*/ 62 h 187"/>
                      <a:gd name="T90" fmla="*/ 153 w 154"/>
                      <a:gd name="T91" fmla="*/ 54 h 187"/>
                      <a:gd name="T92" fmla="*/ 145 w 154"/>
                      <a:gd name="T93" fmla="*/ 47 h 187"/>
                      <a:gd name="T94" fmla="*/ 145 w 154"/>
                      <a:gd name="T95" fmla="*/ 39 h 187"/>
                      <a:gd name="T96" fmla="*/ 130 w 154"/>
                      <a:gd name="T97" fmla="*/ 31 h 187"/>
                      <a:gd name="T98" fmla="*/ 122 w 154"/>
                      <a:gd name="T99" fmla="*/ 23 h 1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54" h="187">
                        <a:moveTo>
                          <a:pt x="122" y="23"/>
                        </a:moveTo>
                        <a:lnTo>
                          <a:pt x="107" y="16"/>
                        </a:lnTo>
                        <a:lnTo>
                          <a:pt x="99" y="8"/>
                        </a:lnTo>
                        <a:lnTo>
                          <a:pt x="85" y="0"/>
                        </a:lnTo>
                        <a:lnTo>
                          <a:pt x="69" y="0"/>
                        </a:lnTo>
                        <a:lnTo>
                          <a:pt x="54" y="0"/>
                        </a:lnTo>
                        <a:lnTo>
                          <a:pt x="38" y="8"/>
                        </a:lnTo>
                        <a:lnTo>
                          <a:pt x="23" y="16"/>
                        </a:lnTo>
                        <a:lnTo>
                          <a:pt x="15" y="23"/>
                        </a:lnTo>
                        <a:lnTo>
                          <a:pt x="0" y="47"/>
                        </a:lnTo>
                        <a:lnTo>
                          <a:pt x="0" y="54"/>
                        </a:lnTo>
                        <a:lnTo>
                          <a:pt x="0" y="70"/>
                        </a:lnTo>
                        <a:lnTo>
                          <a:pt x="0" y="78"/>
                        </a:lnTo>
                        <a:lnTo>
                          <a:pt x="8" y="93"/>
                        </a:lnTo>
                        <a:lnTo>
                          <a:pt x="8" y="101"/>
                        </a:lnTo>
                        <a:lnTo>
                          <a:pt x="8" y="116"/>
                        </a:lnTo>
                        <a:lnTo>
                          <a:pt x="23" y="132"/>
                        </a:lnTo>
                        <a:lnTo>
                          <a:pt x="46" y="155"/>
                        </a:lnTo>
                        <a:lnTo>
                          <a:pt x="69" y="178"/>
                        </a:lnTo>
                        <a:lnTo>
                          <a:pt x="77" y="186"/>
                        </a:lnTo>
                        <a:lnTo>
                          <a:pt x="85" y="186"/>
                        </a:lnTo>
                        <a:lnTo>
                          <a:pt x="91" y="186"/>
                        </a:lnTo>
                        <a:lnTo>
                          <a:pt x="99" y="186"/>
                        </a:lnTo>
                        <a:lnTo>
                          <a:pt x="107" y="186"/>
                        </a:lnTo>
                        <a:lnTo>
                          <a:pt x="115" y="186"/>
                        </a:lnTo>
                        <a:lnTo>
                          <a:pt x="115" y="178"/>
                        </a:lnTo>
                        <a:lnTo>
                          <a:pt x="115" y="171"/>
                        </a:lnTo>
                        <a:lnTo>
                          <a:pt x="115" y="163"/>
                        </a:lnTo>
                        <a:lnTo>
                          <a:pt x="122" y="163"/>
                        </a:lnTo>
                        <a:lnTo>
                          <a:pt x="122" y="155"/>
                        </a:lnTo>
                        <a:lnTo>
                          <a:pt x="130" y="155"/>
                        </a:lnTo>
                        <a:lnTo>
                          <a:pt x="130" y="147"/>
                        </a:lnTo>
                        <a:lnTo>
                          <a:pt x="130" y="140"/>
                        </a:lnTo>
                        <a:lnTo>
                          <a:pt x="138" y="147"/>
                        </a:lnTo>
                        <a:lnTo>
                          <a:pt x="145" y="147"/>
                        </a:lnTo>
                        <a:lnTo>
                          <a:pt x="145" y="140"/>
                        </a:lnTo>
                        <a:lnTo>
                          <a:pt x="145" y="132"/>
                        </a:lnTo>
                        <a:lnTo>
                          <a:pt x="145" y="116"/>
                        </a:lnTo>
                        <a:lnTo>
                          <a:pt x="145" y="109"/>
                        </a:lnTo>
                        <a:lnTo>
                          <a:pt x="145" y="101"/>
                        </a:lnTo>
                        <a:lnTo>
                          <a:pt x="153" y="101"/>
                        </a:lnTo>
                        <a:lnTo>
                          <a:pt x="153" y="93"/>
                        </a:lnTo>
                        <a:lnTo>
                          <a:pt x="153" y="85"/>
                        </a:lnTo>
                        <a:lnTo>
                          <a:pt x="153" y="70"/>
                        </a:lnTo>
                        <a:lnTo>
                          <a:pt x="153" y="62"/>
                        </a:lnTo>
                        <a:lnTo>
                          <a:pt x="153" y="54"/>
                        </a:lnTo>
                        <a:lnTo>
                          <a:pt x="145" y="47"/>
                        </a:lnTo>
                        <a:lnTo>
                          <a:pt x="145" y="39"/>
                        </a:lnTo>
                        <a:lnTo>
                          <a:pt x="130" y="31"/>
                        </a:lnTo>
                        <a:lnTo>
                          <a:pt x="122" y="23"/>
                        </a:lnTo>
                      </a:path>
                    </a:pathLst>
                  </a:custGeom>
                  <a:solidFill>
                    <a:srgbClr val="FFB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05" name="Freeform 681">
                    <a:extLst>
                      <a:ext uri="{FF2B5EF4-FFF2-40B4-BE49-F238E27FC236}">
                        <a16:creationId xmlns:a16="http://schemas.microsoft.com/office/drawing/2014/main" id="{31F719C7-08ED-D9DD-9E57-D4B9811858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8" y="2738"/>
                    <a:ext cx="154" cy="187"/>
                  </a:xfrm>
                  <a:custGeom>
                    <a:avLst/>
                    <a:gdLst>
                      <a:gd name="T0" fmla="*/ 122 w 154"/>
                      <a:gd name="T1" fmla="*/ 23 h 187"/>
                      <a:gd name="T2" fmla="*/ 107 w 154"/>
                      <a:gd name="T3" fmla="*/ 16 h 187"/>
                      <a:gd name="T4" fmla="*/ 99 w 154"/>
                      <a:gd name="T5" fmla="*/ 8 h 187"/>
                      <a:gd name="T6" fmla="*/ 85 w 154"/>
                      <a:gd name="T7" fmla="*/ 0 h 187"/>
                      <a:gd name="T8" fmla="*/ 69 w 154"/>
                      <a:gd name="T9" fmla="*/ 0 h 187"/>
                      <a:gd name="T10" fmla="*/ 54 w 154"/>
                      <a:gd name="T11" fmla="*/ 0 h 187"/>
                      <a:gd name="T12" fmla="*/ 38 w 154"/>
                      <a:gd name="T13" fmla="*/ 8 h 187"/>
                      <a:gd name="T14" fmla="*/ 23 w 154"/>
                      <a:gd name="T15" fmla="*/ 16 h 187"/>
                      <a:gd name="T16" fmla="*/ 15 w 154"/>
                      <a:gd name="T17" fmla="*/ 23 h 187"/>
                      <a:gd name="T18" fmla="*/ 0 w 154"/>
                      <a:gd name="T19" fmla="*/ 47 h 187"/>
                      <a:gd name="T20" fmla="*/ 0 w 154"/>
                      <a:gd name="T21" fmla="*/ 54 h 187"/>
                      <a:gd name="T22" fmla="*/ 0 w 154"/>
                      <a:gd name="T23" fmla="*/ 70 h 187"/>
                      <a:gd name="T24" fmla="*/ 0 w 154"/>
                      <a:gd name="T25" fmla="*/ 78 h 187"/>
                      <a:gd name="T26" fmla="*/ 8 w 154"/>
                      <a:gd name="T27" fmla="*/ 93 h 187"/>
                      <a:gd name="T28" fmla="*/ 8 w 154"/>
                      <a:gd name="T29" fmla="*/ 101 h 187"/>
                      <a:gd name="T30" fmla="*/ 8 w 154"/>
                      <a:gd name="T31" fmla="*/ 116 h 187"/>
                      <a:gd name="T32" fmla="*/ 23 w 154"/>
                      <a:gd name="T33" fmla="*/ 132 h 187"/>
                      <a:gd name="T34" fmla="*/ 46 w 154"/>
                      <a:gd name="T35" fmla="*/ 155 h 187"/>
                      <a:gd name="T36" fmla="*/ 69 w 154"/>
                      <a:gd name="T37" fmla="*/ 178 h 187"/>
                      <a:gd name="T38" fmla="*/ 77 w 154"/>
                      <a:gd name="T39" fmla="*/ 186 h 187"/>
                      <a:gd name="T40" fmla="*/ 85 w 154"/>
                      <a:gd name="T41" fmla="*/ 186 h 187"/>
                      <a:gd name="T42" fmla="*/ 91 w 154"/>
                      <a:gd name="T43" fmla="*/ 186 h 187"/>
                      <a:gd name="T44" fmla="*/ 99 w 154"/>
                      <a:gd name="T45" fmla="*/ 186 h 187"/>
                      <a:gd name="T46" fmla="*/ 107 w 154"/>
                      <a:gd name="T47" fmla="*/ 186 h 187"/>
                      <a:gd name="T48" fmla="*/ 115 w 154"/>
                      <a:gd name="T49" fmla="*/ 186 h 187"/>
                      <a:gd name="T50" fmla="*/ 115 w 154"/>
                      <a:gd name="T51" fmla="*/ 178 h 187"/>
                      <a:gd name="T52" fmla="*/ 115 w 154"/>
                      <a:gd name="T53" fmla="*/ 171 h 187"/>
                      <a:gd name="T54" fmla="*/ 115 w 154"/>
                      <a:gd name="T55" fmla="*/ 163 h 187"/>
                      <a:gd name="T56" fmla="*/ 122 w 154"/>
                      <a:gd name="T57" fmla="*/ 163 h 187"/>
                      <a:gd name="T58" fmla="*/ 122 w 154"/>
                      <a:gd name="T59" fmla="*/ 155 h 187"/>
                      <a:gd name="T60" fmla="*/ 130 w 154"/>
                      <a:gd name="T61" fmla="*/ 155 h 187"/>
                      <a:gd name="T62" fmla="*/ 130 w 154"/>
                      <a:gd name="T63" fmla="*/ 147 h 187"/>
                      <a:gd name="T64" fmla="*/ 130 w 154"/>
                      <a:gd name="T65" fmla="*/ 140 h 187"/>
                      <a:gd name="T66" fmla="*/ 138 w 154"/>
                      <a:gd name="T67" fmla="*/ 147 h 187"/>
                      <a:gd name="T68" fmla="*/ 145 w 154"/>
                      <a:gd name="T69" fmla="*/ 147 h 187"/>
                      <a:gd name="T70" fmla="*/ 145 w 154"/>
                      <a:gd name="T71" fmla="*/ 140 h 187"/>
                      <a:gd name="T72" fmla="*/ 145 w 154"/>
                      <a:gd name="T73" fmla="*/ 132 h 187"/>
                      <a:gd name="T74" fmla="*/ 145 w 154"/>
                      <a:gd name="T75" fmla="*/ 116 h 187"/>
                      <a:gd name="T76" fmla="*/ 145 w 154"/>
                      <a:gd name="T77" fmla="*/ 109 h 187"/>
                      <a:gd name="T78" fmla="*/ 145 w 154"/>
                      <a:gd name="T79" fmla="*/ 101 h 187"/>
                      <a:gd name="T80" fmla="*/ 153 w 154"/>
                      <a:gd name="T81" fmla="*/ 101 h 187"/>
                      <a:gd name="T82" fmla="*/ 153 w 154"/>
                      <a:gd name="T83" fmla="*/ 93 h 187"/>
                      <a:gd name="T84" fmla="*/ 153 w 154"/>
                      <a:gd name="T85" fmla="*/ 85 h 187"/>
                      <a:gd name="T86" fmla="*/ 153 w 154"/>
                      <a:gd name="T87" fmla="*/ 70 h 187"/>
                      <a:gd name="T88" fmla="*/ 153 w 154"/>
                      <a:gd name="T89" fmla="*/ 62 h 187"/>
                      <a:gd name="T90" fmla="*/ 153 w 154"/>
                      <a:gd name="T91" fmla="*/ 54 h 187"/>
                      <a:gd name="T92" fmla="*/ 145 w 154"/>
                      <a:gd name="T93" fmla="*/ 47 h 187"/>
                      <a:gd name="T94" fmla="*/ 145 w 154"/>
                      <a:gd name="T95" fmla="*/ 39 h 187"/>
                      <a:gd name="T96" fmla="*/ 130 w 154"/>
                      <a:gd name="T97" fmla="*/ 31 h 187"/>
                      <a:gd name="T98" fmla="*/ 122 w 154"/>
                      <a:gd name="T99" fmla="*/ 23 h 1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54" h="187">
                        <a:moveTo>
                          <a:pt x="122" y="23"/>
                        </a:moveTo>
                        <a:lnTo>
                          <a:pt x="107" y="16"/>
                        </a:lnTo>
                        <a:lnTo>
                          <a:pt x="99" y="8"/>
                        </a:lnTo>
                        <a:lnTo>
                          <a:pt x="85" y="0"/>
                        </a:lnTo>
                        <a:lnTo>
                          <a:pt x="69" y="0"/>
                        </a:lnTo>
                        <a:lnTo>
                          <a:pt x="54" y="0"/>
                        </a:lnTo>
                        <a:lnTo>
                          <a:pt x="38" y="8"/>
                        </a:lnTo>
                        <a:lnTo>
                          <a:pt x="23" y="16"/>
                        </a:lnTo>
                        <a:lnTo>
                          <a:pt x="15" y="23"/>
                        </a:lnTo>
                        <a:lnTo>
                          <a:pt x="0" y="47"/>
                        </a:lnTo>
                        <a:lnTo>
                          <a:pt x="0" y="54"/>
                        </a:lnTo>
                        <a:lnTo>
                          <a:pt x="0" y="70"/>
                        </a:lnTo>
                        <a:lnTo>
                          <a:pt x="0" y="78"/>
                        </a:lnTo>
                        <a:lnTo>
                          <a:pt x="8" y="93"/>
                        </a:lnTo>
                        <a:lnTo>
                          <a:pt x="8" y="101"/>
                        </a:lnTo>
                        <a:lnTo>
                          <a:pt x="8" y="116"/>
                        </a:lnTo>
                        <a:lnTo>
                          <a:pt x="23" y="132"/>
                        </a:lnTo>
                        <a:lnTo>
                          <a:pt x="46" y="155"/>
                        </a:lnTo>
                        <a:lnTo>
                          <a:pt x="69" y="178"/>
                        </a:lnTo>
                        <a:lnTo>
                          <a:pt x="77" y="186"/>
                        </a:lnTo>
                        <a:lnTo>
                          <a:pt x="85" y="186"/>
                        </a:lnTo>
                        <a:lnTo>
                          <a:pt x="91" y="186"/>
                        </a:lnTo>
                        <a:lnTo>
                          <a:pt x="99" y="186"/>
                        </a:lnTo>
                        <a:lnTo>
                          <a:pt x="107" y="186"/>
                        </a:lnTo>
                        <a:lnTo>
                          <a:pt x="115" y="186"/>
                        </a:lnTo>
                        <a:lnTo>
                          <a:pt x="115" y="178"/>
                        </a:lnTo>
                        <a:lnTo>
                          <a:pt x="115" y="171"/>
                        </a:lnTo>
                        <a:lnTo>
                          <a:pt x="115" y="163"/>
                        </a:lnTo>
                        <a:lnTo>
                          <a:pt x="122" y="163"/>
                        </a:lnTo>
                        <a:lnTo>
                          <a:pt x="122" y="155"/>
                        </a:lnTo>
                        <a:lnTo>
                          <a:pt x="130" y="155"/>
                        </a:lnTo>
                        <a:lnTo>
                          <a:pt x="130" y="147"/>
                        </a:lnTo>
                        <a:lnTo>
                          <a:pt x="130" y="140"/>
                        </a:lnTo>
                        <a:lnTo>
                          <a:pt x="138" y="147"/>
                        </a:lnTo>
                        <a:lnTo>
                          <a:pt x="145" y="147"/>
                        </a:lnTo>
                        <a:lnTo>
                          <a:pt x="145" y="140"/>
                        </a:lnTo>
                        <a:lnTo>
                          <a:pt x="145" y="132"/>
                        </a:lnTo>
                        <a:lnTo>
                          <a:pt x="145" y="116"/>
                        </a:lnTo>
                        <a:lnTo>
                          <a:pt x="145" y="109"/>
                        </a:lnTo>
                        <a:lnTo>
                          <a:pt x="145" y="101"/>
                        </a:lnTo>
                        <a:lnTo>
                          <a:pt x="153" y="101"/>
                        </a:lnTo>
                        <a:lnTo>
                          <a:pt x="153" y="93"/>
                        </a:lnTo>
                        <a:lnTo>
                          <a:pt x="153" y="85"/>
                        </a:lnTo>
                        <a:lnTo>
                          <a:pt x="153" y="70"/>
                        </a:lnTo>
                        <a:lnTo>
                          <a:pt x="153" y="62"/>
                        </a:lnTo>
                        <a:lnTo>
                          <a:pt x="153" y="54"/>
                        </a:lnTo>
                        <a:lnTo>
                          <a:pt x="145" y="47"/>
                        </a:lnTo>
                        <a:lnTo>
                          <a:pt x="145" y="39"/>
                        </a:lnTo>
                        <a:lnTo>
                          <a:pt x="130" y="31"/>
                        </a:lnTo>
                        <a:lnTo>
                          <a:pt x="122" y="23"/>
                        </a:lnTo>
                      </a:path>
                    </a:pathLst>
                  </a:custGeom>
                  <a:solidFill>
                    <a:srgbClr val="FFBFB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06" name="Freeform 682">
                    <a:extLst>
                      <a:ext uri="{FF2B5EF4-FFF2-40B4-BE49-F238E27FC236}">
                        <a16:creationId xmlns:a16="http://schemas.microsoft.com/office/drawing/2014/main" id="{8E641AC4-4506-CD0F-510E-09A0F9DB13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8" y="2738"/>
                    <a:ext cx="160" cy="193"/>
                  </a:xfrm>
                  <a:custGeom>
                    <a:avLst/>
                    <a:gdLst>
                      <a:gd name="T0" fmla="*/ 127 w 160"/>
                      <a:gd name="T1" fmla="*/ 16 h 193"/>
                      <a:gd name="T2" fmla="*/ 111 w 160"/>
                      <a:gd name="T3" fmla="*/ 8 h 193"/>
                      <a:gd name="T4" fmla="*/ 103 w 160"/>
                      <a:gd name="T5" fmla="*/ 8 h 193"/>
                      <a:gd name="T6" fmla="*/ 88 w 160"/>
                      <a:gd name="T7" fmla="*/ 0 h 193"/>
                      <a:gd name="T8" fmla="*/ 72 w 160"/>
                      <a:gd name="T9" fmla="*/ 0 h 193"/>
                      <a:gd name="T10" fmla="*/ 56 w 160"/>
                      <a:gd name="T11" fmla="*/ 0 h 193"/>
                      <a:gd name="T12" fmla="*/ 40 w 160"/>
                      <a:gd name="T13" fmla="*/ 8 h 193"/>
                      <a:gd name="T14" fmla="*/ 24 w 160"/>
                      <a:gd name="T15" fmla="*/ 16 h 193"/>
                      <a:gd name="T16" fmla="*/ 8 w 160"/>
                      <a:gd name="T17" fmla="*/ 24 h 193"/>
                      <a:gd name="T18" fmla="*/ 0 w 160"/>
                      <a:gd name="T19" fmla="*/ 40 h 193"/>
                      <a:gd name="T20" fmla="*/ 0 w 160"/>
                      <a:gd name="T21" fmla="*/ 56 h 193"/>
                      <a:gd name="T22" fmla="*/ 0 w 160"/>
                      <a:gd name="T23" fmla="*/ 72 h 193"/>
                      <a:gd name="T24" fmla="*/ 0 w 160"/>
                      <a:gd name="T25" fmla="*/ 80 h 193"/>
                      <a:gd name="T26" fmla="*/ 8 w 160"/>
                      <a:gd name="T27" fmla="*/ 96 h 193"/>
                      <a:gd name="T28" fmla="*/ 8 w 160"/>
                      <a:gd name="T29" fmla="*/ 104 h 193"/>
                      <a:gd name="T30" fmla="*/ 0 w 160"/>
                      <a:gd name="T31" fmla="*/ 120 h 193"/>
                      <a:gd name="T32" fmla="*/ 24 w 160"/>
                      <a:gd name="T33" fmla="*/ 136 h 193"/>
                      <a:gd name="T34" fmla="*/ 48 w 160"/>
                      <a:gd name="T35" fmla="*/ 160 h 193"/>
                      <a:gd name="T36" fmla="*/ 72 w 160"/>
                      <a:gd name="T37" fmla="*/ 184 h 193"/>
                      <a:gd name="T38" fmla="*/ 80 w 160"/>
                      <a:gd name="T39" fmla="*/ 192 h 193"/>
                      <a:gd name="T40" fmla="*/ 88 w 160"/>
                      <a:gd name="T41" fmla="*/ 192 h 193"/>
                      <a:gd name="T42" fmla="*/ 95 w 160"/>
                      <a:gd name="T43" fmla="*/ 192 h 193"/>
                      <a:gd name="T44" fmla="*/ 103 w 160"/>
                      <a:gd name="T45" fmla="*/ 192 h 193"/>
                      <a:gd name="T46" fmla="*/ 111 w 160"/>
                      <a:gd name="T47" fmla="*/ 192 h 193"/>
                      <a:gd name="T48" fmla="*/ 119 w 160"/>
                      <a:gd name="T49" fmla="*/ 192 h 193"/>
                      <a:gd name="T50" fmla="*/ 119 w 160"/>
                      <a:gd name="T51" fmla="*/ 184 h 193"/>
                      <a:gd name="T52" fmla="*/ 119 w 160"/>
                      <a:gd name="T53" fmla="*/ 176 h 193"/>
                      <a:gd name="T54" fmla="*/ 119 w 160"/>
                      <a:gd name="T55" fmla="*/ 168 h 193"/>
                      <a:gd name="T56" fmla="*/ 127 w 160"/>
                      <a:gd name="T57" fmla="*/ 168 h 193"/>
                      <a:gd name="T58" fmla="*/ 127 w 160"/>
                      <a:gd name="T59" fmla="*/ 160 h 193"/>
                      <a:gd name="T60" fmla="*/ 135 w 160"/>
                      <a:gd name="T61" fmla="*/ 160 h 193"/>
                      <a:gd name="T62" fmla="*/ 135 w 160"/>
                      <a:gd name="T63" fmla="*/ 152 h 193"/>
                      <a:gd name="T64" fmla="*/ 135 w 160"/>
                      <a:gd name="T65" fmla="*/ 144 h 193"/>
                      <a:gd name="T66" fmla="*/ 143 w 160"/>
                      <a:gd name="T67" fmla="*/ 144 h 193"/>
                      <a:gd name="T68" fmla="*/ 143 w 160"/>
                      <a:gd name="T69" fmla="*/ 152 h 193"/>
                      <a:gd name="T70" fmla="*/ 151 w 160"/>
                      <a:gd name="T71" fmla="*/ 152 h 193"/>
                      <a:gd name="T72" fmla="*/ 151 w 160"/>
                      <a:gd name="T73" fmla="*/ 144 h 193"/>
                      <a:gd name="T74" fmla="*/ 151 w 160"/>
                      <a:gd name="T75" fmla="*/ 136 h 193"/>
                      <a:gd name="T76" fmla="*/ 151 w 160"/>
                      <a:gd name="T77" fmla="*/ 120 h 193"/>
                      <a:gd name="T78" fmla="*/ 143 w 160"/>
                      <a:gd name="T79" fmla="*/ 112 h 193"/>
                      <a:gd name="T80" fmla="*/ 151 w 160"/>
                      <a:gd name="T81" fmla="*/ 104 h 193"/>
                      <a:gd name="T82" fmla="*/ 159 w 160"/>
                      <a:gd name="T83" fmla="*/ 104 h 193"/>
                      <a:gd name="T84" fmla="*/ 159 w 160"/>
                      <a:gd name="T85" fmla="*/ 96 h 193"/>
                      <a:gd name="T86" fmla="*/ 159 w 160"/>
                      <a:gd name="T87" fmla="*/ 88 h 193"/>
                      <a:gd name="T88" fmla="*/ 159 w 160"/>
                      <a:gd name="T89" fmla="*/ 72 h 193"/>
                      <a:gd name="T90" fmla="*/ 159 w 160"/>
                      <a:gd name="T91" fmla="*/ 64 h 193"/>
                      <a:gd name="T92" fmla="*/ 159 w 160"/>
                      <a:gd name="T93" fmla="*/ 56 h 193"/>
                      <a:gd name="T94" fmla="*/ 151 w 160"/>
                      <a:gd name="T95" fmla="*/ 48 h 193"/>
                      <a:gd name="T96" fmla="*/ 151 w 160"/>
                      <a:gd name="T97" fmla="*/ 40 h 193"/>
                      <a:gd name="T98" fmla="*/ 135 w 160"/>
                      <a:gd name="T99" fmla="*/ 32 h 193"/>
                      <a:gd name="T100" fmla="*/ 127 w 160"/>
                      <a:gd name="T101" fmla="*/ 16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60" h="193">
                        <a:moveTo>
                          <a:pt x="127" y="16"/>
                        </a:moveTo>
                        <a:lnTo>
                          <a:pt x="111" y="8"/>
                        </a:lnTo>
                        <a:lnTo>
                          <a:pt x="103" y="8"/>
                        </a:lnTo>
                        <a:lnTo>
                          <a:pt x="88" y="0"/>
                        </a:lnTo>
                        <a:lnTo>
                          <a:pt x="72" y="0"/>
                        </a:lnTo>
                        <a:lnTo>
                          <a:pt x="56" y="0"/>
                        </a:lnTo>
                        <a:lnTo>
                          <a:pt x="40" y="8"/>
                        </a:lnTo>
                        <a:lnTo>
                          <a:pt x="24" y="16"/>
                        </a:lnTo>
                        <a:lnTo>
                          <a:pt x="8" y="24"/>
                        </a:lnTo>
                        <a:lnTo>
                          <a:pt x="0" y="40"/>
                        </a:lnTo>
                        <a:lnTo>
                          <a:pt x="0" y="56"/>
                        </a:lnTo>
                        <a:lnTo>
                          <a:pt x="0" y="72"/>
                        </a:lnTo>
                        <a:lnTo>
                          <a:pt x="0" y="80"/>
                        </a:lnTo>
                        <a:lnTo>
                          <a:pt x="8" y="96"/>
                        </a:lnTo>
                        <a:lnTo>
                          <a:pt x="8" y="104"/>
                        </a:lnTo>
                        <a:lnTo>
                          <a:pt x="0" y="120"/>
                        </a:lnTo>
                        <a:lnTo>
                          <a:pt x="24" y="136"/>
                        </a:lnTo>
                        <a:lnTo>
                          <a:pt x="48" y="160"/>
                        </a:lnTo>
                        <a:lnTo>
                          <a:pt x="72" y="184"/>
                        </a:lnTo>
                        <a:lnTo>
                          <a:pt x="80" y="192"/>
                        </a:lnTo>
                        <a:lnTo>
                          <a:pt x="88" y="192"/>
                        </a:lnTo>
                        <a:lnTo>
                          <a:pt x="95" y="192"/>
                        </a:lnTo>
                        <a:lnTo>
                          <a:pt x="103" y="192"/>
                        </a:lnTo>
                        <a:lnTo>
                          <a:pt x="111" y="192"/>
                        </a:lnTo>
                        <a:lnTo>
                          <a:pt x="119" y="192"/>
                        </a:lnTo>
                        <a:lnTo>
                          <a:pt x="119" y="184"/>
                        </a:lnTo>
                        <a:lnTo>
                          <a:pt x="119" y="176"/>
                        </a:lnTo>
                        <a:lnTo>
                          <a:pt x="119" y="168"/>
                        </a:lnTo>
                        <a:lnTo>
                          <a:pt x="127" y="168"/>
                        </a:lnTo>
                        <a:lnTo>
                          <a:pt x="127" y="160"/>
                        </a:lnTo>
                        <a:lnTo>
                          <a:pt x="135" y="160"/>
                        </a:lnTo>
                        <a:lnTo>
                          <a:pt x="135" y="152"/>
                        </a:lnTo>
                        <a:lnTo>
                          <a:pt x="135" y="144"/>
                        </a:lnTo>
                        <a:lnTo>
                          <a:pt x="143" y="144"/>
                        </a:lnTo>
                        <a:lnTo>
                          <a:pt x="143" y="152"/>
                        </a:lnTo>
                        <a:lnTo>
                          <a:pt x="151" y="152"/>
                        </a:lnTo>
                        <a:lnTo>
                          <a:pt x="151" y="144"/>
                        </a:lnTo>
                        <a:lnTo>
                          <a:pt x="151" y="136"/>
                        </a:lnTo>
                        <a:lnTo>
                          <a:pt x="151" y="120"/>
                        </a:lnTo>
                        <a:lnTo>
                          <a:pt x="143" y="112"/>
                        </a:lnTo>
                        <a:lnTo>
                          <a:pt x="151" y="104"/>
                        </a:lnTo>
                        <a:lnTo>
                          <a:pt x="159" y="104"/>
                        </a:lnTo>
                        <a:lnTo>
                          <a:pt x="159" y="96"/>
                        </a:lnTo>
                        <a:lnTo>
                          <a:pt x="159" y="88"/>
                        </a:lnTo>
                        <a:lnTo>
                          <a:pt x="159" y="72"/>
                        </a:lnTo>
                        <a:lnTo>
                          <a:pt x="159" y="64"/>
                        </a:lnTo>
                        <a:lnTo>
                          <a:pt x="159" y="56"/>
                        </a:lnTo>
                        <a:lnTo>
                          <a:pt x="151" y="48"/>
                        </a:lnTo>
                        <a:lnTo>
                          <a:pt x="151" y="40"/>
                        </a:lnTo>
                        <a:lnTo>
                          <a:pt x="135" y="32"/>
                        </a:lnTo>
                        <a:lnTo>
                          <a:pt x="127" y="16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07" name="Freeform 683">
                    <a:extLst>
                      <a:ext uri="{FF2B5EF4-FFF2-40B4-BE49-F238E27FC236}">
                        <a16:creationId xmlns:a16="http://schemas.microsoft.com/office/drawing/2014/main" id="{E0E12059-F1FC-42D5-C8FA-DDAE896A8F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7" y="3081"/>
                    <a:ext cx="19" cy="59"/>
                  </a:xfrm>
                  <a:custGeom>
                    <a:avLst/>
                    <a:gdLst>
                      <a:gd name="T0" fmla="*/ 0 w 19"/>
                      <a:gd name="T1" fmla="*/ 7 h 59"/>
                      <a:gd name="T2" fmla="*/ 18 w 19"/>
                      <a:gd name="T3" fmla="*/ 0 h 59"/>
                      <a:gd name="T4" fmla="*/ 18 w 19"/>
                      <a:gd name="T5" fmla="*/ 58 h 59"/>
                      <a:gd name="T6" fmla="*/ 12 w 19"/>
                      <a:gd name="T7" fmla="*/ 58 h 59"/>
                      <a:gd name="T8" fmla="*/ 0 w 19"/>
                      <a:gd name="T9" fmla="*/ 58 h 59"/>
                      <a:gd name="T10" fmla="*/ 0 w 19"/>
                      <a:gd name="T11" fmla="*/ 7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9" h="59">
                        <a:moveTo>
                          <a:pt x="0" y="7"/>
                        </a:moveTo>
                        <a:lnTo>
                          <a:pt x="18" y="0"/>
                        </a:lnTo>
                        <a:lnTo>
                          <a:pt x="18" y="58"/>
                        </a:lnTo>
                        <a:lnTo>
                          <a:pt x="12" y="58"/>
                        </a:lnTo>
                        <a:lnTo>
                          <a:pt x="0" y="58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D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08" name="Freeform 684">
                    <a:extLst>
                      <a:ext uri="{FF2B5EF4-FFF2-40B4-BE49-F238E27FC236}">
                        <a16:creationId xmlns:a16="http://schemas.microsoft.com/office/drawing/2014/main" id="{547B5C85-0922-710E-DFE7-C3B442ED4C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7" y="3081"/>
                    <a:ext cx="19" cy="59"/>
                  </a:xfrm>
                  <a:custGeom>
                    <a:avLst/>
                    <a:gdLst>
                      <a:gd name="T0" fmla="*/ 0 w 19"/>
                      <a:gd name="T1" fmla="*/ 7 h 59"/>
                      <a:gd name="T2" fmla="*/ 18 w 19"/>
                      <a:gd name="T3" fmla="*/ 0 h 59"/>
                      <a:gd name="T4" fmla="*/ 18 w 19"/>
                      <a:gd name="T5" fmla="*/ 58 h 59"/>
                      <a:gd name="T6" fmla="*/ 12 w 19"/>
                      <a:gd name="T7" fmla="*/ 58 h 59"/>
                      <a:gd name="T8" fmla="*/ 0 w 19"/>
                      <a:gd name="T9" fmla="*/ 58 h 59"/>
                      <a:gd name="T10" fmla="*/ 0 w 19"/>
                      <a:gd name="T11" fmla="*/ 7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9" h="59">
                        <a:moveTo>
                          <a:pt x="0" y="7"/>
                        </a:moveTo>
                        <a:lnTo>
                          <a:pt x="18" y="0"/>
                        </a:lnTo>
                        <a:lnTo>
                          <a:pt x="18" y="58"/>
                        </a:lnTo>
                        <a:lnTo>
                          <a:pt x="12" y="58"/>
                        </a:lnTo>
                        <a:lnTo>
                          <a:pt x="0" y="58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D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09" name="Freeform 685">
                    <a:extLst>
                      <a:ext uri="{FF2B5EF4-FFF2-40B4-BE49-F238E27FC236}">
                        <a16:creationId xmlns:a16="http://schemas.microsoft.com/office/drawing/2014/main" id="{92C226EE-262B-8D3D-761E-BCA0FACF06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7" y="3081"/>
                    <a:ext cx="25" cy="65"/>
                  </a:xfrm>
                  <a:custGeom>
                    <a:avLst/>
                    <a:gdLst>
                      <a:gd name="T0" fmla="*/ 0 w 25"/>
                      <a:gd name="T1" fmla="*/ 8 h 65"/>
                      <a:gd name="T2" fmla="*/ 24 w 25"/>
                      <a:gd name="T3" fmla="*/ 0 h 65"/>
                      <a:gd name="T4" fmla="*/ 24 w 25"/>
                      <a:gd name="T5" fmla="*/ 64 h 65"/>
                      <a:gd name="T6" fmla="*/ 16 w 25"/>
                      <a:gd name="T7" fmla="*/ 64 h 65"/>
                      <a:gd name="T8" fmla="*/ 0 w 25"/>
                      <a:gd name="T9" fmla="*/ 64 h 65"/>
                      <a:gd name="T10" fmla="*/ 0 w 25"/>
                      <a:gd name="T11" fmla="*/ 8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65">
                        <a:moveTo>
                          <a:pt x="0" y="8"/>
                        </a:moveTo>
                        <a:lnTo>
                          <a:pt x="24" y="0"/>
                        </a:lnTo>
                        <a:lnTo>
                          <a:pt x="24" y="64"/>
                        </a:lnTo>
                        <a:lnTo>
                          <a:pt x="16" y="64"/>
                        </a:lnTo>
                        <a:lnTo>
                          <a:pt x="0" y="64"/>
                        </a:lnTo>
                        <a:lnTo>
                          <a:pt x="0" y="8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10" name="Freeform 686">
                    <a:extLst>
                      <a:ext uri="{FF2B5EF4-FFF2-40B4-BE49-F238E27FC236}">
                        <a16:creationId xmlns:a16="http://schemas.microsoft.com/office/drawing/2014/main" id="{1757C8CB-6A81-5BEA-D301-160E80B0F6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8" y="2866"/>
                    <a:ext cx="322" cy="362"/>
                  </a:xfrm>
                  <a:custGeom>
                    <a:avLst/>
                    <a:gdLst>
                      <a:gd name="T0" fmla="*/ 149 w 322"/>
                      <a:gd name="T1" fmla="*/ 0 h 362"/>
                      <a:gd name="T2" fmla="*/ 141 w 322"/>
                      <a:gd name="T3" fmla="*/ 24 h 362"/>
                      <a:gd name="T4" fmla="*/ 110 w 322"/>
                      <a:gd name="T5" fmla="*/ 47 h 362"/>
                      <a:gd name="T6" fmla="*/ 102 w 322"/>
                      <a:gd name="T7" fmla="*/ 55 h 362"/>
                      <a:gd name="T8" fmla="*/ 79 w 322"/>
                      <a:gd name="T9" fmla="*/ 87 h 362"/>
                      <a:gd name="T10" fmla="*/ 63 w 322"/>
                      <a:gd name="T11" fmla="*/ 110 h 362"/>
                      <a:gd name="T12" fmla="*/ 47 w 322"/>
                      <a:gd name="T13" fmla="*/ 150 h 362"/>
                      <a:gd name="T14" fmla="*/ 31 w 322"/>
                      <a:gd name="T15" fmla="*/ 180 h 362"/>
                      <a:gd name="T16" fmla="*/ 24 w 322"/>
                      <a:gd name="T17" fmla="*/ 219 h 362"/>
                      <a:gd name="T18" fmla="*/ 16 w 322"/>
                      <a:gd name="T19" fmla="*/ 259 h 362"/>
                      <a:gd name="T20" fmla="*/ 8 w 322"/>
                      <a:gd name="T21" fmla="*/ 306 h 362"/>
                      <a:gd name="T22" fmla="*/ 0 w 322"/>
                      <a:gd name="T23" fmla="*/ 361 h 362"/>
                      <a:gd name="T24" fmla="*/ 250 w 322"/>
                      <a:gd name="T25" fmla="*/ 361 h 362"/>
                      <a:gd name="T26" fmla="*/ 250 w 322"/>
                      <a:gd name="T27" fmla="*/ 337 h 362"/>
                      <a:gd name="T28" fmla="*/ 243 w 322"/>
                      <a:gd name="T29" fmla="*/ 322 h 362"/>
                      <a:gd name="T30" fmla="*/ 243 w 322"/>
                      <a:gd name="T31" fmla="*/ 298 h 362"/>
                      <a:gd name="T32" fmla="*/ 290 w 322"/>
                      <a:gd name="T33" fmla="*/ 290 h 362"/>
                      <a:gd name="T34" fmla="*/ 321 w 322"/>
                      <a:gd name="T35" fmla="*/ 282 h 362"/>
                      <a:gd name="T36" fmla="*/ 321 w 322"/>
                      <a:gd name="T37" fmla="*/ 267 h 362"/>
                      <a:gd name="T38" fmla="*/ 313 w 322"/>
                      <a:gd name="T39" fmla="*/ 235 h 362"/>
                      <a:gd name="T40" fmla="*/ 313 w 322"/>
                      <a:gd name="T41" fmla="*/ 211 h 362"/>
                      <a:gd name="T42" fmla="*/ 290 w 322"/>
                      <a:gd name="T43" fmla="*/ 219 h 362"/>
                      <a:gd name="T44" fmla="*/ 274 w 322"/>
                      <a:gd name="T45" fmla="*/ 219 h 362"/>
                      <a:gd name="T46" fmla="*/ 258 w 322"/>
                      <a:gd name="T47" fmla="*/ 219 h 362"/>
                      <a:gd name="T48" fmla="*/ 250 w 322"/>
                      <a:gd name="T49" fmla="*/ 227 h 362"/>
                      <a:gd name="T50" fmla="*/ 243 w 322"/>
                      <a:gd name="T51" fmla="*/ 196 h 362"/>
                      <a:gd name="T52" fmla="*/ 236 w 322"/>
                      <a:gd name="T53" fmla="*/ 156 h 362"/>
                      <a:gd name="T54" fmla="*/ 228 w 322"/>
                      <a:gd name="T55" fmla="*/ 126 h 362"/>
                      <a:gd name="T56" fmla="*/ 220 w 322"/>
                      <a:gd name="T57" fmla="*/ 110 h 362"/>
                      <a:gd name="T58" fmla="*/ 220 w 322"/>
                      <a:gd name="T59" fmla="*/ 102 h 362"/>
                      <a:gd name="T60" fmla="*/ 212 w 322"/>
                      <a:gd name="T61" fmla="*/ 79 h 362"/>
                      <a:gd name="T62" fmla="*/ 204 w 322"/>
                      <a:gd name="T63" fmla="*/ 63 h 362"/>
                      <a:gd name="T64" fmla="*/ 196 w 322"/>
                      <a:gd name="T65" fmla="*/ 55 h 362"/>
                      <a:gd name="T66" fmla="*/ 196 w 322"/>
                      <a:gd name="T67" fmla="*/ 47 h 362"/>
                      <a:gd name="T68" fmla="*/ 188 w 322"/>
                      <a:gd name="T69" fmla="*/ 31 h 362"/>
                      <a:gd name="T70" fmla="*/ 173 w 322"/>
                      <a:gd name="T71" fmla="*/ 24 h 362"/>
                      <a:gd name="T72" fmla="*/ 165 w 322"/>
                      <a:gd name="T73" fmla="*/ 8 h 362"/>
                      <a:gd name="T74" fmla="*/ 149 w 322"/>
                      <a:gd name="T75" fmla="*/ 0 h 3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22" h="362">
                        <a:moveTo>
                          <a:pt x="149" y="0"/>
                        </a:moveTo>
                        <a:lnTo>
                          <a:pt x="141" y="24"/>
                        </a:lnTo>
                        <a:lnTo>
                          <a:pt x="110" y="47"/>
                        </a:lnTo>
                        <a:lnTo>
                          <a:pt x="102" y="55"/>
                        </a:lnTo>
                        <a:lnTo>
                          <a:pt x="79" y="87"/>
                        </a:lnTo>
                        <a:lnTo>
                          <a:pt x="63" y="110"/>
                        </a:lnTo>
                        <a:lnTo>
                          <a:pt x="47" y="150"/>
                        </a:lnTo>
                        <a:lnTo>
                          <a:pt x="31" y="180"/>
                        </a:lnTo>
                        <a:lnTo>
                          <a:pt x="24" y="219"/>
                        </a:lnTo>
                        <a:lnTo>
                          <a:pt x="16" y="259"/>
                        </a:lnTo>
                        <a:lnTo>
                          <a:pt x="8" y="306"/>
                        </a:lnTo>
                        <a:lnTo>
                          <a:pt x="0" y="361"/>
                        </a:lnTo>
                        <a:lnTo>
                          <a:pt x="250" y="361"/>
                        </a:lnTo>
                        <a:lnTo>
                          <a:pt x="250" y="337"/>
                        </a:lnTo>
                        <a:lnTo>
                          <a:pt x="243" y="322"/>
                        </a:lnTo>
                        <a:lnTo>
                          <a:pt x="243" y="298"/>
                        </a:lnTo>
                        <a:lnTo>
                          <a:pt x="290" y="290"/>
                        </a:lnTo>
                        <a:lnTo>
                          <a:pt x="321" y="282"/>
                        </a:lnTo>
                        <a:lnTo>
                          <a:pt x="321" y="267"/>
                        </a:lnTo>
                        <a:lnTo>
                          <a:pt x="313" y="235"/>
                        </a:lnTo>
                        <a:lnTo>
                          <a:pt x="313" y="211"/>
                        </a:lnTo>
                        <a:lnTo>
                          <a:pt x="290" y="219"/>
                        </a:lnTo>
                        <a:lnTo>
                          <a:pt x="274" y="219"/>
                        </a:lnTo>
                        <a:lnTo>
                          <a:pt x="258" y="219"/>
                        </a:lnTo>
                        <a:lnTo>
                          <a:pt x="250" y="227"/>
                        </a:lnTo>
                        <a:lnTo>
                          <a:pt x="243" y="196"/>
                        </a:lnTo>
                        <a:lnTo>
                          <a:pt x="236" y="156"/>
                        </a:lnTo>
                        <a:lnTo>
                          <a:pt x="228" y="126"/>
                        </a:lnTo>
                        <a:lnTo>
                          <a:pt x="220" y="110"/>
                        </a:lnTo>
                        <a:lnTo>
                          <a:pt x="220" y="102"/>
                        </a:lnTo>
                        <a:lnTo>
                          <a:pt x="212" y="79"/>
                        </a:lnTo>
                        <a:lnTo>
                          <a:pt x="204" y="63"/>
                        </a:lnTo>
                        <a:lnTo>
                          <a:pt x="196" y="55"/>
                        </a:lnTo>
                        <a:lnTo>
                          <a:pt x="196" y="47"/>
                        </a:lnTo>
                        <a:lnTo>
                          <a:pt x="188" y="31"/>
                        </a:lnTo>
                        <a:lnTo>
                          <a:pt x="173" y="24"/>
                        </a:lnTo>
                        <a:lnTo>
                          <a:pt x="165" y="8"/>
                        </a:lnTo>
                        <a:lnTo>
                          <a:pt x="149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11" name="Freeform 687">
                    <a:extLst>
                      <a:ext uri="{FF2B5EF4-FFF2-40B4-BE49-F238E27FC236}">
                        <a16:creationId xmlns:a16="http://schemas.microsoft.com/office/drawing/2014/main" id="{D39D4FBE-EFB4-1BAA-1509-071858A72C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8" y="2866"/>
                    <a:ext cx="322" cy="362"/>
                  </a:xfrm>
                  <a:custGeom>
                    <a:avLst/>
                    <a:gdLst>
                      <a:gd name="T0" fmla="*/ 149 w 322"/>
                      <a:gd name="T1" fmla="*/ 0 h 362"/>
                      <a:gd name="T2" fmla="*/ 141 w 322"/>
                      <a:gd name="T3" fmla="*/ 24 h 362"/>
                      <a:gd name="T4" fmla="*/ 110 w 322"/>
                      <a:gd name="T5" fmla="*/ 47 h 362"/>
                      <a:gd name="T6" fmla="*/ 102 w 322"/>
                      <a:gd name="T7" fmla="*/ 55 h 362"/>
                      <a:gd name="T8" fmla="*/ 79 w 322"/>
                      <a:gd name="T9" fmla="*/ 87 h 362"/>
                      <a:gd name="T10" fmla="*/ 63 w 322"/>
                      <a:gd name="T11" fmla="*/ 110 h 362"/>
                      <a:gd name="T12" fmla="*/ 47 w 322"/>
                      <a:gd name="T13" fmla="*/ 150 h 362"/>
                      <a:gd name="T14" fmla="*/ 31 w 322"/>
                      <a:gd name="T15" fmla="*/ 180 h 362"/>
                      <a:gd name="T16" fmla="*/ 24 w 322"/>
                      <a:gd name="T17" fmla="*/ 219 h 362"/>
                      <a:gd name="T18" fmla="*/ 16 w 322"/>
                      <a:gd name="T19" fmla="*/ 259 h 362"/>
                      <a:gd name="T20" fmla="*/ 8 w 322"/>
                      <a:gd name="T21" fmla="*/ 306 h 362"/>
                      <a:gd name="T22" fmla="*/ 0 w 322"/>
                      <a:gd name="T23" fmla="*/ 361 h 362"/>
                      <a:gd name="T24" fmla="*/ 250 w 322"/>
                      <a:gd name="T25" fmla="*/ 361 h 362"/>
                      <a:gd name="T26" fmla="*/ 250 w 322"/>
                      <a:gd name="T27" fmla="*/ 337 h 362"/>
                      <a:gd name="T28" fmla="*/ 243 w 322"/>
                      <a:gd name="T29" fmla="*/ 322 h 362"/>
                      <a:gd name="T30" fmla="*/ 243 w 322"/>
                      <a:gd name="T31" fmla="*/ 298 h 362"/>
                      <a:gd name="T32" fmla="*/ 290 w 322"/>
                      <a:gd name="T33" fmla="*/ 290 h 362"/>
                      <a:gd name="T34" fmla="*/ 321 w 322"/>
                      <a:gd name="T35" fmla="*/ 282 h 362"/>
                      <a:gd name="T36" fmla="*/ 321 w 322"/>
                      <a:gd name="T37" fmla="*/ 267 h 362"/>
                      <a:gd name="T38" fmla="*/ 313 w 322"/>
                      <a:gd name="T39" fmla="*/ 235 h 362"/>
                      <a:gd name="T40" fmla="*/ 313 w 322"/>
                      <a:gd name="T41" fmla="*/ 211 h 362"/>
                      <a:gd name="T42" fmla="*/ 290 w 322"/>
                      <a:gd name="T43" fmla="*/ 219 h 362"/>
                      <a:gd name="T44" fmla="*/ 274 w 322"/>
                      <a:gd name="T45" fmla="*/ 219 h 362"/>
                      <a:gd name="T46" fmla="*/ 258 w 322"/>
                      <a:gd name="T47" fmla="*/ 219 h 362"/>
                      <a:gd name="T48" fmla="*/ 250 w 322"/>
                      <a:gd name="T49" fmla="*/ 227 h 362"/>
                      <a:gd name="T50" fmla="*/ 243 w 322"/>
                      <a:gd name="T51" fmla="*/ 196 h 362"/>
                      <a:gd name="T52" fmla="*/ 236 w 322"/>
                      <a:gd name="T53" fmla="*/ 156 h 362"/>
                      <a:gd name="T54" fmla="*/ 228 w 322"/>
                      <a:gd name="T55" fmla="*/ 126 h 362"/>
                      <a:gd name="T56" fmla="*/ 220 w 322"/>
                      <a:gd name="T57" fmla="*/ 110 h 362"/>
                      <a:gd name="T58" fmla="*/ 220 w 322"/>
                      <a:gd name="T59" fmla="*/ 102 h 362"/>
                      <a:gd name="T60" fmla="*/ 212 w 322"/>
                      <a:gd name="T61" fmla="*/ 79 h 362"/>
                      <a:gd name="T62" fmla="*/ 204 w 322"/>
                      <a:gd name="T63" fmla="*/ 63 h 362"/>
                      <a:gd name="T64" fmla="*/ 196 w 322"/>
                      <a:gd name="T65" fmla="*/ 55 h 362"/>
                      <a:gd name="T66" fmla="*/ 196 w 322"/>
                      <a:gd name="T67" fmla="*/ 47 h 362"/>
                      <a:gd name="T68" fmla="*/ 188 w 322"/>
                      <a:gd name="T69" fmla="*/ 31 h 362"/>
                      <a:gd name="T70" fmla="*/ 173 w 322"/>
                      <a:gd name="T71" fmla="*/ 24 h 362"/>
                      <a:gd name="T72" fmla="*/ 165 w 322"/>
                      <a:gd name="T73" fmla="*/ 8 h 362"/>
                      <a:gd name="T74" fmla="*/ 149 w 322"/>
                      <a:gd name="T75" fmla="*/ 0 h 3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22" h="362">
                        <a:moveTo>
                          <a:pt x="149" y="0"/>
                        </a:moveTo>
                        <a:lnTo>
                          <a:pt x="141" y="24"/>
                        </a:lnTo>
                        <a:lnTo>
                          <a:pt x="110" y="47"/>
                        </a:lnTo>
                        <a:lnTo>
                          <a:pt x="102" y="55"/>
                        </a:lnTo>
                        <a:lnTo>
                          <a:pt x="79" y="87"/>
                        </a:lnTo>
                        <a:lnTo>
                          <a:pt x="63" y="110"/>
                        </a:lnTo>
                        <a:lnTo>
                          <a:pt x="47" y="150"/>
                        </a:lnTo>
                        <a:lnTo>
                          <a:pt x="31" y="180"/>
                        </a:lnTo>
                        <a:lnTo>
                          <a:pt x="24" y="219"/>
                        </a:lnTo>
                        <a:lnTo>
                          <a:pt x="16" y="259"/>
                        </a:lnTo>
                        <a:lnTo>
                          <a:pt x="8" y="306"/>
                        </a:lnTo>
                        <a:lnTo>
                          <a:pt x="0" y="361"/>
                        </a:lnTo>
                        <a:lnTo>
                          <a:pt x="250" y="361"/>
                        </a:lnTo>
                        <a:lnTo>
                          <a:pt x="250" y="337"/>
                        </a:lnTo>
                        <a:lnTo>
                          <a:pt x="243" y="322"/>
                        </a:lnTo>
                        <a:lnTo>
                          <a:pt x="243" y="298"/>
                        </a:lnTo>
                        <a:lnTo>
                          <a:pt x="290" y="290"/>
                        </a:lnTo>
                        <a:lnTo>
                          <a:pt x="321" y="282"/>
                        </a:lnTo>
                        <a:lnTo>
                          <a:pt x="321" y="267"/>
                        </a:lnTo>
                        <a:lnTo>
                          <a:pt x="313" y="235"/>
                        </a:lnTo>
                        <a:lnTo>
                          <a:pt x="313" y="211"/>
                        </a:lnTo>
                        <a:lnTo>
                          <a:pt x="290" y="219"/>
                        </a:lnTo>
                        <a:lnTo>
                          <a:pt x="274" y="219"/>
                        </a:lnTo>
                        <a:lnTo>
                          <a:pt x="258" y="219"/>
                        </a:lnTo>
                        <a:lnTo>
                          <a:pt x="250" y="227"/>
                        </a:lnTo>
                        <a:lnTo>
                          <a:pt x="243" y="196"/>
                        </a:lnTo>
                        <a:lnTo>
                          <a:pt x="236" y="156"/>
                        </a:lnTo>
                        <a:lnTo>
                          <a:pt x="228" y="126"/>
                        </a:lnTo>
                        <a:lnTo>
                          <a:pt x="220" y="110"/>
                        </a:lnTo>
                        <a:lnTo>
                          <a:pt x="220" y="102"/>
                        </a:lnTo>
                        <a:lnTo>
                          <a:pt x="212" y="79"/>
                        </a:lnTo>
                        <a:lnTo>
                          <a:pt x="204" y="63"/>
                        </a:lnTo>
                        <a:lnTo>
                          <a:pt x="196" y="55"/>
                        </a:lnTo>
                        <a:lnTo>
                          <a:pt x="196" y="47"/>
                        </a:lnTo>
                        <a:lnTo>
                          <a:pt x="188" y="31"/>
                        </a:lnTo>
                        <a:lnTo>
                          <a:pt x="173" y="24"/>
                        </a:lnTo>
                        <a:lnTo>
                          <a:pt x="165" y="8"/>
                        </a:lnTo>
                        <a:lnTo>
                          <a:pt x="149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12" name="Freeform 688">
                    <a:extLst>
                      <a:ext uri="{FF2B5EF4-FFF2-40B4-BE49-F238E27FC236}">
                        <a16:creationId xmlns:a16="http://schemas.microsoft.com/office/drawing/2014/main" id="{4FD6561C-DB0A-507C-51AB-6ADE31038D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8" y="2866"/>
                    <a:ext cx="328" cy="368"/>
                  </a:xfrm>
                  <a:custGeom>
                    <a:avLst/>
                    <a:gdLst>
                      <a:gd name="T0" fmla="*/ 152 w 328"/>
                      <a:gd name="T1" fmla="*/ 0 h 368"/>
                      <a:gd name="T2" fmla="*/ 136 w 328"/>
                      <a:gd name="T3" fmla="*/ 24 h 368"/>
                      <a:gd name="T4" fmla="*/ 112 w 328"/>
                      <a:gd name="T5" fmla="*/ 40 h 368"/>
                      <a:gd name="T6" fmla="*/ 104 w 328"/>
                      <a:gd name="T7" fmla="*/ 56 h 368"/>
                      <a:gd name="T8" fmla="*/ 80 w 328"/>
                      <a:gd name="T9" fmla="*/ 88 h 368"/>
                      <a:gd name="T10" fmla="*/ 64 w 328"/>
                      <a:gd name="T11" fmla="*/ 112 h 368"/>
                      <a:gd name="T12" fmla="*/ 48 w 328"/>
                      <a:gd name="T13" fmla="*/ 152 h 368"/>
                      <a:gd name="T14" fmla="*/ 32 w 328"/>
                      <a:gd name="T15" fmla="*/ 183 h 368"/>
                      <a:gd name="T16" fmla="*/ 24 w 328"/>
                      <a:gd name="T17" fmla="*/ 223 h 368"/>
                      <a:gd name="T18" fmla="*/ 8 w 328"/>
                      <a:gd name="T19" fmla="*/ 263 h 368"/>
                      <a:gd name="T20" fmla="*/ 0 w 328"/>
                      <a:gd name="T21" fmla="*/ 311 h 368"/>
                      <a:gd name="T22" fmla="*/ 0 w 328"/>
                      <a:gd name="T23" fmla="*/ 367 h 368"/>
                      <a:gd name="T24" fmla="*/ 255 w 328"/>
                      <a:gd name="T25" fmla="*/ 367 h 368"/>
                      <a:gd name="T26" fmla="*/ 248 w 328"/>
                      <a:gd name="T27" fmla="*/ 343 h 368"/>
                      <a:gd name="T28" fmla="*/ 248 w 328"/>
                      <a:gd name="T29" fmla="*/ 319 h 368"/>
                      <a:gd name="T30" fmla="*/ 248 w 328"/>
                      <a:gd name="T31" fmla="*/ 303 h 368"/>
                      <a:gd name="T32" fmla="*/ 295 w 328"/>
                      <a:gd name="T33" fmla="*/ 287 h 368"/>
                      <a:gd name="T34" fmla="*/ 327 w 328"/>
                      <a:gd name="T35" fmla="*/ 287 h 368"/>
                      <a:gd name="T36" fmla="*/ 327 w 328"/>
                      <a:gd name="T37" fmla="*/ 263 h 368"/>
                      <a:gd name="T38" fmla="*/ 319 w 328"/>
                      <a:gd name="T39" fmla="*/ 231 h 368"/>
                      <a:gd name="T40" fmla="*/ 319 w 328"/>
                      <a:gd name="T41" fmla="*/ 215 h 368"/>
                      <a:gd name="T42" fmla="*/ 295 w 328"/>
                      <a:gd name="T43" fmla="*/ 223 h 368"/>
                      <a:gd name="T44" fmla="*/ 279 w 328"/>
                      <a:gd name="T45" fmla="*/ 223 h 368"/>
                      <a:gd name="T46" fmla="*/ 263 w 328"/>
                      <a:gd name="T47" fmla="*/ 223 h 368"/>
                      <a:gd name="T48" fmla="*/ 255 w 328"/>
                      <a:gd name="T49" fmla="*/ 231 h 368"/>
                      <a:gd name="T50" fmla="*/ 248 w 328"/>
                      <a:gd name="T51" fmla="*/ 199 h 368"/>
                      <a:gd name="T52" fmla="*/ 240 w 328"/>
                      <a:gd name="T53" fmla="*/ 159 h 368"/>
                      <a:gd name="T54" fmla="*/ 232 w 328"/>
                      <a:gd name="T55" fmla="*/ 128 h 368"/>
                      <a:gd name="T56" fmla="*/ 224 w 328"/>
                      <a:gd name="T57" fmla="*/ 112 h 368"/>
                      <a:gd name="T58" fmla="*/ 224 w 328"/>
                      <a:gd name="T59" fmla="*/ 96 h 368"/>
                      <a:gd name="T60" fmla="*/ 216 w 328"/>
                      <a:gd name="T61" fmla="*/ 80 h 368"/>
                      <a:gd name="T62" fmla="*/ 208 w 328"/>
                      <a:gd name="T63" fmla="*/ 64 h 368"/>
                      <a:gd name="T64" fmla="*/ 200 w 328"/>
                      <a:gd name="T65" fmla="*/ 56 h 368"/>
                      <a:gd name="T66" fmla="*/ 200 w 328"/>
                      <a:gd name="T67" fmla="*/ 48 h 368"/>
                      <a:gd name="T68" fmla="*/ 192 w 328"/>
                      <a:gd name="T69" fmla="*/ 32 h 368"/>
                      <a:gd name="T70" fmla="*/ 176 w 328"/>
                      <a:gd name="T71" fmla="*/ 24 h 368"/>
                      <a:gd name="T72" fmla="*/ 168 w 328"/>
                      <a:gd name="T73" fmla="*/ 8 h 368"/>
                      <a:gd name="T74" fmla="*/ 152 w 328"/>
                      <a:gd name="T75" fmla="*/ 0 h 3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28" h="368">
                        <a:moveTo>
                          <a:pt x="152" y="0"/>
                        </a:moveTo>
                        <a:lnTo>
                          <a:pt x="136" y="24"/>
                        </a:lnTo>
                        <a:lnTo>
                          <a:pt x="112" y="40"/>
                        </a:lnTo>
                        <a:lnTo>
                          <a:pt x="104" y="56"/>
                        </a:lnTo>
                        <a:lnTo>
                          <a:pt x="80" y="88"/>
                        </a:lnTo>
                        <a:lnTo>
                          <a:pt x="64" y="112"/>
                        </a:lnTo>
                        <a:lnTo>
                          <a:pt x="48" y="152"/>
                        </a:lnTo>
                        <a:lnTo>
                          <a:pt x="32" y="183"/>
                        </a:lnTo>
                        <a:lnTo>
                          <a:pt x="24" y="223"/>
                        </a:lnTo>
                        <a:lnTo>
                          <a:pt x="8" y="263"/>
                        </a:lnTo>
                        <a:lnTo>
                          <a:pt x="0" y="311"/>
                        </a:lnTo>
                        <a:lnTo>
                          <a:pt x="0" y="367"/>
                        </a:lnTo>
                        <a:lnTo>
                          <a:pt x="255" y="367"/>
                        </a:lnTo>
                        <a:lnTo>
                          <a:pt x="248" y="343"/>
                        </a:lnTo>
                        <a:lnTo>
                          <a:pt x="248" y="319"/>
                        </a:lnTo>
                        <a:lnTo>
                          <a:pt x="248" y="303"/>
                        </a:lnTo>
                        <a:lnTo>
                          <a:pt x="295" y="287"/>
                        </a:lnTo>
                        <a:lnTo>
                          <a:pt x="327" y="287"/>
                        </a:lnTo>
                        <a:lnTo>
                          <a:pt x="327" y="263"/>
                        </a:lnTo>
                        <a:lnTo>
                          <a:pt x="319" y="231"/>
                        </a:lnTo>
                        <a:lnTo>
                          <a:pt x="319" y="215"/>
                        </a:lnTo>
                        <a:lnTo>
                          <a:pt x="295" y="223"/>
                        </a:lnTo>
                        <a:lnTo>
                          <a:pt x="279" y="223"/>
                        </a:lnTo>
                        <a:lnTo>
                          <a:pt x="263" y="223"/>
                        </a:lnTo>
                        <a:lnTo>
                          <a:pt x="255" y="231"/>
                        </a:lnTo>
                        <a:lnTo>
                          <a:pt x="248" y="199"/>
                        </a:lnTo>
                        <a:lnTo>
                          <a:pt x="240" y="159"/>
                        </a:lnTo>
                        <a:lnTo>
                          <a:pt x="232" y="128"/>
                        </a:lnTo>
                        <a:lnTo>
                          <a:pt x="224" y="112"/>
                        </a:lnTo>
                        <a:lnTo>
                          <a:pt x="224" y="96"/>
                        </a:lnTo>
                        <a:lnTo>
                          <a:pt x="216" y="80"/>
                        </a:lnTo>
                        <a:lnTo>
                          <a:pt x="208" y="64"/>
                        </a:lnTo>
                        <a:lnTo>
                          <a:pt x="200" y="56"/>
                        </a:lnTo>
                        <a:lnTo>
                          <a:pt x="200" y="48"/>
                        </a:lnTo>
                        <a:lnTo>
                          <a:pt x="192" y="32"/>
                        </a:lnTo>
                        <a:lnTo>
                          <a:pt x="176" y="24"/>
                        </a:lnTo>
                        <a:lnTo>
                          <a:pt x="168" y="8"/>
                        </a:lnTo>
                        <a:lnTo>
                          <a:pt x="152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13" name="Freeform 689">
                    <a:extLst>
                      <a:ext uri="{FF2B5EF4-FFF2-40B4-BE49-F238E27FC236}">
                        <a16:creationId xmlns:a16="http://schemas.microsoft.com/office/drawing/2014/main" id="{057CEB90-F993-E7E8-789E-09BC30A0E8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8" y="2762"/>
                    <a:ext cx="90" cy="67"/>
                  </a:xfrm>
                  <a:custGeom>
                    <a:avLst/>
                    <a:gdLst>
                      <a:gd name="T0" fmla="*/ 22 w 90"/>
                      <a:gd name="T1" fmla="*/ 0 h 67"/>
                      <a:gd name="T2" fmla="*/ 22 w 90"/>
                      <a:gd name="T3" fmla="*/ 0 h 67"/>
                      <a:gd name="T4" fmla="*/ 30 w 90"/>
                      <a:gd name="T5" fmla="*/ 0 h 67"/>
                      <a:gd name="T6" fmla="*/ 37 w 90"/>
                      <a:gd name="T7" fmla="*/ 7 h 67"/>
                      <a:gd name="T8" fmla="*/ 45 w 90"/>
                      <a:gd name="T9" fmla="*/ 15 h 67"/>
                      <a:gd name="T10" fmla="*/ 52 w 90"/>
                      <a:gd name="T11" fmla="*/ 15 h 67"/>
                      <a:gd name="T12" fmla="*/ 67 w 90"/>
                      <a:gd name="T13" fmla="*/ 22 h 67"/>
                      <a:gd name="T14" fmla="*/ 75 w 90"/>
                      <a:gd name="T15" fmla="*/ 22 h 67"/>
                      <a:gd name="T16" fmla="*/ 82 w 90"/>
                      <a:gd name="T17" fmla="*/ 22 h 67"/>
                      <a:gd name="T18" fmla="*/ 89 w 90"/>
                      <a:gd name="T19" fmla="*/ 29 h 67"/>
                      <a:gd name="T20" fmla="*/ 89 w 90"/>
                      <a:gd name="T21" fmla="*/ 37 h 67"/>
                      <a:gd name="T22" fmla="*/ 89 w 90"/>
                      <a:gd name="T23" fmla="*/ 51 h 67"/>
                      <a:gd name="T24" fmla="*/ 82 w 90"/>
                      <a:gd name="T25" fmla="*/ 66 h 67"/>
                      <a:gd name="T26" fmla="*/ 67 w 90"/>
                      <a:gd name="T27" fmla="*/ 59 h 67"/>
                      <a:gd name="T28" fmla="*/ 67 w 90"/>
                      <a:gd name="T29" fmla="*/ 51 h 67"/>
                      <a:gd name="T30" fmla="*/ 67 w 90"/>
                      <a:gd name="T31" fmla="*/ 44 h 67"/>
                      <a:gd name="T32" fmla="*/ 60 w 90"/>
                      <a:gd name="T33" fmla="*/ 37 h 67"/>
                      <a:gd name="T34" fmla="*/ 52 w 90"/>
                      <a:gd name="T35" fmla="*/ 37 h 67"/>
                      <a:gd name="T36" fmla="*/ 45 w 90"/>
                      <a:gd name="T37" fmla="*/ 44 h 67"/>
                      <a:gd name="T38" fmla="*/ 37 w 90"/>
                      <a:gd name="T39" fmla="*/ 44 h 67"/>
                      <a:gd name="T40" fmla="*/ 37 w 90"/>
                      <a:gd name="T41" fmla="*/ 51 h 67"/>
                      <a:gd name="T42" fmla="*/ 30 w 90"/>
                      <a:gd name="T43" fmla="*/ 59 h 67"/>
                      <a:gd name="T44" fmla="*/ 22 w 90"/>
                      <a:gd name="T45" fmla="*/ 66 h 67"/>
                      <a:gd name="T46" fmla="*/ 15 w 90"/>
                      <a:gd name="T47" fmla="*/ 66 h 67"/>
                      <a:gd name="T48" fmla="*/ 7 w 90"/>
                      <a:gd name="T49" fmla="*/ 66 h 67"/>
                      <a:gd name="T50" fmla="*/ 0 w 90"/>
                      <a:gd name="T51" fmla="*/ 59 h 67"/>
                      <a:gd name="T52" fmla="*/ 0 w 90"/>
                      <a:gd name="T53" fmla="*/ 51 h 67"/>
                      <a:gd name="T54" fmla="*/ 0 w 90"/>
                      <a:gd name="T55" fmla="*/ 44 h 67"/>
                      <a:gd name="T56" fmla="*/ 0 w 90"/>
                      <a:gd name="T57" fmla="*/ 37 h 67"/>
                      <a:gd name="T58" fmla="*/ 0 w 90"/>
                      <a:gd name="T59" fmla="*/ 29 h 67"/>
                      <a:gd name="T60" fmla="*/ 0 w 90"/>
                      <a:gd name="T61" fmla="*/ 22 h 67"/>
                      <a:gd name="T62" fmla="*/ 7 w 90"/>
                      <a:gd name="T63" fmla="*/ 15 h 67"/>
                      <a:gd name="T64" fmla="*/ 7 w 90"/>
                      <a:gd name="T65" fmla="*/ 7 h 67"/>
                      <a:gd name="T66" fmla="*/ 22 w 90"/>
                      <a:gd name="T67" fmla="*/ 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90" h="67">
                        <a:moveTo>
                          <a:pt x="22" y="0"/>
                        </a:moveTo>
                        <a:lnTo>
                          <a:pt x="22" y="0"/>
                        </a:lnTo>
                        <a:lnTo>
                          <a:pt x="30" y="0"/>
                        </a:lnTo>
                        <a:lnTo>
                          <a:pt x="37" y="7"/>
                        </a:lnTo>
                        <a:lnTo>
                          <a:pt x="45" y="15"/>
                        </a:lnTo>
                        <a:lnTo>
                          <a:pt x="52" y="15"/>
                        </a:lnTo>
                        <a:lnTo>
                          <a:pt x="67" y="22"/>
                        </a:lnTo>
                        <a:lnTo>
                          <a:pt x="75" y="22"/>
                        </a:lnTo>
                        <a:lnTo>
                          <a:pt x="82" y="22"/>
                        </a:lnTo>
                        <a:lnTo>
                          <a:pt x="89" y="29"/>
                        </a:lnTo>
                        <a:lnTo>
                          <a:pt x="89" y="37"/>
                        </a:lnTo>
                        <a:lnTo>
                          <a:pt x="89" y="51"/>
                        </a:lnTo>
                        <a:lnTo>
                          <a:pt x="82" y="66"/>
                        </a:lnTo>
                        <a:lnTo>
                          <a:pt x="67" y="59"/>
                        </a:lnTo>
                        <a:lnTo>
                          <a:pt x="67" y="51"/>
                        </a:lnTo>
                        <a:lnTo>
                          <a:pt x="67" y="44"/>
                        </a:lnTo>
                        <a:lnTo>
                          <a:pt x="60" y="37"/>
                        </a:lnTo>
                        <a:lnTo>
                          <a:pt x="52" y="37"/>
                        </a:lnTo>
                        <a:lnTo>
                          <a:pt x="45" y="44"/>
                        </a:lnTo>
                        <a:lnTo>
                          <a:pt x="37" y="44"/>
                        </a:lnTo>
                        <a:lnTo>
                          <a:pt x="37" y="51"/>
                        </a:lnTo>
                        <a:lnTo>
                          <a:pt x="30" y="59"/>
                        </a:lnTo>
                        <a:lnTo>
                          <a:pt x="22" y="66"/>
                        </a:lnTo>
                        <a:lnTo>
                          <a:pt x="15" y="66"/>
                        </a:lnTo>
                        <a:lnTo>
                          <a:pt x="7" y="66"/>
                        </a:lnTo>
                        <a:lnTo>
                          <a:pt x="0" y="59"/>
                        </a:lnTo>
                        <a:lnTo>
                          <a:pt x="0" y="51"/>
                        </a:lnTo>
                        <a:lnTo>
                          <a:pt x="0" y="44"/>
                        </a:lnTo>
                        <a:lnTo>
                          <a:pt x="0" y="37"/>
                        </a:lnTo>
                        <a:lnTo>
                          <a:pt x="0" y="29"/>
                        </a:lnTo>
                        <a:lnTo>
                          <a:pt x="0" y="22"/>
                        </a:lnTo>
                        <a:lnTo>
                          <a:pt x="7" y="15"/>
                        </a:lnTo>
                        <a:lnTo>
                          <a:pt x="7" y="7"/>
                        </a:lnTo>
                        <a:lnTo>
                          <a:pt x="22" y="0"/>
                        </a:lnTo>
                      </a:path>
                    </a:pathLst>
                  </a:custGeom>
                  <a:solidFill>
                    <a:srgbClr val="3F1F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14" name="Freeform 690">
                    <a:extLst>
                      <a:ext uri="{FF2B5EF4-FFF2-40B4-BE49-F238E27FC236}">
                        <a16:creationId xmlns:a16="http://schemas.microsoft.com/office/drawing/2014/main" id="{C7488A11-B70E-3187-1BA9-9E088C081F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8" y="2762"/>
                    <a:ext cx="90" cy="67"/>
                  </a:xfrm>
                  <a:custGeom>
                    <a:avLst/>
                    <a:gdLst>
                      <a:gd name="T0" fmla="*/ 22 w 90"/>
                      <a:gd name="T1" fmla="*/ 0 h 67"/>
                      <a:gd name="T2" fmla="*/ 30 w 90"/>
                      <a:gd name="T3" fmla="*/ 0 h 67"/>
                      <a:gd name="T4" fmla="*/ 37 w 90"/>
                      <a:gd name="T5" fmla="*/ 7 h 67"/>
                      <a:gd name="T6" fmla="*/ 45 w 90"/>
                      <a:gd name="T7" fmla="*/ 15 h 67"/>
                      <a:gd name="T8" fmla="*/ 52 w 90"/>
                      <a:gd name="T9" fmla="*/ 15 h 67"/>
                      <a:gd name="T10" fmla="*/ 67 w 90"/>
                      <a:gd name="T11" fmla="*/ 22 h 67"/>
                      <a:gd name="T12" fmla="*/ 75 w 90"/>
                      <a:gd name="T13" fmla="*/ 22 h 67"/>
                      <a:gd name="T14" fmla="*/ 82 w 90"/>
                      <a:gd name="T15" fmla="*/ 22 h 67"/>
                      <a:gd name="T16" fmla="*/ 89 w 90"/>
                      <a:gd name="T17" fmla="*/ 29 h 67"/>
                      <a:gd name="T18" fmla="*/ 89 w 90"/>
                      <a:gd name="T19" fmla="*/ 37 h 67"/>
                      <a:gd name="T20" fmla="*/ 89 w 90"/>
                      <a:gd name="T21" fmla="*/ 51 h 67"/>
                      <a:gd name="T22" fmla="*/ 82 w 90"/>
                      <a:gd name="T23" fmla="*/ 66 h 67"/>
                      <a:gd name="T24" fmla="*/ 67 w 90"/>
                      <a:gd name="T25" fmla="*/ 59 h 67"/>
                      <a:gd name="T26" fmla="*/ 67 w 90"/>
                      <a:gd name="T27" fmla="*/ 51 h 67"/>
                      <a:gd name="T28" fmla="*/ 67 w 90"/>
                      <a:gd name="T29" fmla="*/ 44 h 67"/>
                      <a:gd name="T30" fmla="*/ 60 w 90"/>
                      <a:gd name="T31" fmla="*/ 37 h 67"/>
                      <a:gd name="T32" fmla="*/ 52 w 90"/>
                      <a:gd name="T33" fmla="*/ 37 h 67"/>
                      <a:gd name="T34" fmla="*/ 45 w 90"/>
                      <a:gd name="T35" fmla="*/ 44 h 67"/>
                      <a:gd name="T36" fmla="*/ 37 w 90"/>
                      <a:gd name="T37" fmla="*/ 44 h 67"/>
                      <a:gd name="T38" fmla="*/ 37 w 90"/>
                      <a:gd name="T39" fmla="*/ 51 h 67"/>
                      <a:gd name="T40" fmla="*/ 30 w 90"/>
                      <a:gd name="T41" fmla="*/ 59 h 67"/>
                      <a:gd name="T42" fmla="*/ 22 w 90"/>
                      <a:gd name="T43" fmla="*/ 66 h 67"/>
                      <a:gd name="T44" fmla="*/ 15 w 90"/>
                      <a:gd name="T45" fmla="*/ 66 h 67"/>
                      <a:gd name="T46" fmla="*/ 7 w 90"/>
                      <a:gd name="T47" fmla="*/ 66 h 67"/>
                      <a:gd name="T48" fmla="*/ 0 w 90"/>
                      <a:gd name="T49" fmla="*/ 59 h 67"/>
                      <a:gd name="T50" fmla="*/ 0 w 90"/>
                      <a:gd name="T51" fmla="*/ 51 h 67"/>
                      <a:gd name="T52" fmla="*/ 0 w 90"/>
                      <a:gd name="T53" fmla="*/ 44 h 67"/>
                      <a:gd name="T54" fmla="*/ 0 w 90"/>
                      <a:gd name="T55" fmla="*/ 37 h 67"/>
                      <a:gd name="T56" fmla="*/ 0 w 90"/>
                      <a:gd name="T57" fmla="*/ 29 h 67"/>
                      <a:gd name="T58" fmla="*/ 0 w 90"/>
                      <a:gd name="T59" fmla="*/ 22 h 67"/>
                      <a:gd name="T60" fmla="*/ 7 w 90"/>
                      <a:gd name="T61" fmla="*/ 15 h 67"/>
                      <a:gd name="T62" fmla="*/ 7 w 90"/>
                      <a:gd name="T63" fmla="*/ 7 h 67"/>
                      <a:gd name="T64" fmla="*/ 22 w 90"/>
                      <a:gd name="T65" fmla="*/ 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90" h="67">
                        <a:moveTo>
                          <a:pt x="22" y="0"/>
                        </a:moveTo>
                        <a:lnTo>
                          <a:pt x="30" y="0"/>
                        </a:lnTo>
                        <a:lnTo>
                          <a:pt x="37" y="7"/>
                        </a:lnTo>
                        <a:lnTo>
                          <a:pt x="45" y="15"/>
                        </a:lnTo>
                        <a:lnTo>
                          <a:pt x="52" y="15"/>
                        </a:lnTo>
                        <a:lnTo>
                          <a:pt x="67" y="22"/>
                        </a:lnTo>
                        <a:lnTo>
                          <a:pt x="75" y="22"/>
                        </a:lnTo>
                        <a:lnTo>
                          <a:pt x="82" y="22"/>
                        </a:lnTo>
                        <a:lnTo>
                          <a:pt x="89" y="29"/>
                        </a:lnTo>
                        <a:lnTo>
                          <a:pt x="89" y="37"/>
                        </a:lnTo>
                        <a:lnTo>
                          <a:pt x="89" y="51"/>
                        </a:lnTo>
                        <a:lnTo>
                          <a:pt x="82" y="66"/>
                        </a:lnTo>
                        <a:lnTo>
                          <a:pt x="67" y="59"/>
                        </a:lnTo>
                        <a:lnTo>
                          <a:pt x="67" y="51"/>
                        </a:lnTo>
                        <a:lnTo>
                          <a:pt x="67" y="44"/>
                        </a:lnTo>
                        <a:lnTo>
                          <a:pt x="60" y="37"/>
                        </a:lnTo>
                        <a:lnTo>
                          <a:pt x="52" y="37"/>
                        </a:lnTo>
                        <a:lnTo>
                          <a:pt x="45" y="44"/>
                        </a:lnTo>
                        <a:lnTo>
                          <a:pt x="37" y="44"/>
                        </a:lnTo>
                        <a:lnTo>
                          <a:pt x="37" y="51"/>
                        </a:lnTo>
                        <a:lnTo>
                          <a:pt x="30" y="59"/>
                        </a:lnTo>
                        <a:lnTo>
                          <a:pt x="22" y="66"/>
                        </a:lnTo>
                        <a:lnTo>
                          <a:pt x="15" y="66"/>
                        </a:lnTo>
                        <a:lnTo>
                          <a:pt x="7" y="66"/>
                        </a:lnTo>
                        <a:lnTo>
                          <a:pt x="0" y="59"/>
                        </a:lnTo>
                        <a:lnTo>
                          <a:pt x="0" y="51"/>
                        </a:lnTo>
                        <a:lnTo>
                          <a:pt x="0" y="44"/>
                        </a:lnTo>
                        <a:lnTo>
                          <a:pt x="0" y="37"/>
                        </a:lnTo>
                        <a:lnTo>
                          <a:pt x="0" y="29"/>
                        </a:lnTo>
                        <a:lnTo>
                          <a:pt x="0" y="22"/>
                        </a:lnTo>
                        <a:lnTo>
                          <a:pt x="7" y="15"/>
                        </a:lnTo>
                        <a:lnTo>
                          <a:pt x="7" y="7"/>
                        </a:lnTo>
                        <a:lnTo>
                          <a:pt x="22" y="0"/>
                        </a:lnTo>
                      </a:path>
                    </a:pathLst>
                  </a:custGeom>
                  <a:solidFill>
                    <a:srgbClr val="3F1F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15" name="Freeform 691">
                    <a:extLst>
                      <a:ext uri="{FF2B5EF4-FFF2-40B4-BE49-F238E27FC236}">
                        <a16:creationId xmlns:a16="http://schemas.microsoft.com/office/drawing/2014/main" id="{A84B41D5-A07C-C9EB-6A89-D330A7C808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8" y="2754"/>
                    <a:ext cx="96" cy="73"/>
                  </a:xfrm>
                  <a:custGeom>
                    <a:avLst/>
                    <a:gdLst>
                      <a:gd name="T0" fmla="*/ 24 w 96"/>
                      <a:gd name="T1" fmla="*/ 0 h 73"/>
                      <a:gd name="T2" fmla="*/ 24 w 96"/>
                      <a:gd name="T3" fmla="*/ 8 h 73"/>
                      <a:gd name="T4" fmla="*/ 32 w 96"/>
                      <a:gd name="T5" fmla="*/ 8 h 73"/>
                      <a:gd name="T6" fmla="*/ 40 w 96"/>
                      <a:gd name="T7" fmla="*/ 16 h 73"/>
                      <a:gd name="T8" fmla="*/ 48 w 96"/>
                      <a:gd name="T9" fmla="*/ 16 h 73"/>
                      <a:gd name="T10" fmla="*/ 56 w 96"/>
                      <a:gd name="T11" fmla="*/ 24 h 73"/>
                      <a:gd name="T12" fmla="*/ 64 w 96"/>
                      <a:gd name="T13" fmla="*/ 32 h 73"/>
                      <a:gd name="T14" fmla="*/ 80 w 96"/>
                      <a:gd name="T15" fmla="*/ 32 h 73"/>
                      <a:gd name="T16" fmla="*/ 88 w 96"/>
                      <a:gd name="T17" fmla="*/ 32 h 73"/>
                      <a:gd name="T18" fmla="*/ 95 w 96"/>
                      <a:gd name="T19" fmla="*/ 40 h 73"/>
                      <a:gd name="T20" fmla="*/ 95 w 96"/>
                      <a:gd name="T21" fmla="*/ 48 h 73"/>
                      <a:gd name="T22" fmla="*/ 95 w 96"/>
                      <a:gd name="T23" fmla="*/ 56 h 73"/>
                      <a:gd name="T24" fmla="*/ 95 w 96"/>
                      <a:gd name="T25" fmla="*/ 64 h 73"/>
                      <a:gd name="T26" fmla="*/ 88 w 96"/>
                      <a:gd name="T27" fmla="*/ 72 h 73"/>
                      <a:gd name="T28" fmla="*/ 72 w 96"/>
                      <a:gd name="T29" fmla="*/ 72 h 73"/>
                      <a:gd name="T30" fmla="*/ 72 w 96"/>
                      <a:gd name="T31" fmla="*/ 56 h 73"/>
                      <a:gd name="T32" fmla="*/ 64 w 96"/>
                      <a:gd name="T33" fmla="*/ 56 h 73"/>
                      <a:gd name="T34" fmla="*/ 64 w 96"/>
                      <a:gd name="T35" fmla="*/ 48 h 73"/>
                      <a:gd name="T36" fmla="*/ 56 w 96"/>
                      <a:gd name="T37" fmla="*/ 48 h 73"/>
                      <a:gd name="T38" fmla="*/ 48 w 96"/>
                      <a:gd name="T39" fmla="*/ 48 h 73"/>
                      <a:gd name="T40" fmla="*/ 40 w 96"/>
                      <a:gd name="T41" fmla="*/ 56 h 73"/>
                      <a:gd name="T42" fmla="*/ 40 w 96"/>
                      <a:gd name="T43" fmla="*/ 64 h 73"/>
                      <a:gd name="T44" fmla="*/ 32 w 96"/>
                      <a:gd name="T45" fmla="*/ 72 h 73"/>
                      <a:gd name="T46" fmla="*/ 24 w 96"/>
                      <a:gd name="T47" fmla="*/ 72 h 73"/>
                      <a:gd name="T48" fmla="*/ 16 w 96"/>
                      <a:gd name="T49" fmla="*/ 72 h 73"/>
                      <a:gd name="T50" fmla="*/ 8 w 96"/>
                      <a:gd name="T51" fmla="*/ 72 h 73"/>
                      <a:gd name="T52" fmla="*/ 0 w 96"/>
                      <a:gd name="T53" fmla="*/ 72 h 73"/>
                      <a:gd name="T54" fmla="*/ 0 w 96"/>
                      <a:gd name="T55" fmla="*/ 64 h 73"/>
                      <a:gd name="T56" fmla="*/ 0 w 96"/>
                      <a:gd name="T57" fmla="*/ 56 h 73"/>
                      <a:gd name="T58" fmla="*/ 0 w 96"/>
                      <a:gd name="T59" fmla="*/ 48 h 73"/>
                      <a:gd name="T60" fmla="*/ 0 w 96"/>
                      <a:gd name="T61" fmla="*/ 40 h 73"/>
                      <a:gd name="T62" fmla="*/ 0 w 96"/>
                      <a:gd name="T63" fmla="*/ 32 h 73"/>
                      <a:gd name="T64" fmla="*/ 8 w 96"/>
                      <a:gd name="T65" fmla="*/ 24 h 73"/>
                      <a:gd name="T66" fmla="*/ 8 w 96"/>
                      <a:gd name="T67" fmla="*/ 16 h 73"/>
                      <a:gd name="T68" fmla="*/ 24 w 96"/>
                      <a:gd name="T69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96" h="73">
                        <a:moveTo>
                          <a:pt x="24" y="0"/>
                        </a:moveTo>
                        <a:lnTo>
                          <a:pt x="24" y="8"/>
                        </a:lnTo>
                        <a:lnTo>
                          <a:pt x="32" y="8"/>
                        </a:lnTo>
                        <a:lnTo>
                          <a:pt x="40" y="16"/>
                        </a:lnTo>
                        <a:lnTo>
                          <a:pt x="48" y="16"/>
                        </a:lnTo>
                        <a:lnTo>
                          <a:pt x="56" y="24"/>
                        </a:lnTo>
                        <a:lnTo>
                          <a:pt x="64" y="32"/>
                        </a:lnTo>
                        <a:lnTo>
                          <a:pt x="80" y="32"/>
                        </a:lnTo>
                        <a:lnTo>
                          <a:pt x="88" y="32"/>
                        </a:lnTo>
                        <a:lnTo>
                          <a:pt x="95" y="40"/>
                        </a:lnTo>
                        <a:lnTo>
                          <a:pt x="95" y="48"/>
                        </a:lnTo>
                        <a:lnTo>
                          <a:pt x="95" y="56"/>
                        </a:lnTo>
                        <a:lnTo>
                          <a:pt x="95" y="64"/>
                        </a:lnTo>
                        <a:lnTo>
                          <a:pt x="88" y="72"/>
                        </a:lnTo>
                        <a:lnTo>
                          <a:pt x="72" y="72"/>
                        </a:lnTo>
                        <a:lnTo>
                          <a:pt x="72" y="56"/>
                        </a:lnTo>
                        <a:lnTo>
                          <a:pt x="64" y="56"/>
                        </a:lnTo>
                        <a:lnTo>
                          <a:pt x="64" y="48"/>
                        </a:lnTo>
                        <a:lnTo>
                          <a:pt x="56" y="48"/>
                        </a:lnTo>
                        <a:lnTo>
                          <a:pt x="48" y="48"/>
                        </a:lnTo>
                        <a:lnTo>
                          <a:pt x="40" y="56"/>
                        </a:lnTo>
                        <a:lnTo>
                          <a:pt x="40" y="64"/>
                        </a:lnTo>
                        <a:lnTo>
                          <a:pt x="32" y="72"/>
                        </a:lnTo>
                        <a:lnTo>
                          <a:pt x="24" y="72"/>
                        </a:lnTo>
                        <a:lnTo>
                          <a:pt x="16" y="72"/>
                        </a:lnTo>
                        <a:lnTo>
                          <a:pt x="8" y="72"/>
                        </a:lnTo>
                        <a:lnTo>
                          <a:pt x="0" y="72"/>
                        </a:lnTo>
                        <a:lnTo>
                          <a:pt x="0" y="64"/>
                        </a:lnTo>
                        <a:lnTo>
                          <a:pt x="0" y="56"/>
                        </a:lnTo>
                        <a:lnTo>
                          <a:pt x="0" y="48"/>
                        </a:lnTo>
                        <a:lnTo>
                          <a:pt x="0" y="40"/>
                        </a:lnTo>
                        <a:lnTo>
                          <a:pt x="0" y="32"/>
                        </a:lnTo>
                        <a:lnTo>
                          <a:pt x="8" y="24"/>
                        </a:lnTo>
                        <a:lnTo>
                          <a:pt x="8" y="16"/>
                        </a:lnTo>
                        <a:lnTo>
                          <a:pt x="2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516" name="Group 692">
                  <a:extLst>
                    <a:ext uri="{FF2B5EF4-FFF2-40B4-BE49-F238E27FC236}">
                      <a16:creationId xmlns:a16="http://schemas.microsoft.com/office/drawing/2014/main" id="{3F14D51C-7032-F077-8E5D-FF9B606C96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96" y="2818"/>
                  <a:ext cx="152" cy="264"/>
                  <a:chOff x="3396" y="2818"/>
                  <a:chExt cx="152" cy="264"/>
                </a:xfrm>
              </p:grpSpPr>
              <p:sp>
                <p:nvSpPr>
                  <p:cNvPr id="78517" name="Freeform 693">
                    <a:extLst>
                      <a:ext uri="{FF2B5EF4-FFF2-40B4-BE49-F238E27FC236}">
                        <a16:creationId xmlns:a16="http://schemas.microsoft.com/office/drawing/2014/main" id="{4A67250F-8C2F-22AC-4223-7A0775C8A2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6" y="2818"/>
                    <a:ext cx="152" cy="264"/>
                  </a:xfrm>
                  <a:custGeom>
                    <a:avLst/>
                    <a:gdLst>
                      <a:gd name="T0" fmla="*/ 0 w 152"/>
                      <a:gd name="T1" fmla="*/ 0 h 264"/>
                      <a:gd name="T2" fmla="*/ 8 w 152"/>
                      <a:gd name="T3" fmla="*/ 16 h 264"/>
                      <a:gd name="T4" fmla="*/ 8 w 152"/>
                      <a:gd name="T5" fmla="*/ 40 h 264"/>
                      <a:gd name="T6" fmla="*/ 16 w 152"/>
                      <a:gd name="T7" fmla="*/ 56 h 264"/>
                      <a:gd name="T8" fmla="*/ 16 w 152"/>
                      <a:gd name="T9" fmla="*/ 80 h 264"/>
                      <a:gd name="T10" fmla="*/ 24 w 152"/>
                      <a:gd name="T11" fmla="*/ 96 h 264"/>
                      <a:gd name="T12" fmla="*/ 32 w 152"/>
                      <a:gd name="T13" fmla="*/ 120 h 264"/>
                      <a:gd name="T14" fmla="*/ 40 w 152"/>
                      <a:gd name="T15" fmla="*/ 136 h 264"/>
                      <a:gd name="T16" fmla="*/ 47 w 152"/>
                      <a:gd name="T17" fmla="*/ 152 h 264"/>
                      <a:gd name="T18" fmla="*/ 55 w 152"/>
                      <a:gd name="T19" fmla="*/ 168 h 264"/>
                      <a:gd name="T20" fmla="*/ 55 w 152"/>
                      <a:gd name="T21" fmla="*/ 184 h 264"/>
                      <a:gd name="T22" fmla="*/ 55 w 152"/>
                      <a:gd name="T23" fmla="*/ 200 h 264"/>
                      <a:gd name="T24" fmla="*/ 63 w 152"/>
                      <a:gd name="T25" fmla="*/ 215 h 264"/>
                      <a:gd name="T26" fmla="*/ 63 w 152"/>
                      <a:gd name="T27" fmla="*/ 231 h 264"/>
                      <a:gd name="T28" fmla="*/ 71 w 152"/>
                      <a:gd name="T29" fmla="*/ 247 h 264"/>
                      <a:gd name="T30" fmla="*/ 71 w 152"/>
                      <a:gd name="T31" fmla="*/ 255 h 264"/>
                      <a:gd name="T32" fmla="*/ 71 w 152"/>
                      <a:gd name="T33" fmla="*/ 263 h 264"/>
                      <a:gd name="T34" fmla="*/ 87 w 152"/>
                      <a:gd name="T35" fmla="*/ 263 h 264"/>
                      <a:gd name="T36" fmla="*/ 79 w 152"/>
                      <a:gd name="T37" fmla="*/ 263 h 264"/>
                      <a:gd name="T38" fmla="*/ 95 w 152"/>
                      <a:gd name="T39" fmla="*/ 263 h 264"/>
                      <a:gd name="T40" fmla="*/ 103 w 152"/>
                      <a:gd name="T41" fmla="*/ 255 h 264"/>
                      <a:gd name="T42" fmla="*/ 111 w 152"/>
                      <a:gd name="T43" fmla="*/ 247 h 264"/>
                      <a:gd name="T44" fmla="*/ 119 w 152"/>
                      <a:gd name="T45" fmla="*/ 239 h 264"/>
                      <a:gd name="T46" fmla="*/ 127 w 152"/>
                      <a:gd name="T47" fmla="*/ 239 h 264"/>
                      <a:gd name="T48" fmla="*/ 135 w 152"/>
                      <a:gd name="T49" fmla="*/ 247 h 264"/>
                      <a:gd name="T50" fmla="*/ 151 w 152"/>
                      <a:gd name="T51" fmla="*/ 247 h 2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52" h="264">
                        <a:moveTo>
                          <a:pt x="0" y="0"/>
                        </a:moveTo>
                        <a:lnTo>
                          <a:pt x="8" y="16"/>
                        </a:lnTo>
                        <a:lnTo>
                          <a:pt x="8" y="40"/>
                        </a:lnTo>
                        <a:lnTo>
                          <a:pt x="16" y="56"/>
                        </a:lnTo>
                        <a:lnTo>
                          <a:pt x="16" y="80"/>
                        </a:lnTo>
                        <a:lnTo>
                          <a:pt x="24" y="96"/>
                        </a:lnTo>
                        <a:lnTo>
                          <a:pt x="32" y="120"/>
                        </a:lnTo>
                        <a:lnTo>
                          <a:pt x="40" y="136"/>
                        </a:lnTo>
                        <a:lnTo>
                          <a:pt x="47" y="152"/>
                        </a:lnTo>
                        <a:lnTo>
                          <a:pt x="55" y="168"/>
                        </a:lnTo>
                        <a:lnTo>
                          <a:pt x="55" y="184"/>
                        </a:lnTo>
                        <a:lnTo>
                          <a:pt x="55" y="200"/>
                        </a:lnTo>
                        <a:lnTo>
                          <a:pt x="63" y="215"/>
                        </a:lnTo>
                        <a:lnTo>
                          <a:pt x="63" y="231"/>
                        </a:lnTo>
                        <a:lnTo>
                          <a:pt x="71" y="247"/>
                        </a:lnTo>
                        <a:lnTo>
                          <a:pt x="71" y="255"/>
                        </a:lnTo>
                        <a:lnTo>
                          <a:pt x="71" y="263"/>
                        </a:lnTo>
                        <a:lnTo>
                          <a:pt x="87" y="263"/>
                        </a:lnTo>
                        <a:lnTo>
                          <a:pt x="79" y="263"/>
                        </a:lnTo>
                        <a:lnTo>
                          <a:pt x="95" y="263"/>
                        </a:lnTo>
                        <a:lnTo>
                          <a:pt x="103" y="255"/>
                        </a:lnTo>
                        <a:lnTo>
                          <a:pt x="111" y="247"/>
                        </a:lnTo>
                        <a:lnTo>
                          <a:pt x="119" y="239"/>
                        </a:lnTo>
                        <a:lnTo>
                          <a:pt x="127" y="239"/>
                        </a:lnTo>
                        <a:lnTo>
                          <a:pt x="135" y="247"/>
                        </a:lnTo>
                        <a:lnTo>
                          <a:pt x="151" y="247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18" name="Oval 694">
                    <a:extLst>
                      <a:ext uri="{FF2B5EF4-FFF2-40B4-BE49-F238E27FC236}">
                        <a16:creationId xmlns:a16="http://schemas.microsoft.com/office/drawing/2014/main" id="{93B6EDB4-07A7-9CE1-A993-913ABF392D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0" y="2822"/>
                    <a:ext cx="8" cy="8"/>
                  </a:xfrm>
                  <a:prstGeom prst="ellipse">
                    <a:avLst/>
                  </a:prstGeom>
                  <a:solidFill>
                    <a:srgbClr val="80808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78519" name="Freeform 695">
                  <a:extLst>
                    <a:ext uri="{FF2B5EF4-FFF2-40B4-BE49-F238E27FC236}">
                      <a16:creationId xmlns:a16="http://schemas.microsoft.com/office/drawing/2014/main" id="{AC216F48-2914-6600-1B00-DD4E58034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3" y="2930"/>
                  <a:ext cx="17" cy="49"/>
                </a:xfrm>
                <a:custGeom>
                  <a:avLst/>
                  <a:gdLst>
                    <a:gd name="T0" fmla="*/ 0 w 17"/>
                    <a:gd name="T1" fmla="*/ 0 h 49"/>
                    <a:gd name="T2" fmla="*/ 0 w 17"/>
                    <a:gd name="T3" fmla="*/ 16 h 49"/>
                    <a:gd name="T4" fmla="*/ 0 w 17"/>
                    <a:gd name="T5" fmla="*/ 32 h 49"/>
                    <a:gd name="T6" fmla="*/ 16 w 17"/>
                    <a:gd name="T7" fmla="*/ 48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49">
                      <a:moveTo>
                        <a:pt x="0" y="0"/>
                      </a:moveTo>
                      <a:lnTo>
                        <a:pt x="0" y="16"/>
                      </a:lnTo>
                      <a:lnTo>
                        <a:pt x="0" y="32"/>
                      </a:lnTo>
                      <a:lnTo>
                        <a:pt x="16" y="48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78520" name="Freeform 696">
                <a:extLst>
                  <a:ext uri="{FF2B5EF4-FFF2-40B4-BE49-F238E27FC236}">
                    <a16:creationId xmlns:a16="http://schemas.microsoft.com/office/drawing/2014/main" id="{01621265-1CEE-4404-F52C-81C725653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8" y="3169"/>
                <a:ext cx="89" cy="17"/>
              </a:xfrm>
              <a:custGeom>
                <a:avLst/>
                <a:gdLst>
                  <a:gd name="T0" fmla="*/ 88 w 89"/>
                  <a:gd name="T1" fmla="*/ 0 h 17"/>
                  <a:gd name="T2" fmla="*/ 64 w 89"/>
                  <a:gd name="T3" fmla="*/ 16 h 17"/>
                  <a:gd name="T4" fmla="*/ 32 w 89"/>
                  <a:gd name="T5" fmla="*/ 16 h 17"/>
                  <a:gd name="T6" fmla="*/ 0 w 89"/>
                  <a:gd name="T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" h="17">
                    <a:moveTo>
                      <a:pt x="88" y="0"/>
                    </a:moveTo>
                    <a:lnTo>
                      <a:pt x="64" y="16"/>
                    </a:lnTo>
                    <a:lnTo>
                      <a:pt x="32" y="16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8521" name="Group 697">
              <a:extLst>
                <a:ext uri="{FF2B5EF4-FFF2-40B4-BE49-F238E27FC236}">
                  <a16:creationId xmlns:a16="http://schemas.microsoft.com/office/drawing/2014/main" id="{2C8001F1-2AF0-2D4F-ECA4-4124C52643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7" y="2666"/>
              <a:ext cx="249" cy="568"/>
              <a:chOff x="3627" y="2666"/>
              <a:chExt cx="249" cy="568"/>
            </a:xfrm>
          </p:grpSpPr>
          <p:grpSp>
            <p:nvGrpSpPr>
              <p:cNvPr id="78522" name="Group 698">
                <a:extLst>
                  <a:ext uri="{FF2B5EF4-FFF2-40B4-BE49-F238E27FC236}">
                    <a16:creationId xmlns:a16="http://schemas.microsoft.com/office/drawing/2014/main" id="{9AB21BEC-5986-2E2E-52F5-84551F6ED7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27" y="2666"/>
                <a:ext cx="249" cy="568"/>
                <a:chOff x="3627" y="2666"/>
                <a:chExt cx="249" cy="568"/>
              </a:xfrm>
            </p:grpSpPr>
            <p:sp>
              <p:nvSpPr>
                <p:cNvPr id="78523" name="Freeform 699">
                  <a:extLst>
                    <a:ext uri="{FF2B5EF4-FFF2-40B4-BE49-F238E27FC236}">
                      <a16:creationId xmlns:a16="http://schemas.microsoft.com/office/drawing/2014/main" id="{DE745851-F6E6-E3C5-D89D-F0DC22E4ED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7" y="2666"/>
                  <a:ext cx="227" cy="554"/>
                </a:xfrm>
                <a:custGeom>
                  <a:avLst/>
                  <a:gdLst>
                    <a:gd name="T0" fmla="*/ 125 w 227"/>
                    <a:gd name="T1" fmla="*/ 166 h 554"/>
                    <a:gd name="T2" fmla="*/ 132 w 227"/>
                    <a:gd name="T3" fmla="*/ 166 h 554"/>
                    <a:gd name="T4" fmla="*/ 148 w 227"/>
                    <a:gd name="T5" fmla="*/ 166 h 554"/>
                    <a:gd name="T6" fmla="*/ 156 w 227"/>
                    <a:gd name="T7" fmla="*/ 150 h 554"/>
                    <a:gd name="T8" fmla="*/ 156 w 227"/>
                    <a:gd name="T9" fmla="*/ 135 h 554"/>
                    <a:gd name="T10" fmla="*/ 156 w 227"/>
                    <a:gd name="T11" fmla="*/ 127 h 554"/>
                    <a:gd name="T12" fmla="*/ 164 w 227"/>
                    <a:gd name="T13" fmla="*/ 119 h 554"/>
                    <a:gd name="T14" fmla="*/ 171 w 227"/>
                    <a:gd name="T15" fmla="*/ 111 h 554"/>
                    <a:gd name="T16" fmla="*/ 164 w 227"/>
                    <a:gd name="T17" fmla="*/ 95 h 554"/>
                    <a:gd name="T18" fmla="*/ 148 w 227"/>
                    <a:gd name="T19" fmla="*/ 87 h 554"/>
                    <a:gd name="T20" fmla="*/ 140 w 227"/>
                    <a:gd name="T21" fmla="*/ 71 h 554"/>
                    <a:gd name="T22" fmla="*/ 140 w 227"/>
                    <a:gd name="T23" fmla="*/ 63 h 554"/>
                    <a:gd name="T24" fmla="*/ 132 w 227"/>
                    <a:gd name="T25" fmla="*/ 47 h 554"/>
                    <a:gd name="T26" fmla="*/ 125 w 227"/>
                    <a:gd name="T27" fmla="*/ 40 h 554"/>
                    <a:gd name="T28" fmla="*/ 132 w 227"/>
                    <a:gd name="T29" fmla="*/ 16 h 554"/>
                    <a:gd name="T30" fmla="*/ 125 w 227"/>
                    <a:gd name="T31" fmla="*/ 0 h 554"/>
                    <a:gd name="T32" fmla="*/ 109 w 227"/>
                    <a:gd name="T33" fmla="*/ 0 h 554"/>
                    <a:gd name="T34" fmla="*/ 78 w 227"/>
                    <a:gd name="T35" fmla="*/ 0 h 554"/>
                    <a:gd name="T36" fmla="*/ 39 w 227"/>
                    <a:gd name="T37" fmla="*/ 16 h 554"/>
                    <a:gd name="T38" fmla="*/ 23 w 227"/>
                    <a:gd name="T39" fmla="*/ 24 h 554"/>
                    <a:gd name="T40" fmla="*/ 0 w 227"/>
                    <a:gd name="T41" fmla="*/ 47 h 554"/>
                    <a:gd name="T42" fmla="*/ 0 w 227"/>
                    <a:gd name="T43" fmla="*/ 87 h 554"/>
                    <a:gd name="T44" fmla="*/ 8 w 227"/>
                    <a:gd name="T45" fmla="*/ 111 h 554"/>
                    <a:gd name="T46" fmla="*/ 23 w 227"/>
                    <a:gd name="T47" fmla="*/ 135 h 554"/>
                    <a:gd name="T48" fmla="*/ 39 w 227"/>
                    <a:gd name="T49" fmla="*/ 158 h 554"/>
                    <a:gd name="T50" fmla="*/ 39 w 227"/>
                    <a:gd name="T51" fmla="*/ 182 h 554"/>
                    <a:gd name="T52" fmla="*/ 31 w 227"/>
                    <a:gd name="T53" fmla="*/ 206 h 554"/>
                    <a:gd name="T54" fmla="*/ 8 w 227"/>
                    <a:gd name="T55" fmla="*/ 253 h 554"/>
                    <a:gd name="T56" fmla="*/ 0 w 227"/>
                    <a:gd name="T57" fmla="*/ 285 h 554"/>
                    <a:gd name="T58" fmla="*/ 0 w 227"/>
                    <a:gd name="T59" fmla="*/ 317 h 554"/>
                    <a:gd name="T60" fmla="*/ 31 w 227"/>
                    <a:gd name="T61" fmla="*/ 442 h 554"/>
                    <a:gd name="T62" fmla="*/ 62 w 227"/>
                    <a:gd name="T63" fmla="*/ 553 h 554"/>
                    <a:gd name="T64" fmla="*/ 226 w 227"/>
                    <a:gd name="T65" fmla="*/ 482 h 554"/>
                    <a:gd name="T66" fmla="*/ 203 w 227"/>
                    <a:gd name="T67" fmla="*/ 395 h 554"/>
                    <a:gd name="T68" fmla="*/ 187 w 227"/>
                    <a:gd name="T69" fmla="*/ 340 h 554"/>
                    <a:gd name="T70" fmla="*/ 156 w 227"/>
                    <a:gd name="T71" fmla="*/ 285 h 554"/>
                    <a:gd name="T72" fmla="*/ 132 w 227"/>
                    <a:gd name="T73" fmla="*/ 253 h 554"/>
                    <a:gd name="T74" fmla="*/ 132 w 227"/>
                    <a:gd name="T75" fmla="*/ 237 h 554"/>
                    <a:gd name="T76" fmla="*/ 117 w 227"/>
                    <a:gd name="T77" fmla="*/ 222 h 554"/>
                    <a:gd name="T78" fmla="*/ 117 w 227"/>
                    <a:gd name="T79" fmla="*/ 206 h 554"/>
                    <a:gd name="T80" fmla="*/ 125 w 227"/>
                    <a:gd name="T81" fmla="*/ 190 h 554"/>
                    <a:gd name="T82" fmla="*/ 117 w 227"/>
                    <a:gd name="T83" fmla="*/ 174 h 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27" h="554">
                      <a:moveTo>
                        <a:pt x="117" y="166"/>
                      </a:moveTo>
                      <a:lnTo>
                        <a:pt x="125" y="166"/>
                      </a:lnTo>
                      <a:lnTo>
                        <a:pt x="132" y="158"/>
                      </a:lnTo>
                      <a:lnTo>
                        <a:pt x="132" y="166"/>
                      </a:lnTo>
                      <a:lnTo>
                        <a:pt x="140" y="166"/>
                      </a:lnTo>
                      <a:lnTo>
                        <a:pt x="148" y="166"/>
                      </a:lnTo>
                      <a:lnTo>
                        <a:pt x="156" y="158"/>
                      </a:lnTo>
                      <a:lnTo>
                        <a:pt x="156" y="150"/>
                      </a:lnTo>
                      <a:lnTo>
                        <a:pt x="156" y="142"/>
                      </a:lnTo>
                      <a:lnTo>
                        <a:pt x="156" y="135"/>
                      </a:lnTo>
                      <a:lnTo>
                        <a:pt x="148" y="135"/>
                      </a:lnTo>
                      <a:lnTo>
                        <a:pt x="156" y="127"/>
                      </a:lnTo>
                      <a:lnTo>
                        <a:pt x="156" y="119"/>
                      </a:lnTo>
                      <a:lnTo>
                        <a:pt x="164" y="119"/>
                      </a:lnTo>
                      <a:lnTo>
                        <a:pt x="164" y="111"/>
                      </a:lnTo>
                      <a:lnTo>
                        <a:pt x="171" y="111"/>
                      </a:lnTo>
                      <a:lnTo>
                        <a:pt x="164" y="103"/>
                      </a:lnTo>
                      <a:lnTo>
                        <a:pt x="164" y="95"/>
                      </a:lnTo>
                      <a:lnTo>
                        <a:pt x="156" y="95"/>
                      </a:lnTo>
                      <a:lnTo>
                        <a:pt x="148" y="87"/>
                      </a:lnTo>
                      <a:lnTo>
                        <a:pt x="140" y="79"/>
                      </a:lnTo>
                      <a:lnTo>
                        <a:pt x="140" y="71"/>
                      </a:lnTo>
                      <a:lnTo>
                        <a:pt x="148" y="71"/>
                      </a:lnTo>
                      <a:lnTo>
                        <a:pt x="140" y="63"/>
                      </a:lnTo>
                      <a:lnTo>
                        <a:pt x="140" y="55"/>
                      </a:lnTo>
                      <a:lnTo>
                        <a:pt x="132" y="47"/>
                      </a:lnTo>
                      <a:lnTo>
                        <a:pt x="132" y="40"/>
                      </a:lnTo>
                      <a:lnTo>
                        <a:pt x="125" y="40"/>
                      </a:lnTo>
                      <a:lnTo>
                        <a:pt x="132" y="32"/>
                      </a:lnTo>
                      <a:lnTo>
                        <a:pt x="132" y="16"/>
                      </a:lnTo>
                      <a:lnTo>
                        <a:pt x="132" y="8"/>
                      </a:lnTo>
                      <a:lnTo>
                        <a:pt x="125" y="0"/>
                      </a:lnTo>
                      <a:lnTo>
                        <a:pt x="117" y="0"/>
                      </a:lnTo>
                      <a:lnTo>
                        <a:pt x="109" y="0"/>
                      </a:lnTo>
                      <a:lnTo>
                        <a:pt x="94" y="0"/>
                      </a:lnTo>
                      <a:lnTo>
                        <a:pt x="78" y="0"/>
                      </a:lnTo>
                      <a:lnTo>
                        <a:pt x="55" y="8"/>
                      </a:lnTo>
                      <a:lnTo>
                        <a:pt x="39" y="16"/>
                      </a:lnTo>
                      <a:lnTo>
                        <a:pt x="31" y="16"/>
                      </a:lnTo>
                      <a:lnTo>
                        <a:pt x="23" y="24"/>
                      </a:lnTo>
                      <a:lnTo>
                        <a:pt x="8" y="32"/>
                      </a:lnTo>
                      <a:lnTo>
                        <a:pt x="0" y="47"/>
                      </a:lnTo>
                      <a:lnTo>
                        <a:pt x="0" y="63"/>
                      </a:lnTo>
                      <a:lnTo>
                        <a:pt x="0" y="87"/>
                      </a:lnTo>
                      <a:lnTo>
                        <a:pt x="0" y="103"/>
                      </a:lnTo>
                      <a:lnTo>
                        <a:pt x="8" y="111"/>
                      </a:lnTo>
                      <a:lnTo>
                        <a:pt x="16" y="119"/>
                      </a:lnTo>
                      <a:lnTo>
                        <a:pt x="23" y="135"/>
                      </a:lnTo>
                      <a:lnTo>
                        <a:pt x="31" y="142"/>
                      </a:lnTo>
                      <a:lnTo>
                        <a:pt x="39" y="158"/>
                      </a:lnTo>
                      <a:lnTo>
                        <a:pt x="39" y="174"/>
                      </a:lnTo>
                      <a:lnTo>
                        <a:pt x="39" y="182"/>
                      </a:lnTo>
                      <a:lnTo>
                        <a:pt x="39" y="198"/>
                      </a:lnTo>
                      <a:lnTo>
                        <a:pt x="31" y="206"/>
                      </a:lnTo>
                      <a:lnTo>
                        <a:pt x="16" y="237"/>
                      </a:lnTo>
                      <a:lnTo>
                        <a:pt x="8" y="253"/>
                      </a:lnTo>
                      <a:lnTo>
                        <a:pt x="0" y="269"/>
                      </a:lnTo>
                      <a:lnTo>
                        <a:pt x="0" y="285"/>
                      </a:lnTo>
                      <a:lnTo>
                        <a:pt x="0" y="301"/>
                      </a:lnTo>
                      <a:lnTo>
                        <a:pt x="0" y="317"/>
                      </a:lnTo>
                      <a:lnTo>
                        <a:pt x="8" y="387"/>
                      </a:lnTo>
                      <a:lnTo>
                        <a:pt x="31" y="442"/>
                      </a:lnTo>
                      <a:lnTo>
                        <a:pt x="47" y="521"/>
                      </a:lnTo>
                      <a:lnTo>
                        <a:pt x="62" y="553"/>
                      </a:lnTo>
                      <a:lnTo>
                        <a:pt x="226" y="553"/>
                      </a:lnTo>
                      <a:lnTo>
                        <a:pt x="226" y="482"/>
                      </a:lnTo>
                      <a:lnTo>
                        <a:pt x="210" y="418"/>
                      </a:lnTo>
                      <a:lnTo>
                        <a:pt x="203" y="395"/>
                      </a:lnTo>
                      <a:lnTo>
                        <a:pt x="195" y="363"/>
                      </a:lnTo>
                      <a:lnTo>
                        <a:pt x="187" y="340"/>
                      </a:lnTo>
                      <a:lnTo>
                        <a:pt x="171" y="309"/>
                      </a:lnTo>
                      <a:lnTo>
                        <a:pt x="156" y="285"/>
                      </a:lnTo>
                      <a:lnTo>
                        <a:pt x="148" y="269"/>
                      </a:lnTo>
                      <a:lnTo>
                        <a:pt x="132" y="253"/>
                      </a:lnTo>
                      <a:lnTo>
                        <a:pt x="132" y="245"/>
                      </a:lnTo>
                      <a:lnTo>
                        <a:pt x="132" y="237"/>
                      </a:lnTo>
                      <a:lnTo>
                        <a:pt x="125" y="230"/>
                      </a:lnTo>
                      <a:lnTo>
                        <a:pt x="117" y="222"/>
                      </a:lnTo>
                      <a:lnTo>
                        <a:pt x="117" y="214"/>
                      </a:lnTo>
                      <a:lnTo>
                        <a:pt x="117" y="206"/>
                      </a:lnTo>
                      <a:lnTo>
                        <a:pt x="117" y="198"/>
                      </a:lnTo>
                      <a:lnTo>
                        <a:pt x="125" y="190"/>
                      </a:lnTo>
                      <a:lnTo>
                        <a:pt x="117" y="182"/>
                      </a:lnTo>
                      <a:lnTo>
                        <a:pt x="117" y="174"/>
                      </a:lnTo>
                      <a:lnTo>
                        <a:pt x="117" y="166"/>
                      </a:lnTo>
                    </a:path>
                  </a:pathLst>
                </a:custGeom>
                <a:solidFill>
                  <a:srgbClr val="F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524" name="Freeform 700">
                  <a:extLst>
                    <a:ext uri="{FF2B5EF4-FFF2-40B4-BE49-F238E27FC236}">
                      <a16:creationId xmlns:a16="http://schemas.microsoft.com/office/drawing/2014/main" id="{AD060A0A-FF91-B112-872A-7E3BA2104A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7" y="2666"/>
                  <a:ext cx="227" cy="554"/>
                </a:xfrm>
                <a:custGeom>
                  <a:avLst/>
                  <a:gdLst>
                    <a:gd name="T0" fmla="*/ 125 w 227"/>
                    <a:gd name="T1" fmla="*/ 166 h 554"/>
                    <a:gd name="T2" fmla="*/ 132 w 227"/>
                    <a:gd name="T3" fmla="*/ 166 h 554"/>
                    <a:gd name="T4" fmla="*/ 148 w 227"/>
                    <a:gd name="T5" fmla="*/ 166 h 554"/>
                    <a:gd name="T6" fmla="*/ 156 w 227"/>
                    <a:gd name="T7" fmla="*/ 150 h 554"/>
                    <a:gd name="T8" fmla="*/ 156 w 227"/>
                    <a:gd name="T9" fmla="*/ 135 h 554"/>
                    <a:gd name="T10" fmla="*/ 156 w 227"/>
                    <a:gd name="T11" fmla="*/ 127 h 554"/>
                    <a:gd name="T12" fmla="*/ 164 w 227"/>
                    <a:gd name="T13" fmla="*/ 119 h 554"/>
                    <a:gd name="T14" fmla="*/ 171 w 227"/>
                    <a:gd name="T15" fmla="*/ 111 h 554"/>
                    <a:gd name="T16" fmla="*/ 164 w 227"/>
                    <a:gd name="T17" fmla="*/ 95 h 554"/>
                    <a:gd name="T18" fmla="*/ 148 w 227"/>
                    <a:gd name="T19" fmla="*/ 87 h 554"/>
                    <a:gd name="T20" fmla="*/ 140 w 227"/>
                    <a:gd name="T21" fmla="*/ 71 h 554"/>
                    <a:gd name="T22" fmla="*/ 140 w 227"/>
                    <a:gd name="T23" fmla="*/ 63 h 554"/>
                    <a:gd name="T24" fmla="*/ 132 w 227"/>
                    <a:gd name="T25" fmla="*/ 47 h 554"/>
                    <a:gd name="T26" fmla="*/ 125 w 227"/>
                    <a:gd name="T27" fmla="*/ 40 h 554"/>
                    <a:gd name="T28" fmla="*/ 132 w 227"/>
                    <a:gd name="T29" fmla="*/ 16 h 554"/>
                    <a:gd name="T30" fmla="*/ 125 w 227"/>
                    <a:gd name="T31" fmla="*/ 0 h 554"/>
                    <a:gd name="T32" fmla="*/ 109 w 227"/>
                    <a:gd name="T33" fmla="*/ 0 h 554"/>
                    <a:gd name="T34" fmla="*/ 78 w 227"/>
                    <a:gd name="T35" fmla="*/ 0 h 554"/>
                    <a:gd name="T36" fmla="*/ 39 w 227"/>
                    <a:gd name="T37" fmla="*/ 16 h 554"/>
                    <a:gd name="T38" fmla="*/ 23 w 227"/>
                    <a:gd name="T39" fmla="*/ 24 h 554"/>
                    <a:gd name="T40" fmla="*/ 0 w 227"/>
                    <a:gd name="T41" fmla="*/ 47 h 554"/>
                    <a:gd name="T42" fmla="*/ 0 w 227"/>
                    <a:gd name="T43" fmla="*/ 87 h 554"/>
                    <a:gd name="T44" fmla="*/ 8 w 227"/>
                    <a:gd name="T45" fmla="*/ 111 h 554"/>
                    <a:gd name="T46" fmla="*/ 23 w 227"/>
                    <a:gd name="T47" fmla="*/ 135 h 554"/>
                    <a:gd name="T48" fmla="*/ 39 w 227"/>
                    <a:gd name="T49" fmla="*/ 158 h 554"/>
                    <a:gd name="T50" fmla="*/ 39 w 227"/>
                    <a:gd name="T51" fmla="*/ 182 h 554"/>
                    <a:gd name="T52" fmla="*/ 31 w 227"/>
                    <a:gd name="T53" fmla="*/ 206 h 554"/>
                    <a:gd name="T54" fmla="*/ 8 w 227"/>
                    <a:gd name="T55" fmla="*/ 253 h 554"/>
                    <a:gd name="T56" fmla="*/ 0 w 227"/>
                    <a:gd name="T57" fmla="*/ 285 h 554"/>
                    <a:gd name="T58" fmla="*/ 0 w 227"/>
                    <a:gd name="T59" fmla="*/ 317 h 554"/>
                    <a:gd name="T60" fmla="*/ 31 w 227"/>
                    <a:gd name="T61" fmla="*/ 442 h 554"/>
                    <a:gd name="T62" fmla="*/ 62 w 227"/>
                    <a:gd name="T63" fmla="*/ 553 h 554"/>
                    <a:gd name="T64" fmla="*/ 226 w 227"/>
                    <a:gd name="T65" fmla="*/ 482 h 554"/>
                    <a:gd name="T66" fmla="*/ 203 w 227"/>
                    <a:gd name="T67" fmla="*/ 395 h 554"/>
                    <a:gd name="T68" fmla="*/ 187 w 227"/>
                    <a:gd name="T69" fmla="*/ 340 h 554"/>
                    <a:gd name="T70" fmla="*/ 156 w 227"/>
                    <a:gd name="T71" fmla="*/ 285 h 554"/>
                    <a:gd name="T72" fmla="*/ 132 w 227"/>
                    <a:gd name="T73" fmla="*/ 253 h 554"/>
                    <a:gd name="T74" fmla="*/ 132 w 227"/>
                    <a:gd name="T75" fmla="*/ 237 h 554"/>
                    <a:gd name="T76" fmla="*/ 117 w 227"/>
                    <a:gd name="T77" fmla="*/ 222 h 554"/>
                    <a:gd name="T78" fmla="*/ 117 w 227"/>
                    <a:gd name="T79" fmla="*/ 206 h 554"/>
                    <a:gd name="T80" fmla="*/ 125 w 227"/>
                    <a:gd name="T81" fmla="*/ 190 h 554"/>
                    <a:gd name="T82" fmla="*/ 117 w 227"/>
                    <a:gd name="T83" fmla="*/ 174 h 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27" h="554">
                      <a:moveTo>
                        <a:pt x="117" y="166"/>
                      </a:moveTo>
                      <a:lnTo>
                        <a:pt x="125" y="166"/>
                      </a:lnTo>
                      <a:lnTo>
                        <a:pt x="132" y="158"/>
                      </a:lnTo>
                      <a:lnTo>
                        <a:pt x="132" y="166"/>
                      </a:lnTo>
                      <a:lnTo>
                        <a:pt x="140" y="166"/>
                      </a:lnTo>
                      <a:lnTo>
                        <a:pt x="148" y="166"/>
                      </a:lnTo>
                      <a:lnTo>
                        <a:pt x="156" y="158"/>
                      </a:lnTo>
                      <a:lnTo>
                        <a:pt x="156" y="150"/>
                      </a:lnTo>
                      <a:lnTo>
                        <a:pt x="156" y="142"/>
                      </a:lnTo>
                      <a:lnTo>
                        <a:pt x="156" y="135"/>
                      </a:lnTo>
                      <a:lnTo>
                        <a:pt x="148" y="135"/>
                      </a:lnTo>
                      <a:lnTo>
                        <a:pt x="156" y="127"/>
                      </a:lnTo>
                      <a:lnTo>
                        <a:pt x="156" y="119"/>
                      </a:lnTo>
                      <a:lnTo>
                        <a:pt x="164" y="119"/>
                      </a:lnTo>
                      <a:lnTo>
                        <a:pt x="164" y="111"/>
                      </a:lnTo>
                      <a:lnTo>
                        <a:pt x="171" y="111"/>
                      </a:lnTo>
                      <a:lnTo>
                        <a:pt x="164" y="103"/>
                      </a:lnTo>
                      <a:lnTo>
                        <a:pt x="164" y="95"/>
                      </a:lnTo>
                      <a:lnTo>
                        <a:pt x="156" y="95"/>
                      </a:lnTo>
                      <a:lnTo>
                        <a:pt x="148" y="87"/>
                      </a:lnTo>
                      <a:lnTo>
                        <a:pt x="140" y="79"/>
                      </a:lnTo>
                      <a:lnTo>
                        <a:pt x="140" y="71"/>
                      </a:lnTo>
                      <a:lnTo>
                        <a:pt x="148" y="71"/>
                      </a:lnTo>
                      <a:lnTo>
                        <a:pt x="140" y="63"/>
                      </a:lnTo>
                      <a:lnTo>
                        <a:pt x="140" y="55"/>
                      </a:lnTo>
                      <a:lnTo>
                        <a:pt x="132" y="47"/>
                      </a:lnTo>
                      <a:lnTo>
                        <a:pt x="132" y="40"/>
                      </a:lnTo>
                      <a:lnTo>
                        <a:pt x="125" y="40"/>
                      </a:lnTo>
                      <a:lnTo>
                        <a:pt x="132" y="32"/>
                      </a:lnTo>
                      <a:lnTo>
                        <a:pt x="132" y="16"/>
                      </a:lnTo>
                      <a:lnTo>
                        <a:pt x="132" y="8"/>
                      </a:lnTo>
                      <a:lnTo>
                        <a:pt x="125" y="0"/>
                      </a:lnTo>
                      <a:lnTo>
                        <a:pt x="117" y="0"/>
                      </a:lnTo>
                      <a:lnTo>
                        <a:pt x="109" y="0"/>
                      </a:lnTo>
                      <a:lnTo>
                        <a:pt x="94" y="0"/>
                      </a:lnTo>
                      <a:lnTo>
                        <a:pt x="78" y="0"/>
                      </a:lnTo>
                      <a:lnTo>
                        <a:pt x="55" y="8"/>
                      </a:lnTo>
                      <a:lnTo>
                        <a:pt x="39" y="16"/>
                      </a:lnTo>
                      <a:lnTo>
                        <a:pt x="31" y="16"/>
                      </a:lnTo>
                      <a:lnTo>
                        <a:pt x="23" y="24"/>
                      </a:lnTo>
                      <a:lnTo>
                        <a:pt x="8" y="32"/>
                      </a:lnTo>
                      <a:lnTo>
                        <a:pt x="0" y="47"/>
                      </a:lnTo>
                      <a:lnTo>
                        <a:pt x="0" y="63"/>
                      </a:lnTo>
                      <a:lnTo>
                        <a:pt x="0" y="87"/>
                      </a:lnTo>
                      <a:lnTo>
                        <a:pt x="0" y="103"/>
                      </a:lnTo>
                      <a:lnTo>
                        <a:pt x="8" y="111"/>
                      </a:lnTo>
                      <a:lnTo>
                        <a:pt x="16" y="119"/>
                      </a:lnTo>
                      <a:lnTo>
                        <a:pt x="23" y="135"/>
                      </a:lnTo>
                      <a:lnTo>
                        <a:pt x="31" y="142"/>
                      </a:lnTo>
                      <a:lnTo>
                        <a:pt x="39" y="158"/>
                      </a:lnTo>
                      <a:lnTo>
                        <a:pt x="39" y="174"/>
                      </a:lnTo>
                      <a:lnTo>
                        <a:pt x="39" y="182"/>
                      </a:lnTo>
                      <a:lnTo>
                        <a:pt x="39" y="198"/>
                      </a:lnTo>
                      <a:lnTo>
                        <a:pt x="31" y="206"/>
                      </a:lnTo>
                      <a:lnTo>
                        <a:pt x="16" y="237"/>
                      </a:lnTo>
                      <a:lnTo>
                        <a:pt x="8" y="253"/>
                      </a:lnTo>
                      <a:lnTo>
                        <a:pt x="0" y="269"/>
                      </a:lnTo>
                      <a:lnTo>
                        <a:pt x="0" y="285"/>
                      </a:lnTo>
                      <a:lnTo>
                        <a:pt x="0" y="301"/>
                      </a:lnTo>
                      <a:lnTo>
                        <a:pt x="0" y="317"/>
                      </a:lnTo>
                      <a:lnTo>
                        <a:pt x="8" y="387"/>
                      </a:lnTo>
                      <a:lnTo>
                        <a:pt x="31" y="442"/>
                      </a:lnTo>
                      <a:lnTo>
                        <a:pt x="47" y="521"/>
                      </a:lnTo>
                      <a:lnTo>
                        <a:pt x="62" y="553"/>
                      </a:lnTo>
                      <a:lnTo>
                        <a:pt x="226" y="553"/>
                      </a:lnTo>
                      <a:lnTo>
                        <a:pt x="226" y="482"/>
                      </a:lnTo>
                      <a:lnTo>
                        <a:pt x="210" y="418"/>
                      </a:lnTo>
                      <a:lnTo>
                        <a:pt x="203" y="395"/>
                      </a:lnTo>
                      <a:lnTo>
                        <a:pt x="195" y="363"/>
                      </a:lnTo>
                      <a:lnTo>
                        <a:pt x="187" y="340"/>
                      </a:lnTo>
                      <a:lnTo>
                        <a:pt x="171" y="309"/>
                      </a:lnTo>
                      <a:lnTo>
                        <a:pt x="156" y="285"/>
                      </a:lnTo>
                      <a:lnTo>
                        <a:pt x="148" y="269"/>
                      </a:lnTo>
                      <a:lnTo>
                        <a:pt x="132" y="253"/>
                      </a:lnTo>
                      <a:lnTo>
                        <a:pt x="132" y="245"/>
                      </a:lnTo>
                      <a:lnTo>
                        <a:pt x="132" y="237"/>
                      </a:lnTo>
                      <a:lnTo>
                        <a:pt x="125" y="230"/>
                      </a:lnTo>
                      <a:lnTo>
                        <a:pt x="117" y="222"/>
                      </a:lnTo>
                      <a:lnTo>
                        <a:pt x="117" y="214"/>
                      </a:lnTo>
                      <a:lnTo>
                        <a:pt x="117" y="206"/>
                      </a:lnTo>
                      <a:lnTo>
                        <a:pt x="117" y="198"/>
                      </a:lnTo>
                      <a:lnTo>
                        <a:pt x="125" y="190"/>
                      </a:lnTo>
                      <a:lnTo>
                        <a:pt x="117" y="182"/>
                      </a:lnTo>
                      <a:lnTo>
                        <a:pt x="117" y="174"/>
                      </a:lnTo>
                      <a:lnTo>
                        <a:pt x="117" y="166"/>
                      </a:lnTo>
                    </a:path>
                  </a:pathLst>
                </a:custGeom>
                <a:solidFill>
                  <a:srgbClr val="F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525" name="Freeform 701">
                  <a:extLst>
                    <a:ext uri="{FF2B5EF4-FFF2-40B4-BE49-F238E27FC236}">
                      <a16:creationId xmlns:a16="http://schemas.microsoft.com/office/drawing/2014/main" id="{CE15B84B-D985-7FF5-1F3D-648CBC6DA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7" y="2666"/>
                  <a:ext cx="233" cy="560"/>
                </a:xfrm>
                <a:custGeom>
                  <a:avLst/>
                  <a:gdLst>
                    <a:gd name="T0" fmla="*/ 128 w 233"/>
                    <a:gd name="T1" fmla="*/ 160 h 560"/>
                    <a:gd name="T2" fmla="*/ 144 w 233"/>
                    <a:gd name="T3" fmla="*/ 160 h 560"/>
                    <a:gd name="T4" fmla="*/ 160 w 233"/>
                    <a:gd name="T5" fmla="*/ 160 h 560"/>
                    <a:gd name="T6" fmla="*/ 152 w 233"/>
                    <a:gd name="T7" fmla="*/ 144 h 560"/>
                    <a:gd name="T8" fmla="*/ 152 w 233"/>
                    <a:gd name="T9" fmla="*/ 136 h 560"/>
                    <a:gd name="T10" fmla="*/ 152 w 233"/>
                    <a:gd name="T11" fmla="*/ 128 h 560"/>
                    <a:gd name="T12" fmla="*/ 160 w 233"/>
                    <a:gd name="T13" fmla="*/ 120 h 560"/>
                    <a:gd name="T14" fmla="*/ 168 w 233"/>
                    <a:gd name="T15" fmla="*/ 112 h 560"/>
                    <a:gd name="T16" fmla="*/ 176 w 233"/>
                    <a:gd name="T17" fmla="*/ 104 h 560"/>
                    <a:gd name="T18" fmla="*/ 168 w 233"/>
                    <a:gd name="T19" fmla="*/ 96 h 560"/>
                    <a:gd name="T20" fmla="*/ 152 w 233"/>
                    <a:gd name="T21" fmla="*/ 88 h 560"/>
                    <a:gd name="T22" fmla="*/ 144 w 233"/>
                    <a:gd name="T23" fmla="*/ 72 h 560"/>
                    <a:gd name="T24" fmla="*/ 144 w 233"/>
                    <a:gd name="T25" fmla="*/ 64 h 560"/>
                    <a:gd name="T26" fmla="*/ 136 w 233"/>
                    <a:gd name="T27" fmla="*/ 48 h 560"/>
                    <a:gd name="T28" fmla="*/ 128 w 233"/>
                    <a:gd name="T29" fmla="*/ 32 h 560"/>
                    <a:gd name="T30" fmla="*/ 136 w 233"/>
                    <a:gd name="T31" fmla="*/ 16 h 560"/>
                    <a:gd name="T32" fmla="*/ 128 w 233"/>
                    <a:gd name="T33" fmla="*/ 8 h 560"/>
                    <a:gd name="T34" fmla="*/ 120 w 233"/>
                    <a:gd name="T35" fmla="*/ 0 h 560"/>
                    <a:gd name="T36" fmla="*/ 96 w 233"/>
                    <a:gd name="T37" fmla="*/ 0 h 560"/>
                    <a:gd name="T38" fmla="*/ 56 w 233"/>
                    <a:gd name="T39" fmla="*/ 8 h 560"/>
                    <a:gd name="T40" fmla="*/ 24 w 233"/>
                    <a:gd name="T41" fmla="*/ 16 h 560"/>
                    <a:gd name="T42" fmla="*/ 8 w 233"/>
                    <a:gd name="T43" fmla="*/ 32 h 560"/>
                    <a:gd name="T44" fmla="*/ 0 w 233"/>
                    <a:gd name="T45" fmla="*/ 64 h 560"/>
                    <a:gd name="T46" fmla="*/ 0 w 233"/>
                    <a:gd name="T47" fmla="*/ 104 h 560"/>
                    <a:gd name="T48" fmla="*/ 16 w 233"/>
                    <a:gd name="T49" fmla="*/ 120 h 560"/>
                    <a:gd name="T50" fmla="*/ 24 w 233"/>
                    <a:gd name="T51" fmla="*/ 144 h 560"/>
                    <a:gd name="T52" fmla="*/ 40 w 233"/>
                    <a:gd name="T53" fmla="*/ 168 h 560"/>
                    <a:gd name="T54" fmla="*/ 40 w 233"/>
                    <a:gd name="T55" fmla="*/ 200 h 560"/>
                    <a:gd name="T56" fmla="*/ 16 w 233"/>
                    <a:gd name="T57" fmla="*/ 240 h 560"/>
                    <a:gd name="T58" fmla="*/ 0 w 233"/>
                    <a:gd name="T59" fmla="*/ 272 h 560"/>
                    <a:gd name="T60" fmla="*/ 0 w 233"/>
                    <a:gd name="T61" fmla="*/ 304 h 560"/>
                    <a:gd name="T62" fmla="*/ 8 w 233"/>
                    <a:gd name="T63" fmla="*/ 383 h 560"/>
                    <a:gd name="T64" fmla="*/ 48 w 233"/>
                    <a:gd name="T65" fmla="*/ 519 h 560"/>
                    <a:gd name="T66" fmla="*/ 232 w 233"/>
                    <a:gd name="T67" fmla="*/ 559 h 560"/>
                    <a:gd name="T68" fmla="*/ 208 w 233"/>
                    <a:gd name="T69" fmla="*/ 423 h 560"/>
                    <a:gd name="T70" fmla="*/ 200 w 233"/>
                    <a:gd name="T71" fmla="*/ 367 h 560"/>
                    <a:gd name="T72" fmla="*/ 176 w 233"/>
                    <a:gd name="T73" fmla="*/ 312 h 560"/>
                    <a:gd name="T74" fmla="*/ 152 w 233"/>
                    <a:gd name="T75" fmla="*/ 272 h 560"/>
                    <a:gd name="T76" fmla="*/ 136 w 233"/>
                    <a:gd name="T77" fmla="*/ 240 h 560"/>
                    <a:gd name="T78" fmla="*/ 128 w 233"/>
                    <a:gd name="T79" fmla="*/ 232 h 560"/>
                    <a:gd name="T80" fmla="*/ 120 w 233"/>
                    <a:gd name="T81" fmla="*/ 216 h 560"/>
                    <a:gd name="T82" fmla="*/ 120 w 233"/>
                    <a:gd name="T83" fmla="*/ 200 h 560"/>
                    <a:gd name="T84" fmla="*/ 120 w 233"/>
                    <a:gd name="T85" fmla="*/ 184 h 560"/>
                    <a:gd name="T86" fmla="*/ 120 w 233"/>
                    <a:gd name="T87" fmla="*/ 168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33" h="560">
                      <a:moveTo>
                        <a:pt x="120" y="168"/>
                      </a:moveTo>
                      <a:lnTo>
                        <a:pt x="128" y="160"/>
                      </a:lnTo>
                      <a:lnTo>
                        <a:pt x="136" y="160"/>
                      </a:lnTo>
                      <a:lnTo>
                        <a:pt x="144" y="160"/>
                      </a:lnTo>
                      <a:lnTo>
                        <a:pt x="152" y="160"/>
                      </a:lnTo>
                      <a:lnTo>
                        <a:pt x="160" y="160"/>
                      </a:lnTo>
                      <a:lnTo>
                        <a:pt x="160" y="152"/>
                      </a:lnTo>
                      <a:lnTo>
                        <a:pt x="152" y="144"/>
                      </a:lnTo>
                      <a:lnTo>
                        <a:pt x="160" y="136"/>
                      </a:lnTo>
                      <a:lnTo>
                        <a:pt x="152" y="136"/>
                      </a:lnTo>
                      <a:lnTo>
                        <a:pt x="160" y="128"/>
                      </a:lnTo>
                      <a:lnTo>
                        <a:pt x="152" y="128"/>
                      </a:lnTo>
                      <a:lnTo>
                        <a:pt x="152" y="120"/>
                      </a:lnTo>
                      <a:lnTo>
                        <a:pt x="160" y="120"/>
                      </a:lnTo>
                      <a:lnTo>
                        <a:pt x="160" y="112"/>
                      </a:lnTo>
                      <a:lnTo>
                        <a:pt x="168" y="112"/>
                      </a:lnTo>
                      <a:lnTo>
                        <a:pt x="176" y="112"/>
                      </a:lnTo>
                      <a:lnTo>
                        <a:pt x="176" y="104"/>
                      </a:lnTo>
                      <a:lnTo>
                        <a:pt x="168" y="104"/>
                      </a:lnTo>
                      <a:lnTo>
                        <a:pt x="168" y="96"/>
                      </a:lnTo>
                      <a:lnTo>
                        <a:pt x="160" y="96"/>
                      </a:lnTo>
                      <a:lnTo>
                        <a:pt x="152" y="88"/>
                      </a:lnTo>
                      <a:lnTo>
                        <a:pt x="144" y="80"/>
                      </a:lnTo>
                      <a:lnTo>
                        <a:pt x="144" y="72"/>
                      </a:lnTo>
                      <a:lnTo>
                        <a:pt x="152" y="72"/>
                      </a:lnTo>
                      <a:lnTo>
                        <a:pt x="144" y="64"/>
                      </a:lnTo>
                      <a:lnTo>
                        <a:pt x="144" y="56"/>
                      </a:lnTo>
                      <a:lnTo>
                        <a:pt x="136" y="48"/>
                      </a:lnTo>
                      <a:lnTo>
                        <a:pt x="136" y="40"/>
                      </a:lnTo>
                      <a:lnTo>
                        <a:pt x="128" y="32"/>
                      </a:lnTo>
                      <a:lnTo>
                        <a:pt x="136" y="24"/>
                      </a:lnTo>
                      <a:lnTo>
                        <a:pt x="136" y="16"/>
                      </a:lnTo>
                      <a:lnTo>
                        <a:pt x="136" y="8"/>
                      </a:lnTo>
                      <a:lnTo>
                        <a:pt x="128" y="8"/>
                      </a:lnTo>
                      <a:lnTo>
                        <a:pt x="128" y="0"/>
                      </a:lnTo>
                      <a:lnTo>
                        <a:pt x="120" y="0"/>
                      </a:lnTo>
                      <a:lnTo>
                        <a:pt x="104" y="0"/>
                      </a:lnTo>
                      <a:lnTo>
                        <a:pt x="96" y="0"/>
                      </a:lnTo>
                      <a:lnTo>
                        <a:pt x="72" y="0"/>
                      </a:lnTo>
                      <a:lnTo>
                        <a:pt x="56" y="8"/>
                      </a:lnTo>
                      <a:lnTo>
                        <a:pt x="40" y="8"/>
                      </a:lnTo>
                      <a:lnTo>
                        <a:pt x="24" y="16"/>
                      </a:lnTo>
                      <a:lnTo>
                        <a:pt x="16" y="24"/>
                      </a:lnTo>
                      <a:lnTo>
                        <a:pt x="8" y="32"/>
                      </a:lnTo>
                      <a:lnTo>
                        <a:pt x="0" y="48"/>
                      </a:lnTo>
                      <a:lnTo>
                        <a:pt x="0" y="64"/>
                      </a:lnTo>
                      <a:lnTo>
                        <a:pt x="0" y="80"/>
                      </a:lnTo>
                      <a:lnTo>
                        <a:pt x="0" y="104"/>
                      </a:lnTo>
                      <a:lnTo>
                        <a:pt x="8" y="112"/>
                      </a:lnTo>
                      <a:lnTo>
                        <a:pt x="16" y="120"/>
                      </a:lnTo>
                      <a:lnTo>
                        <a:pt x="16" y="136"/>
                      </a:lnTo>
                      <a:lnTo>
                        <a:pt x="24" y="144"/>
                      </a:lnTo>
                      <a:lnTo>
                        <a:pt x="40" y="160"/>
                      </a:lnTo>
                      <a:lnTo>
                        <a:pt x="40" y="168"/>
                      </a:lnTo>
                      <a:lnTo>
                        <a:pt x="40" y="184"/>
                      </a:lnTo>
                      <a:lnTo>
                        <a:pt x="40" y="200"/>
                      </a:lnTo>
                      <a:lnTo>
                        <a:pt x="32" y="208"/>
                      </a:lnTo>
                      <a:lnTo>
                        <a:pt x="16" y="240"/>
                      </a:lnTo>
                      <a:lnTo>
                        <a:pt x="8" y="248"/>
                      </a:lnTo>
                      <a:lnTo>
                        <a:pt x="0" y="272"/>
                      </a:lnTo>
                      <a:lnTo>
                        <a:pt x="0" y="288"/>
                      </a:lnTo>
                      <a:lnTo>
                        <a:pt x="0" y="304"/>
                      </a:lnTo>
                      <a:lnTo>
                        <a:pt x="0" y="320"/>
                      </a:lnTo>
                      <a:lnTo>
                        <a:pt x="8" y="383"/>
                      </a:lnTo>
                      <a:lnTo>
                        <a:pt x="24" y="447"/>
                      </a:lnTo>
                      <a:lnTo>
                        <a:pt x="48" y="519"/>
                      </a:lnTo>
                      <a:lnTo>
                        <a:pt x="64" y="559"/>
                      </a:lnTo>
                      <a:lnTo>
                        <a:pt x="232" y="559"/>
                      </a:lnTo>
                      <a:lnTo>
                        <a:pt x="232" y="487"/>
                      </a:lnTo>
                      <a:lnTo>
                        <a:pt x="208" y="423"/>
                      </a:lnTo>
                      <a:lnTo>
                        <a:pt x="208" y="399"/>
                      </a:lnTo>
                      <a:lnTo>
                        <a:pt x="200" y="367"/>
                      </a:lnTo>
                      <a:lnTo>
                        <a:pt x="184" y="344"/>
                      </a:lnTo>
                      <a:lnTo>
                        <a:pt x="176" y="312"/>
                      </a:lnTo>
                      <a:lnTo>
                        <a:pt x="160" y="288"/>
                      </a:lnTo>
                      <a:lnTo>
                        <a:pt x="152" y="272"/>
                      </a:lnTo>
                      <a:lnTo>
                        <a:pt x="136" y="248"/>
                      </a:lnTo>
                      <a:lnTo>
                        <a:pt x="136" y="240"/>
                      </a:lnTo>
                      <a:lnTo>
                        <a:pt x="128" y="240"/>
                      </a:lnTo>
                      <a:lnTo>
                        <a:pt x="128" y="232"/>
                      </a:lnTo>
                      <a:lnTo>
                        <a:pt x="120" y="224"/>
                      </a:lnTo>
                      <a:lnTo>
                        <a:pt x="120" y="216"/>
                      </a:lnTo>
                      <a:lnTo>
                        <a:pt x="120" y="208"/>
                      </a:lnTo>
                      <a:lnTo>
                        <a:pt x="120" y="200"/>
                      </a:lnTo>
                      <a:lnTo>
                        <a:pt x="128" y="192"/>
                      </a:lnTo>
                      <a:lnTo>
                        <a:pt x="120" y="184"/>
                      </a:lnTo>
                      <a:lnTo>
                        <a:pt x="120" y="176"/>
                      </a:lnTo>
                      <a:lnTo>
                        <a:pt x="120" y="168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526" name="Freeform 702">
                  <a:extLst>
                    <a:ext uri="{FF2B5EF4-FFF2-40B4-BE49-F238E27FC236}">
                      <a16:creationId xmlns:a16="http://schemas.microsoft.com/office/drawing/2014/main" id="{0BE6F5B4-F436-300F-65D1-5F595B6D8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9" y="3113"/>
                  <a:ext cx="211" cy="115"/>
                </a:xfrm>
                <a:custGeom>
                  <a:avLst/>
                  <a:gdLst>
                    <a:gd name="T0" fmla="*/ 0 w 211"/>
                    <a:gd name="T1" fmla="*/ 38 h 115"/>
                    <a:gd name="T2" fmla="*/ 16 w 211"/>
                    <a:gd name="T3" fmla="*/ 23 h 115"/>
                    <a:gd name="T4" fmla="*/ 47 w 211"/>
                    <a:gd name="T5" fmla="*/ 8 h 115"/>
                    <a:gd name="T6" fmla="*/ 78 w 211"/>
                    <a:gd name="T7" fmla="*/ 0 h 115"/>
                    <a:gd name="T8" fmla="*/ 101 w 211"/>
                    <a:gd name="T9" fmla="*/ 0 h 115"/>
                    <a:gd name="T10" fmla="*/ 124 w 211"/>
                    <a:gd name="T11" fmla="*/ 0 h 115"/>
                    <a:gd name="T12" fmla="*/ 156 w 211"/>
                    <a:gd name="T13" fmla="*/ 8 h 115"/>
                    <a:gd name="T14" fmla="*/ 179 w 211"/>
                    <a:gd name="T15" fmla="*/ 8 h 115"/>
                    <a:gd name="T16" fmla="*/ 202 w 211"/>
                    <a:gd name="T17" fmla="*/ 23 h 115"/>
                    <a:gd name="T18" fmla="*/ 202 w 211"/>
                    <a:gd name="T19" fmla="*/ 30 h 115"/>
                    <a:gd name="T20" fmla="*/ 202 w 211"/>
                    <a:gd name="T21" fmla="*/ 38 h 115"/>
                    <a:gd name="T22" fmla="*/ 202 w 211"/>
                    <a:gd name="T23" fmla="*/ 46 h 115"/>
                    <a:gd name="T24" fmla="*/ 202 w 211"/>
                    <a:gd name="T25" fmla="*/ 53 h 115"/>
                    <a:gd name="T26" fmla="*/ 210 w 211"/>
                    <a:gd name="T27" fmla="*/ 61 h 115"/>
                    <a:gd name="T28" fmla="*/ 210 w 211"/>
                    <a:gd name="T29" fmla="*/ 68 h 115"/>
                    <a:gd name="T30" fmla="*/ 202 w 211"/>
                    <a:gd name="T31" fmla="*/ 76 h 115"/>
                    <a:gd name="T32" fmla="*/ 202 w 211"/>
                    <a:gd name="T33" fmla="*/ 91 h 115"/>
                    <a:gd name="T34" fmla="*/ 202 w 211"/>
                    <a:gd name="T35" fmla="*/ 99 h 115"/>
                    <a:gd name="T36" fmla="*/ 202 w 211"/>
                    <a:gd name="T37" fmla="*/ 106 h 115"/>
                    <a:gd name="T38" fmla="*/ 202 w 211"/>
                    <a:gd name="T39" fmla="*/ 114 h 115"/>
                    <a:gd name="T40" fmla="*/ 16 w 211"/>
                    <a:gd name="T41" fmla="*/ 114 h 115"/>
                    <a:gd name="T42" fmla="*/ 8 w 211"/>
                    <a:gd name="T43" fmla="*/ 106 h 115"/>
                    <a:gd name="T44" fmla="*/ 8 w 211"/>
                    <a:gd name="T45" fmla="*/ 99 h 115"/>
                    <a:gd name="T46" fmla="*/ 8 w 211"/>
                    <a:gd name="T47" fmla="*/ 91 h 115"/>
                    <a:gd name="T48" fmla="*/ 8 w 211"/>
                    <a:gd name="T49" fmla="*/ 84 h 115"/>
                    <a:gd name="T50" fmla="*/ 0 w 211"/>
                    <a:gd name="T51" fmla="*/ 76 h 115"/>
                    <a:gd name="T52" fmla="*/ 0 w 211"/>
                    <a:gd name="T53" fmla="*/ 68 h 115"/>
                    <a:gd name="T54" fmla="*/ 0 w 211"/>
                    <a:gd name="T55" fmla="*/ 61 h 115"/>
                    <a:gd name="T56" fmla="*/ 0 w 211"/>
                    <a:gd name="T57" fmla="*/ 53 h 115"/>
                    <a:gd name="T58" fmla="*/ 0 w 211"/>
                    <a:gd name="T59" fmla="*/ 46 h 115"/>
                    <a:gd name="T60" fmla="*/ 0 w 211"/>
                    <a:gd name="T61" fmla="*/ 3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115">
                      <a:moveTo>
                        <a:pt x="0" y="38"/>
                      </a:moveTo>
                      <a:lnTo>
                        <a:pt x="16" y="23"/>
                      </a:lnTo>
                      <a:lnTo>
                        <a:pt x="47" y="8"/>
                      </a:lnTo>
                      <a:lnTo>
                        <a:pt x="78" y="0"/>
                      </a:lnTo>
                      <a:lnTo>
                        <a:pt x="101" y="0"/>
                      </a:lnTo>
                      <a:lnTo>
                        <a:pt x="124" y="0"/>
                      </a:lnTo>
                      <a:lnTo>
                        <a:pt x="156" y="8"/>
                      </a:lnTo>
                      <a:lnTo>
                        <a:pt x="179" y="8"/>
                      </a:lnTo>
                      <a:lnTo>
                        <a:pt x="202" y="23"/>
                      </a:lnTo>
                      <a:lnTo>
                        <a:pt x="202" y="30"/>
                      </a:lnTo>
                      <a:lnTo>
                        <a:pt x="202" y="38"/>
                      </a:lnTo>
                      <a:lnTo>
                        <a:pt x="202" y="46"/>
                      </a:lnTo>
                      <a:lnTo>
                        <a:pt x="202" y="53"/>
                      </a:lnTo>
                      <a:lnTo>
                        <a:pt x="210" y="61"/>
                      </a:lnTo>
                      <a:lnTo>
                        <a:pt x="210" y="68"/>
                      </a:lnTo>
                      <a:lnTo>
                        <a:pt x="202" y="76"/>
                      </a:lnTo>
                      <a:lnTo>
                        <a:pt x="202" y="91"/>
                      </a:lnTo>
                      <a:lnTo>
                        <a:pt x="202" y="99"/>
                      </a:lnTo>
                      <a:lnTo>
                        <a:pt x="202" y="106"/>
                      </a:lnTo>
                      <a:lnTo>
                        <a:pt x="202" y="114"/>
                      </a:lnTo>
                      <a:lnTo>
                        <a:pt x="16" y="114"/>
                      </a:lnTo>
                      <a:lnTo>
                        <a:pt x="8" y="106"/>
                      </a:lnTo>
                      <a:lnTo>
                        <a:pt x="8" y="99"/>
                      </a:lnTo>
                      <a:lnTo>
                        <a:pt x="8" y="91"/>
                      </a:lnTo>
                      <a:lnTo>
                        <a:pt x="8" y="84"/>
                      </a:lnTo>
                      <a:lnTo>
                        <a:pt x="0" y="76"/>
                      </a:lnTo>
                      <a:lnTo>
                        <a:pt x="0" y="68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0" y="46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527" name="Freeform 703">
                  <a:extLst>
                    <a:ext uri="{FF2B5EF4-FFF2-40B4-BE49-F238E27FC236}">
                      <a16:creationId xmlns:a16="http://schemas.microsoft.com/office/drawing/2014/main" id="{312A8C1B-420A-C464-4C22-F332E1513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9" y="3113"/>
                  <a:ext cx="211" cy="115"/>
                </a:xfrm>
                <a:custGeom>
                  <a:avLst/>
                  <a:gdLst>
                    <a:gd name="T0" fmla="*/ 0 w 211"/>
                    <a:gd name="T1" fmla="*/ 38 h 115"/>
                    <a:gd name="T2" fmla="*/ 16 w 211"/>
                    <a:gd name="T3" fmla="*/ 23 h 115"/>
                    <a:gd name="T4" fmla="*/ 47 w 211"/>
                    <a:gd name="T5" fmla="*/ 8 h 115"/>
                    <a:gd name="T6" fmla="*/ 78 w 211"/>
                    <a:gd name="T7" fmla="*/ 0 h 115"/>
                    <a:gd name="T8" fmla="*/ 101 w 211"/>
                    <a:gd name="T9" fmla="*/ 0 h 115"/>
                    <a:gd name="T10" fmla="*/ 124 w 211"/>
                    <a:gd name="T11" fmla="*/ 0 h 115"/>
                    <a:gd name="T12" fmla="*/ 156 w 211"/>
                    <a:gd name="T13" fmla="*/ 8 h 115"/>
                    <a:gd name="T14" fmla="*/ 179 w 211"/>
                    <a:gd name="T15" fmla="*/ 8 h 115"/>
                    <a:gd name="T16" fmla="*/ 202 w 211"/>
                    <a:gd name="T17" fmla="*/ 23 h 115"/>
                    <a:gd name="T18" fmla="*/ 202 w 211"/>
                    <a:gd name="T19" fmla="*/ 30 h 115"/>
                    <a:gd name="T20" fmla="*/ 202 w 211"/>
                    <a:gd name="T21" fmla="*/ 38 h 115"/>
                    <a:gd name="T22" fmla="*/ 202 w 211"/>
                    <a:gd name="T23" fmla="*/ 46 h 115"/>
                    <a:gd name="T24" fmla="*/ 202 w 211"/>
                    <a:gd name="T25" fmla="*/ 53 h 115"/>
                    <a:gd name="T26" fmla="*/ 210 w 211"/>
                    <a:gd name="T27" fmla="*/ 61 h 115"/>
                    <a:gd name="T28" fmla="*/ 210 w 211"/>
                    <a:gd name="T29" fmla="*/ 68 h 115"/>
                    <a:gd name="T30" fmla="*/ 202 w 211"/>
                    <a:gd name="T31" fmla="*/ 76 h 115"/>
                    <a:gd name="T32" fmla="*/ 202 w 211"/>
                    <a:gd name="T33" fmla="*/ 91 h 115"/>
                    <a:gd name="T34" fmla="*/ 202 w 211"/>
                    <a:gd name="T35" fmla="*/ 99 h 115"/>
                    <a:gd name="T36" fmla="*/ 202 w 211"/>
                    <a:gd name="T37" fmla="*/ 106 h 115"/>
                    <a:gd name="T38" fmla="*/ 202 w 211"/>
                    <a:gd name="T39" fmla="*/ 114 h 115"/>
                    <a:gd name="T40" fmla="*/ 16 w 211"/>
                    <a:gd name="T41" fmla="*/ 114 h 115"/>
                    <a:gd name="T42" fmla="*/ 8 w 211"/>
                    <a:gd name="T43" fmla="*/ 106 h 115"/>
                    <a:gd name="T44" fmla="*/ 8 w 211"/>
                    <a:gd name="T45" fmla="*/ 99 h 115"/>
                    <a:gd name="T46" fmla="*/ 8 w 211"/>
                    <a:gd name="T47" fmla="*/ 91 h 115"/>
                    <a:gd name="T48" fmla="*/ 8 w 211"/>
                    <a:gd name="T49" fmla="*/ 84 h 115"/>
                    <a:gd name="T50" fmla="*/ 0 w 211"/>
                    <a:gd name="T51" fmla="*/ 76 h 115"/>
                    <a:gd name="T52" fmla="*/ 0 w 211"/>
                    <a:gd name="T53" fmla="*/ 68 h 115"/>
                    <a:gd name="T54" fmla="*/ 0 w 211"/>
                    <a:gd name="T55" fmla="*/ 61 h 115"/>
                    <a:gd name="T56" fmla="*/ 0 w 211"/>
                    <a:gd name="T57" fmla="*/ 53 h 115"/>
                    <a:gd name="T58" fmla="*/ 0 w 211"/>
                    <a:gd name="T59" fmla="*/ 46 h 115"/>
                    <a:gd name="T60" fmla="*/ 0 w 211"/>
                    <a:gd name="T61" fmla="*/ 3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115">
                      <a:moveTo>
                        <a:pt x="0" y="38"/>
                      </a:moveTo>
                      <a:lnTo>
                        <a:pt x="16" y="23"/>
                      </a:lnTo>
                      <a:lnTo>
                        <a:pt x="47" y="8"/>
                      </a:lnTo>
                      <a:lnTo>
                        <a:pt x="78" y="0"/>
                      </a:lnTo>
                      <a:lnTo>
                        <a:pt x="101" y="0"/>
                      </a:lnTo>
                      <a:lnTo>
                        <a:pt x="124" y="0"/>
                      </a:lnTo>
                      <a:lnTo>
                        <a:pt x="156" y="8"/>
                      </a:lnTo>
                      <a:lnTo>
                        <a:pt x="179" y="8"/>
                      </a:lnTo>
                      <a:lnTo>
                        <a:pt x="202" y="23"/>
                      </a:lnTo>
                      <a:lnTo>
                        <a:pt x="202" y="30"/>
                      </a:lnTo>
                      <a:lnTo>
                        <a:pt x="202" y="38"/>
                      </a:lnTo>
                      <a:lnTo>
                        <a:pt x="202" y="46"/>
                      </a:lnTo>
                      <a:lnTo>
                        <a:pt x="202" y="53"/>
                      </a:lnTo>
                      <a:lnTo>
                        <a:pt x="210" y="61"/>
                      </a:lnTo>
                      <a:lnTo>
                        <a:pt x="210" y="68"/>
                      </a:lnTo>
                      <a:lnTo>
                        <a:pt x="202" y="76"/>
                      </a:lnTo>
                      <a:lnTo>
                        <a:pt x="202" y="91"/>
                      </a:lnTo>
                      <a:lnTo>
                        <a:pt x="202" y="99"/>
                      </a:lnTo>
                      <a:lnTo>
                        <a:pt x="202" y="106"/>
                      </a:lnTo>
                      <a:lnTo>
                        <a:pt x="202" y="114"/>
                      </a:lnTo>
                      <a:lnTo>
                        <a:pt x="16" y="114"/>
                      </a:lnTo>
                      <a:lnTo>
                        <a:pt x="8" y="106"/>
                      </a:lnTo>
                      <a:lnTo>
                        <a:pt x="8" y="99"/>
                      </a:lnTo>
                      <a:lnTo>
                        <a:pt x="8" y="91"/>
                      </a:lnTo>
                      <a:lnTo>
                        <a:pt x="8" y="84"/>
                      </a:lnTo>
                      <a:lnTo>
                        <a:pt x="0" y="76"/>
                      </a:lnTo>
                      <a:lnTo>
                        <a:pt x="0" y="68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0" y="46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528" name="Freeform 704">
                  <a:extLst>
                    <a:ext uri="{FF2B5EF4-FFF2-40B4-BE49-F238E27FC236}">
                      <a16:creationId xmlns:a16="http://schemas.microsoft.com/office/drawing/2014/main" id="{C8E00F1A-F913-DE66-57F2-B9D37779A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1" y="3113"/>
                  <a:ext cx="225" cy="121"/>
                </a:xfrm>
                <a:custGeom>
                  <a:avLst/>
                  <a:gdLst>
                    <a:gd name="T0" fmla="*/ 8 w 225"/>
                    <a:gd name="T1" fmla="*/ 40 h 121"/>
                    <a:gd name="T2" fmla="*/ 24 w 225"/>
                    <a:gd name="T3" fmla="*/ 24 h 121"/>
                    <a:gd name="T4" fmla="*/ 56 w 225"/>
                    <a:gd name="T5" fmla="*/ 8 h 121"/>
                    <a:gd name="T6" fmla="*/ 88 w 225"/>
                    <a:gd name="T7" fmla="*/ 0 h 121"/>
                    <a:gd name="T8" fmla="*/ 112 w 225"/>
                    <a:gd name="T9" fmla="*/ 0 h 121"/>
                    <a:gd name="T10" fmla="*/ 136 w 225"/>
                    <a:gd name="T11" fmla="*/ 0 h 121"/>
                    <a:gd name="T12" fmla="*/ 168 w 225"/>
                    <a:gd name="T13" fmla="*/ 8 h 121"/>
                    <a:gd name="T14" fmla="*/ 192 w 225"/>
                    <a:gd name="T15" fmla="*/ 8 h 121"/>
                    <a:gd name="T16" fmla="*/ 216 w 225"/>
                    <a:gd name="T17" fmla="*/ 24 h 121"/>
                    <a:gd name="T18" fmla="*/ 216 w 225"/>
                    <a:gd name="T19" fmla="*/ 32 h 121"/>
                    <a:gd name="T20" fmla="*/ 208 w 225"/>
                    <a:gd name="T21" fmla="*/ 40 h 121"/>
                    <a:gd name="T22" fmla="*/ 208 w 225"/>
                    <a:gd name="T23" fmla="*/ 48 h 121"/>
                    <a:gd name="T24" fmla="*/ 216 w 225"/>
                    <a:gd name="T25" fmla="*/ 56 h 121"/>
                    <a:gd name="T26" fmla="*/ 224 w 225"/>
                    <a:gd name="T27" fmla="*/ 64 h 121"/>
                    <a:gd name="T28" fmla="*/ 224 w 225"/>
                    <a:gd name="T29" fmla="*/ 72 h 121"/>
                    <a:gd name="T30" fmla="*/ 216 w 225"/>
                    <a:gd name="T31" fmla="*/ 80 h 121"/>
                    <a:gd name="T32" fmla="*/ 208 w 225"/>
                    <a:gd name="T33" fmla="*/ 96 h 121"/>
                    <a:gd name="T34" fmla="*/ 216 w 225"/>
                    <a:gd name="T35" fmla="*/ 104 h 121"/>
                    <a:gd name="T36" fmla="*/ 216 w 225"/>
                    <a:gd name="T37" fmla="*/ 112 h 121"/>
                    <a:gd name="T38" fmla="*/ 216 w 225"/>
                    <a:gd name="T39" fmla="*/ 120 h 121"/>
                    <a:gd name="T40" fmla="*/ 24 w 225"/>
                    <a:gd name="T41" fmla="*/ 120 h 121"/>
                    <a:gd name="T42" fmla="*/ 16 w 225"/>
                    <a:gd name="T43" fmla="*/ 112 h 121"/>
                    <a:gd name="T44" fmla="*/ 16 w 225"/>
                    <a:gd name="T45" fmla="*/ 104 h 121"/>
                    <a:gd name="T46" fmla="*/ 16 w 225"/>
                    <a:gd name="T47" fmla="*/ 96 h 121"/>
                    <a:gd name="T48" fmla="*/ 16 w 225"/>
                    <a:gd name="T49" fmla="*/ 88 h 121"/>
                    <a:gd name="T50" fmla="*/ 8 w 225"/>
                    <a:gd name="T51" fmla="*/ 80 h 121"/>
                    <a:gd name="T52" fmla="*/ 0 w 225"/>
                    <a:gd name="T53" fmla="*/ 72 h 121"/>
                    <a:gd name="T54" fmla="*/ 0 w 225"/>
                    <a:gd name="T55" fmla="*/ 64 h 121"/>
                    <a:gd name="T56" fmla="*/ 0 w 225"/>
                    <a:gd name="T57" fmla="*/ 56 h 121"/>
                    <a:gd name="T58" fmla="*/ 8 w 225"/>
                    <a:gd name="T59" fmla="*/ 48 h 121"/>
                    <a:gd name="T60" fmla="*/ 8 w 225"/>
                    <a:gd name="T61" fmla="*/ 4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25" h="121">
                      <a:moveTo>
                        <a:pt x="8" y="40"/>
                      </a:moveTo>
                      <a:lnTo>
                        <a:pt x="24" y="24"/>
                      </a:lnTo>
                      <a:lnTo>
                        <a:pt x="56" y="8"/>
                      </a:lnTo>
                      <a:lnTo>
                        <a:pt x="88" y="0"/>
                      </a:lnTo>
                      <a:lnTo>
                        <a:pt x="112" y="0"/>
                      </a:lnTo>
                      <a:lnTo>
                        <a:pt x="136" y="0"/>
                      </a:lnTo>
                      <a:lnTo>
                        <a:pt x="168" y="8"/>
                      </a:lnTo>
                      <a:lnTo>
                        <a:pt x="192" y="8"/>
                      </a:lnTo>
                      <a:lnTo>
                        <a:pt x="216" y="24"/>
                      </a:lnTo>
                      <a:lnTo>
                        <a:pt x="216" y="32"/>
                      </a:lnTo>
                      <a:lnTo>
                        <a:pt x="208" y="40"/>
                      </a:lnTo>
                      <a:lnTo>
                        <a:pt x="208" y="48"/>
                      </a:lnTo>
                      <a:lnTo>
                        <a:pt x="216" y="56"/>
                      </a:lnTo>
                      <a:lnTo>
                        <a:pt x="224" y="64"/>
                      </a:lnTo>
                      <a:lnTo>
                        <a:pt x="224" y="72"/>
                      </a:lnTo>
                      <a:lnTo>
                        <a:pt x="216" y="80"/>
                      </a:lnTo>
                      <a:lnTo>
                        <a:pt x="208" y="96"/>
                      </a:lnTo>
                      <a:lnTo>
                        <a:pt x="216" y="104"/>
                      </a:lnTo>
                      <a:lnTo>
                        <a:pt x="216" y="112"/>
                      </a:lnTo>
                      <a:lnTo>
                        <a:pt x="216" y="120"/>
                      </a:lnTo>
                      <a:lnTo>
                        <a:pt x="24" y="120"/>
                      </a:lnTo>
                      <a:lnTo>
                        <a:pt x="16" y="112"/>
                      </a:lnTo>
                      <a:lnTo>
                        <a:pt x="16" y="104"/>
                      </a:lnTo>
                      <a:lnTo>
                        <a:pt x="16" y="96"/>
                      </a:lnTo>
                      <a:lnTo>
                        <a:pt x="16" y="88"/>
                      </a:lnTo>
                      <a:lnTo>
                        <a:pt x="8" y="80"/>
                      </a:lnTo>
                      <a:lnTo>
                        <a:pt x="0" y="72"/>
                      </a:lnTo>
                      <a:lnTo>
                        <a:pt x="0" y="64"/>
                      </a:lnTo>
                      <a:lnTo>
                        <a:pt x="0" y="56"/>
                      </a:lnTo>
                      <a:lnTo>
                        <a:pt x="8" y="48"/>
                      </a:lnTo>
                      <a:lnTo>
                        <a:pt x="8" y="4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529" name="Freeform 705">
                  <a:extLst>
                    <a:ext uri="{FF2B5EF4-FFF2-40B4-BE49-F238E27FC236}">
                      <a16:creationId xmlns:a16="http://schemas.microsoft.com/office/drawing/2014/main" id="{03F6064E-0B61-6E34-1290-AB3B56F10A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7" y="2666"/>
                  <a:ext cx="131" cy="139"/>
                </a:xfrm>
                <a:custGeom>
                  <a:avLst/>
                  <a:gdLst>
                    <a:gd name="T0" fmla="*/ 130 w 131"/>
                    <a:gd name="T1" fmla="*/ 31 h 139"/>
                    <a:gd name="T2" fmla="*/ 122 w 131"/>
                    <a:gd name="T3" fmla="*/ 31 h 139"/>
                    <a:gd name="T4" fmla="*/ 115 w 131"/>
                    <a:gd name="T5" fmla="*/ 38 h 139"/>
                    <a:gd name="T6" fmla="*/ 107 w 131"/>
                    <a:gd name="T7" fmla="*/ 38 h 139"/>
                    <a:gd name="T8" fmla="*/ 92 w 131"/>
                    <a:gd name="T9" fmla="*/ 38 h 139"/>
                    <a:gd name="T10" fmla="*/ 84 w 131"/>
                    <a:gd name="T11" fmla="*/ 46 h 139"/>
                    <a:gd name="T12" fmla="*/ 84 w 131"/>
                    <a:gd name="T13" fmla="*/ 54 h 139"/>
                    <a:gd name="T14" fmla="*/ 92 w 131"/>
                    <a:gd name="T15" fmla="*/ 54 h 139"/>
                    <a:gd name="T16" fmla="*/ 84 w 131"/>
                    <a:gd name="T17" fmla="*/ 61 h 139"/>
                    <a:gd name="T18" fmla="*/ 76 w 131"/>
                    <a:gd name="T19" fmla="*/ 69 h 139"/>
                    <a:gd name="T20" fmla="*/ 76 w 131"/>
                    <a:gd name="T21" fmla="*/ 77 h 139"/>
                    <a:gd name="T22" fmla="*/ 61 w 131"/>
                    <a:gd name="T23" fmla="*/ 84 h 139"/>
                    <a:gd name="T24" fmla="*/ 61 w 131"/>
                    <a:gd name="T25" fmla="*/ 77 h 139"/>
                    <a:gd name="T26" fmla="*/ 54 w 131"/>
                    <a:gd name="T27" fmla="*/ 77 h 139"/>
                    <a:gd name="T28" fmla="*/ 46 w 131"/>
                    <a:gd name="T29" fmla="*/ 69 h 139"/>
                    <a:gd name="T30" fmla="*/ 38 w 131"/>
                    <a:gd name="T31" fmla="*/ 84 h 139"/>
                    <a:gd name="T32" fmla="*/ 46 w 131"/>
                    <a:gd name="T33" fmla="*/ 107 h 139"/>
                    <a:gd name="T34" fmla="*/ 54 w 131"/>
                    <a:gd name="T35" fmla="*/ 107 h 139"/>
                    <a:gd name="T36" fmla="*/ 54 w 131"/>
                    <a:gd name="T37" fmla="*/ 115 h 139"/>
                    <a:gd name="T38" fmla="*/ 46 w 131"/>
                    <a:gd name="T39" fmla="*/ 123 h 139"/>
                    <a:gd name="T40" fmla="*/ 38 w 131"/>
                    <a:gd name="T41" fmla="*/ 130 h 139"/>
                    <a:gd name="T42" fmla="*/ 31 w 131"/>
                    <a:gd name="T43" fmla="*/ 130 h 139"/>
                    <a:gd name="T44" fmla="*/ 23 w 131"/>
                    <a:gd name="T45" fmla="*/ 138 h 139"/>
                    <a:gd name="T46" fmla="*/ 15 w 131"/>
                    <a:gd name="T47" fmla="*/ 123 h 139"/>
                    <a:gd name="T48" fmla="*/ 8 w 131"/>
                    <a:gd name="T49" fmla="*/ 107 h 139"/>
                    <a:gd name="T50" fmla="*/ 0 w 131"/>
                    <a:gd name="T51" fmla="*/ 92 h 139"/>
                    <a:gd name="T52" fmla="*/ 0 w 131"/>
                    <a:gd name="T53" fmla="*/ 77 h 139"/>
                    <a:gd name="T54" fmla="*/ 0 w 131"/>
                    <a:gd name="T55" fmla="*/ 61 h 139"/>
                    <a:gd name="T56" fmla="*/ 0 w 131"/>
                    <a:gd name="T57" fmla="*/ 46 h 139"/>
                    <a:gd name="T58" fmla="*/ 0 w 131"/>
                    <a:gd name="T59" fmla="*/ 38 h 139"/>
                    <a:gd name="T60" fmla="*/ 8 w 131"/>
                    <a:gd name="T61" fmla="*/ 31 h 139"/>
                    <a:gd name="T62" fmla="*/ 15 w 131"/>
                    <a:gd name="T63" fmla="*/ 23 h 139"/>
                    <a:gd name="T64" fmla="*/ 23 w 131"/>
                    <a:gd name="T65" fmla="*/ 15 h 139"/>
                    <a:gd name="T66" fmla="*/ 38 w 131"/>
                    <a:gd name="T67" fmla="*/ 8 h 139"/>
                    <a:gd name="T68" fmla="*/ 54 w 131"/>
                    <a:gd name="T69" fmla="*/ 8 h 139"/>
                    <a:gd name="T70" fmla="*/ 61 w 131"/>
                    <a:gd name="T71" fmla="*/ 0 h 139"/>
                    <a:gd name="T72" fmla="*/ 84 w 131"/>
                    <a:gd name="T73" fmla="*/ 0 h 139"/>
                    <a:gd name="T74" fmla="*/ 107 w 131"/>
                    <a:gd name="T75" fmla="*/ 0 h 139"/>
                    <a:gd name="T76" fmla="*/ 115 w 131"/>
                    <a:gd name="T77" fmla="*/ 0 h 139"/>
                    <a:gd name="T78" fmla="*/ 122 w 131"/>
                    <a:gd name="T79" fmla="*/ 8 h 139"/>
                    <a:gd name="T80" fmla="*/ 130 w 131"/>
                    <a:gd name="T81" fmla="*/ 8 h 139"/>
                    <a:gd name="T82" fmla="*/ 130 w 131"/>
                    <a:gd name="T83" fmla="*/ 15 h 139"/>
                    <a:gd name="T84" fmla="*/ 130 w 131"/>
                    <a:gd name="T85" fmla="*/ 31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31" h="139">
                      <a:moveTo>
                        <a:pt x="130" y="31"/>
                      </a:moveTo>
                      <a:lnTo>
                        <a:pt x="122" y="31"/>
                      </a:lnTo>
                      <a:lnTo>
                        <a:pt x="115" y="38"/>
                      </a:lnTo>
                      <a:lnTo>
                        <a:pt x="107" y="38"/>
                      </a:lnTo>
                      <a:lnTo>
                        <a:pt x="92" y="38"/>
                      </a:lnTo>
                      <a:lnTo>
                        <a:pt x="84" y="46"/>
                      </a:lnTo>
                      <a:lnTo>
                        <a:pt x="84" y="54"/>
                      </a:lnTo>
                      <a:lnTo>
                        <a:pt x="92" y="54"/>
                      </a:lnTo>
                      <a:lnTo>
                        <a:pt x="84" y="61"/>
                      </a:lnTo>
                      <a:lnTo>
                        <a:pt x="76" y="69"/>
                      </a:lnTo>
                      <a:lnTo>
                        <a:pt x="76" y="77"/>
                      </a:lnTo>
                      <a:lnTo>
                        <a:pt x="61" y="84"/>
                      </a:lnTo>
                      <a:lnTo>
                        <a:pt x="61" y="77"/>
                      </a:lnTo>
                      <a:lnTo>
                        <a:pt x="54" y="77"/>
                      </a:lnTo>
                      <a:lnTo>
                        <a:pt x="46" y="69"/>
                      </a:lnTo>
                      <a:lnTo>
                        <a:pt x="38" y="84"/>
                      </a:lnTo>
                      <a:lnTo>
                        <a:pt x="46" y="107"/>
                      </a:lnTo>
                      <a:lnTo>
                        <a:pt x="54" y="107"/>
                      </a:lnTo>
                      <a:lnTo>
                        <a:pt x="54" y="115"/>
                      </a:lnTo>
                      <a:lnTo>
                        <a:pt x="46" y="123"/>
                      </a:lnTo>
                      <a:lnTo>
                        <a:pt x="38" y="130"/>
                      </a:lnTo>
                      <a:lnTo>
                        <a:pt x="31" y="130"/>
                      </a:lnTo>
                      <a:lnTo>
                        <a:pt x="23" y="138"/>
                      </a:lnTo>
                      <a:lnTo>
                        <a:pt x="15" y="123"/>
                      </a:lnTo>
                      <a:lnTo>
                        <a:pt x="8" y="107"/>
                      </a:lnTo>
                      <a:lnTo>
                        <a:pt x="0" y="92"/>
                      </a:lnTo>
                      <a:lnTo>
                        <a:pt x="0" y="77"/>
                      </a:lnTo>
                      <a:lnTo>
                        <a:pt x="0" y="61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8" y="31"/>
                      </a:lnTo>
                      <a:lnTo>
                        <a:pt x="15" y="23"/>
                      </a:lnTo>
                      <a:lnTo>
                        <a:pt x="23" y="15"/>
                      </a:lnTo>
                      <a:lnTo>
                        <a:pt x="38" y="8"/>
                      </a:lnTo>
                      <a:lnTo>
                        <a:pt x="54" y="8"/>
                      </a:lnTo>
                      <a:lnTo>
                        <a:pt x="61" y="0"/>
                      </a:lnTo>
                      <a:lnTo>
                        <a:pt x="84" y="0"/>
                      </a:lnTo>
                      <a:lnTo>
                        <a:pt x="107" y="0"/>
                      </a:lnTo>
                      <a:lnTo>
                        <a:pt x="115" y="0"/>
                      </a:lnTo>
                      <a:lnTo>
                        <a:pt x="122" y="8"/>
                      </a:lnTo>
                      <a:lnTo>
                        <a:pt x="130" y="8"/>
                      </a:lnTo>
                      <a:lnTo>
                        <a:pt x="130" y="15"/>
                      </a:lnTo>
                      <a:lnTo>
                        <a:pt x="130" y="31"/>
                      </a:lnTo>
                    </a:path>
                  </a:pathLst>
                </a:custGeom>
                <a:solidFill>
                  <a:srgbClr val="7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530" name="Freeform 706">
                  <a:extLst>
                    <a:ext uri="{FF2B5EF4-FFF2-40B4-BE49-F238E27FC236}">
                      <a16:creationId xmlns:a16="http://schemas.microsoft.com/office/drawing/2014/main" id="{894C19EF-D9B8-30CF-AD3A-4C4B4657F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7" y="2666"/>
                  <a:ext cx="131" cy="139"/>
                </a:xfrm>
                <a:custGeom>
                  <a:avLst/>
                  <a:gdLst>
                    <a:gd name="T0" fmla="*/ 130 w 131"/>
                    <a:gd name="T1" fmla="*/ 31 h 139"/>
                    <a:gd name="T2" fmla="*/ 122 w 131"/>
                    <a:gd name="T3" fmla="*/ 31 h 139"/>
                    <a:gd name="T4" fmla="*/ 115 w 131"/>
                    <a:gd name="T5" fmla="*/ 38 h 139"/>
                    <a:gd name="T6" fmla="*/ 107 w 131"/>
                    <a:gd name="T7" fmla="*/ 38 h 139"/>
                    <a:gd name="T8" fmla="*/ 92 w 131"/>
                    <a:gd name="T9" fmla="*/ 38 h 139"/>
                    <a:gd name="T10" fmla="*/ 84 w 131"/>
                    <a:gd name="T11" fmla="*/ 46 h 139"/>
                    <a:gd name="T12" fmla="*/ 84 w 131"/>
                    <a:gd name="T13" fmla="*/ 54 h 139"/>
                    <a:gd name="T14" fmla="*/ 92 w 131"/>
                    <a:gd name="T15" fmla="*/ 54 h 139"/>
                    <a:gd name="T16" fmla="*/ 84 w 131"/>
                    <a:gd name="T17" fmla="*/ 61 h 139"/>
                    <a:gd name="T18" fmla="*/ 76 w 131"/>
                    <a:gd name="T19" fmla="*/ 69 h 139"/>
                    <a:gd name="T20" fmla="*/ 76 w 131"/>
                    <a:gd name="T21" fmla="*/ 77 h 139"/>
                    <a:gd name="T22" fmla="*/ 61 w 131"/>
                    <a:gd name="T23" fmla="*/ 84 h 139"/>
                    <a:gd name="T24" fmla="*/ 61 w 131"/>
                    <a:gd name="T25" fmla="*/ 77 h 139"/>
                    <a:gd name="T26" fmla="*/ 54 w 131"/>
                    <a:gd name="T27" fmla="*/ 77 h 139"/>
                    <a:gd name="T28" fmla="*/ 46 w 131"/>
                    <a:gd name="T29" fmla="*/ 69 h 139"/>
                    <a:gd name="T30" fmla="*/ 38 w 131"/>
                    <a:gd name="T31" fmla="*/ 84 h 139"/>
                    <a:gd name="T32" fmla="*/ 46 w 131"/>
                    <a:gd name="T33" fmla="*/ 107 h 139"/>
                    <a:gd name="T34" fmla="*/ 54 w 131"/>
                    <a:gd name="T35" fmla="*/ 107 h 139"/>
                    <a:gd name="T36" fmla="*/ 54 w 131"/>
                    <a:gd name="T37" fmla="*/ 115 h 139"/>
                    <a:gd name="T38" fmla="*/ 46 w 131"/>
                    <a:gd name="T39" fmla="*/ 123 h 139"/>
                    <a:gd name="T40" fmla="*/ 38 w 131"/>
                    <a:gd name="T41" fmla="*/ 130 h 139"/>
                    <a:gd name="T42" fmla="*/ 31 w 131"/>
                    <a:gd name="T43" fmla="*/ 130 h 139"/>
                    <a:gd name="T44" fmla="*/ 23 w 131"/>
                    <a:gd name="T45" fmla="*/ 138 h 139"/>
                    <a:gd name="T46" fmla="*/ 15 w 131"/>
                    <a:gd name="T47" fmla="*/ 123 h 139"/>
                    <a:gd name="T48" fmla="*/ 8 w 131"/>
                    <a:gd name="T49" fmla="*/ 107 h 139"/>
                    <a:gd name="T50" fmla="*/ 0 w 131"/>
                    <a:gd name="T51" fmla="*/ 92 h 139"/>
                    <a:gd name="T52" fmla="*/ 0 w 131"/>
                    <a:gd name="T53" fmla="*/ 77 h 139"/>
                    <a:gd name="T54" fmla="*/ 0 w 131"/>
                    <a:gd name="T55" fmla="*/ 61 h 139"/>
                    <a:gd name="T56" fmla="*/ 0 w 131"/>
                    <a:gd name="T57" fmla="*/ 46 h 139"/>
                    <a:gd name="T58" fmla="*/ 0 w 131"/>
                    <a:gd name="T59" fmla="*/ 38 h 139"/>
                    <a:gd name="T60" fmla="*/ 8 w 131"/>
                    <a:gd name="T61" fmla="*/ 31 h 139"/>
                    <a:gd name="T62" fmla="*/ 15 w 131"/>
                    <a:gd name="T63" fmla="*/ 23 h 139"/>
                    <a:gd name="T64" fmla="*/ 23 w 131"/>
                    <a:gd name="T65" fmla="*/ 15 h 139"/>
                    <a:gd name="T66" fmla="*/ 38 w 131"/>
                    <a:gd name="T67" fmla="*/ 8 h 139"/>
                    <a:gd name="T68" fmla="*/ 54 w 131"/>
                    <a:gd name="T69" fmla="*/ 8 h 139"/>
                    <a:gd name="T70" fmla="*/ 61 w 131"/>
                    <a:gd name="T71" fmla="*/ 0 h 139"/>
                    <a:gd name="T72" fmla="*/ 84 w 131"/>
                    <a:gd name="T73" fmla="*/ 0 h 139"/>
                    <a:gd name="T74" fmla="*/ 107 w 131"/>
                    <a:gd name="T75" fmla="*/ 0 h 139"/>
                    <a:gd name="T76" fmla="*/ 115 w 131"/>
                    <a:gd name="T77" fmla="*/ 0 h 139"/>
                    <a:gd name="T78" fmla="*/ 122 w 131"/>
                    <a:gd name="T79" fmla="*/ 8 h 139"/>
                    <a:gd name="T80" fmla="*/ 130 w 131"/>
                    <a:gd name="T81" fmla="*/ 8 h 139"/>
                    <a:gd name="T82" fmla="*/ 130 w 131"/>
                    <a:gd name="T83" fmla="*/ 15 h 139"/>
                    <a:gd name="T84" fmla="*/ 130 w 131"/>
                    <a:gd name="T85" fmla="*/ 31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31" h="139">
                      <a:moveTo>
                        <a:pt x="130" y="31"/>
                      </a:moveTo>
                      <a:lnTo>
                        <a:pt x="122" y="31"/>
                      </a:lnTo>
                      <a:lnTo>
                        <a:pt x="115" y="38"/>
                      </a:lnTo>
                      <a:lnTo>
                        <a:pt x="107" y="38"/>
                      </a:lnTo>
                      <a:lnTo>
                        <a:pt x="92" y="38"/>
                      </a:lnTo>
                      <a:lnTo>
                        <a:pt x="84" y="46"/>
                      </a:lnTo>
                      <a:lnTo>
                        <a:pt x="84" y="54"/>
                      </a:lnTo>
                      <a:lnTo>
                        <a:pt x="92" y="54"/>
                      </a:lnTo>
                      <a:lnTo>
                        <a:pt x="84" y="61"/>
                      </a:lnTo>
                      <a:lnTo>
                        <a:pt x="76" y="69"/>
                      </a:lnTo>
                      <a:lnTo>
                        <a:pt x="76" y="77"/>
                      </a:lnTo>
                      <a:lnTo>
                        <a:pt x="61" y="84"/>
                      </a:lnTo>
                      <a:lnTo>
                        <a:pt x="61" y="77"/>
                      </a:lnTo>
                      <a:lnTo>
                        <a:pt x="54" y="77"/>
                      </a:lnTo>
                      <a:lnTo>
                        <a:pt x="46" y="69"/>
                      </a:lnTo>
                      <a:lnTo>
                        <a:pt x="38" y="84"/>
                      </a:lnTo>
                      <a:lnTo>
                        <a:pt x="46" y="107"/>
                      </a:lnTo>
                      <a:lnTo>
                        <a:pt x="54" y="107"/>
                      </a:lnTo>
                      <a:lnTo>
                        <a:pt x="54" y="115"/>
                      </a:lnTo>
                      <a:lnTo>
                        <a:pt x="46" y="123"/>
                      </a:lnTo>
                      <a:lnTo>
                        <a:pt x="38" y="130"/>
                      </a:lnTo>
                      <a:lnTo>
                        <a:pt x="31" y="130"/>
                      </a:lnTo>
                      <a:lnTo>
                        <a:pt x="23" y="138"/>
                      </a:lnTo>
                      <a:lnTo>
                        <a:pt x="15" y="123"/>
                      </a:lnTo>
                      <a:lnTo>
                        <a:pt x="8" y="107"/>
                      </a:lnTo>
                      <a:lnTo>
                        <a:pt x="0" y="92"/>
                      </a:lnTo>
                      <a:lnTo>
                        <a:pt x="0" y="77"/>
                      </a:lnTo>
                      <a:lnTo>
                        <a:pt x="0" y="61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8" y="31"/>
                      </a:lnTo>
                      <a:lnTo>
                        <a:pt x="15" y="23"/>
                      </a:lnTo>
                      <a:lnTo>
                        <a:pt x="23" y="15"/>
                      </a:lnTo>
                      <a:lnTo>
                        <a:pt x="38" y="8"/>
                      </a:lnTo>
                      <a:lnTo>
                        <a:pt x="54" y="8"/>
                      </a:lnTo>
                      <a:lnTo>
                        <a:pt x="61" y="0"/>
                      </a:lnTo>
                      <a:lnTo>
                        <a:pt x="84" y="0"/>
                      </a:lnTo>
                      <a:lnTo>
                        <a:pt x="107" y="0"/>
                      </a:lnTo>
                      <a:lnTo>
                        <a:pt x="115" y="0"/>
                      </a:lnTo>
                      <a:lnTo>
                        <a:pt x="122" y="8"/>
                      </a:lnTo>
                      <a:lnTo>
                        <a:pt x="130" y="8"/>
                      </a:lnTo>
                      <a:lnTo>
                        <a:pt x="130" y="15"/>
                      </a:lnTo>
                      <a:lnTo>
                        <a:pt x="130" y="31"/>
                      </a:lnTo>
                    </a:path>
                  </a:pathLst>
                </a:custGeom>
                <a:solidFill>
                  <a:srgbClr val="7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531" name="Freeform 707">
                  <a:extLst>
                    <a:ext uri="{FF2B5EF4-FFF2-40B4-BE49-F238E27FC236}">
                      <a16:creationId xmlns:a16="http://schemas.microsoft.com/office/drawing/2014/main" id="{EB49F2A6-9111-6E5D-CD4E-6FA93EEB4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7" y="2666"/>
                  <a:ext cx="137" cy="137"/>
                </a:xfrm>
                <a:custGeom>
                  <a:avLst/>
                  <a:gdLst>
                    <a:gd name="T0" fmla="*/ 136 w 137"/>
                    <a:gd name="T1" fmla="*/ 24 h 137"/>
                    <a:gd name="T2" fmla="*/ 128 w 137"/>
                    <a:gd name="T3" fmla="*/ 32 h 137"/>
                    <a:gd name="T4" fmla="*/ 120 w 137"/>
                    <a:gd name="T5" fmla="*/ 40 h 137"/>
                    <a:gd name="T6" fmla="*/ 112 w 137"/>
                    <a:gd name="T7" fmla="*/ 40 h 137"/>
                    <a:gd name="T8" fmla="*/ 96 w 137"/>
                    <a:gd name="T9" fmla="*/ 40 h 137"/>
                    <a:gd name="T10" fmla="*/ 88 w 137"/>
                    <a:gd name="T11" fmla="*/ 48 h 137"/>
                    <a:gd name="T12" fmla="*/ 88 w 137"/>
                    <a:gd name="T13" fmla="*/ 56 h 137"/>
                    <a:gd name="T14" fmla="*/ 96 w 137"/>
                    <a:gd name="T15" fmla="*/ 56 h 137"/>
                    <a:gd name="T16" fmla="*/ 88 w 137"/>
                    <a:gd name="T17" fmla="*/ 64 h 137"/>
                    <a:gd name="T18" fmla="*/ 80 w 137"/>
                    <a:gd name="T19" fmla="*/ 72 h 137"/>
                    <a:gd name="T20" fmla="*/ 80 w 137"/>
                    <a:gd name="T21" fmla="*/ 80 h 137"/>
                    <a:gd name="T22" fmla="*/ 64 w 137"/>
                    <a:gd name="T23" fmla="*/ 80 h 137"/>
                    <a:gd name="T24" fmla="*/ 56 w 137"/>
                    <a:gd name="T25" fmla="*/ 80 h 137"/>
                    <a:gd name="T26" fmla="*/ 48 w 137"/>
                    <a:gd name="T27" fmla="*/ 72 h 137"/>
                    <a:gd name="T28" fmla="*/ 40 w 137"/>
                    <a:gd name="T29" fmla="*/ 88 h 137"/>
                    <a:gd name="T30" fmla="*/ 48 w 137"/>
                    <a:gd name="T31" fmla="*/ 112 h 137"/>
                    <a:gd name="T32" fmla="*/ 48 w 137"/>
                    <a:gd name="T33" fmla="*/ 120 h 137"/>
                    <a:gd name="T34" fmla="*/ 48 w 137"/>
                    <a:gd name="T35" fmla="*/ 128 h 137"/>
                    <a:gd name="T36" fmla="*/ 40 w 137"/>
                    <a:gd name="T37" fmla="*/ 136 h 137"/>
                    <a:gd name="T38" fmla="*/ 32 w 137"/>
                    <a:gd name="T39" fmla="*/ 136 h 137"/>
                    <a:gd name="T40" fmla="*/ 24 w 137"/>
                    <a:gd name="T41" fmla="*/ 136 h 137"/>
                    <a:gd name="T42" fmla="*/ 16 w 137"/>
                    <a:gd name="T43" fmla="*/ 128 h 137"/>
                    <a:gd name="T44" fmla="*/ 8 w 137"/>
                    <a:gd name="T45" fmla="*/ 112 h 137"/>
                    <a:gd name="T46" fmla="*/ 0 w 137"/>
                    <a:gd name="T47" fmla="*/ 96 h 137"/>
                    <a:gd name="T48" fmla="*/ 0 w 137"/>
                    <a:gd name="T49" fmla="*/ 80 h 137"/>
                    <a:gd name="T50" fmla="*/ 0 w 137"/>
                    <a:gd name="T51" fmla="*/ 64 h 137"/>
                    <a:gd name="T52" fmla="*/ 0 w 137"/>
                    <a:gd name="T53" fmla="*/ 48 h 137"/>
                    <a:gd name="T54" fmla="*/ 0 w 137"/>
                    <a:gd name="T55" fmla="*/ 40 h 137"/>
                    <a:gd name="T56" fmla="*/ 8 w 137"/>
                    <a:gd name="T57" fmla="*/ 32 h 137"/>
                    <a:gd name="T58" fmla="*/ 16 w 137"/>
                    <a:gd name="T59" fmla="*/ 24 h 137"/>
                    <a:gd name="T60" fmla="*/ 24 w 137"/>
                    <a:gd name="T61" fmla="*/ 16 h 137"/>
                    <a:gd name="T62" fmla="*/ 40 w 137"/>
                    <a:gd name="T63" fmla="*/ 8 h 137"/>
                    <a:gd name="T64" fmla="*/ 56 w 137"/>
                    <a:gd name="T65" fmla="*/ 8 h 137"/>
                    <a:gd name="T66" fmla="*/ 64 w 137"/>
                    <a:gd name="T67" fmla="*/ 0 h 137"/>
                    <a:gd name="T68" fmla="*/ 88 w 137"/>
                    <a:gd name="T69" fmla="*/ 0 h 137"/>
                    <a:gd name="T70" fmla="*/ 104 w 137"/>
                    <a:gd name="T71" fmla="*/ 0 h 137"/>
                    <a:gd name="T72" fmla="*/ 120 w 137"/>
                    <a:gd name="T73" fmla="*/ 0 h 137"/>
                    <a:gd name="T74" fmla="*/ 128 w 137"/>
                    <a:gd name="T75" fmla="*/ 0 h 137"/>
                    <a:gd name="T76" fmla="*/ 136 w 137"/>
                    <a:gd name="T77" fmla="*/ 8 h 137"/>
                    <a:gd name="T78" fmla="*/ 136 w 137"/>
                    <a:gd name="T79" fmla="*/ 16 h 137"/>
                    <a:gd name="T80" fmla="*/ 136 w 137"/>
                    <a:gd name="T81" fmla="*/ 24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37" h="137">
                      <a:moveTo>
                        <a:pt x="136" y="24"/>
                      </a:moveTo>
                      <a:lnTo>
                        <a:pt x="128" y="32"/>
                      </a:lnTo>
                      <a:lnTo>
                        <a:pt x="120" y="40"/>
                      </a:lnTo>
                      <a:lnTo>
                        <a:pt x="112" y="40"/>
                      </a:lnTo>
                      <a:lnTo>
                        <a:pt x="96" y="40"/>
                      </a:lnTo>
                      <a:lnTo>
                        <a:pt x="88" y="48"/>
                      </a:lnTo>
                      <a:lnTo>
                        <a:pt x="88" y="56"/>
                      </a:lnTo>
                      <a:lnTo>
                        <a:pt x="96" y="56"/>
                      </a:lnTo>
                      <a:lnTo>
                        <a:pt x="88" y="64"/>
                      </a:lnTo>
                      <a:lnTo>
                        <a:pt x="80" y="72"/>
                      </a:lnTo>
                      <a:lnTo>
                        <a:pt x="80" y="80"/>
                      </a:lnTo>
                      <a:lnTo>
                        <a:pt x="64" y="80"/>
                      </a:lnTo>
                      <a:lnTo>
                        <a:pt x="56" y="80"/>
                      </a:lnTo>
                      <a:lnTo>
                        <a:pt x="48" y="72"/>
                      </a:lnTo>
                      <a:lnTo>
                        <a:pt x="40" y="88"/>
                      </a:lnTo>
                      <a:lnTo>
                        <a:pt x="48" y="112"/>
                      </a:lnTo>
                      <a:lnTo>
                        <a:pt x="48" y="120"/>
                      </a:lnTo>
                      <a:lnTo>
                        <a:pt x="48" y="128"/>
                      </a:lnTo>
                      <a:lnTo>
                        <a:pt x="40" y="136"/>
                      </a:lnTo>
                      <a:lnTo>
                        <a:pt x="32" y="136"/>
                      </a:lnTo>
                      <a:lnTo>
                        <a:pt x="24" y="136"/>
                      </a:lnTo>
                      <a:lnTo>
                        <a:pt x="16" y="128"/>
                      </a:lnTo>
                      <a:lnTo>
                        <a:pt x="8" y="112"/>
                      </a:lnTo>
                      <a:lnTo>
                        <a:pt x="0" y="96"/>
                      </a:lnTo>
                      <a:lnTo>
                        <a:pt x="0" y="80"/>
                      </a:lnTo>
                      <a:lnTo>
                        <a:pt x="0" y="64"/>
                      </a:lnTo>
                      <a:lnTo>
                        <a:pt x="0" y="48"/>
                      </a:lnTo>
                      <a:lnTo>
                        <a:pt x="0" y="40"/>
                      </a:lnTo>
                      <a:lnTo>
                        <a:pt x="8" y="32"/>
                      </a:lnTo>
                      <a:lnTo>
                        <a:pt x="16" y="24"/>
                      </a:lnTo>
                      <a:lnTo>
                        <a:pt x="24" y="16"/>
                      </a:lnTo>
                      <a:lnTo>
                        <a:pt x="40" y="8"/>
                      </a:lnTo>
                      <a:lnTo>
                        <a:pt x="56" y="8"/>
                      </a:lnTo>
                      <a:lnTo>
                        <a:pt x="64" y="0"/>
                      </a:lnTo>
                      <a:lnTo>
                        <a:pt x="88" y="0"/>
                      </a:lnTo>
                      <a:lnTo>
                        <a:pt x="104" y="0"/>
                      </a:lnTo>
                      <a:lnTo>
                        <a:pt x="120" y="0"/>
                      </a:lnTo>
                      <a:lnTo>
                        <a:pt x="128" y="0"/>
                      </a:lnTo>
                      <a:lnTo>
                        <a:pt x="136" y="8"/>
                      </a:lnTo>
                      <a:lnTo>
                        <a:pt x="136" y="16"/>
                      </a:lnTo>
                      <a:lnTo>
                        <a:pt x="136" y="24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532" name="Freeform 708">
                  <a:extLst>
                    <a:ext uri="{FF2B5EF4-FFF2-40B4-BE49-F238E27FC236}">
                      <a16:creationId xmlns:a16="http://schemas.microsoft.com/office/drawing/2014/main" id="{CDA66A8A-13C4-B798-D1D7-3509224C4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3185"/>
                  <a:ext cx="73" cy="17"/>
                </a:xfrm>
                <a:custGeom>
                  <a:avLst/>
                  <a:gdLst>
                    <a:gd name="T0" fmla="*/ 0 w 73"/>
                    <a:gd name="T1" fmla="*/ 16 h 17"/>
                    <a:gd name="T2" fmla="*/ 24 w 73"/>
                    <a:gd name="T3" fmla="*/ 8 h 17"/>
                    <a:gd name="T4" fmla="*/ 64 w 73"/>
                    <a:gd name="T5" fmla="*/ 0 h 17"/>
                    <a:gd name="T6" fmla="*/ 72 w 73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7">
                      <a:moveTo>
                        <a:pt x="0" y="16"/>
                      </a:moveTo>
                      <a:lnTo>
                        <a:pt x="24" y="8"/>
                      </a:lnTo>
                      <a:lnTo>
                        <a:pt x="64" y="0"/>
                      </a:lnTo>
                      <a:lnTo>
                        <a:pt x="72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533" name="Freeform 709">
                  <a:extLst>
                    <a:ext uri="{FF2B5EF4-FFF2-40B4-BE49-F238E27FC236}">
                      <a16:creationId xmlns:a16="http://schemas.microsoft.com/office/drawing/2014/main" id="{A9CE95AE-B70C-EBB0-4C0F-46C5A623E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5" y="3137"/>
                  <a:ext cx="105" cy="25"/>
                </a:xfrm>
                <a:custGeom>
                  <a:avLst/>
                  <a:gdLst>
                    <a:gd name="T0" fmla="*/ 104 w 105"/>
                    <a:gd name="T1" fmla="*/ 24 h 25"/>
                    <a:gd name="T2" fmla="*/ 88 w 105"/>
                    <a:gd name="T3" fmla="*/ 16 h 25"/>
                    <a:gd name="T4" fmla="*/ 64 w 105"/>
                    <a:gd name="T5" fmla="*/ 8 h 25"/>
                    <a:gd name="T6" fmla="*/ 32 w 105"/>
                    <a:gd name="T7" fmla="*/ 8 h 25"/>
                    <a:gd name="T8" fmla="*/ 8 w 105"/>
                    <a:gd name="T9" fmla="*/ 0 h 25"/>
                    <a:gd name="T10" fmla="*/ 0 w 105"/>
                    <a:gd name="T11" fmla="*/ 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25">
                      <a:moveTo>
                        <a:pt x="104" y="24"/>
                      </a:moveTo>
                      <a:lnTo>
                        <a:pt x="88" y="16"/>
                      </a:lnTo>
                      <a:lnTo>
                        <a:pt x="64" y="8"/>
                      </a:lnTo>
                      <a:lnTo>
                        <a:pt x="32" y="8"/>
                      </a:lnTo>
                      <a:lnTo>
                        <a:pt x="8" y="0"/>
                      </a:lnTo>
                      <a:lnTo>
                        <a:pt x="0" y="8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78534" name="Freeform 710">
                <a:extLst>
                  <a:ext uri="{FF2B5EF4-FFF2-40B4-BE49-F238E27FC236}">
                    <a16:creationId xmlns:a16="http://schemas.microsoft.com/office/drawing/2014/main" id="{4B6B12F9-C271-B6D1-FEE5-BD89FBEE0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" y="2898"/>
                <a:ext cx="179" cy="330"/>
              </a:xfrm>
              <a:custGeom>
                <a:avLst/>
                <a:gdLst>
                  <a:gd name="T0" fmla="*/ 15 w 179"/>
                  <a:gd name="T1" fmla="*/ 94 h 330"/>
                  <a:gd name="T2" fmla="*/ 15 w 179"/>
                  <a:gd name="T3" fmla="*/ 118 h 330"/>
                  <a:gd name="T4" fmla="*/ 23 w 179"/>
                  <a:gd name="T5" fmla="*/ 140 h 330"/>
                  <a:gd name="T6" fmla="*/ 31 w 179"/>
                  <a:gd name="T7" fmla="*/ 172 h 330"/>
                  <a:gd name="T8" fmla="*/ 46 w 179"/>
                  <a:gd name="T9" fmla="*/ 188 h 330"/>
                  <a:gd name="T10" fmla="*/ 70 w 179"/>
                  <a:gd name="T11" fmla="*/ 258 h 330"/>
                  <a:gd name="T12" fmla="*/ 101 w 179"/>
                  <a:gd name="T13" fmla="*/ 313 h 330"/>
                  <a:gd name="T14" fmla="*/ 101 w 179"/>
                  <a:gd name="T15" fmla="*/ 329 h 330"/>
                  <a:gd name="T16" fmla="*/ 178 w 179"/>
                  <a:gd name="T17" fmla="*/ 329 h 330"/>
                  <a:gd name="T18" fmla="*/ 163 w 179"/>
                  <a:gd name="T19" fmla="*/ 298 h 330"/>
                  <a:gd name="T20" fmla="*/ 147 w 179"/>
                  <a:gd name="T21" fmla="*/ 266 h 330"/>
                  <a:gd name="T22" fmla="*/ 147 w 179"/>
                  <a:gd name="T23" fmla="*/ 243 h 330"/>
                  <a:gd name="T24" fmla="*/ 139 w 179"/>
                  <a:gd name="T25" fmla="*/ 188 h 330"/>
                  <a:gd name="T26" fmla="*/ 132 w 179"/>
                  <a:gd name="T27" fmla="*/ 164 h 330"/>
                  <a:gd name="T28" fmla="*/ 108 w 179"/>
                  <a:gd name="T29" fmla="*/ 102 h 330"/>
                  <a:gd name="T30" fmla="*/ 101 w 179"/>
                  <a:gd name="T31" fmla="*/ 55 h 330"/>
                  <a:gd name="T32" fmla="*/ 85 w 179"/>
                  <a:gd name="T33" fmla="*/ 31 h 330"/>
                  <a:gd name="T34" fmla="*/ 77 w 179"/>
                  <a:gd name="T35" fmla="*/ 16 h 330"/>
                  <a:gd name="T36" fmla="*/ 70 w 179"/>
                  <a:gd name="T37" fmla="*/ 0 h 330"/>
                  <a:gd name="T38" fmla="*/ 54 w 179"/>
                  <a:gd name="T39" fmla="*/ 0 h 330"/>
                  <a:gd name="T40" fmla="*/ 46 w 179"/>
                  <a:gd name="T41" fmla="*/ 0 h 330"/>
                  <a:gd name="T42" fmla="*/ 31 w 179"/>
                  <a:gd name="T43" fmla="*/ 0 h 330"/>
                  <a:gd name="T44" fmla="*/ 23 w 179"/>
                  <a:gd name="T45" fmla="*/ 0 h 330"/>
                  <a:gd name="T46" fmla="*/ 15 w 179"/>
                  <a:gd name="T47" fmla="*/ 8 h 330"/>
                  <a:gd name="T48" fmla="*/ 8 w 179"/>
                  <a:gd name="T49" fmla="*/ 16 h 330"/>
                  <a:gd name="T50" fmla="*/ 0 w 179"/>
                  <a:gd name="T51" fmla="*/ 24 h 330"/>
                  <a:gd name="T52" fmla="*/ 0 w 179"/>
                  <a:gd name="T53" fmla="*/ 31 h 330"/>
                  <a:gd name="T54" fmla="*/ 0 w 179"/>
                  <a:gd name="T55" fmla="*/ 47 h 330"/>
                  <a:gd name="T56" fmla="*/ 0 w 179"/>
                  <a:gd name="T57" fmla="*/ 55 h 330"/>
                  <a:gd name="T58" fmla="*/ 8 w 179"/>
                  <a:gd name="T59" fmla="*/ 71 h 330"/>
                  <a:gd name="T60" fmla="*/ 15 w 179"/>
                  <a:gd name="T61" fmla="*/ 94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9" h="330">
                    <a:moveTo>
                      <a:pt x="15" y="94"/>
                    </a:moveTo>
                    <a:lnTo>
                      <a:pt x="15" y="118"/>
                    </a:lnTo>
                    <a:lnTo>
                      <a:pt x="23" y="140"/>
                    </a:lnTo>
                    <a:lnTo>
                      <a:pt x="31" y="172"/>
                    </a:lnTo>
                    <a:lnTo>
                      <a:pt x="46" y="188"/>
                    </a:lnTo>
                    <a:lnTo>
                      <a:pt x="70" y="258"/>
                    </a:lnTo>
                    <a:lnTo>
                      <a:pt x="101" y="313"/>
                    </a:lnTo>
                    <a:lnTo>
                      <a:pt x="101" y="329"/>
                    </a:lnTo>
                    <a:lnTo>
                      <a:pt x="178" y="329"/>
                    </a:lnTo>
                    <a:lnTo>
                      <a:pt x="163" y="298"/>
                    </a:lnTo>
                    <a:lnTo>
                      <a:pt x="147" y="266"/>
                    </a:lnTo>
                    <a:lnTo>
                      <a:pt x="147" y="243"/>
                    </a:lnTo>
                    <a:lnTo>
                      <a:pt x="139" y="188"/>
                    </a:lnTo>
                    <a:lnTo>
                      <a:pt x="132" y="164"/>
                    </a:lnTo>
                    <a:lnTo>
                      <a:pt x="108" y="102"/>
                    </a:lnTo>
                    <a:lnTo>
                      <a:pt x="101" y="55"/>
                    </a:lnTo>
                    <a:lnTo>
                      <a:pt x="85" y="31"/>
                    </a:lnTo>
                    <a:lnTo>
                      <a:pt x="77" y="16"/>
                    </a:lnTo>
                    <a:lnTo>
                      <a:pt x="70" y="0"/>
                    </a:lnTo>
                    <a:lnTo>
                      <a:pt x="54" y="0"/>
                    </a:lnTo>
                    <a:lnTo>
                      <a:pt x="46" y="0"/>
                    </a:lnTo>
                    <a:lnTo>
                      <a:pt x="31" y="0"/>
                    </a:lnTo>
                    <a:lnTo>
                      <a:pt x="23" y="0"/>
                    </a:lnTo>
                    <a:lnTo>
                      <a:pt x="15" y="8"/>
                    </a:lnTo>
                    <a:lnTo>
                      <a:pt x="8" y="16"/>
                    </a:lnTo>
                    <a:lnTo>
                      <a:pt x="0" y="24"/>
                    </a:lnTo>
                    <a:lnTo>
                      <a:pt x="0" y="31"/>
                    </a:lnTo>
                    <a:lnTo>
                      <a:pt x="0" y="47"/>
                    </a:lnTo>
                    <a:lnTo>
                      <a:pt x="0" y="55"/>
                    </a:lnTo>
                    <a:lnTo>
                      <a:pt x="8" y="71"/>
                    </a:lnTo>
                    <a:lnTo>
                      <a:pt x="15" y="94"/>
                    </a:lnTo>
                  </a:path>
                </a:pathLst>
              </a:custGeom>
              <a:solidFill>
                <a:srgbClr val="F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535" name="Freeform 711">
                <a:extLst>
                  <a:ext uri="{FF2B5EF4-FFF2-40B4-BE49-F238E27FC236}">
                    <a16:creationId xmlns:a16="http://schemas.microsoft.com/office/drawing/2014/main" id="{EBE72F6C-D3F6-E9A3-8C42-06BF3838D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" y="2898"/>
                <a:ext cx="179" cy="330"/>
              </a:xfrm>
              <a:custGeom>
                <a:avLst/>
                <a:gdLst>
                  <a:gd name="T0" fmla="*/ 15 w 179"/>
                  <a:gd name="T1" fmla="*/ 94 h 330"/>
                  <a:gd name="T2" fmla="*/ 15 w 179"/>
                  <a:gd name="T3" fmla="*/ 118 h 330"/>
                  <a:gd name="T4" fmla="*/ 23 w 179"/>
                  <a:gd name="T5" fmla="*/ 140 h 330"/>
                  <a:gd name="T6" fmla="*/ 31 w 179"/>
                  <a:gd name="T7" fmla="*/ 172 h 330"/>
                  <a:gd name="T8" fmla="*/ 46 w 179"/>
                  <a:gd name="T9" fmla="*/ 188 h 330"/>
                  <a:gd name="T10" fmla="*/ 70 w 179"/>
                  <a:gd name="T11" fmla="*/ 258 h 330"/>
                  <a:gd name="T12" fmla="*/ 101 w 179"/>
                  <a:gd name="T13" fmla="*/ 313 h 330"/>
                  <a:gd name="T14" fmla="*/ 101 w 179"/>
                  <a:gd name="T15" fmla="*/ 329 h 330"/>
                  <a:gd name="T16" fmla="*/ 178 w 179"/>
                  <a:gd name="T17" fmla="*/ 329 h 330"/>
                  <a:gd name="T18" fmla="*/ 163 w 179"/>
                  <a:gd name="T19" fmla="*/ 298 h 330"/>
                  <a:gd name="T20" fmla="*/ 147 w 179"/>
                  <a:gd name="T21" fmla="*/ 266 h 330"/>
                  <a:gd name="T22" fmla="*/ 147 w 179"/>
                  <a:gd name="T23" fmla="*/ 243 h 330"/>
                  <a:gd name="T24" fmla="*/ 139 w 179"/>
                  <a:gd name="T25" fmla="*/ 188 h 330"/>
                  <a:gd name="T26" fmla="*/ 132 w 179"/>
                  <a:gd name="T27" fmla="*/ 164 h 330"/>
                  <a:gd name="T28" fmla="*/ 108 w 179"/>
                  <a:gd name="T29" fmla="*/ 102 h 330"/>
                  <a:gd name="T30" fmla="*/ 101 w 179"/>
                  <a:gd name="T31" fmla="*/ 55 h 330"/>
                  <a:gd name="T32" fmla="*/ 85 w 179"/>
                  <a:gd name="T33" fmla="*/ 31 h 330"/>
                  <a:gd name="T34" fmla="*/ 77 w 179"/>
                  <a:gd name="T35" fmla="*/ 16 h 330"/>
                  <a:gd name="T36" fmla="*/ 70 w 179"/>
                  <a:gd name="T37" fmla="*/ 0 h 330"/>
                  <a:gd name="T38" fmla="*/ 54 w 179"/>
                  <a:gd name="T39" fmla="*/ 0 h 330"/>
                  <a:gd name="T40" fmla="*/ 46 w 179"/>
                  <a:gd name="T41" fmla="*/ 0 h 330"/>
                  <a:gd name="T42" fmla="*/ 31 w 179"/>
                  <a:gd name="T43" fmla="*/ 0 h 330"/>
                  <a:gd name="T44" fmla="*/ 23 w 179"/>
                  <a:gd name="T45" fmla="*/ 0 h 330"/>
                  <a:gd name="T46" fmla="*/ 15 w 179"/>
                  <a:gd name="T47" fmla="*/ 8 h 330"/>
                  <a:gd name="T48" fmla="*/ 8 w 179"/>
                  <a:gd name="T49" fmla="*/ 16 h 330"/>
                  <a:gd name="T50" fmla="*/ 0 w 179"/>
                  <a:gd name="T51" fmla="*/ 24 h 330"/>
                  <a:gd name="T52" fmla="*/ 0 w 179"/>
                  <a:gd name="T53" fmla="*/ 31 h 330"/>
                  <a:gd name="T54" fmla="*/ 0 w 179"/>
                  <a:gd name="T55" fmla="*/ 47 h 330"/>
                  <a:gd name="T56" fmla="*/ 0 w 179"/>
                  <a:gd name="T57" fmla="*/ 55 h 330"/>
                  <a:gd name="T58" fmla="*/ 8 w 179"/>
                  <a:gd name="T59" fmla="*/ 71 h 330"/>
                  <a:gd name="T60" fmla="*/ 15 w 179"/>
                  <a:gd name="T61" fmla="*/ 94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9" h="330">
                    <a:moveTo>
                      <a:pt x="15" y="94"/>
                    </a:moveTo>
                    <a:lnTo>
                      <a:pt x="15" y="118"/>
                    </a:lnTo>
                    <a:lnTo>
                      <a:pt x="23" y="140"/>
                    </a:lnTo>
                    <a:lnTo>
                      <a:pt x="31" y="172"/>
                    </a:lnTo>
                    <a:lnTo>
                      <a:pt x="46" y="188"/>
                    </a:lnTo>
                    <a:lnTo>
                      <a:pt x="70" y="258"/>
                    </a:lnTo>
                    <a:lnTo>
                      <a:pt x="101" y="313"/>
                    </a:lnTo>
                    <a:lnTo>
                      <a:pt x="101" y="329"/>
                    </a:lnTo>
                    <a:lnTo>
                      <a:pt x="178" y="329"/>
                    </a:lnTo>
                    <a:lnTo>
                      <a:pt x="163" y="298"/>
                    </a:lnTo>
                    <a:lnTo>
                      <a:pt x="147" y="266"/>
                    </a:lnTo>
                    <a:lnTo>
                      <a:pt x="147" y="243"/>
                    </a:lnTo>
                    <a:lnTo>
                      <a:pt x="139" y="188"/>
                    </a:lnTo>
                    <a:lnTo>
                      <a:pt x="132" y="164"/>
                    </a:lnTo>
                    <a:lnTo>
                      <a:pt x="108" y="102"/>
                    </a:lnTo>
                    <a:lnTo>
                      <a:pt x="101" y="55"/>
                    </a:lnTo>
                    <a:lnTo>
                      <a:pt x="85" y="31"/>
                    </a:lnTo>
                    <a:lnTo>
                      <a:pt x="77" y="16"/>
                    </a:lnTo>
                    <a:lnTo>
                      <a:pt x="70" y="0"/>
                    </a:lnTo>
                    <a:lnTo>
                      <a:pt x="54" y="0"/>
                    </a:lnTo>
                    <a:lnTo>
                      <a:pt x="46" y="0"/>
                    </a:lnTo>
                    <a:lnTo>
                      <a:pt x="31" y="0"/>
                    </a:lnTo>
                    <a:lnTo>
                      <a:pt x="23" y="0"/>
                    </a:lnTo>
                    <a:lnTo>
                      <a:pt x="15" y="8"/>
                    </a:lnTo>
                    <a:lnTo>
                      <a:pt x="8" y="16"/>
                    </a:lnTo>
                    <a:lnTo>
                      <a:pt x="0" y="24"/>
                    </a:lnTo>
                    <a:lnTo>
                      <a:pt x="0" y="31"/>
                    </a:lnTo>
                    <a:lnTo>
                      <a:pt x="0" y="47"/>
                    </a:lnTo>
                    <a:lnTo>
                      <a:pt x="0" y="55"/>
                    </a:lnTo>
                    <a:lnTo>
                      <a:pt x="8" y="71"/>
                    </a:lnTo>
                    <a:lnTo>
                      <a:pt x="15" y="94"/>
                    </a:lnTo>
                  </a:path>
                </a:pathLst>
              </a:custGeom>
              <a:solidFill>
                <a:srgbClr val="FFBF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536" name="Freeform 712">
                <a:extLst>
                  <a:ext uri="{FF2B5EF4-FFF2-40B4-BE49-F238E27FC236}">
                    <a16:creationId xmlns:a16="http://schemas.microsoft.com/office/drawing/2014/main" id="{5267ECAB-7906-67B2-77A7-AE081E5CB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" y="2890"/>
                <a:ext cx="185" cy="344"/>
              </a:xfrm>
              <a:custGeom>
                <a:avLst/>
                <a:gdLst>
                  <a:gd name="T0" fmla="*/ 8 w 185"/>
                  <a:gd name="T1" fmla="*/ 96 h 344"/>
                  <a:gd name="T2" fmla="*/ 16 w 185"/>
                  <a:gd name="T3" fmla="*/ 128 h 344"/>
                  <a:gd name="T4" fmla="*/ 24 w 185"/>
                  <a:gd name="T5" fmla="*/ 151 h 344"/>
                  <a:gd name="T6" fmla="*/ 32 w 185"/>
                  <a:gd name="T7" fmla="*/ 183 h 344"/>
                  <a:gd name="T8" fmla="*/ 48 w 185"/>
                  <a:gd name="T9" fmla="*/ 199 h 344"/>
                  <a:gd name="T10" fmla="*/ 72 w 185"/>
                  <a:gd name="T11" fmla="*/ 263 h 344"/>
                  <a:gd name="T12" fmla="*/ 96 w 185"/>
                  <a:gd name="T13" fmla="*/ 327 h 344"/>
                  <a:gd name="T14" fmla="*/ 104 w 185"/>
                  <a:gd name="T15" fmla="*/ 343 h 344"/>
                  <a:gd name="T16" fmla="*/ 184 w 185"/>
                  <a:gd name="T17" fmla="*/ 343 h 344"/>
                  <a:gd name="T18" fmla="*/ 168 w 185"/>
                  <a:gd name="T19" fmla="*/ 311 h 344"/>
                  <a:gd name="T20" fmla="*/ 152 w 185"/>
                  <a:gd name="T21" fmla="*/ 279 h 344"/>
                  <a:gd name="T22" fmla="*/ 152 w 185"/>
                  <a:gd name="T23" fmla="*/ 255 h 344"/>
                  <a:gd name="T24" fmla="*/ 144 w 185"/>
                  <a:gd name="T25" fmla="*/ 199 h 344"/>
                  <a:gd name="T26" fmla="*/ 136 w 185"/>
                  <a:gd name="T27" fmla="*/ 175 h 344"/>
                  <a:gd name="T28" fmla="*/ 112 w 185"/>
                  <a:gd name="T29" fmla="*/ 112 h 344"/>
                  <a:gd name="T30" fmla="*/ 96 w 185"/>
                  <a:gd name="T31" fmla="*/ 64 h 344"/>
                  <a:gd name="T32" fmla="*/ 88 w 185"/>
                  <a:gd name="T33" fmla="*/ 40 h 344"/>
                  <a:gd name="T34" fmla="*/ 80 w 185"/>
                  <a:gd name="T35" fmla="*/ 16 h 344"/>
                  <a:gd name="T36" fmla="*/ 72 w 185"/>
                  <a:gd name="T37" fmla="*/ 8 h 344"/>
                  <a:gd name="T38" fmla="*/ 56 w 185"/>
                  <a:gd name="T39" fmla="*/ 8 h 344"/>
                  <a:gd name="T40" fmla="*/ 48 w 185"/>
                  <a:gd name="T41" fmla="*/ 0 h 344"/>
                  <a:gd name="T42" fmla="*/ 32 w 185"/>
                  <a:gd name="T43" fmla="*/ 0 h 344"/>
                  <a:gd name="T44" fmla="*/ 16 w 185"/>
                  <a:gd name="T45" fmla="*/ 8 h 344"/>
                  <a:gd name="T46" fmla="*/ 16 w 185"/>
                  <a:gd name="T47" fmla="*/ 16 h 344"/>
                  <a:gd name="T48" fmla="*/ 8 w 185"/>
                  <a:gd name="T49" fmla="*/ 24 h 344"/>
                  <a:gd name="T50" fmla="*/ 0 w 185"/>
                  <a:gd name="T51" fmla="*/ 32 h 344"/>
                  <a:gd name="T52" fmla="*/ 0 w 185"/>
                  <a:gd name="T53" fmla="*/ 40 h 344"/>
                  <a:gd name="T54" fmla="*/ 0 w 185"/>
                  <a:gd name="T55" fmla="*/ 56 h 344"/>
                  <a:gd name="T56" fmla="*/ 0 w 185"/>
                  <a:gd name="T57" fmla="*/ 64 h 344"/>
                  <a:gd name="T58" fmla="*/ 8 w 185"/>
                  <a:gd name="T59" fmla="*/ 80 h 344"/>
                  <a:gd name="T60" fmla="*/ 8 w 185"/>
                  <a:gd name="T61" fmla="*/ 96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5" h="344">
                    <a:moveTo>
                      <a:pt x="8" y="96"/>
                    </a:moveTo>
                    <a:lnTo>
                      <a:pt x="16" y="128"/>
                    </a:lnTo>
                    <a:lnTo>
                      <a:pt x="24" y="151"/>
                    </a:lnTo>
                    <a:lnTo>
                      <a:pt x="32" y="183"/>
                    </a:lnTo>
                    <a:lnTo>
                      <a:pt x="48" y="199"/>
                    </a:lnTo>
                    <a:lnTo>
                      <a:pt x="72" y="263"/>
                    </a:lnTo>
                    <a:lnTo>
                      <a:pt x="96" y="327"/>
                    </a:lnTo>
                    <a:lnTo>
                      <a:pt x="104" y="343"/>
                    </a:lnTo>
                    <a:lnTo>
                      <a:pt x="184" y="343"/>
                    </a:lnTo>
                    <a:lnTo>
                      <a:pt x="168" y="311"/>
                    </a:lnTo>
                    <a:lnTo>
                      <a:pt x="152" y="279"/>
                    </a:lnTo>
                    <a:lnTo>
                      <a:pt x="152" y="255"/>
                    </a:lnTo>
                    <a:lnTo>
                      <a:pt x="144" y="199"/>
                    </a:lnTo>
                    <a:lnTo>
                      <a:pt x="136" y="175"/>
                    </a:lnTo>
                    <a:lnTo>
                      <a:pt x="112" y="112"/>
                    </a:lnTo>
                    <a:lnTo>
                      <a:pt x="96" y="64"/>
                    </a:lnTo>
                    <a:lnTo>
                      <a:pt x="88" y="40"/>
                    </a:lnTo>
                    <a:lnTo>
                      <a:pt x="80" y="16"/>
                    </a:lnTo>
                    <a:lnTo>
                      <a:pt x="72" y="8"/>
                    </a:lnTo>
                    <a:lnTo>
                      <a:pt x="56" y="8"/>
                    </a:lnTo>
                    <a:lnTo>
                      <a:pt x="48" y="0"/>
                    </a:lnTo>
                    <a:lnTo>
                      <a:pt x="32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8" y="80"/>
                    </a:lnTo>
                    <a:lnTo>
                      <a:pt x="8" y="9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78537" name="Group 713">
            <a:extLst>
              <a:ext uri="{FF2B5EF4-FFF2-40B4-BE49-F238E27FC236}">
                <a16:creationId xmlns:a16="http://schemas.microsoft.com/office/drawing/2014/main" id="{5E859A17-7736-CE6F-F4C1-478159FB621F}"/>
              </a:ext>
            </a:extLst>
          </p:cNvPr>
          <p:cNvGrpSpPr>
            <a:grpSpLocks/>
          </p:cNvGrpSpPr>
          <p:nvPr/>
        </p:nvGrpSpPr>
        <p:grpSpPr bwMode="auto">
          <a:xfrm>
            <a:off x="4565651" y="4540251"/>
            <a:ext cx="1222375" cy="930275"/>
            <a:chOff x="1919" y="2860"/>
            <a:chExt cx="770" cy="586"/>
          </a:xfrm>
        </p:grpSpPr>
        <p:sp>
          <p:nvSpPr>
            <p:cNvPr id="78538" name="Freeform 714">
              <a:extLst>
                <a:ext uri="{FF2B5EF4-FFF2-40B4-BE49-F238E27FC236}">
                  <a16:creationId xmlns:a16="http://schemas.microsoft.com/office/drawing/2014/main" id="{74612C20-62D7-DA9E-86DD-2860E1479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2860"/>
              <a:ext cx="554" cy="299"/>
            </a:xfrm>
            <a:custGeom>
              <a:avLst/>
              <a:gdLst>
                <a:gd name="T0" fmla="*/ 0 w 554"/>
                <a:gd name="T1" fmla="*/ 0 h 299"/>
                <a:gd name="T2" fmla="*/ 553 w 554"/>
                <a:gd name="T3" fmla="*/ 0 h 299"/>
                <a:gd name="T4" fmla="*/ 553 w 554"/>
                <a:gd name="T5" fmla="*/ 298 h 299"/>
                <a:gd name="T6" fmla="*/ 0 w 554"/>
                <a:gd name="T7" fmla="*/ 298 h 299"/>
                <a:gd name="T8" fmla="*/ 0 w 554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299">
                  <a:moveTo>
                    <a:pt x="0" y="0"/>
                  </a:moveTo>
                  <a:lnTo>
                    <a:pt x="553" y="0"/>
                  </a:lnTo>
                  <a:lnTo>
                    <a:pt x="553" y="298"/>
                  </a:lnTo>
                  <a:lnTo>
                    <a:pt x="0" y="298"/>
                  </a:lnTo>
                  <a:lnTo>
                    <a:pt x="0" y="0"/>
                  </a:lnTo>
                </a:path>
              </a:pathLst>
            </a:custGeom>
            <a:solidFill>
              <a:srgbClr val="00D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78539" name="Group 715">
              <a:extLst>
                <a:ext uri="{FF2B5EF4-FFF2-40B4-BE49-F238E27FC236}">
                  <a16:creationId xmlns:a16="http://schemas.microsoft.com/office/drawing/2014/main" id="{1E749DB8-227E-5A7D-0A6F-9B1D3C7DE0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1" y="3076"/>
              <a:ext cx="163" cy="163"/>
              <a:chOff x="2151" y="3076"/>
              <a:chExt cx="163" cy="163"/>
            </a:xfrm>
          </p:grpSpPr>
          <p:sp>
            <p:nvSpPr>
              <p:cNvPr id="78540" name="Freeform 716">
                <a:extLst>
                  <a:ext uri="{FF2B5EF4-FFF2-40B4-BE49-F238E27FC236}">
                    <a16:creationId xmlns:a16="http://schemas.microsoft.com/office/drawing/2014/main" id="{0AEB4085-615F-DA0A-EC4C-A08303766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3084"/>
                <a:ext cx="115" cy="155"/>
              </a:xfrm>
              <a:custGeom>
                <a:avLst/>
                <a:gdLst>
                  <a:gd name="T0" fmla="*/ 0 w 115"/>
                  <a:gd name="T1" fmla="*/ 108 h 155"/>
                  <a:gd name="T2" fmla="*/ 8 w 115"/>
                  <a:gd name="T3" fmla="*/ 100 h 155"/>
                  <a:gd name="T4" fmla="*/ 0 w 115"/>
                  <a:gd name="T5" fmla="*/ 92 h 155"/>
                  <a:gd name="T6" fmla="*/ 0 w 115"/>
                  <a:gd name="T7" fmla="*/ 62 h 155"/>
                  <a:gd name="T8" fmla="*/ 0 w 115"/>
                  <a:gd name="T9" fmla="*/ 39 h 155"/>
                  <a:gd name="T10" fmla="*/ 8 w 115"/>
                  <a:gd name="T11" fmla="*/ 23 h 155"/>
                  <a:gd name="T12" fmla="*/ 23 w 115"/>
                  <a:gd name="T13" fmla="*/ 8 h 155"/>
                  <a:gd name="T14" fmla="*/ 46 w 115"/>
                  <a:gd name="T15" fmla="*/ 0 h 155"/>
                  <a:gd name="T16" fmla="*/ 61 w 115"/>
                  <a:gd name="T17" fmla="*/ 0 h 155"/>
                  <a:gd name="T18" fmla="*/ 84 w 115"/>
                  <a:gd name="T19" fmla="*/ 0 h 155"/>
                  <a:gd name="T20" fmla="*/ 99 w 115"/>
                  <a:gd name="T21" fmla="*/ 15 h 155"/>
                  <a:gd name="T22" fmla="*/ 106 w 115"/>
                  <a:gd name="T23" fmla="*/ 31 h 155"/>
                  <a:gd name="T24" fmla="*/ 114 w 115"/>
                  <a:gd name="T25" fmla="*/ 46 h 155"/>
                  <a:gd name="T26" fmla="*/ 114 w 115"/>
                  <a:gd name="T27" fmla="*/ 69 h 155"/>
                  <a:gd name="T28" fmla="*/ 114 w 115"/>
                  <a:gd name="T29" fmla="*/ 77 h 155"/>
                  <a:gd name="T30" fmla="*/ 114 w 115"/>
                  <a:gd name="T31" fmla="*/ 85 h 155"/>
                  <a:gd name="T32" fmla="*/ 114 w 115"/>
                  <a:gd name="T33" fmla="*/ 100 h 155"/>
                  <a:gd name="T34" fmla="*/ 106 w 115"/>
                  <a:gd name="T35" fmla="*/ 116 h 155"/>
                  <a:gd name="T36" fmla="*/ 91 w 115"/>
                  <a:gd name="T37" fmla="*/ 139 h 155"/>
                  <a:gd name="T38" fmla="*/ 76 w 115"/>
                  <a:gd name="T39" fmla="*/ 139 h 155"/>
                  <a:gd name="T40" fmla="*/ 61 w 115"/>
                  <a:gd name="T41" fmla="*/ 146 h 155"/>
                  <a:gd name="T42" fmla="*/ 53 w 115"/>
                  <a:gd name="T43" fmla="*/ 154 h 155"/>
                  <a:gd name="T44" fmla="*/ 0 w 115"/>
                  <a:gd name="T45" fmla="*/ 10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5" h="155">
                    <a:moveTo>
                      <a:pt x="0" y="108"/>
                    </a:moveTo>
                    <a:lnTo>
                      <a:pt x="8" y="100"/>
                    </a:lnTo>
                    <a:lnTo>
                      <a:pt x="0" y="92"/>
                    </a:lnTo>
                    <a:lnTo>
                      <a:pt x="0" y="62"/>
                    </a:lnTo>
                    <a:lnTo>
                      <a:pt x="0" y="39"/>
                    </a:lnTo>
                    <a:lnTo>
                      <a:pt x="8" y="23"/>
                    </a:lnTo>
                    <a:lnTo>
                      <a:pt x="23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84" y="0"/>
                    </a:lnTo>
                    <a:lnTo>
                      <a:pt x="99" y="15"/>
                    </a:lnTo>
                    <a:lnTo>
                      <a:pt x="106" y="31"/>
                    </a:lnTo>
                    <a:lnTo>
                      <a:pt x="114" y="46"/>
                    </a:lnTo>
                    <a:lnTo>
                      <a:pt x="114" y="69"/>
                    </a:lnTo>
                    <a:lnTo>
                      <a:pt x="114" y="77"/>
                    </a:lnTo>
                    <a:lnTo>
                      <a:pt x="114" y="85"/>
                    </a:lnTo>
                    <a:lnTo>
                      <a:pt x="114" y="100"/>
                    </a:lnTo>
                    <a:lnTo>
                      <a:pt x="106" y="116"/>
                    </a:lnTo>
                    <a:lnTo>
                      <a:pt x="91" y="139"/>
                    </a:lnTo>
                    <a:lnTo>
                      <a:pt x="76" y="139"/>
                    </a:lnTo>
                    <a:lnTo>
                      <a:pt x="61" y="146"/>
                    </a:lnTo>
                    <a:lnTo>
                      <a:pt x="53" y="154"/>
                    </a:lnTo>
                    <a:lnTo>
                      <a:pt x="0" y="108"/>
                    </a:lnTo>
                  </a:path>
                </a:pathLst>
              </a:custGeom>
              <a:solidFill>
                <a:srgbClr val="BF7F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541" name="Freeform 717">
                <a:extLst>
                  <a:ext uri="{FF2B5EF4-FFF2-40B4-BE49-F238E27FC236}">
                    <a16:creationId xmlns:a16="http://schemas.microsoft.com/office/drawing/2014/main" id="{EE74DA4C-B2CF-5159-4BAA-706F3CF2B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3084"/>
                <a:ext cx="115" cy="155"/>
              </a:xfrm>
              <a:custGeom>
                <a:avLst/>
                <a:gdLst>
                  <a:gd name="T0" fmla="*/ 0 w 115"/>
                  <a:gd name="T1" fmla="*/ 108 h 155"/>
                  <a:gd name="T2" fmla="*/ 8 w 115"/>
                  <a:gd name="T3" fmla="*/ 100 h 155"/>
                  <a:gd name="T4" fmla="*/ 0 w 115"/>
                  <a:gd name="T5" fmla="*/ 92 h 155"/>
                  <a:gd name="T6" fmla="*/ 0 w 115"/>
                  <a:gd name="T7" fmla="*/ 62 h 155"/>
                  <a:gd name="T8" fmla="*/ 0 w 115"/>
                  <a:gd name="T9" fmla="*/ 39 h 155"/>
                  <a:gd name="T10" fmla="*/ 8 w 115"/>
                  <a:gd name="T11" fmla="*/ 23 h 155"/>
                  <a:gd name="T12" fmla="*/ 23 w 115"/>
                  <a:gd name="T13" fmla="*/ 8 h 155"/>
                  <a:gd name="T14" fmla="*/ 46 w 115"/>
                  <a:gd name="T15" fmla="*/ 0 h 155"/>
                  <a:gd name="T16" fmla="*/ 61 w 115"/>
                  <a:gd name="T17" fmla="*/ 0 h 155"/>
                  <a:gd name="T18" fmla="*/ 84 w 115"/>
                  <a:gd name="T19" fmla="*/ 0 h 155"/>
                  <a:gd name="T20" fmla="*/ 99 w 115"/>
                  <a:gd name="T21" fmla="*/ 15 h 155"/>
                  <a:gd name="T22" fmla="*/ 106 w 115"/>
                  <a:gd name="T23" fmla="*/ 31 h 155"/>
                  <a:gd name="T24" fmla="*/ 114 w 115"/>
                  <a:gd name="T25" fmla="*/ 46 h 155"/>
                  <a:gd name="T26" fmla="*/ 114 w 115"/>
                  <a:gd name="T27" fmla="*/ 69 h 155"/>
                  <a:gd name="T28" fmla="*/ 114 w 115"/>
                  <a:gd name="T29" fmla="*/ 77 h 155"/>
                  <a:gd name="T30" fmla="*/ 114 w 115"/>
                  <a:gd name="T31" fmla="*/ 85 h 155"/>
                  <a:gd name="T32" fmla="*/ 114 w 115"/>
                  <a:gd name="T33" fmla="*/ 100 h 155"/>
                  <a:gd name="T34" fmla="*/ 106 w 115"/>
                  <a:gd name="T35" fmla="*/ 116 h 155"/>
                  <a:gd name="T36" fmla="*/ 91 w 115"/>
                  <a:gd name="T37" fmla="*/ 139 h 155"/>
                  <a:gd name="T38" fmla="*/ 76 w 115"/>
                  <a:gd name="T39" fmla="*/ 139 h 155"/>
                  <a:gd name="T40" fmla="*/ 61 w 115"/>
                  <a:gd name="T41" fmla="*/ 146 h 155"/>
                  <a:gd name="T42" fmla="*/ 53 w 115"/>
                  <a:gd name="T43" fmla="*/ 154 h 155"/>
                  <a:gd name="T44" fmla="*/ 0 w 115"/>
                  <a:gd name="T45" fmla="*/ 10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5" h="155">
                    <a:moveTo>
                      <a:pt x="0" y="108"/>
                    </a:moveTo>
                    <a:lnTo>
                      <a:pt x="8" y="100"/>
                    </a:lnTo>
                    <a:lnTo>
                      <a:pt x="0" y="92"/>
                    </a:lnTo>
                    <a:lnTo>
                      <a:pt x="0" y="62"/>
                    </a:lnTo>
                    <a:lnTo>
                      <a:pt x="0" y="39"/>
                    </a:lnTo>
                    <a:lnTo>
                      <a:pt x="8" y="23"/>
                    </a:lnTo>
                    <a:lnTo>
                      <a:pt x="23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84" y="0"/>
                    </a:lnTo>
                    <a:lnTo>
                      <a:pt x="99" y="15"/>
                    </a:lnTo>
                    <a:lnTo>
                      <a:pt x="106" y="31"/>
                    </a:lnTo>
                    <a:lnTo>
                      <a:pt x="114" y="46"/>
                    </a:lnTo>
                    <a:lnTo>
                      <a:pt x="114" y="69"/>
                    </a:lnTo>
                    <a:lnTo>
                      <a:pt x="114" y="77"/>
                    </a:lnTo>
                    <a:lnTo>
                      <a:pt x="114" y="85"/>
                    </a:lnTo>
                    <a:lnTo>
                      <a:pt x="114" y="100"/>
                    </a:lnTo>
                    <a:lnTo>
                      <a:pt x="106" y="116"/>
                    </a:lnTo>
                    <a:lnTo>
                      <a:pt x="91" y="139"/>
                    </a:lnTo>
                    <a:lnTo>
                      <a:pt x="76" y="139"/>
                    </a:lnTo>
                    <a:lnTo>
                      <a:pt x="61" y="146"/>
                    </a:lnTo>
                    <a:lnTo>
                      <a:pt x="53" y="154"/>
                    </a:lnTo>
                    <a:lnTo>
                      <a:pt x="0" y="108"/>
                    </a:lnTo>
                  </a:path>
                </a:pathLst>
              </a:custGeom>
              <a:solidFill>
                <a:srgbClr val="BF7F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542" name="Freeform 718">
                <a:extLst>
                  <a:ext uri="{FF2B5EF4-FFF2-40B4-BE49-F238E27FC236}">
                    <a16:creationId xmlns:a16="http://schemas.microsoft.com/office/drawing/2014/main" id="{74E227B8-B086-CED5-E978-8354896D5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3076"/>
                <a:ext cx="115" cy="123"/>
              </a:xfrm>
              <a:custGeom>
                <a:avLst/>
                <a:gdLst>
                  <a:gd name="T0" fmla="*/ 8 w 115"/>
                  <a:gd name="T1" fmla="*/ 107 h 123"/>
                  <a:gd name="T2" fmla="*/ 0 w 115"/>
                  <a:gd name="T3" fmla="*/ 76 h 123"/>
                  <a:gd name="T4" fmla="*/ 0 w 115"/>
                  <a:gd name="T5" fmla="*/ 61 h 123"/>
                  <a:gd name="T6" fmla="*/ 8 w 115"/>
                  <a:gd name="T7" fmla="*/ 38 h 123"/>
                  <a:gd name="T8" fmla="*/ 8 w 115"/>
                  <a:gd name="T9" fmla="*/ 23 h 123"/>
                  <a:gd name="T10" fmla="*/ 23 w 115"/>
                  <a:gd name="T11" fmla="*/ 8 h 123"/>
                  <a:gd name="T12" fmla="*/ 46 w 115"/>
                  <a:gd name="T13" fmla="*/ 0 h 123"/>
                  <a:gd name="T14" fmla="*/ 68 w 115"/>
                  <a:gd name="T15" fmla="*/ 0 h 123"/>
                  <a:gd name="T16" fmla="*/ 76 w 115"/>
                  <a:gd name="T17" fmla="*/ 8 h 123"/>
                  <a:gd name="T18" fmla="*/ 91 w 115"/>
                  <a:gd name="T19" fmla="*/ 8 h 123"/>
                  <a:gd name="T20" fmla="*/ 99 w 115"/>
                  <a:gd name="T21" fmla="*/ 15 h 123"/>
                  <a:gd name="T22" fmla="*/ 114 w 115"/>
                  <a:gd name="T23" fmla="*/ 23 h 123"/>
                  <a:gd name="T24" fmla="*/ 114 w 115"/>
                  <a:gd name="T25" fmla="*/ 31 h 123"/>
                  <a:gd name="T26" fmla="*/ 106 w 115"/>
                  <a:gd name="T27" fmla="*/ 23 h 123"/>
                  <a:gd name="T28" fmla="*/ 91 w 115"/>
                  <a:gd name="T29" fmla="*/ 23 h 123"/>
                  <a:gd name="T30" fmla="*/ 99 w 115"/>
                  <a:gd name="T31" fmla="*/ 31 h 123"/>
                  <a:gd name="T32" fmla="*/ 106 w 115"/>
                  <a:gd name="T33" fmla="*/ 38 h 123"/>
                  <a:gd name="T34" fmla="*/ 114 w 115"/>
                  <a:gd name="T35" fmla="*/ 46 h 123"/>
                  <a:gd name="T36" fmla="*/ 114 w 115"/>
                  <a:gd name="T37" fmla="*/ 53 h 123"/>
                  <a:gd name="T38" fmla="*/ 114 w 115"/>
                  <a:gd name="T39" fmla="*/ 61 h 123"/>
                  <a:gd name="T40" fmla="*/ 114 w 115"/>
                  <a:gd name="T41" fmla="*/ 69 h 123"/>
                  <a:gd name="T42" fmla="*/ 114 w 115"/>
                  <a:gd name="T43" fmla="*/ 84 h 123"/>
                  <a:gd name="T44" fmla="*/ 106 w 115"/>
                  <a:gd name="T45" fmla="*/ 92 h 123"/>
                  <a:gd name="T46" fmla="*/ 106 w 115"/>
                  <a:gd name="T47" fmla="*/ 84 h 123"/>
                  <a:gd name="T48" fmla="*/ 99 w 115"/>
                  <a:gd name="T49" fmla="*/ 76 h 123"/>
                  <a:gd name="T50" fmla="*/ 91 w 115"/>
                  <a:gd name="T51" fmla="*/ 76 h 123"/>
                  <a:gd name="T52" fmla="*/ 84 w 115"/>
                  <a:gd name="T53" fmla="*/ 84 h 123"/>
                  <a:gd name="T54" fmla="*/ 76 w 115"/>
                  <a:gd name="T55" fmla="*/ 99 h 123"/>
                  <a:gd name="T56" fmla="*/ 68 w 115"/>
                  <a:gd name="T57" fmla="*/ 107 h 123"/>
                  <a:gd name="T58" fmla="*/ 76 w 115"/>
                  <a:gd name="T59" fmla="*/ 114 h 123"/>
                  <a:gd name="T60" fmla="*/ 84 w 115"/>
                  <a:gd name="T61" fmla="*/ 114 h 123"/>
                  <a:gd name="T62" fmla="*/ 61 w 115"/>
                  <a:gd name="T63" fmla="*/ 122 h 123"/>
                  <a:gd name="T64" fmla="*/ 46 w 115"/>
                  <a:gd name="T65" fmla="*/ 122 h 123"/>
                  <a:gd name="T66" fmla="*/ 30 w 115"/>
                  <a:gd name="T67" fmla="*/ 122 h 123"/>
                  <a:gd name="T68" fmla="*/ 15 w 115"/>
                  <a:gd name="T69" fmla="*/ 114 h 123"/>
                  <a:gd name="T70" fmla="*/ 8 w 115"/>
                  <a:gd name="T71" fmla="*/ 10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" h="123">
                    <a:moveTo>
                      <a:pt x="8" y="107"/>
                    </a:moveTo>
                    <a:lnTo>
                      <a:pt x="0" y="76"/>
                    </a:lnTo>
                    <a:lnTo>
                      <a:pt x="0" y="61"/>
                    </a:lnTo>
                    <a:lnTo>
                      <a:pt x="8" y="38"/>
                    </a:lnTo>
                    <a:lnTo>
                      <a:pt x="8" y="23"/>
                    </a:lnTo>
                    <a:lnTo>
                      <a:pt x="23" y="8"/>
                    </a:lnTo>
                    <a:lnTo>
                      <a:pt x="46" y="0"/>
                    </a:lnTo>
                    <a:lnTo>
                      <a:pt x="68" y="0"/>
                    </a:lnTo>
                    <a:lnTo>
                      <a:pt x="76" y="8"/>
                    </a:lnTo>
                    <a:lnTo>
                      <a:pt x="91" y="8"/>
                    </a:lnTo>
                    <a:lnTo>
                      <a:pt x="99" y="15"/>
                    </a:lnTo>
                    <a:lnTo>
                      <a:pt x="114" y="23"/>
                    </a:lnTo>
                    <a:lnTo>
                      <a:pt x="114" y="31"/>
                    </a:lnTo>
                    <a:lnTo>
                      <a:pt x="106" y="23"/>
                    </a:lnTo>
                    <a:lnTo>
                      <a:pt x="91" y="23"/>
                    </a:lnTo>
                    <a:lnTo>
                      <a:pt x="99" y="31"/>
                    </a:lnTo>
                    <a:lnTo>
                      <a:pt x="106" y="38"/>
                    </a:lnTo>
                    <a:lnTo>
                      <a:pt x="114" y="46"/>
                    </a:lnTo>
                    <a:lnTo>
                      <a:pt x="114" y="53"/>
                    </a:lnTo>
                    <a:lnTo>
                      <a:pt x="114" y="61"/>
                    </a:lnTo>
                    <a:lnTo>
                      <a:pt x="114" y="69"/>
                    </a:lnTo>
                    <a:lnTo>
                      <a:pt x="114" y="84"/>
                    </a:lnTo>
                    <a:lnTo>
                      <a:pt x="106" y="92"/>
                    </a:lnTo>
                    <a:lnTo>
                      <a:pt x="106" y="84"/>
                    </a:lnTo>
                    <a:lnTo>
                      <a:pt x="99" y="76"/>
                    </a:lnTo>
                    <a:lnTo>
                      <a:pt x="91" y="76"/>
                    </a:lnTo>
                    <a:lnTo>
                      <a:pt x="84" y="84"/>
                    </a:lnTo>
                    <a:lnTo>
                      <a:pt x="76" y="99"/>
                    </a:lnTo>
                    <a:lnTo>
                      <a:pt x="68" y="107"/>
                    </a:lnTo>
                    <a:lnTo>
                      <a:pt x="76" y="114"/>
                    </a:lnTo>
                    <a:lnTo>
                      <a:pt x="84" y="114"/>
                    </a:lnTo>
                    <a:lnTo>
                      <a:pt x="61" y="122"/>
                    </a:lnTo>
                    <a:lnTo>
                      <a:pt x="46" y="122"/>
                    </a:lnTo>
                    <a:lnTo>
                      <a:pt x="30" y="122"/>
                    </a:lnTo>
                    <a:lnTo>
                      <a:pt x="15" y="114"/>
                    </a:lnTo>
                    <a:lnTo>
                      <a:pt x="8" y="107"/>
                    </a:lnTo>
                  </a:path>
                </a:pathLst>
              </a:custGeom>
              <a:solidFill>
                <a:srgbClr val="3F3F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543" name="Freeform 719">
                <a:extLst>
                  <a:ext uri="{FF2B5EF4-FFF2-40B4-BE49-F238E27FC236}">
                    <a16:creationId xmlns:a16="http://schemas.microsoft.com/office/drawing/2014/main" id="{C3505CA4-9F19-E9D1-6DB3-7BC024433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3076"/>
                <a:ext cx="115" cy="123"/>
              </a:xfrm>
              <a:custGeom>
                <a:avLst/>
                <a:gdLst>
                  <a:gd name="T0" fmla="*/ 8 w 115"/>
                  <a:gd name="T1" fmla="*/ 107 h 123"/>
                  <a:gd name="T2" fmla="*/ 0 w 115"/>
                  <a:gd name="T3" fmla="*/ 76 h 123"/>
                  <a:gd name="T4" fmla="*/ 0 w 115"/>
                  <a:gd name="T5" fmla="*/ 61 h 123"/>
                  <a:gd name="T6" fmla="*/ 8 w 115"/>
                  <a:gd name="T7" fmla="*/ 38 h 123"/>
                  <a:gd name="T8" fmla="*/ 8 w 115"/>
                  <a:gd name="T9" fmla="*/ 23 h 123"/>
                  <a:gd name="T10" fmla="*/ 23 w 115"/>
                  <a:gd name="T11" fmla="*/ 8 h 123"/>
                  <a:gd name="T12" fmla="*/ 46 w 115"/>
                  <a:gd name="T13" fmla="*/ 0 h 123"/>
                  <a:gd name="T14" fmla="*/ 68 w 115"/>
                  <a:gd name="T15" fmla="*/ 0 h 123"/>
                  <a:gd name="T16" fmla="*/ 76 w 115"/>
                  <a:gd name="T17" fmla="*/ 8 h 123"/>
                  <a:gd name="T18" fmla="*/ 91 w 115"/>
                  <a:gd name="T19" fmla="*/ 8 h 123"/>
                  <a:gd name="T20" fmla="*/ 99 w 115"/>
                  <a:gd name="T21" fmla="*/ 15 h 123"/>
                  <a:gd name="T22" fmla="*/ 114 w 115"/>
                  <a:gd name="T23" fmla="*/ 23 h 123"/>
                  <a:gd name="T24" fmla="*/ 114 w 115"/>
                  <a:gd name="T25" fmla="*/ 31 h 123"/>
                  <a:gd name="T26" fmla="*/ 106 w 115"/>
                  <a:gd name="T27" fmla="*/ 23 h 123"/>
                  <a:gd name="T28" fmla="*/ 91 w 115"/>
                  <a:gd name="T29" fmla="*/ 23 h 123"/>
                  <a:gd name="T30" fmla="*/ 99 w 115"/>
                  <a:gd name="T31" fmla="*/ 31 h 123"/>
                  <a:gd name="T32" fmla="*/ 106 w 115"/>
                  <a:gd name="T33" fmla="*/ 38 h 123"/>
                  <a:gd name="T34" fmla="*/ 114 w 115"/>
                  <a:gd name="T35" fmla="*/ 46 h 123"/>
                  <a:gd name="T36" fmla="*/ 114 w 115"/>
                  <a:gd name="T37" fmla="*/ 53 h 123"/>
                  <a:gd name="T38" fmla="*/ 114 w 115"/>
                  <a:gd name="T39" fmla="*/ 61 h 123"/>
                  <a:gd name="T40" fmla="*/ 114 w 115"/>
                  <a:gd name="T41" fmla="*/ 69 h 123"/>
                  <a:gd name="T42" fmla="*/ 114 w 115"/>
                  <a:gd name="T43" fmla="*/ 84 h 123"/>
                  <a:gd name="T44" fmla="*/ 106 w 115"/>
                  <a:gd name="T45" fmla="*/ 92 h 123"/>
                  <a:gd name="T46" fmla="*/ 106 w 115"/>
                  <a:gd name="T47" fmla="*/ 84 h 123"/>
                  <a:gd name="T48" fmla="*/ 99 w 115"/>
                  <a:gd name="T49" fmla="*/ 76 h 123"/>
                  <a:gd name="T50" fmla="*/ 91 w 115"/>
                  <a:gd name="T51" fmla="*/ 76 h 123"/>
                  <a:gd name="T52" fmla="*/ 84 w 115"/>
                  <a:gd name="T53" fmla="*/ 84 h 123"/>
                  <a:gd name="T54" fmla="*/ 76 w 115"/>
                  <a:gd name="T55" fmla="*/ 99 h 123"/>
                  <a:gd name="T56" fmla="*/ 68 w 115"/>
                  <a:gd name="T57" fmla="*/ 107 h 123"/>
                  <a:gd name="T58" fmla="*/ 76 w 115"/>
                  <a:gd name="T59" fmla="*/ 114 h 123"/>
                  <a:gd name="T60" fmla="*/ 84 w 115"/>
                  <a:gd name="T61" fmla="*/ 114 h 123"/>
                  <a:gd name="T62" fmla="*/ 61 w 115"/>
                  <a:gd name="T63" fmla="*/ 122 h 123"/>
                  <a:gd name="T64" fmla="*/ 46 w 115"/>
                  <a:gd name="T65" fmla="*/ 122 h 123"/>
                  <a:gd name="T66" fmla="*/ 30 w 115"/>
                  <a:gd name="T67" fmla="*/ 122 h 123"/>
                  <a:gd name="T68" fmla="*/ 15 w 115"/>
                  <a:gd name="T69" fmla="*/ 114 h 123"/>
                  <a:gd name="T70" fmla="*/ 8 w 115"/>
                  <a:gd name="T71" fmla="*/ 10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" h="123">
                    <a:moveTo>
                      <a:pt x="8" y="107"/>
                    </a:moveTo>
                    <a:lnTo>
                      <a:pt x="0" y="76"/>
                    </a:lnTo>
                    <a:lnTo>
                      <a:pt x="0" y="61"/>
                    </a:lnTo>
                    <a:lnTo>
                      <a:pt x="8" y="38"/>
                    </a:lnTo>
                    <a:lnTo>
                      <a:pt x="8" y="23"/>
                    </a:lnTo>
                    <a:lnTo>
                      <a:pt x="23" y="8"/>
                    </a:lnTo>
                    <a:lnTo>
                      <a:pt x="46" y="0"/>
                    </a:lnTo>
                    <a:lnTo>
                      <a:pt x="68" y="0"/>
                    </a:lnTo>
                    <a:lnTo>
                      <a:pt x="76" y="8"/>
                    </a:lnTo>
                    <a:lnTo>
                      <a:pt x="91" y="8"/>
                    </a:lnTo>
                    <a:lnTo>
                      <a:pt x="99" y="15"/>
                    </a:lnTo>
                    <a:lnTo>
                      <a:pt x="114" y="23"/>
                    </a:lnTo>
                    <a:lnTo>
                      <a:pt x="114" y="31"/>
                    </a:lnTo>
                    <a:lnTo>
                      <a:pt x="106" y="23"/>
                    </a:lnTo>
                    <a:lnTo>
                      <a:pt x="91" y="23"/>
                    </a:lnTo>
                    <a:lnTo>
                      <a:pt x="99" y="31"/>
                    </a:lnTo>
                    <a:lnTo>
                      <a:pt x="106" y="38"/>
                    </a:lnTo>
                    <a:lnTo>
                      <a:pt x="114" y="46"/>
                    </a:lnTo>
                    <a:lnTo>
                      <a:pt x="114" y="53"/>
                    </a:lnTo>
                    <a:lnTo>
                      <a:pt x="114" y="61"/>
                    </a:lnTo>
                    <a:lnTo>
                      <a:pt x="114" y="69"/>
                    </a:lnTo>
                    <a:lnTo>
                      <a:pt x="114" y="84"/>
                    </a:lnTo>
                    <a:lnTo>
                      <a:pt x="106" y="92"/>
                    </a:lnTo>
                    <a:lnTo>
                      <a:pt x="106" y="84"/>
                    </a:lnTo>
                    <a:lnTo>
                      <a:pt x="99" y="76"/>
                    </a:lnTo>
                    <a:lnTo>
                      <a:pt x="91" y="76"/>
                    </a:lnTo>
                    <a:lnTo>
                      <a:pt x="84" y="84"/>
                    </a:lnTo>
                    <a:lnTo>
                      <a:pt x="76" y="99"/>
                    </a:lnTo>
                    <a:lnTo>
                      <a:pt x="68" y="107"/>
                    </a:lnTo>
                    <a:lnTo>
                      <a:pt x="76" y="114"/>
                    </a:lnTo>
                    <a:lnTo>
                      <a:pt x="84" y="114"/>
                    </a:lnTo>
                    <a:lnTo>
                      <a:pt x="61" y="122"/>
                    </a:lnTo>
                    <a:lnTo>
                      <a:pt x="46" y="122"/>
                    </a:lnTo>
                    <a:lnTo>
                      <a:pt x="30" y="122"/>
                    </a:lnTo>
                    <a:lnTo>
                      <a:pt x="15" y="114"/>
                    </a:lnTo>
                    <a:lnTo>
                      <a:pt x="8" y="107"/>
                    </a:lnTo>
                  </a:path>
                </a:pathLst>
              </a:custGeom>
              <a:solidFill>
                <a:srgbClr val="3F3F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544" name="Freeform 720">
                <a:extLst>
                  <a:ext uri="{FF2B5EF4-FFF2-40B4-BE49-F238E27FC236}">
                    <a16:creationId xmlns:a16="http://schemas.microsoft.com/office/drawing/2014/main" id="{8C65ABE4-4CCE-B879-11C1-3602ECB15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1" y="3188"/>
                <a:ext cx="97" cy="49"/>
              </a:xfrm>
              <a:custGeom>
                <a:avLst/>
                <a:gdLst>
                  <a:gd name="T0" fmla="*/ 0 w 97"/>
                  <a:gd name="T1" fmla="*/ 32 h 49"/>
                  <a:gd name="T2" fmla="*/ 24 w 97"/>
                  <a:gd name="T3" fmla="*/ 24 h 49"/>
                  <a:gd name="T4" fmla="*/ 40 w 97"/>
                  <a:gd name="T5" fmla="*/ 0 h 49"/>
                  <a:gd name="T6" fmla="*/ 96 w 97"/>
                  <a:gd name="T7" fmla="*/ 4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49">
                    <a:moveTo>
                      <a:pt x="0" y="32"/>
                    </a:moveTo>
                    <a:lnTo>
                      <a:pt x="24" y="24"/>
                    </a:lnTo>
                    <a:lnTo>
                      <a:pt x="40" y="0"/>
                    </a:lnTo>
                    <a:lnTo>
                      <a:pt x="96" y="4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8545" name="Group 721">
              <a:extLst>
                <a:ext uri="{FF2B5EF4-FFF2-40B4-BE49-F238E27FC236}">
                  <a16:creationId xmlns:a16="http://schemas.microsoft.com/office/drawing/2014/main" id="{4A9FA753-7C25-0E46-0F61-E2F8968D96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0" y="2860"/>
              <a:ext cx="299" cy="578"/>
              <a:chOff x="2390" y="2860"/>
              <a:chExt cx="299" cy="578"/>
            </a:xfrm>
          </p:grpSpPr>
          <p:sp>
            <p:nvSpPr>
              <p:cNvPr id="78546" name="Freeform 722">
                <a:extLst>
                  <a:ext uri="{FF2B5EF4-FFF2-40B4-BE49-F238E27FC236}">
                    <a16:creationId xmlns:a16="http://schemas.microsoft.com/office/drawing/2014/main" id="{FC4B4C3C-89F5-CA00-D097-1B095A29A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4" y="3300"/>
                <a:ext cx="211" cy="138"/>
              </a:xfrm>
              <a:custGeom>
                <a:avLst/>
                <a:gdLst>
                  <a:gd name="T0" fmla="*/ 23 w 211"/>
                  <a:gd name="T1" fmla="*/ 0 h 138"/>
                  <a:gd name="T2" fmla="*/ 0 w 211"/>
                  <a:gd name="T3" fmla="*/ 137 h 138"/>
                  <a:gd name="T4" fmla="*/ 210 w 211"/>
                  <a:gd name="T5" fmla="*/ 137 h 138"/>
                  <a:gd name="T6" fmla="*/ 202 w 211"/>
                  <a:gd name="T7" fmla="*/ 0 h 138"/>
                  <a:gd name="T8" fmla="*/ 23 w 211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38">
                    <a:moveTo>
                      <a:pt x="23" y="0"/>
                    </a:moveTo>
                    <a:lnTo>
                      <a:pt x="0" y="137"/>
                    </a:lnTo>
                    <a:lnTo>
                      <a:pt x="210" y="137"/>
                    </a:lnTo>
                    <a:lnTo>
                      <a:pt x="202" y="0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005F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547" name="Freeform 723">
                <a:extLst>
                  <a:ext uri="{FF2B5EF4-FFF2-40B4-BE49-F238E27FC236}">
                    <a16:creationId xmlns:a16="http://schemas.microsoft.com/office/drawing/2014/main" id="{F0F8A7BB-6EBE-A9E8-AB72-B1BA107CA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4" y="3300"/>
                <a:ext cx="211" cy="138"/>
              </a:xfrm>
              <a:custGeom>
                <a:avLst/>
                <a:gdLst>
                  <a:gd name="T0" fmla="*/ 23 w 211"/>
                  <a:gd name="T1" fmla="*/ 0 h 138"/>
                  <a:gd name="T2" fmla="*/ 0 w 211"/>
                  <a:gd name="T3" fmla="*/ 137 h 138"/>
                  <a:gd name="T4" fmla="*/ 210 w 211"/>
                  <a:gd name="T5" fmla="*/ 137 h 138"/>
                  <a:gd name="T6" fmla="*/ 202 w 211"/>
                  <a:gd name="T7" fmla="*/ 0 h 138"/>
                  <a:gd name="T8" fmla="*/ 23 w 211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38">
                    <a:moveTo>
                      <a:pt x="23" y="0"/>
                    </a:moveTo>
                    <a:lnTo>
                      <a:pt x="0" y="137"/>
                    </a:lnTo>
                    <a:lnTo>
                      <a:pt x="210" y="137"/>
                    </a:lnTo>
                    <a:lnTo>
                      <a:pt x="202" y="0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005F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548" name="Group 724">
                <a:extLst>
                  <a:ext uri="{FF2B5EF4-FFF2-40B4-BE49-F238E27FC236}">
                    <a16:creationId xmlns:a16="http://schemas.microsoft.com/office/drawing/2014/main" id="{0BDD53B9-C845-1F85-D774-4B0D25863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0" y="2860"/>
                <a:ext cx="251" cy="450"/>
                <a:chOff x="2390" y="2860"/>
                <a:chExt cx="251" cy="450"/>
              </a:xfrm>
            </p:grpSpPr>
            <p:grpSp>
              <p:nvGrpSpPr>
                <p:cNvPr id="78549" name="Group 725">
                  <a:extLst>
                    <a:ext uri="{FF2B5EF4-FFF2-40B4-BE49-F238E27FC236}">
                      <a16:creationId xmlns:a16="http://schemas.microsoft.com/office/drawing/2014/main" id="{008538ED-CC61-1A2E-BF8A-43C74A17DE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86" y="3004"/>
                  <a:ext cx="91" cy="107"/>
                  <a:chOff x="2486" y="3004"/>
                  <a:chExt cx="91" cy="107"/>
                </a:xfrm>
              </p:grpSpPr>
              <p:sp>
                <p:nvSpPr>
                  <p:cNvPr id="78550" name="Freeform 726">
                    <a:extLst>
                      <a:ext uri="{FF2B5EF4-FFF2-40B4-BE49-F238E27FC236}">
                        <a16:creationId xmlns:a16="http://schemas.microsoft.com/office/drawing/2014/main" id="{863F6317-B492-11C4-56E6-1E4397B899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6" y="3004"/>
                    <a:ext cx="91" cy="107"/>
                  </a:xfrm>
                  <a:custGeom>
                    <a:avLst/>
                    <a:gdLst>
                      <a:gd name="T0" fmla="*/ 15 w 91"/>
                      <a:gd name="T1" fmla="*/ 0 h 107"/>
                      <a:gd name="T2" fmla="*/ 8 w 91"/>
                      <a:gd name="T3" fmla="*/ 30 h 107"/>
                      <a:gd name="T4" fmla="*/ 0 w 91"/>
                      <a:gd name="T5" fmla="*/ 30 h 107"/>
                      <a:gd name="T6" fmla="*/ 8 w 91"/>
                      <a:gd name="T7" fmla="*/ 61 h 107"/>
                      <a:gd name="T8" fmla="*/ 8 w 91"/>
                      <a:gd name="T9" fmla="*/ 76 h 107"/>
                      <a:gd name="T10" fmla="*/ 8 w 91"/>
                      <a:gd name="T11" fmla="*/ 83 h 107"/>
                      <a:gd name="T12" fmla="*/ 15 w 91"/>
                      <a:gd name="T13" fmla="*/ 91 h 107"/>
                      <a:gd name="T14" fmla="*/ 30 w 91"/>
                      <a:gd name="T15" fmla="*/ 98 h 107"/>
                      <a:gd name="T16" fmla="*/ 45 w 91"/>
                      <a:gd name="T17" fmla="*/ 98 h 107"/>
                      <a:gd name="T18" fmla="*/ 53 w 91"/>
                      <a:gd name="T19" fmla="*/ 106 h 107"/>
                      <a:gd name="T20" fmla="*/ 60 w 91"/>
                      <a:gd name="T21" fmla="*/ 98 h 107"/>
                      <a:gd name="T22" fmla="*/ 68 w 91"/>
                      <a:gd name="T23" fmla="*/ 98 h 107"/>
                      <a:gd name="T24" fmla="*/ 75 w 91"/>
                      <a:gd name="T25" fmla="*/ 98 h 107"/>
                      <a:gd name="T26" fmla="*/ 83 w 91"/>
                      <a:gd name="T27" fmla="*/ 83 h 107"/>
                      <a:gd name="T28" fmla="*/ 90 w 91"/>
                      <a:gd name="T29" fmla="*/ 68 h 107"/>
                      <a:gd name="T30" fmla="*/ 90 w 91"/>
                      <a:gd name="T31" fmla="*/ 53 h 107"/>
                      <a:gd name="T32" fmla="*/ 83 w 91"/>
                      <a:gd name="T33" fmla="*/ 53 h 107"/>
                      <a:gd name="T34" fmla="*/ 75 w 91"/>
                      <a:gd name="T35" fmla="*/ 38 h 107"/>
                      <a:gd name="T36" fmla="*/ 68 w 91"/>
                      <a:gd name="T37" fmla="*/ 38 h 107"/>
                      <a:gd name="T38" fmla="*/ 68 w 91"/>
                      <a:gd name="T39" fmla="*/ 23 h 107"/>
                      <a:gd name="T40" fmla="*/ 68 w 91"/>
                      <a:gd name="T41" fmla="*/ 8 h 107"/>
                      <a:gd name="T42" fmla="*/ 15 w 91"/>
                      <a:gd name="T43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107">
                        <a:moveTo>
                          <a:pt x="15" y="0"/>
                        </a:moveTo>
                        <a:lnTo>
                          <a:pt x="8" y="30"/>
                        </a:lnTo>
                        <a:lnTo>
                          <a:pt x="0" y="30"/>
                        </a:lnTo>
                        <a:lnTo>
                          <a:pt x="8" y="61"/>
                        </a:lnTo>
                        <a:lnTo>
                          <a:pt x="8" y="76"/>
                        </a:lnTo>
                        <a:lnTo>
                          <a:pt x="8" y="83"/>
                        </a:lnTo>
                        <a:lnTo>
                          <a:pt x="15" y="91"/>
                        </a:lnTo>
                        <a:lnTo>
                          <a:pt x="30" y="98"/>
                        </a:lnTo>
                        <a:lnTo>
                          <a:pt x="45" y="98"/>
                        </a:lnTo>
                        <a:lnTo>
                          <a:pt x="53" y="106"/>
                        </a:lnTo>
                        <a:lnTo>
                          <a:pt x="60" y="98"/>
                        </a:lnTo>
                        <a:lnTo>
                          <a:pt x="68" y="98"/>
                        </a:lnTo>
                        <a:lnTo>
                          <a:pt x="75" y="98"/>
                        </a:lnTo>
                        <a:lnTo>
                          <a:pt x="83" y="83"/>
                        </a:lnTo>
                        <a:lnTo>
                          <a:pt x="90" y="68"/>
                        </a:lnTo>
                        <a:lnTo>
                          <a:pt x="90" y="53"/>
                        </a:lnTo>
                        <a:lnTo>
                          <a:pt x="83" y="53"/>
                        </a:lnTo>
                        <a:lnTo>
                          <a:pt x="75" y="38"/>
                        </a:lnTo>
                        <a:lnTo>
                          <a:pt x="68" y="38"/>
                        </a:lnTo>
                        <a:lnTo>
                          <a:pt x="68" y="23"/>
                        </a:lnTo>
                        <a:lnTo>
                          <a:pt x="68" y="8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FF9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51" name="Freeform 727">
                    <a:extLst>
                      <a:ext uri="{FF2B5EF4-FFF2-40B4-BE49-F238E27FC236}">
                        <a16:creationId xmlns:a16="http://schemas.microsoft.com/office/drawing/2014/main" id="{668DA8F0-1B40-2C16-652A-7E73B9E7EF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6" y="3004"/>
                    <a:ext cx="91" cy="107"/>
                  </a:xfrm>
                  <a:custGeom>
                    <a:avLst/>
                    <a:gdLst>
                      <a:gd name="T0" fmla="*/ 15 w 91"/>
                      <a:gd name="T1" fmla="*/ 0 h 107"/>
                      <a:gd name="T2" fmla="*/ 8 w 91"/>
                      <a:gd name="T3" fmla="*/ 30 h 107"/>
                      <a:gd name="T4" fmla="*/ 0 w 91"/>
                      <a:gd name="T5" fmla="*/ 30 h 107"/>
                      <a:gd name="T6" fmla="*/ 8 w 91"/>
                      <a:gd name="T7" fmla="*/ 61 h 107"/>
                      <a:gd name="T8" fmla="*/ 8 w 91"/>
                      <a:gd name="T9" fmla="*/ 76 h 107"/>
                      <a:gd name="T10" fmla="*/ 8 w 91"/>
                      <a:gd name="T11" fmla="*/ 83 h 107"/>
                      <a:gd name="T12" fmla="*/ 15 w 91"/>
                      <a:gd name="T13" fmla="*/ 91 h 107"/>
                      <a:gd name="T14" fmla="*/ 30 w 91"/>
                      <a:gd name="T15" fmla="*/ 98 h 107"/>
                      <a:gd name="T16" fmla="*/ 45 w 91"/>
                      <a:gd name="T17" fmla="*/ 98 h 107"/>
                      <a:gd name="T18" fmla="*/ 53 w 91"/>
                      <a:gd name="T19" fmla="*/ 106 h 107"/>
                      <a:gd name="T20" fmla="*/ 60 w 91"/>
                      <a:gd name="T21" fmla="*/ 98 h 107"/>
                      <a:gd name="T22" fmla="*/ 68 w 91"/>
                      <a:gd name="T23" fmla="*/ 98 h 107"/>
                      <a:gd name="T24" fmla="*/ 75 w 91"/>
                      <a:gd name="T25" fmla="*/ 98 h 107"/>
                      <a:gd name="T26" fmla="*/ 83 w 91"/>
                      <a:gd name="T27" fmla="*/ 83 h 107"/>
                      <a:gd name="T28" fmla="*/ 90 w 91"/>
                      <a:gd name="T29" fmla="*/ 68 h 107"/>
                      <a:gd name="T30" fmla="*/ 90 w 91"/>
                      <a:gd name="T31" fmla="*/ 53 h 107"/>
                      <a:gd name="T32" fmla="*/ 83 w 91"/>
                      <a:gd name="T33" fmla="*/ 53 h 107"/>
                      <a:gd name="T34" fmla="*/ 75 w 91"/>
                      <a:gd name="T35" fmla="*/ 38 h 107"/>
                      <a:gd name="T36" fmla="*/ 68 w 91"/>
                      <a:gd name="T37" fmla="*/ 38 h 107"/>
                      <a:gd name="T38" fmla="*/ 68 w 91"/>
                      <a:gd name="T39" fmla="*/ 23 h 107"/>
                      <a:gd name="T40" fmla="*/ 68 w 91"/>
                      <a:gd name="T41" fmla="*/ 8 h 107"/>
                      <a:gd name="T42" fmla="*/ 15 w 91"/>
                      <a:gd name="T43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107">
                        <a:moveTo>
                          <a:pt x="15" y="0"/>
                        </a:moveTo>
                        <a:lnTo>
                          <a:pt x="8" y="30"/>
                        </a:lnTo>
                        <a:lnTo>
                          <a:pt x="0" y="30"/>
                        </a:lnTo>
                        <a:lnTo>
                          <a:pt x="8" y="61"/>
                        </a:lnTo>
                        <a:lnTo>
                          <a:pt x="8" y="76"/>
                        </a:lnTo>
                        <a:lnTo>
                          <a:pt x="8" y="83"/>
                        </a:lnTo>
                        <a:lnTo>
                          <a:pt x="15" y="91"/>
                        </a:lnTo>
                        <a:lnTo>
                          <a:pt x="30" y="98"/>
                        </a:lnTo>
                        <a:lnTo>
                          <a:pt x="45" y="98"/>
                        </a:lnTo>
                        <a:lnTo>
                          <a:pt x="53" y="106"/>
                        </a:lnTo>
                        <a:lnTo>
                          <a:pt x="60" y="98"/>
                        </a:lnTo>
                        <a:lnTo>
                          <a:pt x="68" y="98"/>
                        </a:lnTo>
                        <a:lnTo>
                          <a:pt x="75" y="98"/>
                        </a:lnTo>
                        <a:lnTo>
                          <a:pt x="83" y="83"/>
                        </a:lnTo>
                        <a:lnTo>
                          <a:pt x="90" y="68"/>
                        </a:lnTo>
                        <a:lnTo>
                          <a:pt x="90" y="53"/>
                        </a:lnTo>
                        <a:lnTo>
                          <a:pt x="83" y="53"/>
                        </a:lnTo>
                        <a:lnTo>
                          <a:pt x="75" y="38"/>
                        </a:lnTo>
                        <a:lnTo>
                          <a:pt x="68" y="38"/>
                        </a:lnTo>
                        <a:lnTo>
                          <a:pt x="68" y="23"/>
                        </a:lnTo>
                        <a:lnTo>
                          <a:pt x="68" y="8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FF9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52" name="Freeform 728">
                    <a:extLst>
                      <a:ext uri="{FF2B5EF4-FFF2-40B4-BE49-F238E27FC236}">
                        <a16:creationId xmlns:a16="http://schemas.microsoft.com/office/drawing/2014/main" id="{175A11B8-4013-1A5B-DCC6-69905D654D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6" y="3004"/>
                    <a:ext cx="67" cy="91"/>
                  </a:xfrm>
                  <a:custGeom>
                    <a:avLst/>
                    <a:gdLst>
                      <a:gd name="T0" fmla="*/ 15 w 67"/>
                      <a:gd name="T1" fmla="*/ 0 h 91"/>
                      <a:gd name="T2" fmla="*/ 7 w 67"/>
                      <a:gd name="T3" fmla="*/ 30 h 91"/>
                      <a:gd name="T4" fmla="*/ 0 w 67"/>
                      <a:gd name="T5" fmla="*/ 30 h 91"/>
                      <a:gd name="T6" fmla="*/ 7 w 67"/>
                      <a:gd name="T7" fmla="*/ 60 h 91"/>
                      <a:gd name="T8" fmla="*/ 7 w 67"/>
                      <a:gd name="T9" fmla="*/ 75 h 91"/>
                      <a:gd name="T10" fmla="*/ 7 w 67"/>
                      <a:gd name="T11" fmla="*/ 83 h 91"/>
                      <a:gd name="T12" fmla="*/ 15 w 67"/>
                      <a:gd name="T13" fmla="*/ 90 h 91"/>
                      <a:gd name="T14" fmla="*/ 15 w 67"/>
                      <a:gd name="T15" fmla="*/ 83 h 91"/>
                      <a:gd name="T16" fmla="*/ 15 w 67"/>
                      <a:gd name="T17" fmla="*/ 75 h 91"/>
                      <a:gd name="T18" fmla="*/ 15 w 67"/>
                      <a:gd name="T19" fmla="*/ 68 h 91"/>
                      <a:gd name="T20" fmla="*/ 15 w 67"/>
                      <a:gd name="T21" fmla="*/ 60 h 91"/>
                      <a:gd name="T22" fmla="*/ 22 w 67"/>
                      <a:gd name="T23" fmla="*/ 53 h 91"/>
                      <a:gd name="T24" fmla="*/ 22 w 67"/>
                      <a:gd name="T25" fmla="*/ 45 h 91"/>
                      <a:gd name="T26" fmla="*/ 29 w 67"/>
                      <a:gd name="T27" fmla="*/ 38 h 91"/>
                      <a:gd name="T28" fmla="*/ 37 w 67"/>
                      <a:gd name="T29" fmla="*/ 30 h 91"/>
                      <a:gd name="T30" fmla="*/ 44 w 67"/>
                      <a:gd name="T31" fmla="*/ 30 h 91"/>
                      <a:gd name="T32" fmla="*/ 66 w 67"/>
                      <a:gd name="T33" fmla="*/ 8 h 91"/>
                      <a:gd name="T34" fmla="*/ 15 w 67"/>
                      <a:gd name="T35" fmla="*/ 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67" h="91">
                        <a:moveTo>
                          <a:pt x="15" y="0"/>
                        </a:moveTo>
                        <a:lnTo>
                          <a:pt x="7" y="30"/>
                        </a:lnTo>
                        <a:lnTo>
                          <a:pt x="0" y="30"/>
                        </a:lnTo>
                        <a:lnTo>
                          <a:pt x="7" y="60"/>
                        </a:lnTo>
                        <a:lnTo>
                          <a:pt x="7" y="75"/>
                        </a:lnTo>
                        <a:lnTo>
                          <a:pt x="7" y="83"/>
                        </a:lnTo>
                        <a:lnTo>
                          <a:pt x="15" y="90"/>
                        </a:lnTo>
                        <a:lnTo>
                          <a:pt x="15" y="83"/>
                        </a:lnTo>
                        <a:lnTo>
                          <a:pt x="15" y="75"/>
                        </a:lnTo>
                        <a:lnTo>
                          <a:pt x="15" y="68"/>
                        </a:lnTo>
                        <a:lnTo>
                          <a:pt x="15" y="60"/>
                        </a:lnTo>
                        <a:lnTo>
                          <a:pt x="22" y="53"/>
                        </a:lnTo>
                        <a:lnTo>
                          <a:pt x="22" y="45"/>
                        </a:lnTo>
                        <a:lnTo>
                          <a:pt x="29" y="38"/>
                        </a:lnTo>
                        <a:lnTo>
                          <a:pt x="37" y="30"/>
                        </a:lnTo>
                        <a:lnTo>
                          <a:pt x="44" y="30"/>
                        </a:lnTo>
                        <a:lnTo>
                          <a:pt x="66" y="8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FF7F3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53" name="Freeform 729">
                    <a:extLst>
                      <a:ext uri="{FF2B5EF4-FFF2-40B4-BE49-F238E27FC236}">
                        <a16:creationId xmlns:a16="http://schemas.microsoft.com/office/drawing/2014/main" id="{3FF06661-EB60-9211-0673-301BABC398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6" y="3004"/>
                    <a:ext cx="67" cy="91"/>
                  </a:xfrm>
                  <a:custGeom>
                    <a:avLst/>
                    <a:gdLst>
                      <a:gd name="T0" fmla="*/ 15 w 67"/>
                      <a:gd name="T1" fmla="*/ 0 h 91"/>
                      <a:gd name="T2" fmla="*/ 7 w 67"/>
                      <a:gd name="T3" fmla="*/ 30 h 91"/>
                      <a:gd name="T4" fmla="*/ 0 w 67"/>
                      <a:gd name="T5" fmla="*/ 30 h 91"/>
                      <a:gd name="T6" fmla="*/ 7 w 67"/>
                      <a:gd name="T7" fmla="*/ 60 h 91"/>
                      <a:gd name="T8" fmla="*/ 7 w 67"/>
                      <a:gd name="T9" fmla="*/ 75 h 91"/>
                      <a:gd name="T10" fmla="*/ 7 w 67"/>
                      <a:gd name="T11" fmla="*/ 83 h 91"/>
                      <a:gd name="T12" fmla="*/ 15 w 67"/>
                      <a:gd name="T13" fmla="*/ 90 h 91"/>
                      <a:gd name="T14" fmla="*/ 15 w 67"/>
                      <a:gd name="T15" fmla="*/ 83 h 91"/>
                      <a:gd name="T16" fmla="*/ 15 w 67"/>
                      <a:gd name="T17" fmla="*/ 75 h 91"/>
                      <a:gd name="T18" fmla="*/ 15 w 67"/>
                      <a:gd name="T19" fmla="*/ 68 h 91"/>
                      <a:gd name="T20" fmla="*/ 15 w 67"/>
                      <a:gd name="T21" fmla="*/ 60 h 91"/>
                      <a:gd name="T22" fmla="*/ 22 w 67"/>
                      <a:gd name="T23" fmla="*/ 53 h 91"/>
                      <a:gd name="T24" fmla="*/ 22 w 67"/>
                      <a:gd name="T25" fmla="*/ 45 h 91"/>
                      <a:gd name="T26" fmla="*/ 29 w 67"/>
                      <a:gd name="T27" fmla="*/ 38 h 91"/>
                      <a:gd name="T28" fmla="*/ 37 w 67"/>
                      <a:gd name="T29" fmla="*/ 30 h 91"/>
                      <a:gd name="T30" fmla="*/ 44 w 67"/>
                      <a:gd name="T31" fmla="*/ 30 h 91"/>
                      <a:gd name="T32" fmla="*/ 66 w 67"/>
                      <a:gd name="T33" fmla="*/ 8 h 91"/>
                      <a:gd name="T34" fmla="*/ 15 w 67"/>
                      <a:gd name="T35" fmla="*/ 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67" h="91">
                        <a:moveTo>
                          <a:pt x="15" y="0"/>
                        </a:moveTo>
                        <a:lnTo>
                          <a:pt x="7" y="30"/>
                        </a:lnTo>
                        <a:lnTo>
                          <a:pt x="0" y="30"/>
                        </a:lnTo>
                        <a:lnTo>
                          <a:pt x="7" y="60"/>
                        </a:lnTo>
                        <a:lnTo>
                          <a:pt x="7" y="75"/>
                        </a:lnTo>
                        <a:lnTo>
                          <a:pt x="7" y="83"/>
                        </a:lnTo>
                        <a:lnTo>
                          <a:pt x="15" y="90"/>
                        </a:lnTo>
                        <a:lnTo>
                          <a:pt x="15" y="83"/>
                        </a:lnTo>
                        <a:lnTo>
                          <a:pt x="15" y="75"/>
                        </a:lnTo>
                        <a:lnTo>
                          <a:pt x="15" y="68"/>
                        </a:lnTo>
                        <a:lnTo>
                          <a:pt x="15" y="60"/>
                        </a:lnTo>
                        <a:lnTo>
                          <a:pt x="22" y="53"/>
                        </a:lnTo>
                        <a:lnTo>
                          <a:pt x="22" y="45"/>
                        </a:lnTo>
                        <a:lnTo>
                          <a:pt x="29" y="38"/>
                        </a:lnTo>
                        <a:lnTo>
                          <a:pt x="37" y="30"/>
                        </a:lnTo>
                        <a:lnTo>
                          <a:pt x="44" y="30"/>
                        </a:lnTo>
                        <a:lnTo>
                          <a:pt x="66" y="8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FF7F3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54" name="Freeform 730">
                    <a:extLst>
                      <a:ext uri="{FF2B5EF4-FFF2-40B4-BE49-F238E27FC236}">
                        <a16:creationId xmlns:a16="http://schemas.microsoft.com/office/drawing/2014/main" id="{0EAAFCB2-04A1-BBC2-6DE1-D2BDB0CF19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6" y="3004"/>
                    <a:ext cx="67" cy="75"/>
                  </a:xfrm>
                  <a:custGeom>
                    <a:avLst/>
                    <a:gdLst>
                      <a:gd name="T0" fmla="*/ 15 w 67"/>
                      <a:gd name="T1" fmla="*/ 0 h 75"/>
                      <a:gd name="T2" fmla="*/ 7 w 67"/>
                      <a:gd name="T3" fmla="*/ 30 h 75"/>
                      <a:gd name="T4" fmla="*/ 0 w 67"/>
                      <a:gd name="T5" fmla="*/ 30 h 75"/>
                      <a:gd name="T6" fmla="*/ 7 w 67"/>
                      <a:gd name="T7" fmla="*/ 59 h 75"/>
                      <a:gd name="T8" fmla="*/ 7 w 67"/>
                      <a:gd name="T9" fmla="*/ 74 h 75"/>
                      <a:gd name="T10" fmla="*/ 7 w 67"/>
                      <a:gd name="T11" fmla="*/ 67 h 75"/>
                      <a:gd name="T12" fmla="*/ 7 w 67"/>
                      <a:gd name="T13" fmla="*/ 59 h 75"/>
                      <a:gd name="T14" fmla="*/ 7 w 67"/>
                      <a:gd name="T15" fmla="*/ 52 h 75"/>
                      <a:gd name="T16" fmla="*/ 7 w 67"/>
                      <a:gd name="T17" fmla="*/ 44 h 75"/>
                      <a:gd name="T18" fmla="*/ 15 w 67"/>
                      <a:gd name="T19" fmla="*/ 44 h 75"/>
                      <a:gd name="T20" fmla="*/ 15 w 67"/>
                      <a:gd name="T21" fmla="*/ 37 h 75"/>
                      <a:gd name="T22" fmla="*/ 22 w 67"/>
                      <a:gd name="T23" fmla="*/ 30 h 75"/>
                      <a:gd name="T24" fmla="*/ 29 w 67"/>
                      <a:gd name="T25" fmla="*/ 30 h 75"/>
                      <a:gd name="T26" fmla="*/ 37 w 67"/>
                      <a:gd name="T27" fmla="*/ 30 h 75"/>
                      <a:gd name="T28" fmla="*/ 44 w 67"/>
                      <a:gd name="T29" fmla="*/ 22 h 75"/>
                      <a:gd name="T30" fmla="*/ 66 w 67"/>
                      <a:gd name="T31" fmla="*/ 7 h 75"/>
                      <a:gd name="T32" fmla="*/ 15 w 67"/>
                      <a:gd name="T33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7" h="75">
                        <a:moveTo>
                          <a:pt x="15" y="0"/>
                        </a:moveTo>
                        <a:lnTo>
                          <a:pt x="7" y="30"/>
                        </a:lnTo>
                        <a:lnTo>
                          <a:pt x="0" y="30"/>
                        </a:lnTo>
                        <a:lnTo>
                          <a:pt x="7" y="59"/>
                        </a:lnTo>
                        <a:lnTo>
                          <a:pt x="7" y="74"/>
                        </a:lnTo>
                        <a:lnTo>
                          <a:pt x="7" y="67"/>
                        </a:lnTo>
                        <a:lnTo>
                          <a:pt x="7" y="59"/>
                        </a:lnTo>
                        <a:lnTo>
                          <a:pt x="7" y="52"/>
                        </a:lnTo>
                        <a:lnTo>
                          <a:pt x="7" y="44"/>
                        </a:lnTo>
                        <a:lnTo>
                          <a:pt x="15" y="44"/>
                        </a:lnTo>
                        <a:lnTo>
                          <a:pt x="15" y="37"/>
                        </a:lnTo>
                        <a:lnTo>
                          <a:pt x="22" y="30"/>
                        </a:lnTo>
                        <a:lnTo>
                          <a:pt x="29" y="30"/>
                        </a:lnTo>
                        <a:lnTo>
                          <a:pt x="37" y="30"/>
                        </a:lnTo>
                        <a:lnTo>
                          <a:pt x="44" y="22"/>
                        </a:lnTo>
                        <a:lnTo>
                          <a:pt x="66" y="7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FF9F1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555" name="Freeform 731">
                    <a:extLst>
                      <a:ext uri="{FF2B5EF4-FFF2-40B4-BE49-F238E27FC236}">
                        <a16:creationId xmlns:a16="http://schemas.microsoft.com/office/drawing/2014/main" id="{E2A19036-2928-A688-6A5C-1D4AA95BAB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6" y="3004"/>
                    <a:ext cx="67" cy="75"/>
                  </a:xfrm>
                  <a:custGeom>
                    <a:avLst/>
                    <a:gdLst>
                      <a:gd name="T0" fmla="*/ 15 w 67"/>
                      <a:gd name="T1" fmla="*/ 0 h 75"/>
                      <a:gd name="T2" fmla="*/ 7 w 67"/>
                      <a:gd name="T3" fmla="*/ 30 h 75"/>
                      <a:gd name="T4" fmla="*/ 0 w 67"/>
                      <a:gd name="T5" fmla="*/ 30 h 75"/>
                      <a:gd name="T6" fmla="*/ 7 w 67"/>
                      <a:gd name="T7" fmla="*/ 59 h 75"/>
                      <a:gd name="T8" fmla="*/ 7 w 67"/>
                      <a:gd name="T9" fmla="*/ 74 h 75"/>
                      <a:gd name="T10" fmla="*/ 7 w 67"/>
                      <a:gd name="T11" fmla="*/ 67 h 75"/>
                      <a:gd name="T12" fmla="*/ 7 w 67"/>
                      <a:gd name="T13" fmla="*/ 59 h 75"/>
                      <a:gd name="T14" fmla="*/ 7 w 67"/>
                      <a:gd name="T15" fmla="*/ 52 h 75"/>
                      <a:gd name="T16" fmla="*/ 7 w 67"/>
                      <a:gd name="T17" fmla="*/ 44 h 75"/>
                      <a:gd name="T18" fmla="*/ 15 w 67"/>
                      <a:gd name="T19" fmla="*/ 44 h 75"/>
                      <a:gd name="T20" fmla="*/ 15 w 67"/>
                      <a:gd name="T21" fmla="*/ 37 h 75"/>
                      <a:gd name="T22" fmla="*/ 22 w 67"/>
                      <a:gd name="T23" fmla="*/ 30 h 75"/>
                      <a:gd name="T24" fmla="*/ 29 w 67"/>
                      <a:gd name="T25" fmla="*/ 30 h 75"/>
                      <a:gd name="T26" fmla="*/ 37 w 67"/>
                      <a:gd name="T27" fmla="*/ 30 h 75"/>
                      <a:gd name="T28" fmla="*/ 44 w 67"/>
                      <a:gd name="T29" fmla="*/ 22 h 75"/>
                      <a:gd name="T30" fmla="*/ 66 w 67"/>
                      <a:gd name="T31" fmla="*/ 7 h 75"/>
                      <a:gd name="T32" fmla="*/ 15 w 67"/>
                      <a:gd name="T33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7" h="75">
                        <a:moveTo>
                          <a:pt x="15" y="0"/>
                        </a:moveTo>
                        <a:lnTo>
                          <a:pt x="7" y="30"/>
                        </a:lnTo>
                        <a:lnTo>
                          <a:pt x="0" y="30"/>
                        </a:lnTo>
                        <a:lnTo>
                          <a:pt x="7" y="59"/>
                        </a:lnTo>
                        <a:lnTo>
                          <a:pt x="7" y="74"/>
                        </a:lnTo>
                        <a:lnTo>
                          <a:pt x="7" y="67"/>
                        </a:lnTo>
                        <a:lnTo>
                          <a:pt x="7" y="59"/>
                        </a:lnTo>
                        <a:lnTo>
                          <a:pt x="7" y="52"/>
                        </a:lnTo>
                        <a:lnTo>
                          <a:pt x="7" y="44"/>
                        </a:lnTo>
                        <a:lnTo>
                          <a:pt x="15" y="44"/>
                        </a:lnTo>
                        <a:lnTo>
                          <a:pt x="15" y="37"/>
                        </a:lnTo>
                        <a:lnTo>
                          <a:pt x="22" y="30"/>
                        </a:lnTo>
                        <a:lnTo>
                          <a:pt x="29" y="30"/>
                        </a:lnTo>
                        <a:lnTo>
                          <a:pt x="37" y="30"/>
                        </a:lnTo>
                        <a:lnTo>
                          <a:pt x="44" y="22"/>
                        </a:lnTo>
                        <a:lnTo>
                          <a:pt x="66" y="7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FF9F1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556" name="Group 732">
                  <a:extLst>
                    <a:ext uri="{FF2B5EF4-FFF2-40B4-BE49-F238E27FC236}">
                      <a16:creationId xmlns:a16="http://schemas.microsoft.com/office/drawing/2014/main" id="{996371C5-2C24-5240-7014-F65F1FDAB5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70" y="2860"/>
                  <a:ext cx="147" cy="169"/>
                  <a:chOff x="2470" y="2860"/>
                  <a:chExt cx="147" cy="169"/>
                </a:xfrm>
              </p:grpSpPr>
              <p:grpSp>
                <p:nvGrpSpPr>
                  <p:cNvPr id="78557" name="Group 733">
                    <a:extLst>
                      <a:ext uri="{FF2B5EF4-FFF2-40B4-BE49-F238E27FC236}">
                        <a16:creationId xmlns:a16="http://schemas.microsoft.com/office/drawing/2014/main" id="{E30FA41E-6E96-4A69-7748-583069E359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78" y="2892"/>
                    <a:ext cx="107" cy="137"/>
                    <a:chOff x="2478" y="2892"/>
                    <a:chExt cx="107" cy="137"/>
                  </a:xfrm>
                </p:grpSpPr>
                <p:grpSp>
                  <p:nvGrpSpPr>
                    <p:cNvPr id="78558" name="Group 734">
                      <a:extLst>
                        <a:ext uri="{FF2B5EF4-FFF2-40B4-BE49-F238E27FC236}">
                          <a16:creationId xmlns:a16="http://schemas.microsoft.com/office/drawing/2014/main" id="{8E2F95B9-C043-5F33-D4B3-76EE126A73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78" y="2892"/>
                      <a:ext cx="107" cy="137"/>
                      <a:chOff x="2478" y="2892"/>
                      <a:chExt cx="107" cy="137"/>
                    </a:xfrm>
                  </p:grpSpPr>
                  <p:sp>
                    <p:nvSpPr>
                      <p:cNvPr id="78559" name="Freeform 735">
                        <a:extLst>
                          <a:ext uri="{FF2B5EF4-FFF2-40B4-BE49-F238E27FC236}">
                            <a16:creationId xmlns:a16="http://schemas.microsoft.com/office/drawing/2014/main" id="{19C86D19-1AFD-AA8F-0B32-8C6F09C2E84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02" y="3004"/>
                        <a:ext cx="51" cy="19"/>
                      </a:xfrm>
                      <a:custGeom>
                        <a:avLst/>
                        <a:gdLst>
                          <a:gd name="T0" fmla="*/ 0 w 51"/>
                          <a:gd name="T1" fmla="*/ 0 h 19"/>
                          <a:gd name="T2" fmla="*/ 0 w 51"/>
                          <a:gd name="T3" fmla="*/ 0 h 19"/>
                          <a:gd name="T4" fmla="*/ 0 w 51"/>
                          <a:gd name="T5" fmla="*/ 6 h 19"/>
                          <a:gd name="T6" fmla="*/ 7 w 51"/>
                          <a:gd name="T7" fmla="*/ 6 h 19"/>
                          <a:gd name="T8" fmla="*/ 7 w 51"/>
                          <a:gd name="T9" fmla="*/ 12 h 19"/>
                          <a:gd name="T10" fmla="*/ 14 w 51"/>
                          <a:gd name="T11" fmla="*/ 12 h 19"/>
                          <a:gd name="T12" fmla="*/ 14 w 51"/>
                          <a:gd name="T13" fmla="*/ 18 h 19"/>
                          <a:gd name="T14" fmla="*/ 21 w 51"/>
                          <a:gd name="T15" fmla="*/ 18 h 19"/>
                          <a:gd name="T16" fmla="*/ 29 w 51"/>
                          <a:gd name="T17" fmla="*/ 18 h 19"/>
                          <a:gd name="T18" fmla="*/ 36 w 51"/>
                          <a:gd name="T19" fmla="*/ 18 h 19"/>
                          <a:gd name="T20" fmla="*/ 43 w 51"/>
                          <a:gd name="T21" fmla="*/ 18 h 19"/>
                          <a:gd name="T22" fmla="*/ 50 w 51"/>
                          <a:gd name="T23" fmla="*/ 12 h 19"/>
                          <a:gd name="T24" fmla="*/ 0 w 51"/>
                          <a:gd name="T25" fmla="*/ 0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</a:cxnLst>
                        <a:rect l="0" t="0" r="r" b="b"/>
                        <a:pathLst>
                          <a:path w="51" h="19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6"/>
                            </a:lnTo>
                            <a:lnTo>
                              <a:pt x="7" y="6"/>
                            </a:lnTo>
                            <a:lnTo>
                              <a:pt x="7" y="12"/>
                            </a:lnTo>
                            <a:lnTo>
                              <a:pt x="14" y="12"/>
                            </a:lnTo>
                            <a:lnTo>
                              <a:pt x="14" y="18"/>
                            </a:lnTo>
                            <a:lnTo>
                              <a:pt x="21" y="18"/>
                            </a:lnTo>
                            <a:lnTo>
                              <a:pt x="29" y="18"/>
                            </a:lnTo>
                            <a:lnTo>
                              <a:pt x="36" y="18"/>
                            </a:lnTo>
                            <a:lnTo>
                              <a:pt x="43" y="18"/>
                            </a:lnTo>
                            <a:lnTo>
                              <a:pt x="50" y="12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7F3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60" name="Freeform 736">
                        <a:extLst>
                          <a:ext uri="{FF2B5EF4-FFF2-40B4-BE49-F238E27FC236}">
                            <a16:creationId xmlns:a16="http://schemas.microsoft.com/office/drawing/2014/main" id="{472F2772-E177-7A15-389B-8C851C18E45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02" y="3004"/>
                        <a:ext cx="57" cy="25"/>
                      </a:xfrm>
                      <a:custGeom>
                        <a:avLst/>
                        <a:gdLst>
                          <a:gd name="T0" fmla="*/ 0 w 57"/>
                          <a:gd name="T1" fmla="*/ 0 h 25"/>
                          <a:gd name="T2" fmla="*/ 0 w 57"/>
                          <a:gd name="T3" fmla="*/ 8 h 25"/>
                          <a:gd name="T4" fmla="*/ 8 w 57"/>
                          <a:gd name="T5" fmla="*/ 8 h 25"/>
                          <a:gd name="T6" fmla="*/ 8 w 57"/>
                          <a:gd name="T7" fmla="*/ 16 h 25"/>
                          <a:gd name="T8" fmla="*/ 16 w 57"/>
                          <a:gd name="T9" fmla="*/ 16 h 25"/>
                          <a:gd name="T10" fmla="*/ 16 w 57"/>
                          <a:gd name="T11" fmla="*/ 24 h 25"/>
                          <a:gd name="T12" fmla="*/ 24 w 57"/>
                          <a:gd name="T13" fmla="*/ 24 h 25"/>
                          <a:gd name="T14" fmla="*/ 32 w 57"/>
                          <a:gd name="T15" fmla="*/ 24 h 25"/>
                          <a:gd name="T16" fmla="*/ 40 w 57"/>
                          <a:gd name="T17" fmla="*/ 24 h 25"/>
                          <a:gd name="T18" fmla="*/ 48 w 57"/>
                          <a:gd name="T19" fmla="*/ 24 h 25"/>
                          <a:gd name="T20" fmla="*/ 56 w 57"/>
                          <a:gd name="T21" fmla="*/ 16 h 25"/>
                          <a:gd name="T22" fmla="*/ 0 w 57"/>
                          <a:gd name="T23" fmla="*/ 0 h 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</a:cxnLst>
                        <a:rect l="0" t="0" r="r" b="b"/>
                        <a:pathLst>
                          <a:path w="57" h="25">
                            <a:moveTo>
                              <a:pt x="0" y="0"/>
                            </a:moveTo>
                            <a:lnTo>
                              <a:pt x="0" y="8"/>
                            </a:lnTo>
                            <a:lnTo>
                              <a:pt x="8" y="8"/>
                            </a:lnTo>
                            <a:lnTo>
                              <a:pt x="8" y="16"/>
                            </a:lnTo>
                            <a:lnTo>
                              <a:pt x="16" y="16"/>
                            </a:lnTo>
                            <a:lnTo>
                              <a:pt x="16" y="24"/>
                            </a:lnTo>
                            <a:lnTo>
                              <a:pt x="24" y="24"/>
                            </a:lnTo>
                            <a:lnTo>
                              <a:pt x="32" y="24"/>
                            </a:lnTo>
                            <a:lnTo>
                              <a:pt x="40" y="24"/>
                            </a:lnTo>
                            <a:lnTo>
                              <a:pt x="48" y="24"/>
                            </a:lnTo>
                            <a:lnTo>
                              <a:pt x="56" y="16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7F3F00"/>
                      </a:solidFill>
                      <a:ln w="12700" cap="rnd" cmpd="sng">
                        <a:solidFill>
                          <a:srgbClr val="7F3F00"/>
                        </a:solidFill>
                        <a:prstDash val="solid"/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61" name="Freeform 737">
                        <a:extLst>
                          <a:ext uri="{FF2B5EF4-FFF2-40B4-BE49-F238E27FC236}">
                            <a16:creationId xmlns:a16="http://schemas.microsoft.com/office/drawing/2014/main" id="{8EDE970F-D094-2934-CA7F-0502CE9E02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78" y="2892"/>
                        <a:ext cx="107" cy="131"/>
                      </a:xfrm>
                      <a:custGeom>
                        <a:avLst/>
                        <a:gdLst>
                          <a:gd name="T0" fmla="*/ 76 w 107"/>
                          <a:gd name="T1" fmla="*/ 122 h 131"/>
                          <a:gd name="T2" fmla="*/ 83 w 107"/>
                          <a:gd name="T3" fmla="*/ 115 h 131"/>
                          <a:gd name="T4" fmla="*/ 91 w 107"/>
                          <a:gd name="T5" fmla="*/ 99 h 131"/>
                          <a:gd name="T6" fmla="*/ 98 w 107"/>
                          <a:gd name="T7" fmla="*/ 84 h 131"/>
                          <a:gd name="T8" fmla="*/ 98 w 107"/>
                          <a:gd name="T9" fmla="*/ 69 h 131"/>
                          <a:gd name="T10" fmla="*/ 98 w 107"/>
                          <a:gd name="T11" fmla="*/ 54 h 131"/>
                          <a:gd name="T12" fmla="*/ 106 w 107"/>
                          <a:gd name="T13" fmla="*/ 38 h 131"/>
                          <a:gd name="T14" fmla="*/ 106 w 107"/>
                          <a:gd name="T15" fmla="*/ 23 h 131"/>
                          <a:gd name="T16" fmla="*/ 98 w 107"/>
                          <a:gd name="T17" fmla="*/ 15 h 131"/>
                          <a:gd name="T18" fmla="*/ 91 w 107"/>
                          <a:gd name="T19" fmla="*/ 8 h 131"/>
                          <a:gd name="T20" fmla="*/ 83 w 107"/>
                          <a:gd name="T21" fmla="*/ 0 h 131"/>
                          <a:gd name="T22" fmla="*/ 68 w 107"/>
                          <a:gd name="T23" fmla="*/ 0 h 131"/>
                          <a:gd name="T24" fmla="*/ 61 w 107"/>
                          <a:gd name="T25" fmla="*/ 0 h 131"/>
                          <a:gd name="T26" fmla="*/ 53 w 107"/>
                          <a:gd name="T27" fmla="*/ 0 h 131"/>
                          <a:gd name="T28" fmla="*/ 38 w 107"/>
                          <a:gd name="T29" fmla="*/ 0 h 131"/>
                          <a:gd name="T30" fmla="*/ 23 w 107"/>
                          <a:gd name="T31" fmla="*/ 8 h 131"/>
                          <a:gd name="T32" fmla="*/ 23 w 107"/>
                          <a:gd name="T33" fmla="*/ 15 h 131"/>
                          <a:gd name="T34" fmla="*/ 15 w 107"/>
                          <a:gd name="T35" fmla="*/ 23 h 131"/>
                          <a:gd name="T36" fmla="*/ 15 w 107"/>
                          <a:gd name="T37" fmla="*/ 31 h 131"/>
                          <a:gd name="T38" fmla="*/ 15 w 107"/>
                          <a:gd name="T39" fmla="*/ 38 h 131"/>
                          <a:gd name="T40" fmla="*/ 8 w 107"/>
                          <a:gd name="T41" fmla="*/ 54 h 131"/>
                          <a:gd name="T42" fmla="*/ 8 w 107"/>
                          <a:gd name="T43" fmla="*/ 61 h 131"/>
                          <a:gd name="T44" fmla="*/ 0 w 107"/>
                          <a:gd name="T45" fmla="*/ 61 h 131"/>
                          <a:gd name="T46" fmla="*/ 0 w 107"/>
                          <a:gd name="T47" fmla="*/ 69 h 131"/>
                          <a:gd name="T48" fmla="*/ 8 w 107"/>
                          <a:gd name="T49" fmla="*/ 69 h 131"/>
                          <a:gd name="T50" fmla="*/ 8 w 107"/>
                          <a:gd name="T51" fmla="*/ 76 h 131"/>
                          <a:gd name="T52" fmla="*/ 15 w 107"/>
                          <a:gd name="T53" fmla="*/ 76 h 131"/>
                          <a:gd name="T54" fmla="*/ 15 w 107"/>
                          <a:gd name="T55" fmla="*/ 84 h 131"/>
                          <a:gd name="T56" fmla="*/ 23 w 107"/>
                          <a:gd name="T57" fmla="*/ 84 h 131"/>
                          <a:gd name="T58" fmla="*/ 15 w 107"/>
                          <a:gd name="T59" fmla="*/ 84 h 131"/>
                          <a:gd name="T60" fmla="*/ 23 w 107"/>
                          <a:gd name="T61" fmla="*/ 92 h 131"/>
                          <a:gd name="T62" fmla="*/ 23 w 107"/>
                          <a:gd name="T63" fmla="*/ 107 h 131"/>
                          <a:gd name="T64" fmla="*/ 23 w 107"/>
                          <a:gd name="T65" fmla="*/ 115 h 131"/>
                          <a:gd name="T66" fmla="*/ 30 w 107"/>
                          <a:gd name="T67" fmla="*/ 115 h 131"/>
                          <a:gd name="T68" fmla="*/ 30 w 107"/>
                          <a:gd name="T69" fmla="*/ 122 h 131"/>
                          <a:gd name="T70" fmla="*/ 38 w 107"/>
                          <a:gd name="T71" fmla="*/ 130 h 131"/>
                          <a:gd name="T72" fmla="*/ 45 w 107"/>
                          <a:gd name="T73" fmla="*/ 130 h 131"/>
                          <a:gd name="T74" fmla="*/ 53 w 107"/>
                          <a:gd name="T75" fmla="*/ 130 h 131"/>
                          <a:gd name="T76" fmla="*/ 61 w 107"/>
                          <a:gd name="T77" fmla="*/ 130 h 131"/>
                          <a:gd name="T78" fmla="*/ 68 w 107"/>
                          <a:gd name="T79" fmla="*/ 130 h 131"/>
                          <a:gd name="T80" fmla="*/ 76 w 107"/>
                          <a:gd name="T81" fmla="*/ 122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</a:cxnLst>
                        <a:rect l="0" t="0" r="r" b="b"/>
                        <a:pathLst>
                          <a:path w="107" h="131">
                            <a:moveTo>
                              <a:pt x="76" y="122"/>
                            </a:moveTo>
                            <a:lnTo>
                              <a:pt x="83" y="115"/>
                            </a:lnTo>
                            <a:lnTo>
                              <a:pt x="91" y="99"/>
                            </a:lnTo>
                            <a:lnTo>
                              <a:pt x="98" y="84"/>
                            </a:lnTo>
                            <a:lnTo>
                              <a:pt x="98" y="69"/>
                            </a:lnTo>
                            <a:lnTo>
                              <a:pt x="98" y="54"/>
                            </a:lnTo>
                            <a:lnTo>
                              <a:pt x="106" y="38"/>
                            </a:lnTo>
                            <a:lnTo>
                              <a:pt x="106" y="23"/>
                            </a:lnTo>
                            <a:lnTo>
                              <a:pt x="98" y="15"/>
                            </a:lnTo>
                            <a:lnTo>
                              <a:pt x="91" y="8"/>
                            </a:lnTo>
                            <a:lnTo>
                              <a:pt x="83" y="0"/>
                            </a:lnTo>
                            <a:lnTo>
                              <a:pt x="68" y="0"/>
                            </a:lnTo>
                            <a:lnTo>
                              <a:pt x="61" y="0"/>
                            </a:lnTo>
                            <a:lnTo>
                              <a:pt x="53" y="0"/>
                            </a:lnTo>
                            <a:lnTo>
                              <a:pt x="38" y="0"/>
                            </a:lnTo>
                            <a:lnTo>
                              <a:pt x="23" y="8"/>
                            </a:lnTo>
                            <a:lnTo>
                              <a:pt x="23" y="15"/>
                            </a:lnTo>
                            <a:lnTo>
                              <a:pt x="15" y="23"/>
                            </a:lnTo>
                            <a:lnTo>
                              <a:pt x="15" y="31"/>
                            </a:lnTo>
                            <a:lnTo>
                              <a:pt x="15" y="38"/>
                            </a:lnTo>
                            <a:lnTo>
                              <a:pt x="8" y="54"/>
                            </a:lnTo>
                            <a:lnTo>
                              <a:pt x="8" y="61"/>
                            </a:lnTo>
                            <a:lnTo>
                              <a:pt x="0" y="61"/>
                            </a:lnTo>
                            <a:lnTo>
                              <a:pt x="0" y="69"/>
                            </a:lnTo>
                            <a:lnTo>
                              <a:pt x="8" y="69"/>
                            </a:lnTo>
                            <a:lnTo>
                              <a:pt x="8" y="76"/>
                            </a:lnTo>
                            <a:lnTo>
                              <a:pt x="15" y="76"/>
                            </a:lnTo>
                            <a:lnTo>
                              <a:pt x="15" y="84"/>
                            </a:lnTo>
                            <a:lnTo>
                              <a:pt x="23" y="84"/>
                            </a:lnTo>
                            <a:lnTo>
                              <a:pt x="15" y="84"/>
                            </a:lnTo>
                            <a:lnTo>
                              <a:pt x="23" y="92"/>
                            </a:lnTo>
                            <a:lnTo>
                              <a:pt x="23" y="107"/>
                            </a:lnTo>
                            <a:lnTo>
                              <a:pt x="23" y="115"/>
                            </a:lnTo>
                            <a:lnTo>
                              <a:pt x="30" y="115"/>
                            </a:lnTo>
                            <a:lnTo>
                              <a:pt x="30" y="122"/>
                            </a:lnTo>
                            <a:lnTo>
                              <a:pt x="38" y="130"/>
                            </a:lnTo>
                            <a:lnTo>
                              <a:pt x="45" y="130"/>
                            </a:lnTo>
                            <a:lnTo>
                              <a:pt x="53" y="130"/>
                            </a:lnTo>
                            <a:lnTo>
                              <a:pt x="61" y="130"/>
                            </a:lnTo>
                            <a:lnTo>
                              <a:pt x="68" y="130"/>
                            </a:lnTo>
                            <a:lnTo>
                              <a:pt x="76" y="122"/>
                            </a:lnTo>
                          </a:path>
                        </a:pathLst>
                      </a:custGeom>
                      <a:solidFill>
                        <a:srgbClr val="F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62" name="Freeform 738">
                        <a:extLst>
                          <a:ext uri="{FF2B5EF4-FFF2-40B4-BE49-F238E27FC236}">
                            <a16:creationId xmlns:a16="http://schemas.microsoft.com/office/drawing/2014/main" id="{7DF0F7BE-0D6D-5827-6746-96B7CAD76F9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78" y="2892"/>
                        <a:ext cx="107" cy="131"/>
                      </a:xfrm>
                      <a:custGeom>
                        <a:avLst/>
                        <a:gdLst>
                          <a:gd name="T0" fmla="*/ 76 w 107"/>
                          <a:gd name="T1" fmla="*/ 122 h 131"/>
                          <a:gd name="T2" fmla="*/ 83 w 107"/>
                          <a:gd name="T3" fmla="*/ 115 h 131"/>
                          <a:gd name="T4" fmla="*/ 91 w 107"/>
                          <a:gd name="T5" fmla="*/ 99 h 131"/>
                          <a:gd name="T6" fmla="*/ 98 w 107"/>
                          <a:gd name="T7" fmla="*/ 84 h 131"/>
                          <a:gd name="T8" fmla="*/ 98 w 107"/>
                          <a:gd name="T9" fmla="*/ 69 h 131"/>
                          <a:gd name="T10" fmla="*/ 98 w 107"/>
                          <a:gd name="T11" fmla="*/ 54 h 131"/>
                          <a:gd name="T12" fmla="*/ 106 w 107"/>
                          <a:gd name="T13" fmla="*/ 38 h 131"/>
                          <a:gd name="T14" fmla="*/ 106 w 107"/>
                          <a:gd name="T15" fmla="*/ 23 h 131"/>
                          <a:gd name="T16" fmla="*/ 98 w 107"/>
                          <a:gd name="T17" fmla="*/ 15 h 131"/>
                          <a:gd name="T18" fmla="*/ 91 w 107"/>
                          <a:gd name="T19" fmla="*/ 8 h 131"/>
                          <a:gd name="T20" fmla="*/ 83 w 107"/>
                          <a:gd name="T21" fmla="*/ 0 h 131"/>
                          <a:gd name="T22" fmla="*/ 68 w 107"/>
                          <a:gd name="T23" fmla="*/ 0 h 131"/>
                          <a:gd name="T24" fmla="*/ 61 w 107"/>
                          <a:gd name="T25" fmla="*/ 0 h 131"/>
                          <a:gd name="T26" fmla="*/ 53 w 107"/>
                          <a:gd name="T27" fmla="*/ 0 h 131"/>
                          <a:gd name="T28" fmla="*/ 38 w 107"/>
                          <a:gd name="T29" fmla="*/ 0 h 131"/>
                          <a:gd name="T30" fmla="*/ 23 w 107"/>
                          <a:gd name="T31" fmla="*/ 8 h 131"/>
                          <a:gd name="T32" fmla="*/ 23 w 107"/>
                          <a:gd name="T33" fmla="*/ 15 h 131"/>
                          <a:gd name="T34" fmla="*/ 15 w 107"/>
                          <a:gd name="T35" fmla="*/ 23 h 131"/>
                          <a:gd name="T36" fmla="*/ 15 w 107"/>
                          <a:gd name="T37" fmla="*/ 31 h 131"/>
                          <a:gd name="T38" fmla="*/ 15 w 107"/>
                          <a:gd name="T39" fmla="*/ 38 h 131"/>
                          <a:gd name="T40" fmla="*/ 8 w 107"/>
                          <a:gd name="T41" fmla="*/ 54 h 131"/>
                          <a:gd name="T42" fmla="*/ 8 w 107"/>
                          <a:gd name="T43" fmla="*/ 61 h 131"/>
                          <a:gd name="T44" fmla="*/ 0 w 107"/>
                          <a:gd name="T45" fmla="*/ 61 h 131"/>
                          <a:gd name="T46" fmla="*/ 0 w 107"/>
                          <a:gd name="T47" fmla="*/ 69 h 131"/>
                          <a:gd name="T48" fmla="*/ 8 w 107"/>
                          <a:gd name="T49" fmla="*/ 69 h 131"/>
                          <a:gd name="T50" fmla="*/ 8 w 107"/>
                          <a:gd name="T51" fmla="*/ 76 h 131"/>
                          <a:gd name="T52" fmla="*/ 15 w 107"/>
                          <a:gd name="T53" fmla="*/ 76 h 131"/>
                          <a:gd name="T54" fmla="*/ 15 w 107"/>
                          <a:gd name="T55" fmla="*/ 84 h 131"/>
                          <a:gd name="T56" fmla="*/ 23 w 107"/>
                          <a:gd name="T57" fmla="*/ 84 h 131"/>
                          <a:gd name="T58" fmla="*/ 15 w 107"/>
                          <a:gd name="T59" fmla="*/ 84 h 131"/>
                          <a:gd name="T60" fmla="*/ 23 w 107"/>
                          <a:gd name="T61" fmla="*/ 92 h 131"/>
                          <a:gd name="T62" fmla="*/ 23 w 107"/>
                          <a:gd name="T63" fmla="*/ 107 h 131"/>
                          <a:gd name="T64" fmla="*/ 23 w 107"/>
                          <a:gd name="T65" fmla="*/ 115 h 131"/>
                          <a:gd name="T66" fmla="*/ 30 w 107"/>
                          <a:gd name="T67" fmla="*/ 115 h 131"/>
                          <a:gd name="T68" fmla="*/ 30 w 107"/>
                          <a:gd name="T69" fmla="*/ 122 h 131"/>
                          <a:gd name="T70" fmla="*/ 38 w 107"/>
                          <a:gd name="T71" fmla="*/ 130 h 131"/>
                          <a:gd name="T72" fmla="*/ 45 w 107"/>
                          <a:gd name="T73" fmla="*/ 130 h 131"/>
                          <a:gd name="T74" fmla="*/ 53 w 107"/>
                          <a:gd name="T75" fmla="*/ 130 h 131"/>
                          <a:gd name="T76" fmla="*/ 61 w 107"/>
                          <a:gd name="T77" fmla="*/ 130 h 131"/>
                          <a:gd name="T78" fmla="*/ 68 w 107"/>
                          <a:gd name="T79" fmla="*/ 130 h 131"/>
                          <a:gd name="T80" fmla="*/ 76 w 107"/>
                          <a:gd name="T81" fmla="*/ 122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</a:cxnLst>
                        <a:rect l="0" t="0" r="r" b="b"/>
                        <a:pathLst>
                          <a:path w="107" h="131">
                            <a:moveTo>
                              <a:pt x="76" y="122"/>
                            </a:moveTo>
                            <a:lnTo>
                              <a:pt x="83" y="115"/>
                            </a:lnTo>
                            <a:lnTo>
                              <a:pt x="91" y="99"/>
                            </a:lnTo>
                            <a:lnTo>
                              <a:pt x="98" y="84"/>
                            </a:lnTo>
                            <a:lnTo>
                              <a:pt x="98" y="69"/>
                            </a:lnTo>
                            <a:lnTo>
                              <a:pt x="98" y="54"/>
                            </a:lnTo>
                            <a:lnTo>
                              <a:pt x="106" y="38"/>
                            </a:lnTo>
                            <a:lnTo>
                              <a:pt x="106" y="23"/>
                            </a:lnTo>
                            <a:lnTo>
                              <a:pt x="98" y="15"/>
                            </a:lnTo>
                            <a:lnTo>
                              <a:pt x="91" y="8"/>
                            </a:lnTo>
                            <a:lnTo>
                              <a:pt x="83" y="0"/>
                            </a:lnTo>
                            <a:lnTo>
                              <a:pt x="68" y="0"/>
                            </a:lnTo>
                            <a:lnTo>
                              <a:pt x="61" y="0"/>
                            </a:lnTo>
                            <a:lnTo>
                              <a:pt x="53" y="0"/>
                            </a:lnTo>
                            <a:lnTo>
                              <a:pt x="38" y="0"/>
                            </a:lnTo>
                            <a:lnTo>
                              <a:pt x="23" y="8"/>
                            </a:lnTo>
                            <a:lnTo>
                              <a:pt x="23" y="15"/>
                            </a:lnTo>
                            <a:lnTo>
                              <a:pt x="15" y="23"/>
                            </a:lnTo>
                            <a:lnTo>
                              <a:pt x="15" y="31"/>
                            </a:lnTo>
                            <a:lnTo>
                              <a:pt x="15" y="38"/>
                            </a:lnTo>
                            <a:lnTo>
                              <a:pt x="8" y="54"/>
                            </a:lnTo>
                            <a:lnTo>
                              <a:pt x="8" y="61"/>
                            </a:lnTo>
                            <a:lnTo>
                              <a:pt x="0" y="61"/>
                            </a:lnTo>
                            <a:lnTo>
                              <a:pt x="0" y="69"/>
                            </a:lnTo>
                            <a:lnTo>
                              <a:pt x="8" y="69"/>
                            </a:lnTo>
                            <a:lnTo>
                              <a:pt x="8" y="76"/>
                            </a:lnTo>
                            <a:lnTo>
                              <a:pt x="15" y="76"/>
                            </a:lnTo>
                            <a:lnTo>
                              <a:pt x="15" y="84"/>
                            </a:lnTo>
                            <a:lnTo>
                              <a:pt x="23" y="84"/>
                            </a:lnTo>
                            <a:lnTo>
                              <a:pt x="15" y="84"/>
                            </a:lnTo>
                            <a:lnTo>
                              <a:pt x="23" y="92"/>
                            </a:lnTo>
                            <a:lnTo>
                              <a:pt x="23" y="107"/>
                            </a:lnTo>
                            <a:lnTo>
                              <a:pt x="23" y="115"/>
                            </a:lnTo>
                            <a:lnTo>
                              <a:pt x="30" y="115"/>
                            </a:lnTo>
                            <a:lnTo>
                              <a:pt x="30" y="122"/>
                            </a:lnTo>
                            <a:lnTo>
                              <a:pt x="38" y="130"/>
                            </a:lnTo>
                            <a:lnTo>
                              <a:pt x="45" y="130"/>
                            </a:lnTo>
                            <a:lnTo>
                              <a:pt x="53" y="130"/>
                            </a:lnTo>
                            <a:lnTo>
                              <a:pt x="61" y="130"/>
                            </a:lnTo>
                            <a:lnTo>
                              <a:pt x="68" y="130"/>
                            </a:lnTo>
                            <a:lnTo>
                              <a:pt x="76" y="122"/>
                            </a:lnTo>
                          </a:path>
                        </a:pathLst>
                      </a:custGeom>
                      <a:solidFill>
                        <a:srgbClr val="F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63" name="Freeform 739">
                        <a:extLst>
                          <a:ext uri="{FF2B5EF4-FFF2-40B4-BE49-F238E27FC236}">
                            <a16:creationId xmlns:a16="http://schemas.microsoft.com/office/drawing/2014/main" id="{C41D9E8B-B403-E4C5-C484-3574BF1B472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26" y="2980"/>
                        <a:ext cx="51" cy="43"/>
                      </a:xfrm>
                      <a:custGeom>
                        <a:avLst/>
                        <a:gdLst>
                          <a:gd name="T0" fmla="*/ 29 w 51"/>
                          <a:gd name="T1" fmla="*/ 35 h 43"/>
                          <a:gd name="T2" fmla="*/ 36 w 51"/>
                          <a:gd name="T3" fmla="*/ 28 h 43"/>
                          <a:gd name="T4" fmla="*/ 43 w 51"/>
                          <a:gd name="T5" fmla="*/ 14 h 43"/>
                          <a:gd name="T6" fmla="*/ 50 w 51"/>
                          <a:gd name="T7" fmla="*/ 0 h 43"/>
                          <a:gd name="T8" fmla="*/ 43 w 51"/>
                          <a:gd name="T9" fmla="*/ 7 h 43"/>
                          <a:gd name="T10" fmla="*/ 36 w 51"/>
                          <a:gd name="T11" fmla="*/ 14 h 43"/>
                          <a:gd name="T12" fmla="*/ 36 w 51"/>
                          <a:gd name="T13" fmla="*/ 21 h 43"/>
                          <a:gd name="T14" fmla="*/ 29 w 51"/>
                          <a:gd name="T15" fmla="*/ 28 h 43"/>
                          <a:gd name="T16" fmla="*/ 29 w 51"/>
                          <a:gd name="T17" fmla="*/ 35 h 43"/>
                          <a:gd name="T18" fmla="*/ 21 w 51"/>
                          <a:gd name="T19" fmla="*/ 35 h 43"/>
                          <a:gd name="T20" fmla="*/ 14 w 51"/>
                          <a:gd name="T21" fmla="*/ 35 h 43"/>
                          <a:gd name="T22" fmla="*/ 14 w 51"/>
                          <a:gd name="T23" fmla="*/ 28 h 43"/>
                          <a:gd name="T24" fmla="*/ 14 w 51"/>
                          <a:gd name="T25" fmla="*/ 35 h 43"/>
                          <a:gd name="T26" fmla="*/ 14 w 51"/>
                          <a:gd name="T27" fmla="*/ 42 h 43"/>
                          <a:gd name="T28" fmla="*/ 7 w 51"/>
                          <a:gd name="T29" fmla="*/ 42 h 43"/>
                          <a:gd name="T30" fmla="*/ 0 w 51"/>
                          <a:gd name="T31" fmla="*/ 42 h 43"/>
                          <a:gd name="T32" fmla="*/ 7 w 51"/>
                          <a:gd name="T33" fmla="*/ 42 h 43"/>
                          <a:gd name="T34" fmla="*/ 14 w 51"/>
                          <a:gd name="T35" fmla="*/ 42 h 43"/>
                          <a:gd name="T36" fmla="*/ 21 w 51"/>
                          <a:gd name="T37" fmla="*/ 42 h 43"/>
                          <a:gd name="T38" fmla="*/ 29 w 51"/>
                          <a:gd name="T39" fmla="*/ 35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</a:cxnLst>
                        <a:rect l="0" t="0" r="r" b="b"/>
                        <a:pathLst>
                          <a:path w="51" h="43">
                            <a:moveTo>
                              <a:pt x="29" y="35"/>
                            </a:moveTo>
                            <a:lnTo>
                              <a:pt x="36" y="28"/>
                            </a:lnTo>
                            <a:lnTo>
                              <a:pt x="43" y="14"/>
                            </a:lnTo>
                            <a:lnTo>
                              <a:pt x="50" y="0"/>
                            </a:lnTo>
                            <a:lnTo>
                              <a:pt x="43" y="7"/>
                            </a:lnTo>
                            <a:lnTo>
                              <a:pt x="36" y="14"/>
                            </a:lnTo>
                            <a:lnTo>
                              <a:pt x="36" y="21"/>
                            </a:lnTo>
                            <a:lnTo>
                              <a:pt x="29" y="28"/>
                            </a:lnTo>
                            <a:lnTo>
                              <a:pt x="29" y="35"/>
                            </a:lnTo>
                            <a:lnTo>
                              <a:pt x="21" y="35"/>
                            </a:lnTo>
                            <a:lnTo>
                              <a:pt x="14" y="35"/>
                            </a:lnTo>
                            <a:lnTo>
                              <a:pt x="14" y="28"/>
                            </a:lnTo>
                            <a:lnTo>
                              <a:pt x="14" y="35"/>
                            </a:lnTo>
                            <a:lnTo>
                              <a:pt x="14" y="42"/>
                            </a:lnTo>
                            <a:lnTo>
                              <a:pt x="7" y="42"/>
                            </a:lnTo>
                            <a:lnTo>
                              <a:pt x="0" y="42"/>
                            </a:lnTo>
                            <a:lnTo>
                              <a:pt x="7" y="42"/>
                            </a:lnTo>
                            <a:lnTo>
                              <a:pt x="14" y="42"/>
                            </a:lnTo>
                            <a:lnTo>
                              <a:pt x="21" y="42"/>
                            </a:lnTo>
                            <a:lnTo>
                              <a:pt x="29" y="35"/>
                            </a:lnTo>
                          </a:path>
                        </a:pathLst>
                      </a:custGeom>
                      <a:solidFill>
                        <a:srgbClr val="FF7F3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64" name="Freeform 740">
                        <a:extLst>
                          <a:ext uri="{FF2B5EF4-FFF2-40B4-BE49-F238E27FC236}">
                            <a16:creationId xmlns:a16="http://schemas.microsoft.com/office/drawing/2014/main" id="{491B2454-2627-E36B-8699-9D414DFCA04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26" y="2980"/>
                        <a:ext cx="51" cy="43"/>
                      </a:xfrm>
                      <a:custGeom>
                        <a:avLst/>
                        <a:gdLst>
                          <a:gd name="T0" fmla="*/ 29 w 51"/>
                          <a:gd name="T1" fmla="*/ 35 h 43"/>
                          <a:gd name="T2" fmla="*/ 36 w 51"/>
                          <a:gd name="T3" fmla="*/ 28 h 43"/>
                          <a:gd name="T4" fmla="*/ 43 w 51"/>
                          <a:gd name="T5" fmla="*/ 14 h 43"/>
                          <a:gd name="T6" fmla="*/ 50 w 51"/>
                          <a:gd name="T7" fmla="*/ 0 h 43"/>
                          <a:gd name="T8" fmla="*/ 43 w 51"/>
                          <a:gd name="T9" fmla="*/ 7 h 43"/>
                          <a:gd name="T10" fmla="*/ 36 w 51"/>
                          <a:gd name="T11" fmla="*/ 14 h 43"/>
                          <a:gd name="T12" fmla="*/ 36 w 51"/>
                          <a:gd name="T13" fmla="*/ 21 h 43"/>
                          <a:gd name="T14" fmla="*/ 29 w 51"/>
                          <a:gd name="T15" fmla="*/ 28 h 43"/>
                          <a:gd name="T16" fmla="*/ 29 w 51"/>
                          <a:gd name="T17" fmla="*/ 35 h 43"/>
                          <a:gd name="T18" fmla="*/ 21 w 51"/>
                          <a:gd name="T19" fmla="*/ 35 h 43"/>
                          <a:gd name="T20" fmla="*/ 14 w 51"/>
                          <a:gd name="T21" fmla="*/ 35 h 43"/>
                          <a:gd name="T22" fmla="*/ 14 w 51"/>
                          <a:gd name="T23" fmla="*/ 28 h 43"/>
                          <a:gd name="T24" fmla="*/ 14 w 51"/>
                          <a:gd name="T25" fmla="*/ 35 h 43"/>
                          <a:gd name="T26" fmla="*/ 14 w 51"/>
                          <a:gd name="T27" fmla="*/ 42 h 43"/>
                          <a:gd name="T28" fmla="*/ 7 w 51"/>
                          <a:gd name="T29" fmla="*/ 42 h 43"/>
                          <a:gd name="T30" fmla="*/ 0 w 51"/>
                          <a:gd name="T31" fmla="*/ 42 h 43"/>
                          <a:gd name="T32" fmla="*/ 7 w 51"/>
                          <a:gd name="T33" fmla="*/ 42 h 43"/>
                          <a:gd name="T34" fmla="*/ 14 w 51"/>
                          <a:gd name="T35" fmla="*/ 42 h 43"/>
                          <a:gd name="T36" fmla="*/ 21 w 51"/>
                          <a:gd name="T37" fmla="*/ 42 h 43"/>
                          <a:gd name="T38" fmla="*/ 29 w 51"/>
                          <a:gd name="T39" fmla="*/ 35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</a:cxnLst>
                        <a:rect l="0" t="0" r="r" b="b"/>
                        <a:pathLst>
                          <a:path w="51" h="43">
                            <a:moveTo>
                              <a:pt x="29" y="35"/>
                            </a:moveTo>
                            <a:lnTo>
                              <a:pt x="36" y="28"/>
                            </a:lnTo>
                            <a:lnTo>
                              <a:pt x="43" y="14"/>
                            </a:lnTo>
                            <a:lnTo>
                              <a:pt x="50" y="0"/>
                            </a:lnTo>
                            <a:lnTo>
                              <a:pt x="43" y="7"/>
                            </a:lnTo>
                            <a:lnTo>
                              <a:pt x="36" y="14"/>
                            </a:lnTo>
                            <a:lnTo>
                              <a:pt x="36" y="21"/>
                            </a:lnTo>
                            <a:lnTo>
                              <a:pt x="29" y="28"/>
                            </a:lnTo>
                            <a:lnTo>
                              <a:pt x="29" y="35"/>
                            </a:lnTo>
                            <a:lnTo>
                              <a:pt x="21" y="35"/>
                            </a:lnTo>
                            <a:lnTo>
                              <a:pt x="14" y="35"/>
                            </a:lnTo>
                            <a:lnTo>
                              <a:pt x="14" y="28"/>
                            </a:lnTo>
                            <a:lnTo>
                              <a:pt x="14" y="35"/>
                            </a:lnTo>
                            <a:lnTo>
                              <a:pt x="14" y="42"/>
                            </a:lnTo>
                            <a:lnTo>
                              <a:pt x="7" y="42"/>
                            </a:lnTo>
                            <a:lnTo>
                              <a:pt x="0" y="42"/>
                            </a:lnTo>
                            <a:lnTo>
                              <a:pt x="7" y="42"/>
                            </a:lnTo>
                            <a:lnTo>
                              <a:pt x="14" y="42"/>
                            </a:lnTo>
                            <a:lnTo>
                              <a:pt x="21" y="42"/>
                            </a:lnTo>
                            <a:lnTo>
                              <a:pt x="29" y="35"/>
                            </a:lnTo>
                          </a:path>
                        </a:pathLst>
                      </a:custGeom>
                      <a:solidFill>
                        <a:srgbClr val="FF7F3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78565" name="Freeform 741">
                      <a:extLst>
                        <a:ext uri="{FF2B5EF4-FFF2-40B4-BE49-F238E27FC236}">
                          <a16:creationId xmlns:a16="http://schemas.microsoft.com/office/drawing/2014/main" id="{D46DFD85-D3EE-3303-6EEA-6803408F9B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8" y="2956"/>
                      <a:ext cx="19" cy="43"/>
                    </a:xfrm>
                    <a:custGeom>
                      <a:avLst/>
                      <a:gdLst>
                        <a:gd name="T0" fmla="*/ 18 w 19"/>
                        <a:gd name="T1" fmla="*/ 35 h 43"/>
                        <a:gd name="T2" fmla="*/ 18 w 19"/>
                        <a:gd name="T3" fmla="*/ 35 h 43"/>
                        <a:gd name="T4" fmla="*/ 18 w 19"/>
                        <a:gd name="T5" fmla="*/ 28 h 43"/>
                        <a:gd name="T6" fmla="*/ 18 w 19"/>
                        <a:gd name="T7" fmla="*/ 21 h 43"/>
                        <a:gd name="T8" fmla="*/ 18 w 19"/>
                        <a:gd name="T9" fmla="*/ 14 h 43"/>
                        <a:gd name="T10" fmla="*/ 18 w 19"/>
                        <a:gd name="T11" fmla="*/ 7 h 43"/>
                        <a:gd name="T12" fmla="*/ 12 w 19"/>
                        <a:gd name="T13" fmla="*/ 0 h 43"/>
                        <a:gd name="T14" fmla="*/ 0 w 19"/>
                        <a:gd name="T15" fmla="*/ 0 h 43"/>
                        <a:gd name="T16" fmla="*/ 0 w 19"/>
                        <a:gd name="T17" fmla="*/ 7 h 43"/>
                        <a:gd name="T18" fmla="*/ 6 w 19"/>
                        <a:gd name="T19" fmla="*/ 7 h 43"/>
                        <a:gd name="T20" fmla="*/ 6 w 19"/>
                        <a:gd name="T21" fmla="*/ 14 h 43"/>
                        <a:gd name="T22" fmla="*/ 12 w 19"/>
                        <a:gd name="T23" fmla="*/ 14 h 43"/>
                        <a:gd name="T24" fmla="*/ 12 w 19"/>
                        <a:gd name="T25" fmla="*/ 21 h 43"/>
                        <a:gd name="T26" fmla="*/ 18 w 19"/>
                        <a:gd name="T27" fmla="*/ 21 h 43"/>
                        <a:gd name="T28" fmla="*/ 12 w 19"/>
                        <a:gd name="T29" fmla="*/ 28 h 43"/>
                        <a:gd name="T30" fmla="*/ 18 w 19"/>
                        <a:gd name="T31" fmla="*/ 35 h 43"/>
                        <a:gd name="T32" fmla="*/ 18 w 19"/>
                        <a:gd name="T33" fmla="*/ 42 h 43"/>
                        <a:gd name="T34" fmla="*/ 18 w 19"/>
                        <a:gd name="T35" fmla="*/ 35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9" h="43">
                          <a:moveTo>
                            <a:pt x="18" y="35"/>
                          </a:moveTo>
                          <a:lnTo>
                            <a:pt x="18" y="35"/>
                          </a:lnTo>
                          <a:lnTo>
                            <a:pt x="18" y="28"/>
                          </a:lnTo>
                          <a:lnTo>
                            <a:pt x="18" y="21"/>
                          </a:lnTo>
                          <a:lnTo>
                            <a:pt x="18" y="14"/>
                          </a:lnTo>
                          <a:lnTo>
                            <a:pt x="18" y="7"/>
                          </a:lnTo>
                          <a:lnTo>
                            <a:pt x="12" y="0"/>
                          </a:lnTo>
                          <a:lnTo>
                            <a:pt x="0" y="0"/>
                          </a:lnTo>
                          <a:lnTo>
                            <a:pt x="0" y="7"/>
                          </a:lnTo>
                          <a:lnTo>
                            <a:pt x="6" y="7"/>
                          </a:lnTo>
                          <a:lnTo>
                            <a:pt x="6" y="14"/>
                          </a:lnTo>
                          <a:lnTo>
                            <a:pt x="12" y="14"/>
                          </a:lnTo>
                          <a:lnTo>
                            <a:pt x="12" y="21"/>
                          </a:lnTo>
                          <a:lnTo>
                            <a:pt x="18" y="21"/>
                          </a:lnTo>
                          <a:lnTo>
                            <a:pt x="12" y="28"/>
                          </a:lnTo>
                          <a:lnTo>
                            <a:pt x="18" y="35"/>
                          </a:lnTo>
                          <a:lnTo>
                            <a:pt x="18" y="42"/>
                          </a:lnTo>
                          <a:lnTo>
                            <a:pt x="18" y="35"/>
                          </a:lnTo>
                        </a:path>
                      </a:pathLst>
                    </a:custGeom>
                    <a:solidFill>
                      <a:srgbClr val="FF7F3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566" name="Freeform 742">
                      <a:extLst>
                        <a:ext uri="{FF2B5EF4-FFF2-40B4-BE49-F238E27FC236}">
                          <a16:creationId xmlns:a16="http://schemas.microsoft.com/office/drawing/2014/main" id="{0537AD63-F353-1DED-9BC4-8C20063236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8" y="2956"/>
                      <a:ext cx="19" cy="43"/>
                    </a:xfrm>
                    <a:custGeom>
                      <a:avLst/>
                      <a:gdLst>
                        <a:gd name="T0" fmla="*/ 18 w 19"/>
                        <a:gd name="T1" fmla="*/ 35 h 43"/>
                        <a:gd name="T2" fmla="*/ 18 w 19"/>
                        <a:gd name="T3" fmla="*/ 28 h 43"/>
                        <a:gd name="T4" fmla="*/ 18 w 19"/>
                        <a:gd name="T5" fmla="*/ 21 h 43"/>
                        <a:gd name="T6" fmla="*/ 18 w 19"/>
                        <a:gd name="T7" fmla="*/ 14 h 43"/>
                        <a:gd name="T8" fmla="*/ 18 w 19"/>
                        <a:gd name="T9" fmla="*/ 7 h 43"/>
                        <a:gd name="T10" fmla="*/ 12 w 19"/>
                        <a:gd name="T11" fmla="*/ 0 h 43"/>
                        <a:gd name="T12" fmla="*/ 0 w 19"/>
                        <a:gd name="T13" fmla="*/ 0 h 43"/>
                        <a:gd name="T14" fmla="*/ 0 w 19"/>
                        <a:gd name="T15" fmla="*/ 7 h 43"/>
                        <a:gd name="T16" fmla="*/ 6 w 19"/>
                        <a:gd name="T17" fmla="*/ 7 h 43"/>
                        <a:gd name="T18" fmla="*/ 6 w 19"/>
                        <a:gd name="T19" fmla="*/ 14 h 43"/>
                        <a:gd name="T20" fmla="*/ 12 w 19"/>
                        <a:gd name="T21" fmla="*/ 14 h 43"/>
                        <a:gd name="T22" fmla="*/ 12 w 19"/>
                        <a:gd name="T23" fmla="*/ 21 h 43"/>
                        <a:gd name="T24" fmla="*/ 18 w 19"/>
                        <a:gd name="T25" fmla="*/ 21 h 43"/>
                        <a:gd name="T26" fmla="*/ 12 w 19"/>
                        <a:gd name="T27" fmla="*/ 28 h 43"/>
                        <a:gd name="T28" fmla="*/ 18 w 19"/>
                        <a:gd name="T29" fmla="*/ 35 h 43"/>
                        <a:gd name="T30" fmla="*/ 18 w 19"/>
                        <a:gd name="T31" fmla="*/ 42 h 43"/>
                        <a:gd name="T32" fmla="*/ 18 w 19"/>
                        <a:gd name="T33" fmla="*/ 35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9" h="43">
                          <a:moveTo>
                            <a:pt x="18" y="35"/>
                          </a:moveTo>
                          <a:lnTo>
                            <a:pt x="18" y="28"/>
                          </a:lnTo>
                          <a:lnTo>
                            <a:pt x="18" y="21"/>
                          </a:lnTo>
                          <a:lnTo>
                            <a:pt x="18" y="14"/>
                          </a:lnTo>
                          <a:lnTo>
                            <a:pt x="18" y="7"/>
                          </a:lnTo>
                          <a:lnTo>
                            <a:pt x="12" y="0"/>
                          </a:lnTo>
                          <a:lnTo>
                            <a:pt x="0" y="0"/>
                          </a:lnTo>
                          <a:lnTo>
                            <a:pt x="0" y="7"/>
                          </a:lnTo>
                          <a:lnTo>
                            <a:pt x="6" y="7"/>
                          </a:lnTo>
                          <a:lnTo>
                            <a:pt x="6" y="14"/>
                          </a:lnTo>
                          <a:lnTo>
                            <a:pt x="12" y="14"/>
                          </a:lnTo>
                          <a:lnTo>
                            <a:pt x="12" y="21"/>
                          </a:lnTo>
                          <a:lnTo>
                            <a:pt x="18" y="21"/>
                          </a:lnTo>
                          <a:lnTo>
                            <a:pt x="12" y="28"/>
                          </a:lnTo>
                          <a:lnTo>
                            <a:pt x="18" y="35"/>
                          </a:lnTo>
                          <a:lnTo>
                            <a:pt x="18" y="42"/>
                          </a:lnTo>
                          <a:lnTo>
                            <a:pt x="18" y="35"/>
                          </a:lnTo>
                        </a:path>
                      </a:pathLst>
                    </a:custGeom>
                    <a:solidFill>
                      <a:srgbClr val="FF7F3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8567" name="Group 743">
                    <a:extLst>
                      <a:ext uri="{FF2B5EF4-FFF2-40B4-BE49-F238E27FC236}">
                        <a16:creationId xmlns:a16="http://schemas.microsoft.com/office/drawing/2014/main" id="{FE5434E6-4363-7784-CA6F-27E0A5750A7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510" y="2932"/>
                    <a:ext cx="59" cy="89"/>
                    <a:chOff x="2510" y="2932"/>
                    <a:chExt cx="59" cy="89"/>
                  </a:xfrm>
                </p:grpSpPr>
                <p:grpSp>
                  <p:nvGrpSpPr>
                    <p:cNvPr id="78568" name="Group 744">
                      <a:extLst>
                        <a:ext uri="{FF2B5EF4-FFF2-40B4-BE49-F238E27FC236}">
                          <a16:creationId xmlns:a16="http://schemas.microsoft.com/office/drawing/2014/main" id="{EB4D54D2-0647-17E6-8D2A-3651CF9C8CA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26" y="2996"/>
                      <a:ext cx="19" cy="25"/>
                      <a:chOff x="2526" y="2996"/>
                      <a:chExt cx="19" cy="25"/>
                    </a:xfrm>
                  </p:grpSpPr>
                  <p:sp>
                    <p:nvSpPr>
                      <p:cNvPr id="78569" name="Oval 745">
                        <a:extLst>
                          <a:ext uri="{FF2B5EF4-FFF2-40B4-BE49-F238E27FC236}">
                            <a16:creationId xmlns:a16="http://schemas.microsoft.com/office/drawing/2014/main" id="{82BA304D-29FC-93D4-AF77-6499154A9C3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526" y="2996"/>
                        <a:ext cx="16" cy="16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70" name="Freeform 746">
                        <a:extLst>
                          <a:ext uri="{FF2B5EF4-FFF2-40B4-BE49-F238E27FC236}">
                            <a16:creationId xmlns:a16="http://schemas.microsoft.com/office/drawing/2014/main" id="{89280EAE-E696-54FD-888F-8C75B2F1003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26" y="2996"/>
                        <a:ext cx="19" cy="17"/>
                      </a:xfrm>
                      <a:custGeom>
                        <a:avLst/>
                        <a:gdLst>
                          <a:gd name="T0" fmla="*/ 0 w 19"/>
                          <a:gd name="T1" fmla="*/ 16 h 17"/>
                          <a:gd name="T2" fmla="*/ 0 w 19"/>
                          <a:gd name="T3" fmla="*/ 0 h 17"/>
                          <a:gd name="T4" fmla="*/ 6 w 19"/>
                          <a:gd name="T5" fmla="*/ 0 h 17"/>
                          <a:gd name="T6" fmla="*/ 12 w 19"/>
                          <a:gd name="T7" fmla="*/ 0 h 17"/>
                          <a:gd name="T8" fmla="*/ 18 w 19"/>
                          <a:gd name="T9" fmla="*/ 0 h 17"/>
                          <a:gd name="T10" fmla="*/ 18 w 19"/>
                          <a:gd name="T11" fmla="*/ 16 h 17"/>
                          <a:gd name="T12" fmla="*/ 12 w 19"/>
                          <a:gd name="T13" fmla="*/ 16 h 17"/>
                          <a:gd name="T14" fmla="*/ 6 w 19"/>
                          <a:gd name="T15" fmla="*/ 16 h 17"/>
                          <a:gd name="T16" fmla="*/ 0 w 19"/>
                          <a:gd name="T17" fmla="*/ 16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9" h="17">
                            <a:moveTo>
                              <a:pt x="0" y="16"/>
                            </a:moveTo>
                            <a:lnTo>
                              <a:pt x="0" y="0"/>
                            </a:lnTo>
                            <a:lnTo>
                              <a:pt x="6" y="0"/>
                            </a:lnTo>
                            <a:lnTo>
                              <a:pt x="12" y="0"/>
                            </a:lnTo>
                            <a:lnTo>
                              <a:pt x="18" y="0"/>
                            </a:lnTo>
                            <a:lnTo>
                              <a:pt x="18" y="16"/>
                            </a:lnTo>
                            <a:lnTo>
                              <a:pt x="12" y="16"/>
                            </a:lnTo>
                            <a:lnTo>
                              <a:pt x="6" y="16"/>
                            </a:lnTo>
                            <a:lnTo>
                              <a:pt x="0" y="16"/>
                            </a:lnTo>
                          </a:path>
                        </a:pathLst>
                      </a:cu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71" name="Freeform 747">
                        <a:extLst>
                          <a:ext uri="{FF2B5EF4-FFF2-40B4-BE49-F238E27FC236}">
                            <a16:creationId xmlns:a16="http://schemas.microsoft.com/office/drawing/2014/main" id="{D7315D6F-7CEC-369E-71B3-84A02F9891E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26" y="2996"/>
                        <a:ext cx="19" cy="17"/>
                      </a:xfrm>
                      <a:custGeom>
                        <a:avLst/>
                        <a:gdLst>
                          <a:gd name="T0" fmla="*/ 0 w 19"/>
                          <a:gd name="T1" fmla="*/ 16 h 17"/>
                          <a:gd name="T2" fmla="*/ 0 w 19"/>
                          <a:gd name="T3" fmla="*/ 0 h 17"/>
                          <a:gd name="T4" fmla="*/ 6 w 19"/>
                          <a:gd name="T5" fmla="*/ 0 h 17"/>
                          <a:gd name="T6" fmla="*/ 12 w 19"/>
                          <a:gd name="T7" fmla="*/ 0 h 17"/>
                          <a:gd name="T8" fmla="*/ 18 w 19"/>
                          <a:gd name="T9" fmla="*/ 0 h 17"/>
                          <a:gd name="T10" fmla="*/ 18 w 19"/>
                          <a:gd name="T11" fmla="*/ 16 h 17"/>
                          <a:gd name="T12" fmla="*/ 12 w 19"/>
                          <a:gd name="T13" fmla="*/ 16 h 17"/>
                          <a:gd name="T14" fmla="*/ 6 w 19"/>
                          <a:gd name="T15" fmla="*/ 16 h 17"/>
                          <a:gd name="T16" fmla="*/ 0 w 19"/>
                          <a:gd name="T17" fmla="*/ 16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9" h="17">
                            <a:moveTo>
                              <a:pt x="0" y="16"/>
                            </a:moveTo>
                            <a:lnTo>
                              <a:pt x="0" y="0"/>
                            </a:lnTo>
                            <a:lnTo>
                              <a:pt x="6" y="0"/>
                            </a:lnTo>
                            <a:lnTo>
                              <a:pt x="12" y="0"/>
                            </a:lnTo>
                            <a:lnTo>
                              <a:pt x="18" y="0"/>
                            </a:lnTo>
                            <a:lnTo>
                              <a:pt x="18" y="16"/>
                            </a:lnTo>
                            <a:lnTo>
                              <a:pt x="12" y="16"/>
                            </a:lnTo>
                            <a:lnTo>
                              <a:pt x="6" y="16"/>
                            </a:lnTo>
                            <a:lnTo>
                              <a:pt x="0" y="16"/>
                            </a:lnTo>
                          </a:path>
                        </a:pathLst>
                      </a:cu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72" name="Freeform 748">
                        <a:extLst>
                          <a:ext uri="{FF2B5EF4-FFF2-40B4-BE49-F238E27FC236}">
                            <a16:creationId xmlns:a16="http://schemas.microsoft.com/office/drawing/2014/main" id="{9747A44A-397B-138E-9767-97882F0C5B1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26" y="3004"/>
                        <a:ext cx="19" cy="17"/>
                      </a:xfrm>
                      <a:custGeom>
                        <a:avLst/>
                        <a:gdLst>
                          <a:gd name="T0" fmla="*/ 0 w 19"/>
                          <a:gd name="T1" fmla="*/ 0 h 17"/>
                          <a:gd name="T2" fmla="*/ 0 w 19"/>
                          <a:gd name="T3" fmla="*/ 0 h 17"/>
                          <a:gd name="T4" fmla="*/ 6 w 19"/>
                          <a:gd name="T5" fmla="*/ 0 h 17"/>
                          <a:gd name="T6" fmla="*/ 12 w 19"/>
                          <a:gd name="T7" fmla="*/ 0 h 17"/>
                          <a:gd name="T8" fmla="*/ 18 w 19"/>
                          <a:gd name="T9" fmla="*/ 0 h 17"/>
                          <a:gd name="T10" fmla="*/ 12 w 19"/>
                          <a:gd name="T11" fmla="*/ 0 h 17"/>
                          <a:gd name="T12" fmla="*/ 12 w 19"/>
                          <a:gd name="T13" fmla="*/ 16 h 17"/>
                          <a:gd name="T14" fmla="*/ 6 w 19"/>
                          <a:gd name="T15" fmla="*/ 16 h 17"/>
                          <a:gd name="T16" fmla="*/ 0 w 19"/>
                          <a:gd name="T17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9" h="17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6" y="0"/>
                            </a:lnTo>
                            <a:lnTo>
                              <a:pt x="12" y="0"/>
                            </a:lnTo>
                            <a:lnTo>
                              <a:pt x="18" y="0"/>
                            </a:lnTo>
                            <a:lnTo>
                              <a:pt x="12" y="0"/>
                            </a:lnTo>
                            <a:lnTo>
                              <a:pt x="12" y="16"/>
                            </a:lnTo>
                            <a:lnTo>
                              <a:pt x="6" y="16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FF001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73" name="Freeform 749">
                        <a:extLst>
                          <a:ext uri="{FF2B5EF4-FFF2-40B4-BE49-F238E27FC236}">
                            <a16:creationId xmlns:a16="http://schemas.microsoft.com/office/drawing/2014/main" id="{92BA26FF-039F-4F31-50E0-196E18F0C54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26" y="3004"/>
                        <a:ext cx="19" cy="17"/>
                      </a:xfrm>
                      <a:custGeom>
                        <a:avLst/>
                        <a:gdLst>
                          <a:gd name="T0" fmla="*/ 0 w 19"/>
                          <a:gd name="T1" fmla="*/ 0 h 17"/>
                          <a:gd name="T2" fmla="*/ 6 w 19"/>
                          <a:gd name="T3" fmla="*/ 0 h 17"/>
                          <a:gd name="T4" fmla="*/ 12 w 19"/>
                          <a:gd name="T5" fmla="*/ 0 h 17"/>
                          <a:gd name="T6" fmla="*/ 18 w 19"/>
                          <a:gd name="T7" fmla="*/ 0 h 17"/>
                          <a:gd name="T8" fmla="*/ 12 w 19"/>
                          <a:gd name="T9" fmla="*/ 0 h 17"/>
                          <a:gd name="T10" fmla="*/ 12 w 19"/>
                          <a:gd name="T11" fmla="*/ 16 h 17"/>
                          <a:gd name="T12" fmla="*/ 6 w 19"/>
                          <a:gd name="T13" fmla="*/ 16 h 17"/>
                          <a:gd name="T14" fmla="*/ 0 w 19"/>
                          <a:gd name="T15" fmla="*/ 0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9" h="17">
                            <a:moveTo>
                              <a:pt x="0" y="0"/>
                            </a:moveTo>
                            <a:lnTo>
                              <a:pt x="6" y="0"/>
                            </a:lnTo>
                            <a:lnTo>
                              <a:pt x="12" y="0"/>
                            </a:lnTo>
                            <a:lnTo>
                              <a:pt x="18" y="0"/>
                            </a:lnTo>
                            <a:lnTo>
                              <a:pt x="12" y="0"/>
                            </a:lnTo>
                            <a:lnTo>
                              <a:pt x="12" y="16"/>
                            </a:lnTo>
                            <a:lnTo>
                              <a:pt x="6" y="16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FF001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grpSp>
                  <p:nvGrpSpPr>
                    <p:cNvPr id="78574" name="Group 750">
                      <a:extLst>
                        <a:ext uri="{FF2B5EF4-FFF2-40B4-BE49-F238E27FC236}">
                          <a16:creationId xmlns:a16="http://schemas.microsoft.com/office/drawing/2014/main" id="{B20DB675-419F-6075-59F4-DE7D4FF72F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10" y="2932"/>
                      <a:ext cx="59" cy="41"/>
                      <a:chOff x="2510" y="2932"/>
                      <a:chExt cx="59" cy="41"/>
                    </a:xfrm>
                  </p:grpSpPr>
                  <p:grpSp>
                    <p:nvGrpSpPr>
                      <p:cNvPr id="78575" name="Group 751">
                        <a:extLst>
                          <a:ext uri="{FF2B5EF4-FFF2-40B4-BE49-F238E27FC236}">
                            <a16:creationId xmlns:a16="http://schemas.microsoft.com/office/drawing/2014/main" id="{2202717C-54E1-AACE-3001-6532760ACD0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10" y="2932"/>
                        <a:ext cx="19" cy="33"/>
                        <a:chOff x="2510" y="2932"/>
                        <a:chExt cx="19" cy="33"/>
                      </a:xfrm>
                    </p:grpSpPr>
                    <p:sp>
                      <p:nvSpPr>
                        <p:cNvPr id="78576" name="Freeform 752">
                          <a:extLst>
                            <a:ext uri="{FF2B5EF4-FFF2-40B4-BE49-F238E27FC236}">
                              <a16:creationId xmlns:a16="http://schemas.microsoft.com/office/drawing/2014/main" id="{33FA693F-610F-819D-6D15-B1F2B79BB32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10" y="2932"/>
                          <a:ext cx="19" cy="17"/>
                        </a:xfrm>
                        <a:custGeom>
                          <a:avLst/>
                          <a:gdLst>
                            <a:gd name="T0" fmla="*/ 0 w 19"/>
                            <a:gd name="T1" fmla="*/ 8 h 17"/>
                            <a:gd name="T2" fmla="*/ 6 w 19"/>
                            <a:gd name="T3" fmla="*/ 0 h 17"/>
                            <a:gd name="T4" fmla="*/ 12 w 19"/>
                            <a:gd name="T5" fmla="*/ 0 h 17"/>
                            <a:gd name="T6" fmla="*/ 12 w 19"/>
                            <a:gd name="T7" fmla="*/ 8 h 17"/>
                            <a:gd name="T8" fmla="*/ 18 w 19"/>
                            <a:gd name="T9" fmla="*/ 8 h 17"/>
                            <a:gd name="T10" fmla="*/ 18 w 19"/>
                            <a:gd name="T11" fmla="*/ 16 h 17"/>
                            <a:gd name="T12" fmla="*/ 12 w 19"/>
                            <a:gd name="T13" fmla="*/ 8 h 17"/>
                            <a:gd name="T14" fmla="*/ 6 w 19"/>
                            <a:gd name="T15" fmla="*/ 0 h 17"/>
                            <a:gd name="T16" fmla="*/ 6 w 19"/>
                            <a:gd name="T17" fmla="*/ 8 h 17"/>
                            <a:gd name="T18" fmla="*/ 0 w 19"/>
                            <a:gd name="T19" fmla="*/ 8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9" h="17">
                              <a:moveTo>
                                <a:pt x="0" y="8"/>
                              </a:moveTo>
                              <a:lnTo>
                                <a:pt x="6" y="0"/>
                              </a:lnTo>
                              <a:lnTo>
                                <a:pt x="12" y="0"/>
                              </a:lnTo>
                              <a:lnTo>
                                <a:pt x="12" y="8"/>
                              </a:lnTo>
                              <a:lnTo>
                                <a:pt x="18" y="8"/>
                              </a:lnTo>
                              <a:lnTo>
                                <a:pt x="18" y="16"/>
                              </a:lnTo>
                              <a:lnTo>
                                <a:pt x="12" y="8"/>
                              </a:lnTo>
                              <a:lnTo>
                                <a:pt x="6" y="0"/>
                              </a:lnTo>
                              <a:lnTo>
                                <a:pt x="6" y="8"/>
                              </a:lnTo>
                              <a:lnTo>
                                <a:pt x="0" y="8"/>
                              </a:lnTo>
                            </a:path>
                          </a:pathLst>
                        </a:cu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577" name="Freeform 753">
                          <a:extLst>
                            <a:ext uri="{FF2B5EF4-FFF2-40B4-BE49-F238E27FC236}">
                              <a16:creationId xmlns:a16="http://schemas.microsoft.com/office/drawing/2014/main" id="{A99AA865-8D85-6384-A5AB-8EA84E16E42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10" y="2932"/>
                          <a:ext cx="19" cy="17"/>
                        </a:xfrm>
                        <a:custGeom>
                          <a:avLst/>
                          <a:gdLst>
                            <a:gd name="T0" fmla="*/ 0 w 19"/>
                            <a:gd name="T1" fmla="*/ 8 h 17"/>
                            <a:gd name="T2" fmla="*/ 6 w 19"/>
                            <a:gd name="T3" fmla="*/ 0 h 17"/>
                            <a:gd name="T4" fmla="*/ 12 w 19"/>
                            <a:gd name="T5" fmla="*/ 0 h 17"/>
                            <a:gd name="T6" fmla="*/ 12 w 19"/>
                            <a:gd name="T7" fmla="*/ 8 h 17"/>
                            <a:gd name="T8" fmla="*/ 18 w 19"/>
                            <a:gd name="T9" fmla="*/ 8 h 17"/>
                            <a:gd name="T10" fmla="*/ 18 w 19"/>
                            <a:gd name="T11" fmla="*/ 16 h 17"/>
                            <a:gd name="T12" fmla="*/ 12 w 19"/>
                            <a:gd name="T13" fmla="*/ 8 h 17"/>
                            <a:gd name="T14" fmla="*/ 6 w 19"/>
                            <a:gd name="T15" fmla="*/ 0 h 17"/>
                            <a:gd name="T16" fmla="*/ 6 w 19"/>
                            <a:gd name="T17" fmla="*/ 8 h 17"/>
                            <a:gd name="T18" fmla="*/ 0 w 19"/>
                            <a:gd name="T19" fmla="*/ 8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9" h="17">
                              <a:moveTo>
                                <a:pt x="0" y="8"/>
                              </a:moveTo>
                              <a:lnTo>
                                <a:pt x="6" y="0"/>
                              </a:lnTo>
                              <a:lnTo>
                                <a:pt x="12" y="0"/>
                              </a:lnTo>
                              <a:lnTo>
                                <a:pt x="12" y="8"/>
                              </a:lnTo>
                              <a:lnTo>
                                <a:pt x="18" y="8"/>
                              </a:lnTo>
                              <a:lnTo>
                                <a:pt x="18" y="16"/>
                              </a:lnTo>
                              <a:lnTo>
                                <a:pt x="12" y="8"/>
                              </a:lnTo>
                              <a:lnTo>
                                <a:pt x="6" y="0"/>
                              </a:lnTo>
                              <a:lnTo>
                                <a:pt x="6" y="8"/>
                              </a:lnTo>
                              <a:lnTo>
                                <a:pt x="0" y="8"/>
                              </a:lnTo>
                            </a:path>
                          </a:pathLst>
                        </a:cu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578" name="Freeform 754">
                          <a:extLst>
                            <a:ext uri="{FF2B5EF4-FFF2-40B4-BE49-F238E27FC236}">
                              <a16:creationId xmlns:a16="http://schemas.microsoft.com/office/drawing/2014/main" id="{5B9B4105-7290-806A-7DE9-BDFD17F5BFA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10" y="2948"/>
                          <a:ext cx="19" cy="17"/>
                        </a:xfrm>
                        <a:custGeom>
                          <a:avLst/>
                          <a:gdLst>
                            <a:gd name="T0" fmla="*/ 0 w 19"/>
                            <a:gd name="T1" fmla="*/ 0 h 17"/>
                            <a:gd name="T2" fmla="*/ 0 w 19"/>
                            <a:gd name="T3" fmla="*/ 0 h 17"/>
                            <a:gd name="T4" fmla="*/ 6 w 19"/>
                            <a:gd name="T5" fmla="*/ 0 h 17"/>
                            <a:gd name="T6" fmla="*/ 12 w 19"/>
                            <a:gd name="T7" fmla="*/ 0 h 17"/>
                            <a:gd name="T8" fmla="*/ 18 w 19"/>
                            <a:gd name="T9" fmla="*/ 0 h 17"/>
                            <a:gd name="T10" fmla="*/ 18 w 19"/>
                            <a:gd name="T11" fmla="*/ 16 h 17"/>
                            <a:gd name="T12" fmla="*/ 12 w 19"/>
                            <a:gd name="T13" fmla="*/ 16 h 17"/>
                            <a:gd name="T14" fmla="*/ 12 w 19"/>
                            <a:gd name="T15" fmla="*/ 0 h 17"/>
                            <a:gd name="T16" fmla="*/ 6 w 19"/>
                            <a:gd name="T17" fmla="*/ 0 h 17"/>
                            <a:gd name="T18" fmla="*/ 0 w 19"/>
                            <a:gd name="T19" fmla="*/ 0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9" h="17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lnTo>
                                <a:pt x="6" y="0"/>
                              </a:lnTo>
                              <a:lnTo>
                                <a:pt x="12" y="0"/>
                              </a:lnTo>
                              <a:lnTo>
                                <a:pt x="18" y="0"/>
                              </a:lnTo>
                              <a:lnTo>
                                <a:pt x="18" y="16"/>
                              </a:lnTo>
                              <a:lnTo>
                                <a:pt x="12" y="16"/>
                              </a:lnTo>
                              <a:lnTo>
                                <a:pt x="12" y="0"/>
                              </a:lnTo>
                              <a:lnTo>
                                <a:pt x="6" y="0"/>
                              </a:lnTo>
                              <a:lnTo>
                                <a:pt x="0" y="0"/>
                              </a:lnTo>
                            </a:path>
                          </a:pathLst>
                        </a:cu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579" name="Freeform 755">
                          <a:extLst>
                            <a:ext uri="{FF2B5EF4-FFF2-40B4-BE49-F238E27FC236}">
                              <a16:creationId xmlns:a16="http://schemas.microsoft.com/office/drawing/2014/main" id="{2C516C9E-B676-E987-F112-E56907F39D2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10" y="2948"/>
                          <a:ext cx="19" cy="17"/>
                        </a:xfrm>
                        <a:custGeom>
                          <a:avLst/>
                          <a:gdLst>
                            <a:gd name="T0" fmla="*/ 0 w 19"/>
                            <a:gd name="T1" fmla="*/ 0 h 17"/>
                            <a:gd name="T2" fmla="*/ 6 w 19"/>
                            <a:gd name="T3" fmla="*/ 0 h 17"/>
                            <a:gd name="T4" fmla="*/ 12 w 19"/>
                            <a:gd name="T5" fmla="*/ 0 h 17"/>
                            <a:gd name="T6" fmla="*/ 18 w 19"/>
                            <a:gd name="T7" fmla="*/ 0 h 17"/>
                            <a:gd name="T8" fmla="*/ 18 w 19"/>
                            <a:gd name="T9" fmla="*/ 16 h 17"/>
                            <a:gd name="T10" fmla="*/ 12 w 19"/>
                            <a:gd name="T11" fmla="*/ 16 h 17"/>
                            <a:gd name="T12" fmla="*/ 12 w 19"/>
                            <a:gd name="T13" fmla="*/ 0 h 17"/>
                            <a:gd name="T14" fmla="*/ 6 w 19"/>
                            <a:gd name="T15" fmla="*/ 0 h 17"/>
                            <a:gd name="T16" fmla="*/ 0 w 19"/>
                            <a:gd name="T17" fmla="*/ 0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19" h="17">
                              <a:moveTo>
                                <a:pt x="0" y="0"/>
                              </a:moveTo>
                              <a:lnTo>
                                <a:pt x="6" y="0"/>
                              </a:lnTo>
                              <a:lnTo>
                                <a:pt x="12" y="0"/>
                              </a:lnTo>
                              <a:lnTo>
                                <a:pt x="18" y="0"/>
                              </a:lnTo>
                              <a:lnTo>
                                <a:pt x="18" y="16"/>
                              </a:lnTo>
                              <a:lnTo>
                                <a:pt x="12" y="16"/>
                              </a:lnTo>
                              <a:lnTo>
                                <a:pt x="12" y="0"/>
                              </a:lnTo>
                              <a:lnTo>
                                <a:pt x="6" y="0"/>
                              </a:lnTo>
                              <a:lnTo>
                                <a:pt x="0" y="0"/>
                              </a:lnTo>
                            </a:path>
                          </a:pathLst>
                        </a:cu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580" name="Freeform 756">
                          <a:extLst>
                            <a:ext uri="{FF2B5EF4-FFF2-40B4-BE49-F238E27FC236}">
                              <a16:creationId xmlns:a16="http://schemas.microsoft.com/office/drawing/2014/main" id="{3BAC083B-B083-39ED-F9F1-26B3257A336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10" y="2948"/>
                          <a:ext cx="17" cy="17"/>
                        </a:xfrm>
                        <a:custGeom>
                          <a:avLst/>
                          <a:gdLst>
                            <a:gd name="T0" fmla="*/ 0 w 17"/>
                            <a:gd name="T1" fmla="*/ 0 h 17"/>
                            <a:gd name="T2" fmla="*/ 8 w 17"/>
                            <a:gd name="T3" fmla="*/ 0 h 17"/>
                            <a:gd name="T4" fmla="*/ 8 w 17"/>
                            <a:gd name="T5" fmla="*/ 16 h 17"/>
                            <a:gd name="T6" fmla="*/ 16 w 17"/>
                            <a:gd name="T7" fmla="*/ 16 h 17"/>
                            <a:gd name="T8" fmla="*/ 8 w 17"/>
                            <a:gd name="T9" fmla="*/ 16 h 17"/>
                            <a:gd name="T10" fmla="*/ 0 w 17"/>
                            <a:gd name="T11" fmla="*/ 0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7" h="17">
                              <a:moveTo>
                                <a:pt x="0" y="0"/>
                              </a:moveTo>
                              <a:lnTo>
                                <a:pt x="8" y="0"/>
                              </a:lnTo>
                              <a:lnTo>
                                <a:pt x="8" y="16"/>
                              </a:lnTo>
                              <a:lnTo>
                                <a:pt x="16" y="16"/>
                              </a:lnTo>
                              <a:lnTo>
                                <a:pt x="8" y="16"/>
                              </a:lnTo>
                              <a:lnTo>
                                <a:pt x="0" y="0"/>
                              </a:lnTo>
                            </a:path>
                          </a:pathLst>
                        </a:cu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581" name="Freeform 757">
                          <a:extLst>
                            <a:ext uri="{FF2B5EF4-FFF2-40B4-BE49-F238E27FC236}">
                              <a16:creationId xmlns:a16="http://schemas.microsoft.com/office/drawing/2014/main" id="{609FED70-7F46-F1E8-F83F-A4D30A4DD2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10" y="2948"/>
                          <a:ext cx="17" cy="17"/>
                        </a:xfrm>
                        <a:custGeom>
                          <a:avLst/>
                          <a:gdLst>
                            <a:gd name="T0" fmla="*/ 0 w 17"/>
                            <a:gd name="T1" fmla="*/ 0 h 17"/>
                            <a:gd name="T2" fmla="*/ 8 w 17"/>
                            <a:gd name="T3" fmla="*/ 0 h 17"/>
                            <a:gd name="T4" fmla="*/ 8 w 17"/>
                            <a:gd name="T5" fmla="*/ 16 h 17"/>
                            <a:gd name="T6" fmla="*/ 16 w 17"/>
                            <a:gd name="T7" fmla="*/ 16 h 17"/>
                            <a:gd name="T8" fmla="*/ 8 w 17"/>
                            <a:gd name="T9" fmla="*/ 16 h 17"/>
                            <a:gd name="T10" fmla="*/ 0 w 17"/>
                            <a:gd name="T11" fmla="*/ 0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7" h="17">
                              <a:moveTo>
                                <a:pt x="0" y="0"/>
                              </a:moveTo>
                              <a:lnTo>
                                <a:pt x="8" y="0"/>
                              </a:lnTo>
                              <a:lnTo>
                                <a:pt x="8" y="16"/>
                              </a:lnTo>
                              <a:lnTo>
                                <a:pt x="16" y="16"/>
                              </a:lnTo>
                              <a:lnTo>
                                <a:pt x="8" y="16"/>
                              </a:lnTo>
                              <a:lnTo>
                                <a:pt x="0" y="0"/>
                              </a:lnTo>
                            </a:path>
                          </a:pathLst>
                        </a:cu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582" name="Group 758">
                        <a:extLst>
                          <a:ext uri="{FF2B5EF4-FFF2-40B4-BE49-F238E27FC236}">
                            <a16:creationId xmlns:a16="http://schemas.microsoft.com/office/drawing/2014/main" id="{E7793ABB-83A1-32DC-A9B2-BEB7E2BAA1E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50" y="2948"/>
                        <a:ext cx="19" cy="25"/>
                        <a:chOff x="2550" y="2948"/>
                        <a:chExt cx="19" cy="25"/>
                      </a:xfrm>
                    </p:grpSpPr>
                    <p:sp>
                      <p:nvSpPr>
                        <p:cNvPr id="78583" name="Freeform 759">
                          <a:extLst>
                            <a:ext uri="{FF2B5EF4-FFF2-40B4-BE49-F238E27FC236}">
                              <a16:creationId xmlns:a16="http://schemas.microsoft.com/office/drawing/2014/main" id="{88C1D093-BA38-BBA9-AC14-D986BB6B277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50" y="2948"/>
                          <a:ext cx="19" cy="17"/>
                        </a:xfrm>
                        <a:custGeom>
                          <a:avLst/>
                          <a:gdLst>
                            <a:gd name="T0" fmla="*/ 0 w 19"/>
                            <a:gd name="T1" fmla="*/ 16 h 17"/>
                            <a:gd name="T2" fmla="*/ 0 w 19"/>
                            <a:gd name="T3" fmla="*/ 16 h 17"/>
                            <a:gd name="T4" fmla="*/ 0 w 19"/>
                            <a:gd name="T5" fmla="*/ 0 h 17"/>
                            <a:gd name="T6" fmla="*/ 6 w 19"/>
                            <a:gd name="T7" fmla="*/ 0 h 17"/>
                            <a:gd name="T8" fmla="*/ 12 w 19"/>
                            <a:gd name="T9" fmla="*/ 0 h 17"/>
                            <a:gd name="T10" fmla="*/ 18 w 19"/>
                            <a:gd name="T11" fmla="*/ 0 h 17"/>
                            <a:gd name="T12" fmla="*/ 12 w 19"/>
                            <a:gd name="T13" fmla="*/ 0 h 17"/>
                            <a:gd name="T14" fmla="*/ 6 w 19"/>
                            <a:gd name="T15" fmla="*/ 0 h 17"/>
                            <a:gd name="T16" fmla="*/ 0 w 19"/>
                            <a:gd name="T17" fmla="*/ 0 h 17"/>
                            <a:gd name="T18" fmla="*/ 0 w 19"/>
                            <a:gd name="T19" fmla="*/ 16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9" h="17">
                              <a:moveTo>
                                <a:pt x="0" y="16"/>
                              </a:moveTo>
                              <a:lnTo>
                                <a:pt x="0" y="16"/>
                              </a:lnTo>
                              <a:lnTo>
                                <a:pt x="0" y="0"/>
                              </a:lnTo>
                              <a:lnTo>
                                <a:pt x="6" y="0"/>
                              </a:lnTo>
                              <a:lnTo>
                                <a:pt x="12" y="0"/>
                              </a:lnTo>
                              <a:lnTo>
                                <a:pt x="18" y="0"/>
                              </a:lnTo>
                              <a:lnTo>
                                <a:pt x="12" y="0"/>
                              </a:lnTo>
                              <a:lnTo>
                                <a:pt x="6" y="0"/>
                              </a:lnTo>
                              <a:lnTo>
                                <a:pt x="0" y="0"/>
                              </a:lnTo>
                              <a:lnTo>
                                <a:pt x="0" y="16"/>
                              </a:lnTo>
                            </a:path>
                          </a:pathLst>
                        </a:cu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584" name="Freeform 760">
                          <a:extLst>
                            <a:ext uri="{FF2B5EF4-FFF2-40B4-BE49-F238E27FC236}">
                              <a16:creationId xmlns:a16="http://schemas.microsoft.com/office/drawing/2014/main" id="{BDC90533-D982-88E6-1050-358FDC36634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50" y="2948"/>
                          <a:ext cx="19" cy="17"/>
                        </a:xfrm>
                        <a:custGeom>
                          <a:avLst/>
                          <a:gdLst>
                            <a:gd name="T0" fmla="*/ 0 w 19"/>
                            <a:gd name="T1" fmla="*/ 16 h 17"/>
                            <a:gd name="T2" fmla="*/ 0 w 19"/>
                            <a:gd name="T3" fmla="*/ 0 h 17"/>
                            <a:gd name="T4" fmla="*/ 6 w 19"/>
                            <a:gd name="T5" fmla="*/ 0 h 17"/>
                            <a:gd name="T6" fmla="*/ 12 w 19"/>
                            <a:gd name="T7" fmla="*/ 0 h 17"/>
                            <a:gd name="T8" fmla="*/ 18 w 19"/>
                            <a:gd name="T9" fmla="*/ 0 h 17"/>
                            <a:gd name="T10" fmla="*/ 12 w 19"/>
                            <a:gd name="T11" fmla="*/ 0 h 17"/>
                            <a:gd name="T12" fmla="*/ 6 w 19"/>
                            <a:gd name="T13" fmla="*/ 0 h 17"/>
                            <a:gd name="T14" fmla="*/ 0 w 19"/>
                            <a:gd name="T15" fmla="*/ 0 h 17"/>
                            <a:gd name="T16" fmla="*/ 0 w 19"/>
                            <a:gd name="T17" fmla="*/ 16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19" h="17">
                              <a:moveTo>
                                <a:pt x="0" y="16"/>
                              </a:moveTo>
                              <a:lnTo>
                                <a:pt x="0" y="0"/>
                              </a:lnTo>
                              <a:lnTo>
                                <a:pt x="6" y="0"/>
                              </a:lnTo>
                              <a:lnTo>
                                <a:pt x="12" y="0"/>
                              </a:lnTo>
                              <a:lnTo>
                                <a:pt x="18" y="0"/>
                              </a:lnTo>
                              <a:lnTo>
                                <a:pt x="12" y="0"/>
                              </a:lnTo>
                              <a:lnTo>
                                <a:pt x="6" y="0"/>
                              </a:lnTo>
                              <a:lnTo>
                                <a:pt x="0" y="0"/>
                              </a:lnTo>
                              <a:lnTo>
                                <a:pt x="0" y="16"/>
                              </a:lnTo>
                            </a:path>
                          </a:pathLst>
                        </a:cu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585" name="Freeform 761">
                          <a:extLst>
                            <a:ext uri="{FF2B5EF4-FFF2-40B4-BE49-F238E27FC236}">
                              <a16:creationId xmlns:a16="http://schemas.microsoft.com/office/drawing/2014/main" id="{9414E9D9-EAB0-4012-6D06-27FF89CE073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50" y="2956"/>
                          <a:ext cx="19" cy="17"/>
                        </a:xfrm>
                        <a:custGeom>
                          <a:avLst/>
                          <a:gdLst>
                            <a:gd name="T0" fmla="*/ 0 w 19"/>
                            <a:gd name="T1" fmla="*/ 0 h 17"/>
                            <a:gd name="T2" fmla="*/ 0 w 19"/>
                            <a:gd name="T3" fmla="*/ 0 h 17"/>
                            <a:gd name="T4" fmla="*/ 6 w 19"/>
                            <a:gd name="T5" fmla="*/ 0 h 17"/>
                            <a:gd name="T6" fmla="*/ 12 w 19"/>
                            <a:gd name="T7" fmla="*/ 0 h 17"/>
                            <a:gd name="T8" fmla="*/ 18 w 19"/>
                            <a:gd name="T9" fmla="*/ 0 h 17"/>
                            <a:gd name="T10" fmla="*/ 18 w 19"/>
                            <a:gd name="T11" fmla="*/ 16 h 17"/>
                            <a:gd name="T12" fmla="*/ 18 w 19"/>
                            <a:gd name="T13" fmla="*/ 0 h 17"/>
                            <a:gd name="T14" fmla="*/ 12 w 19"/>
                            <a:gd name="T15" fmla="*/ 0 h 17"/>
                            <a:gd name="T16" fmla="*/ 6 w 19"/>
                            <a:gd name="T17" fmla="*/ 0 h 17"/>
                            <a:gd name="T18" fmla="*/ 0 w 19"/>
                            <a:gd name="T19" fmla="*/ 0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9" h="17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lnTo>
                                <a:pt x="6" y="0"/>
                              </a:lnTo>
                              <a:lnTo>
                                <a:pt x="12" y="0"/>
                              </a:lnTo>
                              <a:lnTo>
                                <a:pt x="18" y="0"/>
                              </a:lnTo>
                              <a:lnTo>
                                <a:pt x="18" y="16"/>
                              </a:lnTo>
                              <a:lnTo>
                                <a:pt x="18" y="0"/>
                              </a:lnTo>
                              <a:lnTo>
                                <a:pt x="12" y="0"/>
                              </a:lnTo>
                              <a:lnTo>
                                <a:pt x="6" y="0"/>
                              </a:lnTo>
                              <a:lnTo>
                                <a:pt x="0" y="0"/>
                              </a:lnTo>
                            </a:path>
                          </a:pathLst>
                        </a:cu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586" name="Freeform 762">
                          <a:extLst>
                            <a:ext uri="{FF2B5EF4-FFF2-40B4-BE49-F238E27FC236}">
                              <a16:creationId xmlns:a16="http://schemas.microsoft.com/office/drawing/2014/main" id="{4E78C302-D6E0-F3A2-0359-14763233178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50" y="2956"/>
                          <a:ext cx="19" cy="17"/>
                        </a:xfrm>
                        <a:custGeom>
                          <a:avLst/>
                          <a:gdLst>
                            <a:gd name="T0" fmla="*/ 0 w 19"/>
                            <a:gd name="T1" fmla="*/ 0 h 17"/>
                            <a:gd name="T2" fmla="*/ 6 w 19"/>
                            <a:gd name="T3" fmla="*/ 0 h 17"/>
                            <a:gd name="T4" fmla="*/ 12 w 19"/>
                            <a:gd name="T5" fmla="*/ 0 h 17"/>
                            <a:gd name="T6" fmla="*/ 18 w 19"/>
                            <a:gd name="T7" fmla="*/ 0 h 17"/>
                            <a:gd name="T8" fmla="*/ 18 w 19"/>
                            <a:gd name="T9" fmla="*/ 16 h 17"/>
                            <a:gd name="T10" fmla="*/ 18 w 19"/>
                            <a:gd name="T11" fmla="*/ 0 h 17"/>
                            <a:gd name="T12" fmla="*/ 12 w 19"/>
                            <a:gd name="T13" fmla="*/ 0 h 17"/>
                            <a:gd name="T14" fmla="*/ 6 w 19"/>
                            <a:gd name="T15" fmla="*/ 0 h 17"/>
                            <a:gd name="T16" fmla="*/ 0 w 19"/>
                            <a:gd name="T17" fmla="*/ 0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19" h="17">
                              <a:moveTo>
                                <a:pt x="0" y="0"/>
                              </a:moveTo>
                              <a:lnTo>
                                <a:pt x="6" y="0"/>
                              </a:lnTo>
                              <a:lnTo>
                                <a:pt x="12" y="0"/>
                              </a:lnTo>
                              <a:lnTo>
                                <a:pt x="18" y="0"/>
                              </a:lnTo>
                              <a:lnTo>
                                <a:pt x="18" y="16"/>
                              </a:lnTo>
                              <a:lnTo>
                                <a:pt x="18" y="0"/>
                              </a:lnTo>
                              <a:lnTo>
                                <a:pt x="12" y="0"/>
                              </a:lnTo>
                              <a:lnTo>
                                <a:pt x="6" y="0"/>
                              </a:lnTo>
                              <a:lnTo>
                                <a:pt x="0" y="0"/>
                              </a:lnTo>
                            </a:path>
                          </a:pathLst>
                        </a:cu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587" name="Freeform 763">
                          <a:extLst>
                            <a:ext uri="{FF2B5EF4-FFF2-40B4-BE49-F238E27FC236}">
                              <a16:creationId xmlns:a16="http://schemas.microsoft.com/office/drawing/2014/main" id="{CC264278-3080-E8B1-C47E-B71E83EEC42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50" y="2956"/>
                          <a:ext cx="1" cy="17"/>
                        </a:xfrm>
                        <a:custGeom>
                          <a:avLst/>
                          <a:gdLst>
                            <a:gd name="T0" fmla="*/ 0 w 1"/>
                            <a:gd name="T1" fmla="*/ 0 h 17"/>
                            <a:gd name="T2" fmla="*/ 0 w 1"/>
                            <a:gd name="T3" fmla="*/ 0 h 17"/>
                            <a:gd name="T4" fmla="*/ 0 w 1"/>
                            <a:gd name="T5" fmla="*/ 16 h 17"/>
                            <a:gd name="T6" fmla="*/ 0 w 1"/>
                            <a:gd name="T7" fmla="*/ 0 h 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1" h="17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lnTo>
                                <a:pt x="0" y="16"/>
                              </a:lnTo>
                              <a:lnTo>
                                <a:pt x="0" y="0"/>
                              </a:lnTo>
                            </a:path>
                          </a:pathLst>
                        </a:cu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588" name="Line 764">
                          <a:extLst>
                            <a:ext uri="{FF2B5EF4-FFF2-40B4-BE49-F238E27FC236}">
                              <a16:creationId xmlns:a16="http://schemas.microsoft.com/office/drawing/2014/main" id="{1C894791-5772-DE49-0137-34EE18C0E9A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550" y="2956"/>
                          <a:ext cx="0" cy="8"/>
                        </a:xfrm>
                        <a:prstGeom prst="line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round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</p:grpSp>
                <p:sp>
                  <p:nvSpPr>
                    <p:cNvPr id="78589" name="Freeform 765">
                      <a:extLst>
                        <a:ext uri="{FF2B5EF4-FFF2-40B4-BE49-F238E27FC236}">
                          <a16:creationId xmlns:a16="http://schemas.microsoft.com/office/drawing/2014/main" id="{7F402CB0-E71D-BAD7-FC22-5050A973D4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26" y="2972"/>
                      <a:ext cx="25" cy="17"/>
                    </a:xfrm>
                    <a:custGeom>
                      <a:avLst/>
                      <a:gdLst>
                        <a:gd name="T0" fmla="*/ 8 w 25"/>
                        <a:gd name="T1" fmla="*/ 0 h 17"/>
                        <a:gd name="T2" fmla="*/ 0 w 25"/>
                        <a:gd name="T3" fmla="*/ 0 h 17"/>
                        <a:gd name="T4" fmla="*/ 0 w 25"/>
                        <a:gd name="T5" fmla="*/ 16 h 17"/>
                        <a:gd name="T6" fmla="*/ 8 w 25"/>
                        <a:gd name="T7" fmla="*/ 16 h 17"/>
                        <a:gd name="T8" fmla="*/ 16 w 25"/>
                        <a:gd name="T9" fmla="*/ 16 h 17"/>
                        <a:gd name="T10" fmla="*/ 24 w 25"/>
                        <a:gd name="T11" fmla="*/ 16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5" h="17">
                          <a:moveTo>
                            <a:pt x="8" y="0"/>
                          </a:moveTo>
                          <a:lnTo>
                            <a:pt x="0" y="0"/>
                          </a:lnTo>
                          <a:lnTo>
                            <a:pt x="0" y="16"/>
                          </a:lnTo>
                          <a:lnTo>
                            <a:pt x="8" y="16"/>
                          </a:lnTo>
                          <a:lnTo>
                            <a:pt x="16" y="16"/>
                          </a:lnTo>
                          <a:lnTo>
                            <a:pt x="24" y="16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FF7F3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8590" name="Group 766">
                    <a:extLst>
                      <a:ext uri="{FF2B5EF4-FFF2-40B4-BE49-F238E27FC236}">
                        <a16:creationId xmlns:a16="http://schemas.microsoft.com/office/drawing/2014/main" id="{BC14693C-3064-68DD-6D9A-5EF1797A865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70" y="2860"/>
                    <a:ext cx="147" cy="139"/>
                    <a:chOff x="2470" y="2860"/>
                    <a:chExt cx="147" cy="139"/>
                  </a:xfrm>
                </p:grpSpPr>
                <p:sp>
                  <p:nvSpPr>
                    <p:cNvPr id="78591" name="Freeform 767">
                      <a:extLst>
                        <a:ext uri="{FF2B5EF4-FFF2-40B4-BE49-F238E27FC236}">
                          <a16:creationId xmlns:a16="http://schemas.microsoft.com/office/drawing/2014/main" id="{44C01742-0564-F6D3-807E-680FE6725C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0" y="2860"/>
                      <a:ext cx="147" cy="139"/>
                    </a:xfrm>
                    <a:custGeom>
                      <a:avLst/>
                      <a:gdLst>
                        <a:gd name="T0" fmla="*/ 23 w 147"/>
                        <a:gd name="T1" fmla="*/ 130 h 139"/>
                        <a:gd name="T2" fmla="*/ 15 w 147"/>
                        <a:gd name="T3" fmla="*/ 115 h 139"/>
                        <a:gd name="T4" fmla="*/ 8 w 147"/>
                        <a:gd name="T5" fmla="*/ 107 h 139"/>
                        <a:gd name="T6" fmla="*/ 0 w 147"/>
                        <a:gd name="T7" fmla="*/ 92 h 139"/>
                        <a:gd name="T8" fmla="*/ 0 w 147"/>
                        <a:gd name="T9" fmla="*/ 77 h 139"/>
                        <a:gd name="T10" fmla="*/ 0 w 147"/>
                        <a:gd name="T11" fmla="*/ 61 h 139"/>
                        <a:gd name="T12" fmla="*/ 8 w 147"/>
                        <a:gd name="T13" fmla="*/ 46 h 139"/>
                        <a:gd name="T14" fmla="*/ 23 w 147"/>
                        <a:gd name="T15" fmla="*/ 23 h 139"/>
                        <a:gd name="T16" fmla="*/ 38 w 147"/>
                        <a:gd name="T17" fmla="*/ 15 h 139"/>
                        <a:gd name="T18" fmla="*/ 54 w 147"/>
                        <a:gd name="T19" fmla="*/ 8 h 139"/>
                        <a:gd name="T20" fmla="*/ 69 w 147"/>
                        <a:gd name="T21" fmla="*/ 0 h 139"/>
                        <a:gd name="T22" fmla="*/ 85 w 147"/>
                        <a:gd name="T23" fmla="*/ 8 h 139"/>
                        <a:gd name="T24" fmla="*/ 100 w 147"/>
                        <a:gd name="T25" fmla="*/ 8 h 139"/>
                        <a:gd name="T26" fmla="*/ 115 w 147"/>
                        <a:gd name="T27" fmla="*/ 23 h 139"/>
                        <a:gd name="T28" fmla="*/ 123 w 147"/>
                        <a:gd name="T29" fmla="*/ 31 h 139"/>
                        <a:gd name="T30" fmla="*/ 131 w 147"/>
                        <a:gd name="T31" fmla="*/ 46 h 139"/>
                        <a:gd name="T32" fmla="*/ 138 w 147"/>
                        <a:gd name="T33" fmla="*/ 61 h 139"/>
                        <a:gd name="T34" fmla="*/ 146 w 147"/>
                        <a:gd name="T35" fmla="*/ 77 h 139"/>
                        <a:gd name="T36" fmla="*/ 138 w 147"/>
                        <a:gd name="T37" fmla="*/ 84 h 139"/>
                        <a:gd name="T38" fmla="*/ 138 w 147"/>
                        <a:gd name="T39" fmla="*/ 100 h 139"/>
                        <a:gd name="T40" fmla="*/ 131 w 147"/>
                        <a:gd name="T41" fmla="*/ 115 h 139"/>
                        <a:gd name="T42" fmla="*/ 108 w 147"/>
                        <a:gd name="T43" fmla="*/ 130 h 139"/>
                        <a:gd name="T44" fmla="*/ 92 w 147"/>
                        <a:gd name="T45" fmla="*/ 138 h 139"/>
                        <a:gd name="T46" fmla="*/ 108 w 147"/>
                        <a:gd name="T47" fmla="*/ 115 h 139"/>
                        <a:gd name="T48" fmla="*/ 108 w 147"/>
                        <a:gd name="T49" fmla="*/ 92 h 139"/>
                        <a:gd name="T50" fmla="*/ 108 w 147"/>
                        <a:gd name="T51" fmla="*/ 77 h 139"/>
                        <a:gd name="T52" fmla="*/ 108 w 147"/>
                        <a:gd name="T53" fmla="*/ 61 h 139"/>
                        <a:gd name="T54" fmla="*/ 85 w 147"/>
                        <a:gd name="T55" fmla="*/ 69 h 139"/>
                        <a:gd name="T56" fmla="*/ 69 w 147"/>
                        <a:gd name="T57" fmla="*/ 69 h 139"/>
                        <a:gd name="T58" fmla="*/ 54 w 147"/>
                        <a:gd name="T59" fmla="*/ 69 h 139"/>
                        <a:gd name="T60" fmla="*/ 38 w 147"/>
                        <a:gd name="T61" fmla="*/ 69 h 139"/>
                        <a:gd name="T62" fmla="*/ 31 w 147"/>
                        <a:gd name="T63" fmla="*/ 84 h 139"/>
                        <a:gd name="T64" fmla="*/ 23 w 147"/>
                        <a:gd name="T65" fmla="*/ 100 h 139"/>
                        <a:gd name="T66" fmla="*/ 15 w 147"/>
                        <a:gd name="T67" fmla="*/ 107 h 139"/>
                        <a:gd name="T68" fmla="*/ 23 w 147"/>
                        <a:gd name="T69" fmla="*/ 115 h 139"/>
                        <a:gd name="T70" fmla="*/ 31 w 147"/>
                        <a:gd name="T71" fmla="*/ 13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147" h="139">
                          <a:moveTo>
                            <a:pt x="31" y="130"/>
                          </a:moveTo>
                          <a:lnTo>
                            <a:pt x="23" y="130"/>
                          </a:lnTo>
                          <a:lnTo>
                            <a:pt x="23" y="123"/>
                          </a:lnTo>
                          <a:lnTo>
                            <a:pt x="15" y="115"/>
                          </a:lnTo>
                          <a:lnTo>
                            <a:pt x="15" y="107"/>
                          </a:lnTo>
                          <a:lnTo>
                            <a:pt x="8" y="107"/>
                          </a:lnTo>
                          <a:lnTo>
                            <a:pt x="8" y="100"/>
                          </a:lnTo>
                          <a:lnTo>
                            <a:pt x="0" y="92"/>
                          </a:lnTo>
                          <a:lnTo>
                            <a:pt x="8" y="77"/>
                          </a:lnTo>
                          <a:lnTo>
                            <a:pt x="0" y="77"/>
                          </a:lnTo>
                          <a:lnTo>
                            <a:pt x="0" y="69"/>
                          </a:lnTo>
                          <a:lnTo>
                            <a:pt x="0" y="61"/>
                          </a:lnTo>
                          <a:lnTo>
                            <a:pt x="0" y="54"/>
                          </a:lnTo>
                          <a:lnTo>
                            <a:pt x="8" y="46"/>
                          </a:lnTo>
                          <a:lnTo>
                            <a:pt x="15" y="38"/>
                          </a:lnTo>
                          <a:lnTo>
                            <a:pt x="23" y="23"/>
                          </a:lnTo>
                          <a:lnTo>
                            <a:pt x="31" y="15"/>
                          </a:lnTo>
                          <a:lnTo>
                            <a:pt x="38" y="15"/>
                          </a:lnTo>
                          <a:lnTo>
                            <a:pt x="46" y="8"/>
                          </a:lnTo>
                          <a:lnTo>
                            <a:pt x="54" y="8"/>
                          </a:lnTo>
                          <a:lnTo>
                            <a:pt x="61" y="0"/>
                          </a:lnTo>
                          <a:lnTo>
                            <a:pt x="69" y="0"/>
                          </a:lnTo>
                          <a:lnTo>
                            <a:pt x="77" y="8"/>
                          </a:lnTo>
                          <a:lnTo>
                            <a:pt x="85" y="8"/>
                          </a:lnTo>
                          <a:lnTo>
                            <a:pt x="92" y="8"/>
                          </a:lnTo>
                          <a:lnTo>
                            <a:pt x="100" y="8"/>
                          </a:lnTo>
                          <a:lnTo>
                            <a:pt x="108" y="15"/>
                          </a:lnTo>
                          <a:lnTo>
                            <a:pt x="115" y="23"/>
                          </a:lnTo>
                          <a:lnTo>
                            <a:pt x="123" y="23"/>
                          </a:lnTo>
                          <a:lnTo>
                            <a:pt x="123" y="31"/>
                          </a:lnTo>
                          <a:lnTo>
                            <a:pt x="123" y="38"/>
                          </a:lnTo>
                          <a:lnTo>
                            <a:pt x="131" y="46"/>
                          </a:lnTo>
                          <a:lnTo>
                            <a:pt x="138" y="46"/>
                          </a:lnTo>
                          <a:lnTo>
                            <a:pt x="138" y="61"/>
                          </a:lnTo>
                          <a:lnTo>
                            <a:pt x="138" y="69"/>
                          </a:lnTo>
                          <a:lnTo>
                            <a:pt x="146" y="77"/>
                          </a:lnTo>
                          <a:lnTo>
                            <a:pt x="138" y="77"/>
                          </a:lnTo>
                          <a:lnTo>
                            <a:pt x="138" y="84"/>
                          </a:lnTo>
                          <a:lnTo>
                            <a:pt x="138" y="92"/>
                          </a:lnTo>
                          <a:lnTo>
                            <a:pt x="138" y="100"/>
                          </a:lnTo>
                          <a:lnTo>
                            <a:pt x="131" y="107"/>
                          </a:lnTo>
                          <a:lnTo>
                            <a:pt x="131" y="115"/>
                          </a:lnTo>
                          <a:lnTo>
                            <a:pt x="115" y="123"/>
                          </a:lnTo>
                          <a:lnTo>
                            <a:pt x="108" y="130"/>
                          </a:lnTo>
                          <a:lnTo>
                            <a:pt x="100" y="138"/>
                          </a:lnTo>
                          <a:lnTo>
                            <a:pt x="92" y="138"/>
                          </a:lnTo>
                          <a:lnTo>
                            <a:pt x="100" y="123"/>
                          </a:lnTo>
                          <a:lnTo>
                            <a:pt x="108" y="115"/>
                          </a:lnTo>
                          <a:lnTo>
                            <a:pt x="108" y="100"/>
                          </a:lnTo>
                          <a:lnTo>
                            <a:pt x="108" y="92"/>
                          </a:lnTo>
                          <a:lnTo>
                            <a:pt x="108" y="84"/>
                          </a:lnTo>
                          <a:lnTo>
                            <a:pt x="108" y="77"/>
                          </a:lnTo>
                          <a:lnTo>
                            <a:pt x="108" y="69"/>
                          </a:lnTo>
                          <a:lnTo>
                            <a:pt x="108" y="61"/>
                          </a:lnTo>
                          <a:lnTo>
                            <a:pt x="92" y="69"/>
                          </a:lnTo>
                          <a:lnTo>
                            <a:pt x="85" y="69"/>
                          </a:lnTo>
                          <a:lnTo>
                            <a:pt x="77" y="69"/>
                          </a:lnTo>
                          <a:lnTo>
                            <a:pt x="69" y="69"/>
                          </a:lnTo>
                          <a:lnTo>
                            <a:pt x="61" y="69"/>
                          </a:lnTo>
                          <a:lnTo>
                            <a:pt x="54" y="69"/>
                          </a:lnTo>
                          <a:lnTo>
                            <a:pt x="46" y="69"/>
                          </a:lnTo>
                          <a:lnTo>
                            <a:pt x="38" y="69"/>
                          </a:lnTo>
                          <a:lnTo>
                            <a:pt x="38" y="77"/>
                          </a:lnTo>
                          <a:lnTo>
                            <a:pt x="31" y="84"/>
                          </a:lnTo>
                          <a:lnTo>
                            <a:pt x="31" y="92"/>
                          </a:lnTo>
                          <a:lnTo>
                            <a:pt x="23" y="100"/>
                          </a:lnTo>
                          <a:lnTo>
                            <a:pt x="15" y="100"/>
                          </a:lnTo>
                          <a:lnTo>
                            <a:pt x="15" y="107"/>
                          </a:lnTo>
                          <a:lnTo>
                            <a:pt x="23" y="107"/>
                          </a:lnTo>
                          <a:lnTo>
                            <a:pt x="23" y="115"/>
                          </a:lnTo>
                          <a:lnTo>
                            <a:pt x="31" y="123"/>
                          </a:lnTo>
                          <a:lnTo>
                            <a:pt x="31" y="130"/>
                          </a:lnTo>
                        </a:path>
                      </a:pathLst>
                    </a:custGeom>
                    <a:solidFill>
                      <a:srgbClr val="7F5F3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592" name="Freeform 768">
                      <a:extLst>
                        <a:ext uri="{FF2B5EF4-FFF2-40B4-BE49-F238E27FC236}">
                          <a16:creationId xmlns:a16="http://schemas.microsoft.com/office/drawing/2014/main" id="{336A6544-3F14-5CDF-74BC-86DACA352DF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0" y="2860"/>
                      <a:ext cx="147" cy="139"/>
                    </a:xfrm>
                    <a:custGeom>
                      <a:avLst/>
                      <a:gdLst>
                        <a:gd name="T0" fmla="*/ 23 w 147"/>
                        <a:gd name="T1" fmla="*/ 130 h 139"/>
                        <a:gd name="T2" fmla="*/ 15 w 147"/>
                        <a:gd name="T3" fmla="*/ 115 h 139"/>
                        <a:gd name="T4" fmla="*/ 8 w 147"/>
                        <a:gd name="T5" fmla="*/ 107 h 139"/>
                        <a:gd name="T6" fmla="*/ 0 w 147"/>
                        <a:gd name="T7" fmla="*/ 92 h 139"/>
                        <a:gd name="T8" fmla="*/ 0 w 147"/>
                        <a:gd name="T9" fmla="*/ 77 h 139"/>
                        <a:gd name="T10" fmla="*/ 0 w 147"/>
                        <a:gd name="T11" fmla="*/ 61 h 139"/>
                        <a:gd name="T12" fmla="*/ 8 w 147"/>
                        <a:gd name="T13" fmla="*/ 46 h 139"/>
                        <a:gd name="T14" fmla="*/ 23 w 147"/>
                        <a:gd name="T15" fmla="*/ 23 h 139"/>
                        <a:gd name="T16" fmla="*/ 38 w 147"/>
                        <a:gd name="T17" fmla="*/ 15 h 139"/>
                        <a:gd name="T18" fmla="*/ 54 w 147"/>
                        <a:gd name="T19" fmla="*/ 8 h 139"/>
                        <a:gd name="T20" fmla="*/ 69 w 147"/>
                        <a:gd name="T21" fmla="*/ 0 h 139"/>
                        <a:gd name="T22" fmla="*/ 85 w 147"/>
                        <a:gd name="T23" fmla="*/ 8 h 139"/>
                        <a:gd name="T24" fmla="*/ 100 w 147"/>
                        <a:gd name="T25" fmla="*/ 8 h 139"/>
                        <a:gd name="T26" fmla="*/ 115 w 147"/>
                        <a:gd name="T27" fmla="*/ 23 h 139"/>
                        <a:gd name="T28" fmla="*/ 123 w 147"/>
                        <a:gd name="T29" fmla="*/ 31 h 139"/>
                        <a:gd name="T30" fmla="*/ 131 w 147"/>
                        <a:gd name="T31" fmla="*/ 46 h 139"/>
                        <a:gd name="T32" fmla="*/ 138 w 147"/>
                        <a:gd name="T33" fmla="*/ 61 h 139"/>
                        <a:gd name="T34" fmla="*/ 146 w 147"/>
                        <a:gd name="T35" fmla="*/ 77 h 139"/>
                        <a:gd name="T36" fmla="*/ 138 w 147"/>
                        <a:gd name="T37" fmla="*/ 84 h 139"/>
                        <a:gd name="T38" fmla="*/ 138 w 147"/>
                        <a:gd name="T39" fmla="*/ 100 h 139"/>
                        <a:gd name="T40" fmla="*/ 131 w 147"/>
                        <a:gd name="T41" fmla="*/ 115 h 139"/>
                        <a:gd name="T42" fmla="*/ 108 w 147"/>
                        <a:gd name="T43" fmla="*/ 130 h 139"/>
                        <a:gd name="T44" fmla="*/ 92 w 147"/>
                        <a:gd name="T45" fmla="*/ 138 h 139"/>
                        <a:gd name="T46" fmla="*/ 108 w 147"/>
                        <a:gd name="T47" fmla="*/ 115 h 139"/>
                        <a:gd name="T48" fmla="*/ 108 w 147"/>
                        <a:gd name="T49" fmla="*/ 92 h 139"/>
                        <a:gd name="T50" fmla="*/ 108 w 147"/>
                        <a:gd name="T51" fmla="*/ 77 h 139"/>
                        <a:gd name="T52" fmla="*/ 108 w 147"/>
                        <a:gd name="T53" fmla="*/ 61 h 139"/>
                        <a:gd name="T54" fmla="*/ 85 w 147"/>
                        <a:gd name="T55" fmla="*/ 69 h 139"/>
                        <a:gd name="T56" fmla="*/ 69 w 147"/>
                        <a:gd name="T57" fmla="*/ 69 h 139"/>
                        <a:gd name="T58" fmla="*/ 54 w 147"/>
                        <a:gd name="T59" fmla="*/ 69 h 139"/>
                        <a:gd name="T60" fmla="*/ 38 w 147"/>
                        <a:gd name="T61" fmla="*/ 69 h 139"/>
                        <a:gd name="T62" fmla="*/ 31 w 147"/>
                        <a:gd name="T63" fmla="*/ 84 h 139"/>
                        <a:gd name="T64" fmla="*/ 23 w 147"/>
                        <a:gd name="T65" fmla="*/ 100 h 139"/>
                        <a:gd name="T66" fmla="*/ 15 w 147"/>
                        <a:gd name="T67" fmla="*/ 107 h 139"/>
                        <a:gd name="T68" fmla="*/ 23 w 147"/>
                        <a:gd name="T69" fmla="*/ 115 h 139"/>
                        <a:gd name="T70" fmla="*/ 31 w 147"/>
                        <a:gd name="T71" fmla="*/ 13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147" h="139">
                          <a:moveTo>
                            <a:pt x="31" y="130"/>
                          </a:moveTo>
                          <a:lnTo>
                            <a:pt x="23" y="130"/>
                          </a:lnTo>
                          <a:lnTo>
                            <a:pt x="23" y="123"/>
                          </a:lnTo>
                          <a:lnTo>
                            <a:pt x="15" y="115"/>
                          </a:lnTo>
                          <a:lnTo>
                            <a:pt x="15" y="107"/>
                          </a:lnTo>
                          <a:lnTo>
                            <a:pt x="8" y="107"/>
                          </a:lnTo>
                          <a:lnTo>
                            <a:pt x="8" y="100"/>
                          </a:lnTo>
                          <a:lnTo>
                            <a:pt x="0" y="92"/>
                          </a:lnTo>
                          <a:lnTo>
                            <a:pt x="8" y="77"/>
                          </a:lnTo>
                          <a:lnTo>
                            <a:pt x="0" y="77"/>
                          </a:lnTo>
                          <a:lnTo>
                            <a:pt x="0" y="69"/>
                          </a:lnTo>
                          <a:lnTo>
                            <a:pt x="0" y="61"/>
                          </a:lnTo>
                          <a:lnTo>
                            <a:pt x="0" y="54"/>
                          </a:lnTo>
                          <a:lnTo>
                            <a:pt x="8" y="46"/>
                          </a:lnTo>
                          <a:lnTo>
                            <a:pt x="15" y="38"/>
                          </a:lnTo>
                          <a:lnTo>
                            <a:pt x="23" y="23"/>
                          </a:lnTo>
                          <a:lnTo>
                            <a:pt x="31" y="15"/>
                          </a:lnTo>
                          <a:lnTo>
                            <a:pt x="38" y="15"/>
                          </a:lnTo>
                          <a:lnTo>
                            <a:pt x="46" y="8"/>
                          </a:lnTo>
                          <a:lnTo>
                            <a:pt x="54" y="8"/>
                          </a:lnTo>
                          <a:lnTo>
                            <a:pt x="61" y="0"/>
                          </a:lnTo>
                          <a:lnTo>
                            <a:pt x="69" y="0"/>
                          </a:lnTo>
                          <a:lnTo>
                            <a:pt x="77" y="8"/>
                          </a:lnTo>
                          <a:lnTo>
                            <a:pt x="85" y="8"/>
                          </a:lnTo>
                          <a:lnTo>
                            <a:pt x="92" y="8"/>
                          </a:lnTo>
                          <a:lnTo>
                            <a:pt x="100" y="8"/>
                          </a:lnTo>
                          <a:lnTo>
                            <a:pt x="108" y="15"/>
                          </a:lnTo>
                          <a:lnTo>
                            <a:pt x="115" y="23"/>
                          </a:lnTo>
                          <a:lnTo>
                            <a:pt x="123" y="23"/>
                          </a:lnTo>
                          <a:lnTo>
                            <a:pt x="123" y="31"/>
                          </a:lnTo>
                          <a:lnTo>
                            <a:pt x="123" y="38"/>
                          </a:lnTo>
                          <a:lnTo>
                            <a:pt x="131" y="46"/>
                          </a:lnTo>
                          <a:lnTo>
                            <a:pt x="138" y="46"/>
                          </a:lnTo>
                          <a:lnTo>
                            <a:pt x="138" y="61"/>
                          </a:lnTo>
                          <a:lnTo>
                            <a:pt x="138" y="69"/>
                          </a:lnTo>
                          <a:lnTo>
                            <a:pt x="146" y="77"/>
                          </a:lnTo>
                          <a:lnTo>
                            <a:pt x="138" y="77"/>
                          </a:lnTo>
                          <a:lnTo>
                            <a:pt x="138" y="84"/>
                          </a:lnTo>
                          <a:lnTo>
                            <a:pt x="138" y="92"/>
                          </a:lnTo>
                          <a:lnTo>
                            <a:pt x="138" y="100"/>
                          </a:lnTo>
                          <a:lnTo>
                            <a:pt x="131" y="107"/>
                          </a:lnTo>
                          <a:lnTo>
                            <a:pt x="131" y="115"/>
                          </a:lnTo>
                          <a:lnTo>
                            <a:pt x="115" y="123"/>
                          </a:lnTo>
                          <a:lnTo>
                            <a:pt x="108" y="130"/>
                          </a:lnTo>
                          <a:lnTo>
                            <a:pt x="100" y="138"/>
                          </a:lnTo>
                          <a:lnTo>
                            <a:pt x="92" y="138"/>
                          </a:lnTo>
                          <a:lnTo>
                            <a:pt x="100" y="123"/>
                          </a:lnTo>
                          <a:lnTo>
                            <a:pt x="108" y="115"/>
                          </a:lnTo>
                          <a:lnTo>
                            <a:pt x="108" y="100"/>
                          </a:lnTo>
                          <a:lnTo>
                            <a:pt x="108" y="92"/>
                          </a:lnTo>
                          <a:lnTo>
                            <a:pt x="108" y="84"/>
                          </a:lnTo>
                          <a:lnTo>
                            <a:pt x="108" y="77"/>
                          </a:lnTo>
                          <a:lnTo>
                            <a:pt x="108" y="69"/>
                          </a:lnTo>
                          <a:lnTo>
                            <a:pt x="108" y="61"/>
                          </a:lnTo>
                          <a:lnTo>
                            <a:pt x="92" y="69"/>
                          </a:lnTo>
                          <a:lnTo>
                            <a:pt x="85" y="69"/>
                          </a:lnTo>
                          <a:lnTo>
                            <a:pt x="77" y="69"/>
                          </a:lnTo>
                          <a:lnTo>
                            <a:pt x="69" y="69"/>
                          </a:lnTo>
                          <a:lnTo>
                            <a:pt x="61" y="69"/>
                          </a:lnTo>
                          <a:lnTo>
                            <a:pt x="54" y="69"/>
                          </a:lnTo>
                          <a:lnTo>
                            <a:pt x="46" y="69"/>
                          </a:lnTo>
                          <a:lnTo>
                            <a:pt x="38" y="69"/>
                          </a:lnTo>
                          <a:lnTo>
                            <a:pt x="38" y="77"/>
                          </a:lnTo>
                          <a:lnTo>
                            <a:pt x="31" y="84"/>
                          </a:lnTo>
                          <a:lnTo>
                            <a:pt x="31" y="92"/>
                          </a:lnTo>
                          <a:lnTo>
                            <a:pt x="23" y="100"/>
                          </a:lnTo>
                          <a:lnTo>
                            <a:pt x="15" y="100"/>
                          </a:lnTo>
                          <a:lnTo>
                            <a:pt x="15" y="107"/>
                          </a:lnTo>
                          <a:lnTo>
                            <a:pt x="23" y="107"/>
                          </a:lnTo>
                          <a:lnTo>
                            <a:pt x="23" y="115"/>
                          </a:lnTo>
                          <a:lnTo>
                            <a:pt x="31" y="123"/>
                          </a:lnTo>
                          <a:lnTo>
                            <a:pt x="31" y="130"/>
                          </a:lnTo>
                        </a:path>
                      </a:pathLst>
                    </a:custGeom>
                    <a:solidFill>
                      <a:srgbClr val="7F5F3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78593" name="Group 769">
                      <a:extLst>
                        <a:ext uri="{FF2B5EF4-FFF2-40B4-BE49-F238E27FC236}">
                          <a16:creationId xmlns:a16="http://schemas.microsoft.com/office/drawing/2014/main" id="{7C3DB9F6-157A-E67F-0094-037EB3FC75D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78" y="2868"/>
                      <a:ext cx="137" cy="97"/>
                      <a:chOff x="2478" y="2868"/>
                      <a:chExt cx="137" cy="97"/>
                    </a:xfrm>
                  </p:grpSpPr>
                  <p:sp>
                    <p:nvSpPr>
                      <p:cNvPr id="78594" name="Freeform 770">
                        <a:extLst>
                          <a:ext uri="{FF2B5EF4-FFF2-40B4-BE49-F238E27FC236}">
                            <a16:creationId xmlns:a16="http://schemas.microsoft.com/office/drawing/2014/main" id="{614DBD77-EF02-F887-24B8-05213370C3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78" y="2908"/>
                        <a:ext cx="57" cy="33"/>
                      </a:xfrm>
                      <a:custGeom>
                        <a:avLst/>
                        <a:gdLst>
                          <a:gd name="T0" fmla="*/ 0 w 57"/>
                          <a:gd name="T1" fmla="*/ 32 h 33"/>
                          <a:gd name="T2" fmla="*/ 8 w 57"/>
                          <a:gd name="T3" fmla="*/ 32 h 33"/>
                          <a:gd name="T4" fmla="*/ 24 w 57"/>
                          <a:gd name="T5" fmla="*/ 24 h 33"/>
                          <a:gd name="T6" fmla="*/ 16 w 57"/>
                          <a:gd name="T7" fmla="*/ 24 h 33"/>
                          <a:gd name="T8" fmla="*/ 8 w 57"/>
                          <a:gd name="T9" fmla="*/ 24 h 33"/>
                          <a:gd name="T10" fmla="*/ 0 w 57"/>
                          <a:gd name="T11" fmla="*/ 24 h 33"/>
                          <a:gd name="T12" fmla="*/ 0 w 57"/>
                          <a:gd name="T13" fmla="*/ 16 h 33"/>
                          <a:gd name="T14" fmla="*/ 0 w 57"/>
                          <a:gd name="T15" fmla="*/ 8 h 33"/>
                          <a:gd name="T16" fmla="*/ 8 w 57"/>
                          <a:gd name="T17" fmla="*/ 8 h 33"/>
                          <a:gd name="T18" fmla="*/ 8 w 57"/>
                          <a:gd name="T19" fmla="*/ 16 h 33"/>
                          <a:gd name="T20" fmla="*/ 16 w 57"/>
                          <a:gd name="T21" fmla="*/ 16 h 33"/>
                          <a:gd name="T22" fmla="*/ 24 w 57"/>
                          <a:gd name="T23" fmla="*/ 16 h 33"/>
                          <a:gd name="T24" fmla="*/ 32 w 57"/>
                          <a:gd name="T25" fmla="*/ 24 h 33"/>
                          <a:gd name="T26" fmla="*/ 24 w 57"/>
                          <a:gd name="T27" fmla="*/ 8 h 33"/>
                          <a:gd name="T28" fmla="*/ 16 w 57"/>
                          <a:gd name="T29" fmla="*/ 8 h 33"/>
                          <a:gd name="T30" fmla="*/ 16 w 57"/>
                          <a:gd name="T31" fmla="*/ 0 h 33"/>
                          <a:gd name="T32" fmla="*/ 24 w 57"/>
                          <a:gd name="T33" fmla="*/ 0 h 33"/>
                          <a:gd name="T34" fmla="*/ 24 w 57"/>
                          <a:gd name="T35" fmla="*/ 8 h 33"/>
                          <a:gd name="T36" fmla="*/ 32 w 57"/>
                          <a:gd name="T37" fmla="*/ 16 h 33"/>
                          <a:gd name="T38" fmla="*/ 40 w 57"/>
                          <a:gd name="T39" fmla="*/ 16 h 33"/>
                          <a:gd name="T40" fmla="*/ 48 w 57"/>
                          <a:gd name="T41" fmla="*/ 24 h 33"/>
                          <a:gd name="T42" fmla="*/ 56 w 57"/>
                          <a:gd name="T43" fmla="*/ 24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</a:cxnLst>
                        <a:rect l="0" t="0" r="r" b="b"/>
                        <a:pathLst>
                          <a:path w="57" h="33">
                            <a:moveTo>
                              <a:pt x="0" y="32"/>
                            </a:moveTo>
                            <a:lnTo>
                              <a:pt x="8" y="32"/>
                            </a:lnTo>
                            <a:lnTo>
                              <a:pt x="24" y="24"/>
                            </a:lnTo>
                            <a:lnTo>
                              <a:pt x="16" y="24"/>
                            </a:lnTo>
                            <a:lnTo>
                              <a:pt x="8" y="24"/>
                            </a:lnTo>
                            <a:lnTo>
                              <a:pt x="0" y="24"/>
                            </a:lnTo>
                            <a:lnTo>
                              <a:pt x="0" y="16"/>
                            </a:lnTo>
                            <a:lnTo>
                              <a:pt x="0" y="8"/>
                            </a:lnTo>
                            <a:lnTo>
                              <a:pt x="8" y="8"/>
                            </a:lnTo>
                            <a:lnTo>
                              <a:pt x="8" y="16"/>
                            </a:lnTo>
                            <a:lnTo>
                              <a:pt x="16" y="16"/>
                            </a:lnTo>
                            <a:lnTo>
                              <a:pt x="24" y="16"/>
                            </a:lnTo>
                            <a:lnTo>
                              <a:pt x="32" y="24"/>
                            </a:lnTo>
                            <a:lnTo>
                              <a:pt x="24" y="8"/>
                            </a:lnTo>
                            <a:lnTo>
                              <a:pt x="16" y="8"/>
                            </a:lnTo>
                            <a:lnTo>
                              <a:pt x="16" y="0"/>
                            </a:lnTo>
                            <a:lnTo>
                              <a:pt x="24" y="0"/>
                            </a:lnTo>
                            <a:lnTo>
                              <a:pt x="24" y="8"/>
                            </a:lnTo>
                            <a:lnTo>
                              <a:pt x="32" y="16"/>
                            </a:lnTo>
                            <a:lnTo>
                              <a:pt x="40" y="16"/>
                            </a:lnTo>
                            <a:lnTo>
                              <a:pt x="48" y="24"/>
                            </a:lnTo>
                            <a:lnTo>
                              <a:pt x="56" y="24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5F3F1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95" name="Freeform 771">
                        <a:extLst>
                          <a:ext uri="{FF2B5EF4-FFF2-40B4-BE49-F238E27FC236}">
                            <a16:creationId xmlns:a16="http://schemas.microsoft.com/office/drawing/2014/main" id="{29B88C17-7C71-9AEC-C0AE-7FF0724987D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86" y="2884"/>
                        <a:ext cx="113" cy="33"/>
                      </a:xfrm>
                      <a:custGeom>
                        <a:avLst/>
                        <a:gdLst>
                          <a:gd name="T0" fmla="*/ 0 w 113"/>
                          <a:gd name="T1" fmla="*/ 16 h 33"/>
                          <a:gd name="T2" fmla="*/ 8 w 113"/>
                          <a:gd name="T3" fmla="*/ 16 h 33"/>
                          <a:gd name="T4" fmla="*/ 16 w 113"/>
                          <a:gd name="T5" fmla="*/ 16 h 33"/>
                          <a:gd name="T6" fmla="*/ 24 w 113"/>
                          <a:gd name="T7" fmla="*/ 16 h 33"/>
                          <a:gd name="T8" fmla="*/ 24 w 113"/>
                          <a:gd name="T9" fmla="*/ 24 h 33"/>
                          <a:gd name="T10" fmla="*/ 32 w 113"/>
                          <a:gd name="T11" fmla="*/ 24 h 33"/>
                          <a:gd name="T12" fmla="*/ 40 w 113"/>
                          <a:gd name="T13" fmla="*/ 16 h 33"/>
                          <a:gd name="T14" fmla="*/ 48 w 113"/>
                          <a:gd name="T15" fmla="*/ 8 h 33"/>
                          <a:gd name="T16" fmla="*/ 56 w 113"/>
                          <a:gd name="T17" fmla="*/ 0 h 33"/>
                          <a:gd name="T18" fmla="*/ 64 w 113"/>
                          <a:gd name="T19" fmla="*/ 0 h 33"/>
                          <a:gd name="T20" fmla="*/ 88 w 113"/>
                          <a:gd name="T21" fmla="*/ 8 h 33"/>
                          <a:gd name="T22" fmla="*/ 96 w 113"/>
                          <a:gd name="T23" fmla="*/ 16 h 33"/>
                          <a:gd name="T24" fmla="*/ 96 w 113"/>
                          <a:gd name="T25" fmla="*/ 24 h 33"/>
                          <a:gd name="T26" fmla="*/ 96 w 113"/>
                          <a:gd name="T27" fmla="*/ 32 h 33"/>
                          <a:gd name="T28" fmla="*/ 104 w 113"/>
                          <a:gd name="T29" fmla="*/ 32 h 33"/>
                          <a:gd name="T30" fmla="*/ 112 w 113"/>
                          <a:gd name="T31" fmla="*/ 24 h 33"/>
                          <a:gd name="T32" fmla="*/ 112 w 113"/>
                          <a:gd name="T33" fmla="*/ 8 h 3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113" h="33">
                            <a:moveTo>
                              <a:pt x="0" y="16"/>
                            </a:moveTo>
                            <a:lnTo>
                              <a:pt x="8" y="16"/>
                            </a:lnTo>
                            <a:lnTo>
                              <a:pt x="16" y="16"/>
                            </a:lnTo>
                            <a:lnTo>
                              <a:pt x="24" y="16"/>
                            </a:lnTo>
                            <a:lnTo>
                              <a:pt x="24" y="24"/>
                            </a:lnTo>
                            <a:lnTo>
                              <a:pt x="32" y="24"/>
                            </a:lnTo>
                            <a:lnTo>
                              <a:pt x="40" y="16"/>
                            </a:lnTo>
                            <a:lnTo>
                              <a:pt x="48" y="8"/>
                            </a:lnTo>
                            <a:lnTo>
                              <a:pt x="56" y="0"/>
                            </a:lnTo>
                            <a:lnTo>
                              <a:pt x="64" y="0"/>
                            </a:lnTo>
                            <a:lnTo>
                              <a:pt x="88" y="8"/>
                            </a:lnTo>
                            <a:lnTo>
                              <a:pt x="96" y="16"/>
                            </a:lnTo>
                            <a:lnTo>
                              <a:pt x="96" y="24"/>
                            </a:lnTo>
                            <a:lnTo>
                              <a:pt x="96" y="32"/>
                            </a:lnTo>
                            <a:lnTo>
                              <a:pt x="104" y="32"/>
                            </a:lnTo>
                            <a:lnTo>
                              <a:pt x="112" y="24"/>
                            </a:lnTo>
                            <a:lnTo>
                              <a:pt x="112" y="8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5F3F1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96" name="Freeform 772">
                        <a:extLst>
                          <a:ext uri="{FF2B5EF4-FFF2-40B4-BE49-F238E27FC236}">
                            <a16:creationId xmlns:a16="http://schemas.microsoft.com/office/drawing/2014/main" id="{E167C44C-D911-00CB-6603-33D440417E8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94" y="2868"/>
                        <a:ext cx="97" cy="41"/>
                      </a:xfrm>
                      <a:custGeom>
                        <a:avLst/>
                        <a:gdLst>
                          <a:gd name="T0" fmla="*/ 32 w 97"/>
                          <a:gd name="T1" fmla="*/ 24 h 41"/>
                          <a:gd name="T2" fmla="*/ 24 w 97"/>
                          <a:gd name="T3" fmla="*/ 24 h 41"/>
                          <a:gd name="T4" fmla="*/ 8 w 97"/>
                          <a:gd name="T5" fmla="*/ 24 h 41"/>
                          <a:gd name="T6" fmla="*/ 0 w 97"/>
                          <a:gd name="T7" fmla="*/ 24 h 41"/>
                          <a:gd name="T8" fmla="*/ 16 w 97"/>
                          <a:gd name="T9" fmla="*/ 16 h 41"/>
                          <a:gd name="T10" fmla="*/ 32 w 97"/>
                          <a:gd name="T11" fmla="*/ 16 h 41"/>
                          <a:gd name="T12" fmla="*/ 24 w 97"/>
                          <a:gd name="T13" fmla="*/ 8 h 41"/>
                          <a:gd name="T14" fmla="*/ 16 w 97"/>
                          <a:gd name="T15" fmla="*/ 8 h 41"/>
                          <a:gd name="T16" fmla="*/ 32 w 97"/>
                          <a:gd name="T17" fmla="*/ 8 h 41"/>
                          <a:gd name="T18" fmla="*/ 40 w 97"/>
                          <a:gd name="T19" fmla="*/ 8 h 41"/>
                          <a:gd name="T20" fmla="*/ 48 w 97"/>
                          <a:gd name="T21" fmla="*/ 16 h 41"/>
                          <a:gd name="T22" fmla="*/ 48 w 97"/>
                          <a:gd name="T23" fmla="*/ 8 h 41"/>
                          <a:gd name="T24" fmla="*/ 40 w 97"/>
                          <a:gd name="T25" fmla="*/ 0 h 41"/>
                          <a:gd name="T26" fmla="*/ 48 w 97"/>
                          <a:gd name="T27" fmla="*/ 0 h 41"/>
                          <a:gd name="T28" fmla="*/ 56 w 97"/>
                          <a:gd name="T29" fmla="*/ 0 h 41"/>
                          <a:gd name="T30" fmla="*/ 56 w 97"/>
                          <a:gd name="T31" fmla="*/ 8 h 41"/>
                          <a:gd name="T32" fmla="*/ 64 w 97"/>
                          <a:gd name="T33" fmla="*/ 8 h 41"/>
                          <a:gd name="T34" fmla="*/ 64 w 97"/>
                          <a:gd name="T35" fmla="*/ 0 h 41"/>
                          <a:gd name="T36" fmla="*/ 72 w 97"/>
                          <a:gd name="T37" fmla="*/ 8 h 41"/>
                          <a:gd name="T38" fmla="*/ 72 w 97"/>
                          <a:gd name="T39" fmla="*/ 16 h 41"/>
                          <a:gd name="T40" fmla="*/ 80 w 97"/>
                          <a:gd name="T41" fmla="*/ 16 h 41"/>
                          <a:gd name="T42" fmla="*/ 80 w 97"/>
                          <a:gd name="T43" fmla="*/ 8 h 41"/>
                          <a:gd name="T44" fmla="*/ 88 w 97"/>
                          <a:gd name="T45" fmla="*/ 8 h 41"/>
                          <a:gd name="T46" fmla="*/ 88 w 97"/>
                          <a:gd name="T47" fmla="*/ 16 h 41"/>
                          <a:gd name="T48" fmla="*/ 88 w 97"/>
                          <a:gd name="T49" fmla="*/ 24 h 41"/>
                          <a:gd name="T50" fmla="*/ 96 w 97"/>
                          <a:gd name="T51" fmla="*/ 40 h 4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</a:cxnLst>
                        <a:rect l="0" t="0" r="r" b="b"/>
                        <a:pathLst>
                          <a:path w="97" h="41">
                            <a:moveTo>
                              <a:pt x="32" y="24"/>
                            </a:moveTo>
                            <a:lnTo>
                              <a:pt x="24" y="24"/>
                            </a:lnTo>
                            <a:lnTo>
                              <a:pt x="8" y="24"/>
                            </a:lnTo>
                            <a:lnTo>
                              <a:pt x="0" y="24"/>
                            </a:lnTo>
                            <a:lnTo>
                              <a:pt x="16" y="16"/>
                            </a:lnTo>
                            <a:lnTo>
                              <a:pt x="32" y="16"/>
                            </a:lnTo>
                            <a:lnTo>
                              <a:pt x="24" y="8"/>
                            </a:lnTo>
                            <a:lnTo>
                              <a:pt x="16" y="8"/>
                            </a:lnTo>
                            <a:lnTo>
                              <a:pt x="32" y="8"/>
                            </a:lnTo>
                            <a:lnTo>
                              <a:pt x="40" y="8"/>
                            </a:lnTo>
                            <a:lnTo>
                              <a:pt x="48" y="16"/>
                            </a:lnTo>
                            <a:lnTo>
                              <a:pt x="48" y="8"/>
                            </a:lnTo>
                            <a:lnTo>
                              <a:pt x="40" y="0"/>
                            </a:lnTo>
                            <a:lnTo>
                              <a:pt x="48" y="0"/>
                            </a:lnTo>
                            <a:lnTo>
                              <a:pt x="56" y="0"/>
                            </a:lnTo>
                            <a:lnTo>
                              <a:pt x="56" y="8"/>
                            </a:lnTo>
                            <a:lnTo>
                              <a:pt x="64" y="8"/>
                            </a:lnTo>
                            <a:lnTo>
                              <a:pt x="64" y="0"/>
                            </a:lnTo>
                            <a:lnTo>
                              <a:pt x="72" y="8"/>
                            </a:lnTo>
                            <a:lnTo>
                              <a:pt x="72" y="16"/>
                            </a:lnTo>
                            <a:lnTo>
                              <a:pt x="80" y="16"/>
                            </a:lnTo>
                            <a:lnTo>
                              <a:pt x="80" y="8"/>
                            </a:lnTo>
                            <a:lnTo>
                              <a:pt x="88" y="8"/>
                            </a:lnTo>
                            <a:lnTo>
                              <a:pt x="88" y="16"/>
                            </a:lnTo>
                            <a:lnTo>
                              <a:pt x="88" y="24"/>
                            </a:lnTo>
                            <a:lnTo>
                              <a:pt x="96" y="4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5F3F1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597" name="Freeform 773">
                        <a:extLst>
                          <a:ext uri="{FF2B5EF4-FFF2-40B4-BE49-F238E27FC236}">
                            <a16:creationId xmlns:a16="http://schemas.microsoft.com/office/drawing/2014/main" id="{BF098269-EF6F-5C4B-DFDC-95B6A6D1EF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82" y="2908"/>
                        <a:ext cx="33" cy="57"/>
                      </a:xfrm>
                      <a:custGeom>
                        <a:avLst/>
                        <a:gdLst>
                          <a:gd name="T0" fmla="*/ 16 w 33"/>
                          <a:gd name="T1" fmla="*/ 0 h 57"/>
                          <a:gd name="T2" fmla="*/ 24 w 33"/>
                          <a:gd name="T3" fmla="*/ 8 h 57"/>
                          <a:gd name="T4" fmla="*/ 32 w 33"/>
                          <a:gd name="T5" fmla="*/ 16 h 57"/>
                          <a:gd name="T6" fmla="*/ 32 w 33"/>
                          <a:gd name="T7" fmla="*/ 24 h 57"/>
                          <a:gd name="T8" fmla="*/ 32 w 33"/>
                          <a:gd name="T9" fmla="*/ 32 h 57"/>
                          <a:gd name="T10" fmla="*/ 32 w 33"/>
                          <a:gd name="T11" fmla="*/ 40 h 57"/>
                          <a:gd name="T12" fmla="*/ 24 w 33"/>
                          <a:gd name="T13" fmla="*/ 40 h 57"/>
                          <a:gd name="T14" fmla="*/ 24 w 33"/>
                          <a:gd name="T15" fmla="*/ 32 h 57"/>
                          <a:gd name="T16" fmla="*/ 24 w 33"/>
                          <a:gd name="T17" fmla="*/ 24 h 57"/>
                          <a:gd name="T18" fmla="*/ 16 w 33"/>
                          <a:gd name="T19" fmla="*/ 16 h 57"/>
                          <a:gd name="T20" fmla="*/ 8 w 33"/>
                          <a:gd name="T21" fmla="*/ 8 h 57"/>
                          <a:gd name="T22" fmla="*/ 8 w 33"/>
                          <a:gd name="T23" fmla="*/ 24 h 57"/>
                          <a:gd name="T24" fmla="*/ 16 w 33"/>
                          <a:gd name="T25" fmla="*/ 32 h 57"/>
                          <a:gd name="T26" fmla="*/ 16 w 33"/>
                          <a:gd name="T27" fmla="*/ 40 h 57"/>
                          <a:gd name="T28" fmla="*/ 24 w 33"/>
                          <a:gd name="T29" fmla="*/ 56 h 57"/>
                          <a:gd name="T30" fmla="*/ 8 w 33"/>
                          <a:gd name="T31" fmla="*/ 56 h 57"/>
                          <a:gd name="T32" fmla="*/ 8 w 33"/>
                          <a:gd name="T33" fmla="*/ 40 h 57"/>
                          <a:gd name="T34" fmla="*/ 0 w 33"/>
                          <a:gd name="T35" fmla="*/ 32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33" h="57">
                            <a:moveTo>
                              <a:pt x="16" y="0"/>
                            </a:moveTo>
                            <a:lnTo>
                              <a:pt x="24" y="8"/>
                            </a:lnTo>
                            <a:lnTo>
                              <a:pt x="32" y="16"/>
                            </a:lnTo>
                            <a:lnTo>
                              <a:pt x="32" y="24"/>
                            </a:lnTo>
                            <a:lnTo>
                              <a:pt x="32" y="32"/>
                            </a:lnTo>
                            <a:lnTo>
                              <a:pt x="32" y="40"/>
                            </a:lnTo>
                            <a:lnTo>
                              <a:pt x="24" y="40"/>
                            </a:lnTo>
                            <a:lnTo>
                              <a:pt x="24" y="32"/>
                            </a:lnTo>
                            <a:lnTo>
                              <a:pt x="24" y="24"/>
                            </a:lnTo>
                            <a:lnTo>
                              <a:pt x="16" y="16"/>
                            </a:lnTo>
                            <a:lnTo>
                              <a:pt x="8" y="8"/>
                            </a:lnTo>
                            <a:lnTo>
                              <a:pt x="8" y="24"/>
                            </a:lnTo>
                            <a:lnTo>
                              <a:pt x="16" y="32"/>
                            </a:lnTo>
                            <a:lnTo>
                              <a:pt x="16" y="40"/>
                            </a:lnTo>
                            <a:lnTo>
                              <a:pt x="24" y="56"/>
                            </a:lnTo>
                            <a:lnTo>
                              <a:pt x="8" y="56"/>
                            </a:lnTo>
                            <a:lnTo>
                              <a:pt x="8" y="40"/>
                            </a:lnTo>
                            <a:lnTo>
                              <a:pt x="0" y="32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5F3F1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</p:grpSp>
              <p:sp>
                <p:nvSpPr>
                  <p:cNvPr id="78598" name="Oval 774">
                    <a:extLst>
                      <a:ext uri="{FF2B5EF4-FFF2-40B4-BE49-F238E27FC236}">
                        <a16:creationId xmlns:a16="http://schemas.microsoft.com/office/drawing/2014/main" id="{19E4DE21-E105-A50E-B687-3F22684752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98" y="2976"/>
                    <a:ext cx="8" cy="8"/>
                  </a:xfrm>
                  <a:prstGeom prst="ellipse">
                    <a:avLst/>
                  </a:prstGeom>
                  <a:solidFill>
                    <a:srgbClr val="FF5FBF"/>
                  </a:solidFill>
                  <a:ln w="12700">
                    <a:solidFill>
                      <a:srgbClr val="FF009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599" name="Group 775">
                  <a:extLst>
                    <a:ext uri="{FF2B5EF4-FFF2-40B4-BE49-F238E27FC236}">
                      <a16:creationId xmlns:a16="http://schemas.microsoft.com/office/drawing/2014/main" id="{25770095-F6CF-4F56-DB5D-A03284316C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90" y="3004"/>
                  <a:ext cx="251" cy="306"/>
                  <a:chOff x="2390" y="3004"/>
                  <a:chExt cx="251" cy="306"/>
                </a:xfrm>
              </p:grpSpPr>
              <p:sp>
                <p:nvSpPr>
                  <p:cNvPr id="78600" name="Freeform 776">
                    <a:extLst>
                      <a:ext uri="{FF2B5EF4-FFF2-40B4-BE49-F238E27FC236}">
                        <a16:creationId xmlns:a16="http://schemas.microsoft.com/office/drawing/2014/main" id="{F1DBEA8B-11EF-F25B-939E-2404B7FD2C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8" y="3004"/>
                    <a:ext cx="17" cy="91"/>
                  </a:xfrm>
                  <a:custGeom>
                    <a:avLst/>
                    <a:gdLst>
                      <a:gd name="T0" fmla="*/ 16 w 17"/>
                      <a:gd name="T1" fmla="*/ 0 h 91"/>
                      <a:gd name="T2" fmla="*/ 0 w 17"/>
                      <a:gd name="T3" fmla="*/ 83 h 91"/>
                      <a:gd name="T4" fmla="*/ 0 w 17"/>
                      <a:gd name="T5" fmla="*/ 90 h 91"/>
                      <a:gd name="T6" fmla="*/ 16 w 17"/>
                      <a:gd name="T7" fmla="*/ 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7" h="91">
                        <a:moveTo>
                          <a:pt x="16" y="0"/>
                        </a:moveTo>
                        <a:lnTo>
                          <a:pt x="0" y="83"/>
                        </a:lnTo>
                        <a:lnTo>
                          <a:pt x="0" y="9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BF7F1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601" name="Freeform 777">
                    <a:extLst>
                      <a:ext uri="{FF2B5EF4-FFF2-40B4-BE49-F238E27FC236}">
                        <a16:creationId xmlns:a16="http://schemas.microsoft.com/office/drawing/2014/main" id="{3C3AB778-D790-C6EF-EF6C-D7FBC5A59F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8" y="3004"/>
                    <a:ext cx="17" cy="91"/>
                  </a:xfrm>
                  <a:custGeom>
                    <a:avLst/>
                    <a:gdLst>
                      <a:gd name="T0" fmla="*/ 16 w 17"/>
                      <a:gd name="T1" fmla="*/ 0 h 91"/>
                      <a:gd name="T2" fmla="*/ 0 w 17"/>
                      <a:gd name="T3" fmla="*/ 83 h 91"/>
                      <a:gd name="T4" fmla="*/ 0 w 17"/>
                      <a:gd name="T5" fmla="*/ 90 h 91"/>
                      <a:gd name="T6" fmla="*/ 16 w 17"/>
                      <a:gd name="T7" fmla="*/ 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7" h="91">
                        <a:moveTo>
                          <a:pt x="16" y="0"/>
                        </a:moveTo>
                        <a:lnTo>
                          <a:pt x="0" y="83"/>
                        </a:lnTo>
                        <a:lnTo>
                          <a:pt x="0" y="9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BF7F1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grpSp>
                <p:nvGrpSpPr>
                  <p:cNvPr id="78602" name="Group 778">
                    <a:extLst>
                      <a:ext uri="{FF2B5EF4-FFF2-40B4-BE49-F238E27FC236}">
                        <a16:creationId xmlns:a16="http://schemas.microsoft.com/office/drawing/2014/main" id="{3393F9E3-7CA4-E6F8-1231-0950FCF77D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90" y="3036"/>
                    <a:ext cx="251" cy="274"/>
                    <a:chOff x="2390" y="3036"/>
                    <a:chExt cx="251" cy="274"/>
                  </a:xfrm>
                </p:grpSpPr>
                <p:sp>
                  <p:nvSpPr>
                    <p:cNvPr id="78603" name="Freeform 779">
                      <a:extLst>
                        <a:ext uri="{FF2B5EF4-FFF2-40B4-BE49-F238E27FC236}">
                          <a16:creationId xmlns:a16="http://schemas.microsoft.com/office/drawing/2014/main" id="{84EDE135-AE78-0D18-3B8B-DF734F0CC4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390" y="3036"/>
                      <a:ext cx="251" cy="274"/>
                    </a:xfrm>
                    <a:custGeom>
                      <a:avLst/>
                      <a:gdLst>
                        <a:gd name="T0" fmla="*/ 86 w 251"/>
                        <a:gd name="T1" fmla="*/ 0 h 274"/>
                        <a:gd name="T2" fmla="*/ 78 w 251"/>
                        <a:gd name="T3" fmla="*/ 8 h 274"/>
                        <a:gd name="T4" fmla="*/ 63 w 251"/>
                        <a:gd name="T5" fmla="*/ 8 h 274"/>
                        <a:gd name="T6" fmla="*/ 55 w 251"/>
                        <a:gd name="T7" fmla="*/ 16 h 274"/>
                        <a:gd name="T8" fmla="*/ 47 w 251"/>
                        <a:gd name="T9" fmla="*/ 23 h 274"/>
                        <a:gd name="T10" fmla="*/ 31 w 251"/>
                        <a:gd name="T11" fmla="*/ 31 h 274"/>
                        <a:gd name="T12" fmla="*/ 16 w 251"/>
                        <a:gd name="T13" fmla="*/ 55 h 274"/>
                        <a:gd name="T14" fmla="*/ 8 w 251"/>
                        <a:gd name="T15" fmla="*/ 78 h 274"/>
                        <a:gd name="T16" fmla="*/ 63 w 251"/>
                        <a:gd name="T17" fmla="*/ 102 h 274"/>
                        <a:gd name="T18" fmla="*/ 63 w 251"/>
                        <a:gd name="T19" fmla="*/ 133 h 274"/>
                        <a:gd name="T20" fmla="*/ 63 w 251"/>
                        <a:gd name="T21" fmla="*/ 196 h 274"/>
                        <a:gd name="T22" fmla="*/ 55 w 251"/>
                        <a:gd name="T23" fmla="*/ 235 h 274"/>
                        <a:gd name="T24" fmla="*/ 31 w 251"/>
                        <a:gd name="T25" fmla="*/ 273 h 274"/>
                        <a:gd name="T26" fmla="*/ 219 w 251"/>
                        <a:gd name="T27" fmla="*/ 219 h 274"/>
                        <a:gd name="T28" fmla="*/ 211 w 251"/>
                        <a:gd name="T29" fmla="*/ 164 h 274"/>
                        <a:gd name="T30" fmla="*/ 219 w 251"/>
                        <a:gd name="T31" fmla="*/ 149 h 274"/>
                        <a:gd name="T32" fmla="*/ 219 w 251"/>
                        <a:gd name="T33" fmla="*/ 133 h 274"/>
                        <a:gd name="T34" fmla="*/ 227 w 251"/>
                        <a:gd name="T35" fmla="*/ 125 h 274"/>
                        <a:gd name="T36" fmla="*/ 250 w 251"/>
                        <a:gd name="T37" fmla="*/ 86 h 274"/>
                        <a:gd name="T38" fmla="*/ 234 w 251"/>
                        <a:gd name="T39" fmla="*/ 31 h 274"/>
                        <a:gd name="T40" fmla="*/ 219 w 251"/>
                        <a:gd name="T41" fmla="*/ 16 h 274"/>
                        <a:gd name="T42" fmla="*/ 180 w 251"/>
                        <a:gd name="T43" fmla="*/ 8 h 274"/>
                        <a:gd name="T44" fmla="*/ 172 w 251"/>
                        <a:gd name="T45" fmla="*/ 0 h 274"/>
                        <a:gd name="T46" fmla="*/ 164 w 251"/>
                        <a:gd name="T47" fmla="*/ 8 h 274"/>
                        <a:gd name="T48" fmla="*/ 172 w 251"/>
                        <a:gd name="T49" fmla="*/ 16 h 274"/>
                        <a:gd name="T50" fmla="*/ 180 w 251"/>
                        <a:gd name="T51" fmla="*/ 23 h 274"/>
                        <a:gd name="T52" fmla="*/ 180 w 251"/>
                        <a:gd name="T53" fmla="*/ 39 h 274"/>
                        <a:gd name="T54" fmla="*/ 172 w 251"/>
                        <a:gd name="T55" fmla="*/ 55 h 274"/>
                        <a:gd name="T56" fmla="*/ 164 w 251"/>
                        <a:gd name="T57" fmla="*/ 63 h 274"/>
                        <a:gd name="T58" fmla="*/ 148 w 251"/>
                        <a:gd name="T59" fmla="*/ 63 h 274"/>
                        <a:gd name="T60" fmla="*/ 133 w 251"/>
                        <a:gd name="T61" fmla="*/ 63 h 274"/>
                        <a:gd name="T62" fmla="*/ 117 w 251"/>
                        <a:gd name="T63" fmla="*/ 55 h 274"/>
                        <a:gd name="T64" fmla="*/ 109 w 251"/>
                        <a:gd name="T65" fmla="*/ 47 h 274"/>
                        <a:gd name="T66" fmla="*/ 102 w 251"/>
                        <a:gd name="T67" fmla="*/ 31 h 274"/>
                        <a:gd name="T68" fmla="*/ 102 w 251"/>
                        <a:gd name="T69" fmla="*/ 16 h 274"/>
                        <a:gd name="T70" fmla="*/ 94 w 251"/>
                        <a:gd name="T71" fmla="*/ 0 h 2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251" h="274">
                          <a:moveTo>
                            <a:pt x="94" y="0"/>
                          </a:moveTo>
                          <a:lnTo>
                            <a:pt x="86" y="0"/>
                          </a:lnTo>
                          <a:lnTo>
                            <a:pt x="86" y="8"/>
                          </a:lnTo>
                          <a:lnTo>
                            <a:pt x="78" y="8"/>
                          </a:lnTo>
                          <a:lnTo>
                            <a:pt x="70" y="8"/>
                          </a:lnTo>
                          <a:lnTo>
                            <a:pt x="63" y="8"/>
                          </a:lnTo>
                          <a:lnTo>
                            <a:pt x="55" y="8"/>
                          </a:lnTo>
                          <a:lnTo>
                            <a:pt x="55" y="16"/>
                          </a:lnTo>
                          <a:lnTo>
                            <a:pt x="47" y="16"/>
                          </a:lnTo>
                          <a:lnTo>
                            <a:pt x="47" y="23"/>
                          </a:lnTo>
                          <a:lnTo>
                            <a:pt x="39" y="23"/>
                          </a:lnTo>
                          <a:lnTo>
                            <a:pt x="31" y="31"/>
                          </a:lnTo>
                          <a:lnTo>
                            <a:pt x="23" y="39"/>
                          </a:lnTo>
                          <a:lnTo>
                            <a:pt x="16" y="55"/>
                          </a:lnTo>
                          <a:lnTo>
                            <a:pt x="0" y="78"/>
                          </a:lnTo>
                          <a:lnTo>
                            <a:pt x="8" y="78"/>
                          </a:lnTo>
                          <a:lnTo>
                            <a:pt x="8" y="86"/>
                          </a:lnTo>
                          <a:lnTo>
                            <a:pt x="63" y="102"/>
                          </a:lnTo>
                          <a:lnTo>
                            <a:pt x="63" y="110"/>
                          </a:lnTo>
                          <a:lnTo>
                            <a:pt x="63" y="133"/>
                          </a:lnTo>
                          <a:lnTo>
                            <a:pt x="63" y="164"/>
                          </a:lnTo>
                          <a:lnTo>
                            <a:pt x="63" y="196"/>
                          </a:lnTo>
                          <a:lnTo>
                            <a:pt x="55" y="211"/>
                          </a:lnTo>
                          <a:lnTo>
                            <a:pt x="55" y="235"/>
                          </a:lnTo>
                          <a:lnTo>
                            <a:pt x="47" y="250"/>
                          </a:lnTo>
                          <a:lnTo>
                            <a:pt x="31" y="273"/>
                          </a:lnTo>
                          <a:lnTo>
                            <a:pt x="242" y="273"/>
                          </a:lnTo>
                          <a:lnTo>
                            <a:pt x="219" y="219"/>
                          </a:lnTo>
                          <a:lnTo>
                            <a:pt x="211" y="172"/>
                          </a:lnTo>
                          <a:lnTo>
                            <a:pt x="211" y="164"/>
                          </a:lnTo>
                          <a:lnTo>
                            <a:pt x="219" y="157"/>
                          </a:lnTo>
                          <a:lnTo>
                            <a:pt x="219" y="149"/>
                          </a:lnTo>
                          <a:lnTo>
                            <a:pt x="219" y="141"/>
                          </a:lnTo>
                          <a:lnTo>
                            <a:pt x="219" y="133"/>
                          </a:lnTo>
                          <a:lnTo>
                            <a:pt x="219" y="125"/>
                          </a:lnTo>
                          <a:lnTo>
                            <a:pt x="227" y="125"/>
                          </a:lnTo>
                          <a:lnTo>
                            <a:pt x="227" y="110"/>
                          </a:lnTo>
                          <a:lnTo>
                            <a:pt x="250" y="86"/>
                          </a:lnTo>
                          <a:lnTo>
                            <a:pt x="234" y="39"/>
                          </a:lnTo>
                          <a:lnTo>
                            <a:pt x="234" y="31"/>
                          </a:lnTo>
                          <a:lnTo>
                            <a:pt x="227" y="23"/>
                          </a:lnTo>
                          <a:lnTo>
                            <a:pt x="219" y="16"/>
                          </a:lnTo>
                          <a:lnTo>
                            <a:pt x="188" y="8"/>
                          </a:lnTo>
                          <a:lnTo>
                            <a:pt x="180" y="8"/>
                          </a:lnTo>
                          <a:lnTo>
                            <a:pt x="180" y="0"/>
                          </a:lnTo>
                          <a:lnTo>
                            <a:pt x="172" y="0"/>
                          </a:lnTo>
                          <a:lnTo>
                            <a:pt x="164" y="0"/>
                          </a:lnTo>
                          <a:lnTo>
                            <a:pt x="164" y="8"/>
                          </a:lnTo>
                          <a:lnTo>
                            <a:pt x="172" y="8"/>
                          </a:lnTo>
                          <a:lnTo>
                            <a:pt x="172" y="16"/>
                          </a:lnTo>
                          <a:lnTo>
                            <a:pt x="172" y="23"/>
                          </a:lnTo>
                          <a:lnTo>
                            <a:pt x="180" y="23"/>
                          </a:lnTo>
                          <a:lnTo>
                            <a:pt x="180" y="31"/>
                          </a:lnTo>
                          <a:lnTo>
                            <a:pt x="180" y="39"/>
                          </a:lnTo>
                          <a:lnTo>
                            <a:pt x="180" y="47"/>
                          </a:lnTo>
                          <a:lnTo>
                            <a:pt x="172" y="55"/>
                          </a:lnTo>
                          <a:lnTo>
                            <a:pt x="164" y="55"/>
                          </a:lnTo>
                          <a:lnTo>
                            <a:pt x="164" y="63"/>
                          </a:lnTo>
                          <a:lnTo>
                            <a:pt x="156" y="63"/>
                          </a:lnTo>
                          <a:lnTo>
                            <a:pt x="148" y="63"/>
                          </a:lnTo>
                          <a:lnTo>
                            <a:pt x="141" y="63"/>
                          </a:lnTo>
                          <a:lnTo>
                            <a:pt x="133" y="63"/>
                          </a:lnTo>
                          <a:lnTo>
                            <a:pt x="125" y="55"/>
                          </a:lnTo>
                          <a:lnTo>
                            <a:pt x="117" y="55"/>
                          </a:lnTo>
                          <a:lnTo>
                            <a:pt x="109" y="55"/>
                          </a:lnTo>
                          <a:lnTo>
                            <a:pt x="109" y="47"/>
                          </a:lnTo>
                          <a:lnTo>
                            <a:pt x="109" y="39"/>
                          </a:lnTo>
                          <a:lnTo>
                            <a:pt x="102" y="31"/>
                          </a:lnTo>
                          <a:lnTo>
                            <a:pt x="102" y="23"/>
                          </a:lnTo>
                          <a:lnTo>
                            <a:pt x="102" y="16"/>
                          </a:lnTo>
                          <a:lnTo>
                            <a:pt x="94" y="8"/>
                          </a:lnTo>
                          <a:lnTo>
                            <a:pt x="94" y="0"/>
                          </a:lnTo>
                        </a:path>
                      </a:pathLst>
                    </a:custGeom>
                    <a:solidFill>
                      <a:srgbClr val="FFF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604" name="Freeform 780">
                      <a:extLst>
                        <a:ext uri="{FF2B5EF4-FFF2-40B4-BE49-F238E27FC236}">
                          <a16:creationId xmlns:a16="http://schemas.microsoft.com/office/drawing/2014/main" id="{7146424D-B603-8199-DEA9-A9A33EB5FE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390" y="3036"/>
                      <a:ext cx="251" cy="274"/>
                    </a:xfrm>
                    <a:custGeom>
                      <a:avLst/>
                      <a:gdLst>
                        <a:gd name="T0" fmla="*/ 86 w 251"/>
                        <a:gd name="T1" fmla="*/ 0 h 274"/>
                        <a:gd name="T2" fmla="*/ 78 w 251"/>
                        <a:gd name="T3" fmla="*/ 8 h 274"/>
                        <a:gd name="T4" fmla="*/ 63 w 251"/>
                        <a:gd name="T5" fmla="*/ 8 h 274"/>
                        <a:gd name="T6" fmla="*/ 55 w 251"/>
                        <a:gd name="T7" fmla="*/ 16 h 274"/>
                        <a:gd name="T8" fmla="*/ 47 w 251"/>
                        <a:gd name="T9" fmla="*/ 23 h 274"/>
                        <a:gd name="T10" fmla="*/ 31 w 251"/>
                        <a:gd name="T11" fmla="*/ 31 h 274"/>
                        <a:gd name="T12" fmla="*/ 16 w 251"/>
                        <a:gd name="T13" fmla="*/ 55 h 274"/>
                        <a:gd name="T14" fmla="*/ 8 w 251"/>
                        <a:gd name="T15" fmla="*/ 78 h 274"/>
                        <a:gd name="T16" fmla="*/ 63 w 251"/>
                        <a:gd name="T17" fmla="*/ 102 h 274"/>
                        <a:gd name="T18" fmla="*/ 63 w 251"/>
                        <a:gd name="T19" fmla="*/ 133 h 274"/>
                        <a:gd name="T20" fmla="*/ 63 w 251"/>
                        <a:gd name="T21" fmla="*/ 196 h 274"/>
                        <a:gd name="T22" fmla="*/ 55 w 251"/>
                        <a:gd name="T23" fmla="*/ 235 h 274"/>
                        <a:gd name="T24" fmla="*/ 31 w 251"/>
                        <a:gd name="T25" fmla="*/ 273 h 274"/>
                        <a:gd name="T26" fmla="*/ 219 w 251"/>
                        <a:gd name="T27" fmla="*/ 219 h 274"/>
                        <a:gd name="T28" fmla="*/ 211 w 251"/>
                        <a:gd name="T29" fmla="*/ 164 h 274"/>
                        <a:gd name="T30" fmla="*/ 219 w 251"/>
                        <a:gd name="T31" fmla="*/ 149 h 274"/>
                        <a:gd name="T32" fmla="*/ 219 w 251"/>
                        <a:gd name="T33" fmla="*/ 133 h 274"/>
                        <a:gd name="T34" fmla="*/ 227 w 251"/>
                        <a:gd name="T35" fmla="*/ 125 h 274"/>
                        <a:gd name="T36" fmla="*/ 250 w 251"/>
                        <a:gd name="T37" fmla="*/ 86 h 274"/>
                        <a:gd name="T38" fmla="*/ 234 w 251"/>
                        <a:gd name="T39" fmla="*/ 31 h 274"/>
                        <a:gd name="T40" fmla="*/ 219 w 251"/>
                        <a:gd name="T41" fmla="*/ 16 h 274"/>
                        <a:gd name="T42" fmla="*/ 180 w 251"/>
                        <a:gd name="T43" fmla="*/ 8 h 274"/>
                        <a:gd name="T44" fmla="*/ 172 w 251"/>
                        <a:gd name="T45" fmla="*/ 0 h 274"/>
                        <a:gd name="T46" fmla="*/ 164 w 251"/>
                        <a:gd name="T47" fmla="*/ 8 h 274"/>
                        <a:gd name="T48" fmla="*/ 172 w 251"/>
                        <a:gd name="T49" fmla="*/ 16 h 274"/>
                        <a:gd name="T50" fmla="*/ 180 w 251"/>
                        <a:gd name="T51" fmla="*/ 23 h 274"/>
                        <a:gd name="T52" fmla="*/ 180 w 251"/>
                        <a:gd name="T53" fmla="*/ 39 h 274"/>
                        <a:gd name="T54" fmla="*/ 172 w 251"/>
                        <a:gd name="T55" fmla="*/ 55 h 274"/>
                        <a:gd name="T56" fmla="*/ 164 w 251"/>
                        <a:gd name="T57" fmla="*/ 63 h 274"/>
                        <a:gd name="T58" fmla="*/ 148 w 251"/>
                        <a:gd name="T59" fmla="*/ 63 h 274"/>
                        <a:gd name="T60" fmla="*/ 133 w 251"/>
                        <a:gd name="T61" fmla="*/ 63 h 274"/>
                        <a:gd name="T62" fmla="*/ 117 w 251"/>
                        <a:gd name="T63" fmla="*/ 55 h 274"/>
                        <a:gd name="T64" fmla="*/ 109 w 251"/>
                        <a:gd name="T65" fmla="*/ 47 h 274"/>
                        <a:gd name="T66" fmla="*/ 102 w 251"/>
                        <a:gd name="T67" fmla="*/ 31 h 274"/>
                        <a:gd name="T68" fmla="*/ 102 w 251"/>
                        <a:gd name="T69" fmla="*/ 16 h 274"/>
                        <a:gd name="T70" fmla="*/ 94 w 251"/>
                        <a:gd name="T71" fmla="*/ 0 h 2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251" h="274">
                          <a:moveTo>
                            <a:pt x="94" y="0"/>
                          </a:moveTo>
                          <a:lnTo>
                            <a:pt x="86" y="0"/>
                          </a:lnTo>
                          <a:lnTo>
                            <a:pt x="86" y="8"/>
                          </a:lnTo>
                          <a:lnTo>
                            <a:pt x="78" y="8"/>
                          </a:lnTo>
                          <a:lnTo>
                            <a:pt x="70" y="8"/>
                          </a:lnTo>
                          <a:lnTo>
                            <a:pt x="63" y="8"/>
                          </a:lnTo>
                          <a:lnTo>
                            <a:pt x="55" y="8"/>
                          </a:lnTo>
                          <a:lnTo>
                            <a:pt x="55" y="16"/>
                          </a:lnTo>
                          <a:lnTo>
                            <a:pt x="47" y="16"/>
                          </a:lnTo>
                          <a:lnTo>
                            <a:pt x="47" y="23"/>
                          </a:lnTo>
                          <a:lnTo>
                            <a:pt x="39" y="23"/>
                          </a:lnTo>
                          <a:lnTo>
                            <a:pt x="31" y="31"/>
                          </a:lnTo>
                          <a:lnTo>
                            <a:pt x="23" y="39"/>
                          </a:lnTo>
                          <a:lnTo>
                            <a:pt x="16" y="55"/>
                          </a:lnTo>
                          <a:lnTo>
                            <a:pt x="0" y="78"/>
                          </a:lnTo>
                          <a:lnTo>
                            <a:pt x="8" y="78"/>
                          </a:lnTo>
                          <a:lnTo>
                            <a:pt x="8" y="86"/>
                          </a:lnTo>
                          <a:lnTo>
                            <a:pt x="63" y="102"/>
                          </a:lnTo>
                          <a:lnTo>
                            <a:pt x="63" y="110"/>
                          </a:lnTo>
                          <a:lnTo>
                            <a:pt x="63" y="133"/>
                          </a:lnTo>
                          <a:lnTo>
                            <a:pt x="63" y="164"/>
                          </a:lnTo>
                          <a:lnTo>
                            <a:pt x="63" y="196"/>
                          </a:lnTo>
                          <a:lnTo>
                            <a:pt x="55" y="211"/>
                          </a:lnTo>
                          <a:lnTo>
                            <a:pt x="55" y="235"/>
                          </a:lnTo>
                          <a:lnTo>
                            <a:pt x="47" y="250"/>
                          </a:lnTo>
                          <a:lnTo>
                            <a:pt x="31" y="273"/>
                          </a:lnTo>
                          <a:lnTo>
                            <a:pt x="242" y="273"/>
                          </a:lnTo>
                          <a:lnTo>
                            <a:pt x="219" y="219"/>
                          </a:lnTo>
                          <a:lnTo>
                            <a:pt x="211" y="172"/>
                          </a:lnTo>
                          <a:lnTo>
                            <a:pt x="211" y="164"/>
                          </a:lnTo>
                          <a:lnTo>
                            <a:pt x="219" y="157"/>
                          </a:lnTo>
                          <a:lnTo>
                            <a:pt x="219" y="149"/>
                          </a:lnTo>
                          <a:lnTo>
                            <a:pt x="219" y="141"/>
                          </a:lnTo>
                          <a:lnTo>
                            <a:pt x="219" y="133"/>
                          </a:lnTo>
                          <a:lnTo>
                            <a:pt x="219" y="125"/>
                          </a:lnTo>
                          <a:lnTo>
                            <a:pt x="227" y="125"/>
                          </a:lnTo>
                          <a:lnTo>
                            <a:pt x="227" y="110"/>
                          </a:lnTo>
                          <a:lnTo>
                            <a:pt x="250" y="86"/>
                          </a:lnTo>
                          <a:lnTo>
                            <a:pt x="234" y="39"/>
                          </a:lnTo>
                          <a:lnTo>
                            <a:pt x="234" y="31"/>
                          </a:lnTo>
                          <a:lnTo>
                            <a:pt x="227" y="23"/>
                          </a:lnTo>
                          <a:lnTo>
                            <a:pt x="219" y="16"/>
                          </a:lnTo>
                          <a:lnTo>
                            <a:pt x="188" y="8"/>
                          </a:lnTo>
                          <a:lnTo>
                            <a:pt x="180" y="8"/>
                          </a:lnTo>
                          <a:lnTo>
                            <a:pt x="180" y="0"/>
                          </a:lnTo>
                          <a:lnTo>
                            <a:pt x="172" y="0"/>
                          </a:lnTo>
                          <a:lnTo>
                            <a:pt x="164" y="0"/>
                          </a:lnTo>
                          <a:lnTo>
                            <a:pt x="164" y="8"/>
                          </a:lnTo>
                          <a:lnTo>
                            <a:pt x="172" y="8"/>
                          </a:lnTo>
                          <a:lnTo>
                            <a:pt x="172" y="16"/>
                          </a:lnTo>
                          <a:lnTo>
                            <a:pt x="172" y="23"/>
                          </a:lnTo>
                          <a:lnTo>
                            <a:pt x="180" y="23"/>
                          </a:lnTo>
                          <a:lnTo>
                            <a:pt x="180" y="31"/>
                          </a:lnTo>
                          <a:lnTo>
                            <a:pt x="180" y="39"/>
                          </a:lnTo>
                          <a:lnTo>
                            <a:pt x="180" y="47"/>
                          </a:lnTo>
                          <a:lnTo>
                            <a:pt x="172" y="55"/>
                          </a:lnTo>
                          <a:lnTo>
                            <a:pt x="164" y="55"/>
                          </a:lnTo>
                          <a:lnTo>
                            <a:pt x="164" y="63"/>
                          </a:lnTo>
                          <a:lnTo>
                            <a:pt x="156" y="63"/>
                          </a:lnTo>
                          <a:lnTo>
                            <a:pt x="148" y="63"/>
                          </a:lnTo>
                          <a:lnTo>
                            <a:pt x="141" y="63"/>
                          </a:lnTo>
                          <a:lnTo>
                            <a:pt x="133" y="63"/>
                          </a:lnTo>
                          <a:lnTo>
                            <a:pt x="125" y="55"/>
                          </a:lnTo>
                          <a:lnTo>
                            <a:pt x="117" y="55"/>
                          </a:lnTo>
                          <a:lnTo>
                            <a:pt x="109" y="55"/>
                          </a:lnTo>
                          <a:lnTo>
                            <a:pt x="109" y="47"/>
                          </a:lnTo>
                          <a:lnTo>
                            <a:pt x="109" y="39"/>
                          </a:lnTo>
                          <a:lnTo>
                            <a:pt x="102" y="31"/>
                          </a:lnTo>
                          <a:lnTo>
                            <a:pt x="102" y="23"/>
                          </a:lnTo>
                          <a:lnTo>
                            <a:pt x="102" y="16"/>
                          </a:lnTo>
                          <a:lnTo>
                            <a:pt x="94" y="8"/>
                          </a:lnTo>
                          <a:lnTo>
                            <a:pt x="94" y="0"/>
                          </a:lnTo>
                        </a:path>
                      </a:pathLst>
                    </a:custGeom>
                    <a:solidFill>
                      <a:srgbClr val="FFF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78605" name="Group 781">
                      <a:extLst>
                        <a:ext uri="{FF2B5EF4-FFF2-40B4-BE49-F238E27FC236}">
                          <a16:creationId xmlns:a16="http://schemas.microsoft.com/office/drawing/2014/main" id="{86924EBD-E2F3-D065-575E-C277192B3F4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8" y="3076"/>
                      <a:ext cx="145" cy="209"/>
                      <a:chOff x="2398" y="3076"/>
                      <a:chExt cx="145" cy="209"/>
                    </a:xfrm>
                  </p:grpSpPr>
                  <p:sp>
                    <p:nvSpPr>
                      <p:cNvPr id="78606" name="Freeform 782">
                        <a:extLst>
                          <a:ext uri="{FF2B5EF4-FFF2-40B4-BE49-F238E27FC236}">
                            <a16:creationId xmlns:a16="http://schemas.microsoft.com/office/drawing/2014/main" id="{3FB692B4-B539-6D6C-7811-FB378AA87F9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98" y="3084"/>
                        <a:ext cx="139" cy="195"/>
                      </a:xfrm>
                      <a:custGeom>
                        <a:avLst/>
                        <a:gdLst>
                          <a:gd name="T0" fmla="*/ 8 w 139"/>
                          <a:gd name="T1" fmla="*/ 31 h 195"/>
                          <a:gd name="T2" fmla="*/ 0 w 139"/>
                          <a:gd name="T3" fmla="*/ 39 h 195"/>
                          <a:gd name="T4" fmla="*/ 0 w 139"/>
                          <a:gd name="T5" fmla="*/ 54 h 195"/>
                          <a:gd name="T6" fmla="*/ 0 w 139"/>
                          <a:gd name="T7" fmla="*/ 70 h 195"/>
                          <a:gd name="T8" fmla="*/ 8 w 139"/>
                          <a:gd name="T9" fmla="*/ 93 h 195"/>
                          <a:gd name="T10" fmla="*/ 8 w 139"/>
                          <a:gd name="T11" fmla="*/ 116 h 195"/>
                          <a:gd name="T12" fmla="*/ 0 w 139"/>
                          <a:gd name="T13" fmla="*/ 132 h 195"/>
                          <a:gd name="T14" fmla="*/ 0 w 139"/>
                          <a:gd name="T15" fmla="*/ 140 h 195"/>
                          <a:gd name="T16" fmla="*/ 0 w 139"/>
                          <a:gd name="T17" fmla="*/ 155 h 195"/>
                          <a:gd name="T18" fmla="*/ 8 w 139"/>
                          <a:gd name="T19" fmla="*/ 171 h 195"/>
                          <a:gd name="T20" fmla="*/ 8 w 139"/>
                          <a:gd name="T21" fmla="*/ 186 h 195"/>
                          <a:gd name="T22" fmla="*/ 15 w 139"/>
                          <a:gd name="T23" fmla="*/ 194 h 195"/>
                          <a:gd name="T24" fmla="*/ 31 w 139"/>
                          <a:gd name="T25" fmla="*/ 194 h 195"/>
                          <a:gd name="T26" fmla="*/ 38 w 139"/>
                          <a:gd name="T27" fmla="*/ 194 h 195"/>
                          <a:gd name="T28" fmla="*/ 54 w 139"/>
                          <a:gd name="T29" fmla="*/ 186 h 195"/>
                          <a:gd name="T30" fmla="*/ 69 w 139"/>
                          <a:gd name="T31" fmla="*/ 171 h 195"/>
                          <a:gd name="T32" fmla="*/ 77 w 139"/>
                          <a:gd name="T33" fmla="*/ 163 h 195"/>
                          <a:gd name="T34" fmla="*/ 115 w 139"/>
                          <a:gd name="T35" fmla="*/ 101 h 195"/>
                          <a:gd name="T36" fmla="*/ 123 w 139"/>
                          <a:gd name="T37" fmla="*/ 93 h 195"/>
                          <a:gd name="T38" fmla="*/ 123 w 139"/>
                          <a:gd name="T39" fmla="*/ 85 h 195"/>
                          <a:gd name="T40" fmla="*/ 130 w 139"/>
                          <a:gd name="T41" fmla="*/ 78 h 195"/>
                          <a:gd name="T42" fmla="*/ 130 w 139"/>
                          <a:gd name="T43" fmla="*/ 62 h 195"/>
                          <a:gd name="T44" fmla="*/ 130 w 139"/>
                          <a:gd name="T45" fmla="*/ 54 h 195"/>
                          <a:gd name="T46" fmla="*/ 123 w 139"/>
                          <a:gd name="T47" fmla="*/ 47 h 195"/>
                          <a:gd name="T48" fmla="*/ 123 w 139"/>
                          <a:gd name="T49" fmla="*/ 39 h 195"/>
                          <a:gd name="T50" fmla="*/ 130 w 139"/>
                          <a:gd name="T51" fmla="*/ 39 h 195"/>
                          <a:gd name="T52" fmla="*/ 130 w 139"/>
                          <a:gd name="T53" fmla="*/ 47 h 195"/>
                          <a:gd name="T54" fmla="*/ 138 w 139"/>
                          <a:gd name="T55" fmla="*/ 47 h 195"/>
                          <a:gd name="T56" fmla="*/ 130 w 139"/>
                          <a:gd name="T57" fmla="*/ 39 h 195"/>
                          <a:gd name="T58" fmla="*/ 130 w 139"/>
                          <a:gd name="T59" fmla="*/ 31 h 195"/>
                          <a:gd name="T60" fmla="*/ 130 w 139"/>
                          <a:gd name="T61" fmla="*/ 23 h 195"/>
                          <a:gd name="T62" fmla="*/ 123 w 139"/>
                          <a:gd name="T63" fmla="*/ 16 h 195"/>
                          <a:gd name="T64" fmla="*/ 123 w 139"/>
                          <a:gd name="T65" fmla="*/ 8 h 195"/>
                          <a:gd name="T66" fmla="*/ 123 w 139"/>
                          <a:gd name="T67" fmla="*/ 0 h 195"/>
                          <a:gd name="T68" fmla="*/ 115 w 139"/>
                          <a:gd name="T69" fmla="*/ 0 h 195"/>
                          <a:gd name="T70" fmla="*/ 115 w 139"/>
                          <a:gd name="T71" fmla="*/ 8 h 195"/>
                          <a:gd name="T72" fmla="*/ 100 w 139"/>
                          <a:gd name="T73" fmla="*/ 23 h 195"/>
                          <a:gd name="T74" fmla="*/ 100 w 139"/>
                          <a:gd name="T75" fmla="*/ 31 h 195"/>
                          <a:gd name="T76" fmla="*/ 92 w 139"/>
                          <a:gd name="T77" fmla="*/ 31 h 195"/>
                          <a:gd name="T78" fmla="*/ 100 w 139"/>
                          <a:gd name="T79" fmla="*/ 39 h 195"/>
                          <a:gd name="T80" fmla="*/ 100 w 139"/>
                          <a:gd name="T81" fmla="*/ 54 h 195"/>
                          <a:gd name="T82" fmla="*/ 100 w 139"/>
                          <a:gd name="T83" fmla="*/ 62 h 195"/>
                          <a:gd name="T84" fmla="*/ 107 w 139"/>
                          <a:gd name="T85" fmla="*/ 78 h 195"/>
                          <a:gd name="T86" fmla="*/ 84 w 139"/>
                          <a:gd name="T87" fmla="*/ 93 h 195"/>
                          <a:gd name="T88" fmla="*/ 54 w 139"/>
                          <a:gd name="T89" fmla="*/ 116 h 195"/>
                          <a:gd name="T90" fmla="*/ 54 w 139"/>
                          <a:gd name="T91" fmla="*/ 85 h 195"/>
                          <a:gd name="T92" fmla="*/ 54 w 139"/>
                          <a:gd name="T93" fmla="*/ 54 h 195"/>
                          <a:gd name="T94" fmla="*/ 8 w 139"/>
                          <a:gd name="T95" fmla="*/ 31 h 19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</a:cxnLst>
                        <a:rect l="0" t="0" r="r" b="b"/>
                        <a:pathLst>
                          <a:path w="139" h="195">
                            <a:moveTo>
                              <a:pt x="8" y="31"/>
                            </a:moveTo>
                            <a:lnTo>
                              <a:pt x="0" y="39"/>
                            </a:lnTo>
                            <a:lnTo>
                              <a:pt x="0" y="54"/>
                            </a:lnTo>
                            <a:lnTo>
                              <a:pt x="0" y="70"/>
                            </a:lnTo>
                            <a:lnTo>
                              <a:pt x="8" y="93"/>
                            </a:lnTo>
                            <a:lnTo>
                              <a:pt x="8" y="116"/>
                            </a:lnTo>
                            <a:lnTo>
                              <a:pt x="0" y="132"/>
                            </a:lnTo>
                            <a:lnTo>
                              <a:pt x="0" y="140"/>
                            </a:lnTo>
                            <a:lnTo>
                              <a:pt x="0" y="155"/>
                            </a:lnTo>
                            <a:lnTo>
                              <a:pt x="8" y="171"/>
                            </a:lnTo>
                            <a:lnTo>
                              <a:pt x="8" y="186"/>
                            </a:lnTo>
                            <a:lnTo>
                              <a:pt x="15" y="194"/>
                            </a:lnTo>
                            <a:lnTo>
                              <a:pt x="31" y="194"/>
                            </a:lnTo>
                            <a:lnTo>
                              <a:pt x="38" y="194"/>
                            </a:lnTo>
                            <a:lnTo>
                              <a:pt x="54" y="186"/>
                            </a:lnTo>
                            <a:lnTo>
                              <a:pt x="69" y="171"/>
                            </a:lnTo>
                            <a:lnTo>
                              <a:pt x="77" y="163"/>
                            </a:lnTo>
                            <a:lnTo>
                              <a:pt x="115" y="101"/>
                            </a:lnTo>
                            <a:lnTo>
                              <a:pt x="123" y="93"/>
                            </a:lnTo>
                            <a:lnTo>
                              <a:pt x="123" y="85"/>
                            </a:lnTo>
                            <a:lnTo>
                              <a:pt x="130" y="78"/>
                            </a:lnTo>
                            <a:lnTo>
                              <a:pt x="130" y="62"/>
                            </a:lnTo>
                            <a:lnTo>
                              <a:pt x="130" y="54"/>
                            </a:lnTo>
                            <a:lnTo>
                              <a:pt x="123" y="47"/>
                            </a:lnTo>
                            <a:lnTo>
                              <a:pt x="123" y="39"/>
                            </a:lnTo>
                            <a:lnTo>
                              <a:pt x="130" y="39"/>
                            </a:lnTo>
                            <a:lnTo>
                              <a:pt x="130" y="47"/>
                            </a:lnTo>
                            <a:lnTo>
                              <a:pt x="138" y="47"/>
                            </a:lnTo>
                            <a:lnTo>
                              <a:pt x="130" y="39"/>
                            </a:lnTo>
                            <a:lnTo>
                              <a:pt x="130" y="31"/>
                            </a:lnTo>
                            <a:lnTo>
                              <a:pt x="130" y="23"/>
                            </a:lnTo>
                            <a:lnTo>
                              <a:pt x="123" y="16"/>
                            </a:lnTo>
                            <a:lnTo>
                              <a:pt x="123" y="8"/>
                            </a:lnTo>
                            <a:lnTo>
                              <a:pt x="123" y="0"/>
                            </a:lnTo>
                            <a:lnTo>
                              <a:pt x="115" y="0"/>
                            </a:lnTo>
                            <a:lnTo>
                              <a:pt x="115" y="8"/>
                            </a:lnTo>
                            <a:lnTo>
                              <a:pt x="100" y="23"/>
                            </a:lnTo>
                            <a:lnTo>
                              <a:pt x="100" y="31"/>
                            </a:lnTo>
                            <a:lnTo>
                              <a:pt x="92" y="31"/>
                            </a:lnTo>
                            <a:lnTo>
                              <a:pt x="100" y="39"/>
                            </a:lnTo>
                            <a:lnTo>
                              <a:pt x="100" y="54"/>
                            </a:lnTo>
                            <a:lnTo>
                              <a:pt x="100" y="62"/>
                            </a:lnTo>
                            <a:lnTo>
                              <a:pt x="107" y="78"/>
                            </a:lnTo>
                            <a:lnTo>
                              <a:pt x="84" y="93"/>
                            </a:lnTo>
                            <a:lnTo>
                              <a:pt x="54" y="116"/>
                            </a:lnTo>
                            <a:lnTo>
                              <a:pt x="54" y="85"/>
                            </a:lnTo>
                            <a:lnTo>
                              <a:pt x="54" y="54"/>
                            </a:lnTo>
                            <a:lnTo>
                              <a:pt x="8" y="31"/>
                            </a:lnTo>
                          </a:path>
                        </a:pathLst>
                      </a:custGeom>
                      <a:solidFill>
                        <a:srgbClr val="F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607" name="Freeform 783">
                        <a:extLst>
                          <a:ext uri="{FF2B5EF4-FFF2-40B4-BE49-F238E27FC236}">
                            <a16:creationId xmlns:a16="http://schemas.microsoft.com/office/drawing/2014/main" id="{2B37683F-AC7F-F0FD-42D4-0914B4026C1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98" y="3084"/>
                        <a:ext cx="139" cy="195"/>
                      </a:xfrm>
                      <a:custGeom>
                        <a:avLst/>
                        <a:gdLst>
                          <a:gd name="T0" fmla="*/ 8 w 139"/>
                          <a:gd name="T1" fmla="*/ 31 h 195"/>
                          <a:gd name="T2" fmla="*/ 0 w 139"/>
                          <a:gd name="T3" fmla="*/ 39 h 195"/>
                          <a:gd name="T4" fmla="*/ 0 w 139"/>
                          <a:gd name="T5" fmla="*/ 54 h 195"/>
                          <a:gd name="T6" fmla="*/ 0 w 139"/>
                          <a:gd name="T7" fmla="*/ 70 h 195"/>
                          <a:gd name="T8" fmla="*/ 8 w 139"/>
                          <a:gd name="T9" fmla="*/ 93 h 195"/>
                          <a:gd name="T10" fmla="*/ 8 w 139"/>
                          <a:gd name="T11" fmla="*/ 116 h 195"/>
                          <a:gd name="T12" fmla="*/ 0 w 139"/>
                          <a:gd name="T13" fmla="*/ 132 h 195"/>
                          <a:gd name="T14" fmla="*/ 0 w 139"/>
                          <a:gd name="T15" fmla="*/ 140 h 195"/>
                          <a:gd name="T16" fmla="*/ 0 w 139"/>
                          <a:gd name="T17" fmla="*/ 155 h 195"/>
                          <a:gd name="T18" fmla="*/ 8 w 139"/>
                          <a:gd name="T19" fmla="*/ 171 h 195"/>
                          <a:gd name="T20" fmla="*/ 8 w 139"/>
                          <a:gd name="T21" fmla="*/ 186 h 195"/>
                          <a:gd name="T22" fmla="*/ 15 w 139"/>
                          <a:gd name="T23" fmla="*/ 194 h 195"/>
                          <a:gd name="T24" fmla="*/ 31 w 139"/>
                          <a:gd name="T25" fmla="*/ 194 h 195"/>
                          <a:gd name="T26" fmla="*/ 38 w 139"/>
                          <a:gd name="T27" fmla="*/ 194 h 195"/>
                          <a:gd name="T28" fmla="*/ 54 w 139"/>
                          <a:gd name="T29" fmla="*/ 186 h 195"/>
                          <a:gd name="T30" fmla="*/ 69 w 139"/>
                          <a:gd name="T31" fmla="*/ 171 h 195"/>
                          <a:gd name="T32" fmla="*/ 77 w 139"/>
                          <a:gd name="T33" fmla="*/ 163 h 195"/>
                          <a:gd name="T34" fmla="*/ 115 w 139"/>
                          <a:gd name="T35" fmla="*/ 101 h 195"/>
                          <a:gd name="T36" fmla="*/ 123 w 139"/>
                          <a:gd name="T37" fmla="*/ 93 h 195"/>
                          <a:gd name="T38" fmla="*/ 123 w 139"/>
                          <a:gd name="T39" fmla="*/ 85 h 195"/>
                          <a:gd name="T40" fmla="*/ 130 w 139"/>
                          <a:gd name="T41" fmla="*/ 78 h 195"/>
                          <a:gd name="T42" fmla="*/ 130 w 139"/>
                          <a:gd name="T43" fmla="*/ 62 h 195"/>
                          <a:gd name="T44" fmla="*/ 130 w 139"/>
                          <a:gd name="T45" fmla="*/ 54 h 195"/>
                          <a:gd name="T46" fmla="*/ 123 w 139"/>
                          <a:gd name="T47" fmla="*/ 47 h 195"/>
                          <a:gd name="T48" fmla="*/ 123 w 139"/>
                          <a:gd name="T49" fmla="*/ 39 h 195"/>
                          <a:gd name="T50" fmla="*/ 130 w 139"/>
                          <a:gd name="T51" fmla="*/ 39 h 195"/>
                          <a:gd name="T52" fmla="*/ 130 w 139"/>
                          <a:gd name="T53" fmla="*/ 47 h 195"/>
                          <a:gd name="T54" fmla="*/ 138 w 139"/>
                          <a:gd name="T55" fmla="*/ 47 h 195"/>
                          <a:gd name="T56" fmla="*/ 130 w 139"/>
                          <a:gd name="T57" fmla="*/ 39 h 195"/>
                          <a:gd name="T58" fmla="*/ 130 w 139"/>
                          <a:gd name="T59" fmla="*/ 31 h 195"/>
                          <a:gd name="T60" fmla="*/ 130 w 139"/>
                          <a:gd name="T61" fmla="*/ 23 h 195"/>
                          <a:gd name="T62" fmla="*/ 123 w 139"/>
                          <a:gd name="T63" fmla="*/ 16 h 195"/>
                          <a:gd name="T64" fmla="*/ 123 w 139"/>
                          <a:gd name="T65" fmla="*/ 8 h 195"/>
                          <a:gd name="T66" fmla="*/ 123 w 139"/>
                          <a:gd name="T67" fmla="*/ 0 h 195"/>
                          <a:gd name="T68" fmla="*/ 115 w 139"/>
                          <a:gd name="T69" fmla="*/ 0 h 195"/>
                          <a:gd name="T70" fmla="*/ 115 w 139"/>
                          <a:gd name="T71" fmla="*/ 8 h 195"/>
                          <a:gd name="T72" fmla="*/ 100 w 139"/>
                          <a:gd name="T73" fmla="*/ 23 h 195"/>
                          <a:gd name="T74" fmla="*/ 100 w 139"/>
                          <a:gd name="T75" fmla="*/ 31 h 195"/>
                          <a:gd name="T76" fmla="*/ 92 w 139"/>
                          <a:gd name="T77" fmla="*/ 31 h 195"/>
                          <a:gd name="T78" fmla="*/ 100 w 139"/>
                          <a:gd name="T79" fmla="*/ 39 h 195"/>
                          <a:gd name="T80" fmla="*/ 100 w 139"/>
                          <a:gd name="T81" fmla="*/ 54 h 195"/>
                          <a:gd name="T82" fmla="*/ 100 w 139"/>
                          <a:gd name="T83" fmla="*/ 62 h 195"/>
                          <a:gd name="T84" fmla="*/ 107 w 139"/>
                          <a:gd name="T85" fmla="*/ 78 h 195"/>
                          <a:gd name="T86" fmla="*/ 84 w 139"/>
                          <a:gd name="T87" fmla="*/ 93 h 195"/>
                          <a:gd name="T88" fmla="*/ 54 w 139"/>
                          <a:gd name="T89" fmla="*/ 116 h 195"/>
                          <a:gd name="T90" fmla="*/ 54 w 139"/>
                          <a:gd name="T91" fmla="*/ 85 h 195"/>
                          <a:gd name="T92" fmla="*/ 54 w 139"/>
                          <a:gd name="T93" fmla="*/ 54 h 195"/>
                          <a:gd name="T94" fmla="*/ 8 w 139"/>
                          <a:gd name="T95" fmla="*/ 31 h 19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</a:cxnLst>
                        <a:rect l="0" t="0" r="r" b="b"/>
                        <a:pathLst>
                          <a:path w="139" h="195">
                            <a:moveTo>
                              <a:pt x="8" y="31"/>
                            </a:moveTo>
                            <a:lnTo>
                              <a:pt x="0" y="39"/>
                            </a:lnTo>
                            <a:lnTo>
                              <a:pt x="0" y="54"/>
                            </a:lnTo>
                            <a:lnTo>
                              <a:pt x="0" y="70"/>
                            </a:lnTo>
                            <a:lnTo>
                              <a:pt x="8" y="93"/>
                            </a:lnTo>
                            <a:lnTo>
                              <a:pt x="8" y="116"/>
                            </a:lnTo>
                            <a:lnTo>
                              <a:pt x="0" y="132"/>
                            </a:lnTo>
                            <a:lnTo>
                              <a:pt x="0" y="140"/>
                            </a:lnTo>
                            <a:lnTo>
                              <a:pt x="0" y="155"/>
                            </a:lnTo>
                            <a:lnTo>
                              <a:pt x="8" y="171"/>
                            </a:lnTo>
                            <a:lnTo>
                              <a:pt x="8" y="186"/>
                            </a:lnTo>
                            <a:lnTo>
                              <a:pt x="15" y="194"/>
                            </a:lnTo>
                            <a:lnTo>
                              <a:pt x="31" y="194"/>
                            </a:lnTo>
                            <a:lnTo>
                              <a:pt x="38" y="194"/>
                            </a:lnTo>
                            <a:lnTo>
                              <a:pt x="54" y="186"/>
                            </a:lnTo>
                            <a:lnTo>
                              <a:pt x="69" y="171"/>
                            </a:lnTo>
                            <a:lnTo>
                              <a:pt x="77" y="163"/>
                            </a:lnTo>
                            <a:lnTo>
                              <a:pt x="115" y="101"/>
                            </a:lnTo>
                            <a:lnTo>
                              <a:pt x="123" y="93"/>
                            </a:lnTo>
                            <a:lnTo>
                              <a:pt x="123" y="85"/>
                            </a:lnTo>
                            <a:lnTo>
                              <a:pt x="130" y="78"/>
                            </a:lnTo>
                            <a:lnTo>
                              <a:pt x="130" y="62"/>
                            </a:lnTo>
                            <a:lnTo>
                              <a:pt x="130" y="54"/>
                            </a:lnTo>
                            <a:lnTo>
                              <a:pt x="123" y="47"/>
                            </a:lnTo>
                            <a:lnTo>
                              <a:pt x="123" y="39"/>
                            </a:lnTo>
                            <a:lnTo>
                              <a:pt x="130" y="39"/>
                            </a:lnTo>
                            <a:lnTo>
                              <a:pt x="130" y="47"/>
                            </a:lnTo>
                            <a:lnTo>
                              <a:pt x="138" y="47"/>
                            </a:lnTo>
                            <a:lnTo>
                              <a:pt x="130" y="39"/>
                            </a:lnTo>
                            <a:lnTo>
                              <a:pt x="130" y="31"/>
                            </a:lnTo>
                            <a:lnTo>
                              <a:pt x="130" y="23"/>
                            </a:lnTo>
                            <a:lnTo>
                              <a:pt x="123" y="16"/>
                            </a:lnTo>
                            <a:lnTo>
                              <a:pt x="123" y="8"/>
                            </a:lnTo>
                            <a:lnTo>
                              <a:pt x="123" y="0"/>
                            </a:lnTo>
                            <a:lnTo>
                              <a:pt x="115" y="0"/>
                            </a:lnTo>
                            <a:lnTo>
                              <a:pt x="115" y="8"/>
                            </a:lnTo>
                            <a:lnTo>
                              <a:pt x="100" y="23"/>
                            </a:lnTo>
                            <a:lnTo>
                              <a:pt x="100" y="31"/>
                            </a:lnTo>
                            <a:lnTo>
                              <a:pt x="92" y="31"/>
                            </a:lnTo>
                            <a:lnTo>
                              <a:pt x="100" y="39"/>
                            </a:lnTo>
                            <a:lnTo>
                              <a:pt x="100" y="54"/>
                            </a:lnTo>
                            <a:lnTo>
                              <a:pt x="100" y="62"/>
                            </a:lnTo>
                            <a:lnTo>
                              <a:pt x="107" y="78"/>
                            </a:lnTo>
                            <a:lnTo>
                              <a:pt x="84" y="93"/>
                            </a:lnTo>
                            <a:lnTo>
                              <a:pt x="54" y="116"/>
                            </a:lnTo>
                            <a:lnTo>
                              <a:pt x="54" y="85"/>
                            </a:lnTo>
                            <a:lnTo>
                              <a:pt x="54" y="54"/>
                            </a:lnTo>
                            <a:lnTo>
                              <a:pt x="8" y="31"/>
                            </a:lnTo>
                          </a:path>
                        </a:pathLst>
                      </a:custGeom>
                      <a:solidFill>
                        <a:srgbClr val="FF9F7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608" name="Freeform 784">
                        <a:extLst>
                          <a:ext uri="{FF2B5EF4-FFF2-40B4-BE49-F238E27FC236}">
                            <a16:creationId xmlns:a16="http://schemas.microsoft.com/office/drawing/2014/main" id="{B7131675-D399-7866-E486-4C6B1C953C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98" y="3076"/>
                        <a:ext cx="145" cy="209"/>
                      </a:xfrm>
                      <a:custGeom>
                        <a:avLst/>
                        <a:gdLst>
                          <a:gd name="T0" fmla="*/ 8 w 145"/>
                          <a:gd name="T1" fmla="*/ 40 h 209"/>
                          <a:gd name="T2" fmla="*/ 0 w 145"/>
                          <a:gd name="T3" fmla="*/ 48 h 209"/>
                          <a:gd name="T4" fmla="*/ 0 w 145"/>
                          <a:gd name="T5" fmla="*/ 64 h 209"/>
                          <a:gd name="T6" fmla="*/ 0 w 145"/>
                          <a:gd name="T7" fmla="*/ 80 h 209"/>
                          <a:gd name="T8" fmla="*/ 8 w 145"/>
                          <a:gd name="T9" fmla="*/ 104 h 209"/>
                          <a:gd name="T10" fmla="*/ 8 w 145"/>
                          <a:gd name="T11" fmla="*/ 128 h 209"/>
                          <a:gd name="T12" fmla="*/ 0 w 145"/>
                          <a:gd name="T13" fmla="*/ 144 h 209"/>
                          <a:gd name="T14" fmla="*/ 0 w 145"/>
                          <a:gd name="T15" fmla="*/ 152 h 209"/>
                          <a:gd name="T16" fmla="*/ 0 w 145"/>
                          <a:gd name="T17" fmla="*/ 168 h 209"/>
                          <a:gd name="T18" fmla="*/ 8 w 145"/>
                          <a:gd name="T19" fmla="*/ 184 h 209"/>
                          <a:gd name="T20" fmla="*/ 8 w 145"/>
                          <a:gd name="T21" fmla="*/ 192 h 209"/>
                          <a:gd name="T22" fmla="*/ 16 w 145"/>
                          <a:gd name="T23" fmla="*/ 208 h 209"/>
                          <a:gd name="T24" fmla="*/ 32 w 145"/>
                          <a:gd name="T25" fmla="*/ 208 h 209"/>
                          <a:gd name="T26" fmla="*/ 40 w 145"/>
                          <a:gd name="T27" fmla="*/ 208 h 209"/>
                          <a:gd name="T28" fmla="*/ 56 w 145"/>
                          <a:gd name="T29" fmla="*/ 200 h 209"/>
                          <a:gd name="T30" fmla="*/ 72 w 145"/>
                          <a:gd name="T31" fmla="*/ 184 h 209"/>
                          <a:gd name="T32" fmla="*/ 80 w 145"/>
                          <a:gd name="T33" fmla="*/ 168 h 209"/>
                          <a:gd name="T34" fmla="*/ 120 w 145"/>
                          <a:gd name="T35" fmla="*/ 112 h 209"/>
                          <a:gd name="T36" fmla="*/ 128 w 145"/>
                          <a:gd name="T37" fmla="*/ 104 h 209"/>
                          <a:gd name="T38" fmla="*/ 128 w 145"/>
                          <a:gd name="T39" fmla="*/ 96 h 209"/>
                          <a:gd name="T40" fmla="*/ 128 w 145"/>
                          <a:gd name="T41" fmla="*/ 88 h 209"/>
                          <a:gd name="T42" fmla="*/ 136 w 145"/>
                          <a:gd name="T43" fmla="*/ 88 h 209"/>
                          <a:gd name="T44" fmla="*/ 136 w 145"/>
                          <a:gd name="T45" fmla="*/ 80 h 209"/>
                          <a:gd name="T46" fmla="*/ 136 w 145"/>
                          <a:gd name="T47" fmla="*/ 72 h 209"/>
                          <a:gd name="T48" fmla="*/ 136 w 145"/>
                          <a:gd name="T49" fmla="*/ 64 h 209"/>
                          <a:gd name="T50" fmla="*/ 136 w 145"/>
                          <a:gd name="T51" fmla="*/ 56 h 209"/>
                          <a:gd name="T52" fmla="*/ 128 w 145"/>
                          <a:gd name="T53" fmla="*/ 56 h 209"/>
                          <a:gd name="T54" fmla="*/ 128 w 145"/>
                          <a:gd name="T55" fmla="*/ 48 h 209"/>
                          <a:gd name="T56" fmla="*/ 120 w 145"/>
                          <a:gd name="T57" fmla="*/ 48 h 209"/>
                          <a:gd name="T58" fmla="*/ 128 w 145"/>
                          <a:gd name="T59" fmla="*/ 48 h 209"/>
                          <a:gd name="T60" fmla="*/ 136 w 145"/>
                          <a:gd name="T61" fmla="*/ 48 h 209"/>
                          <a:gd name="T62" fmla="*/ 136 w 145"/>
                          <a:gd name="T63" fmla="*/ 56 h 209"/>
                          <a:gd name="T64" fmla="*/ 144 w 145"/>
                          <a:gd name="T65" fmla="*/ 56 h 209"/>
                          <a:gd name="T66" fmla="*/ 136 w 145"/>
                          <a:gd name="T67" fmla="*/ 48 h 209"/>
                          <a:gd name="T68" fmla="*/ 136 w 145"/>
                          <a:gd name="T69" fmla="*/ 40 h 209"/>
                          <a:gd name="T70" fmla="*/ 136 w 145"/>
                          <a:gd name="T71" fmla="*/ 32 h 209"/>
                          <a:gd name="T72" fmla="*/ 128 w 145"/>
                          <a:gd name="T73" fmla="*/ 24 h 209"/>
                          <a:gd name="T74" fmla="*/ 128 w 145"/>
                          <a:gd name="T75" fmla="*/ 16 h 209"/>
                          <a:gd name="T76" fmla="*/ 128 w 145"/>
                          <a:gd name="T77" fmla="*/ 8 h 209"/>
                          <a:gd name="T78" fmla="*/ 120 w 145"/>
                          <a:gd name="T79" fmla="*/ 0 h 209"/>
                          <a:gd name="T80" fmla="*/ 120 w 145"/>
                          <a:gd name="T81" fmla="*/ 8 h 209"/>
                          <a:gd name="T82" fmla="*/ 104 w 145"/>
                          <a:gd name="T83" fmla="*/ 32 h 209"/>
                          <a:gd name="T84" fmla="*/ 96 w 145"/>
                          <a:gd name="T85" fmla="*/ 32 h 209"/>
                          <a:gd name="T86" fmla="*/ 96 w 145"/>
                          <a:gd name="T87" fmla="*/ 40 h 209"/>
                          <a:gd name="T88" fmla="*/ 96 w 145"/>
                          <a:gd name="T89" fmla="*/ 48 h 209"/>
                          <a:gd name="T90" fmla="*/ 104 w 145"/>
                          <a:gd name="T91" fmla="*/ 64 h 209"/>
                          <a:gd name="T92" fmla="*/ 104 w 145"/>
                          <a:gd name="T93" fmla="*/ 72 h 209"/>
                          <a:gd name="T94" fmla="*/ 112 w 145"/>
                          <a:gd name="T95" fmla="*/ 80 h 209"/>
                          <a:gd name="T96" fmla="*/ 88 w 145"/>
                          <a:gd name="T97" fmla="*/ 104 h 209"/>
                          <a:gd name="T98" fmla="*/ 56 w 145"/>
                          <a:gd name="T99" fmla="*/ 128 h 209"/>
                          <a:gd name="T100" fmla="*/ 56 w 145"/>
                          <a:gd name="T101" fmla="*/ 96 h 209"/>
                          <a:gd name="T102" fmla="*/ 56 w 145"/>
                          <a:gd name="T103" fmla="*/ 64 h 209"/>
                          <a:gd name="T104" fmla="*/ 8 w 145"/>
                          <a:gd name="T105" fmla="*/ 40 h 20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</a:cxnLst>
                        <a:rect l="0" t="0" r="r" b="b"/>
                        <a:pathLst>
                          <a:path w="145" h="209">
                            <a:moveTo>
                              <a:pt x="8" y="40"/>
                            </a:moveTo>
                            <a:lnTo>
                              <a:pt x="0" y="48"/>
                            </a:lnTo>
                            <a:lnTo>
                              <a:pt x="0" y="64"/>
                            </a:lnTo>
                            <a:lnTo>
                              <a:pt x="0" y="80"/>
                            </a:lnTo>
                            <a:lnTo>
                              <a:pt x="8" y="104"/>
                            </a:lnTo>
                            <a:lnTo>
                              <a:pt x="8" y="128"/>
                            </a:lnTo>
                            <a:lnTo>
                              <a:pt x="0" y="144"/>
                            </a:lnTo>
                            <a:lnTo>
                              <a:pt x="0" y="152"/>
                            </a:lnTo>
                            <a:lnTo>
                              <a:pt x="0" y="168"/>
                            </a:lnTo>
                            <a:lnTo>
                              <a:pt x="8" y="184"/>
                            </a:lnTo>
                            <a:lnTo>
                              <a:pt x="8" y="192"/>
                            </a:lnTo>
                            <a:lnTo>
                              <a:pt x="16" y="208"/>
                            </a:lnTo>
                            <a:lnTo>
                              <a:pt x="32" y="208"/>
                            </a:lnTo>
                            <a:lnTo>
                              <a:pt x="40" y="208"/>
                            </a:lnTo>
                            <a:lnTo>
                              <a:pt x="56" y="200"/>
                            </a:lnTo>
                            <a:lnTo>
                              <a:pt x="72" y="184"/>
                            </a:lnTo>
                            <a:lnTo>
                              <a:pt x="80" y="168"/>
                            </a:lnTo>
                            <a:lnTo>
                              <a:pt x="120" y="112"/>
                            </a:lnTo>
                            <a:lnTo>
                              <a:pt x="128" y="104"/>
                            </a:lnTo>
                            <a:lnTo>
                              <a:pt x="128" y="96"/>
                            </a:lnTo>
                            <a:lnTo>
                              <a:pt x="128" y="88"/>
                            </a:lnTo>
                            <a:lnTo>
                              <a:pt x="136" y="88"/>
                            </a:lnTo>
                            <a:lnTo>
                              <a:pt x="136" y="80"/>
                            </a:lnTo>
                            <a:lnTo>
                              <a:pt x="136" y="72"/>
                            </a:lnTo>
                            <a:lnTo>
                              <a:pt x="136" y="64"/>
                            </a:lnTo>
                            <a:lnTo>
                              <a:pt x="136" y="56"/>
                            </a:lnTo>
                            <a:lnTo>
                              <a:pt x="128" y="56"/>
                            </a:lnTo>
                            <a:lnTo>
                              <a:pt x="128" y="48"/>
                            </a:lnTo>
                            <a:lnTo>
                              <a:pt x="120" y="48"/>
                            </a:lnTo>
                            <a:lnTo>
                              <a:pt x="128" y="48"/>
                            </a:lnTo>
                            <a:lnTo>
                              <a:pt x="136" y="48"/>
                            </a:lnTo>
                            <a:lnTo>
                              <a:pt x="136" y="56"/>
                            </a:lnTo>
                            <a:lnTo>
                              <a:pt x="144" y="56"/>
                            </a:lnTo>
                            <a:lnTo>
                              <a:pt x="136" y="48"/>
                            </a:lnTo>
                            <a:lnTo>
                              <a:pt x="136" y="40"/>
                            </a:lnTo>
                            <a:lnTo>
                              <a:pt x="136" y="32"/>
                            </a:lnTo>
                            <a:lnTo>
                              <a:pt x="128" y="24"/>
                            </a:lnTo>
                            <a:lnTo>
                              <a:pt x="128" y="16"/>
                            </a:lnTo>
                            <a:lnTo>
                              <a:pt x="128" y="8"/>
                            </a:lnTo>
                            <a:lnTo>
                              <a:pt x="120" y="0"/>
                            </a:lnTo>
                            <a:lnTo>
                              <a:pt x="120" y="8"/>
                            </a:lnTo>
                            <a:lnTo>
                              <a:pt x="104" y="32"/>
                            </a:lnTo>
                            <a:lnTo>
                              <a:pt x="96" y="32"/>
                            </a:lnTo>
                            <a:lnTo>
                              <a:pt x="96" y="40"/>
                            </a:lnTo>
                            <a:lnTo>
                              <a:pt x="96" y="48"/>
                            </a:lnTo>
                            <a:lnTo>
                              <a:pt x="104" y="64"/>
                            </a:lnTo>
                            <a:lnTo>
                              <a:pt x="104" y="72"/>
                            </a:lnTo>
                            <a:lnTo>
                              <a:pt x="112" y="80"/>
                            </a:lnTo>
                            <a:lnTo>
                              <a:pt x="88" y="104"/>
                            </a:lnTo>
                            <a:lnTo>
                              <a:pt x="56" y="128"/>
                            </a:lnTo>
                            <a:lnTo>
                              <a:pt x="56" y="96"/>
                            </a:lnTo>
                            <a:lnTo>
                              <a:pt x="56" y="64"/>
                            </a:lnTo>
                            <a:lnTo>
                              <a:pt x="8" y="4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BF3F00"/>
                        </a:solidFill>
                        <a:prstDash val="solid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609" name="Freeform 785">
                        <a:extLst>
                          <a:ext uri="{FF2B5EF4-FFF2-40B4-BE49-F238E27FC236}">
                            <a16:creationId xmlns:a16="http://schemas.microsoft.com/office/drawing/2014/main" id="{BC5C8C0C-B7FF-F8B5-E944-464EF0D03A2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10" y="3108"/>
                        <a:ext cx="25" cy="1"/>
                      </a:xfrm>
                      <a:custGeom>
                        <a:avLst/>
                        <a:gdLst>
                          <a:gd name="T0" fmla="*/ 0 w 25"/>
                          <a:gd name="T1" fmla="*/ 0 h 1"/>
                          <a:gd name="T2" fmla="*/ 16 w 25"/>
                          <a:gd name="T3" fmla="*/ 0 h 1"/>
                          <a:gd name="T4" fmla="*/ 24 w 25"/>
                          <a:gd name="T5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5" h="1">
                            <a:moveTo>
                              <a:pt x="0" y="0"/>
                            </a:moveTo>
                            <a:lnTo>
                              <a:pt x="16" y="0"/>
                            </a:lnTo>
                            <a:lnTo>
                              <a:pt x="24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BF3F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610" name="Freeform 786">
                        <a:extLst>
                          <a:ext uri="{FF2B5EF4-FFF2-40B4-BE49-F238E27FC236}">
                            <a16:creationId xmlns:a16="http://schemas.microsoft.com/office/drawing/2014/main" id="{46E5FE07-D536-9EC0-D01A-03E40689392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10" y="3116"/>
                        <a:ext cx="25" cy="1"/>
                      </a:xfrm>
                      <a:custGeom>
                        <a:avLst/>
                        <a:gdLst>
                          <a:gd name="T0" fmla="*/ 0 w 25"/>
                          <a:gd name="T1" fmla="*/ 0 h 1"/>
                          <a:gd name="T2" fmla="*/ 16 w 25"/>
                          <a:gd name="T3" fmla="*/ 0 h 1"/>
                          <a:gd name="T4" fmla="*/ 24 w 25"/>
                          <a:gd name="T5" fmla="*/ 0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5" h="1">
                            <a:moveTo>
                              <a:pt x="0" y="0"/>
                            </a:moveTo>
                            <a:lnTo>
                              <a:pt x="16" y="0"/>
                            </a:lnTo>
                            <a:lnTo>
                              <a:pt x="24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BF3F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611" name="Freeform 787">
                        <a:extLst>
                          <a:ext uri="{FF2B5EF4-FFF2-40B4-BE49-F238E27FC236}">
                            <a16:creationId xmlns:a16="http://schemas.microsoft.com/office/drawing/2014/main" id="{1A2B601E-5961-A6FE-04B3-E2917A2BA6E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10" y="3100"/>
                        <a:ext cx="17" cy="17"/>
                      </a:xfrm>
                      <a:custGeom>
                        <a:avLst/>
                        <a:gdLst>
                          <a:gd name="T0" fmla="*/ 0 w 17"/>
                          <a:gd name="T1" fmla="*/ 16 h 17"/>
                          <a:gd name="T2" fmla="*/ 16 w 17"/>
                          <a:gd name="T3" fmla="*/ 0 h 17"/>
                          <a:gd name="T4" fmla="*/ 16 w 17"/>
                          <a:gd name="T5" fmla="*/ 16 h 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7" h="17">
                            <a:moveTo>
                              <a:pt x="0" y="16"/>
                            </a:moveTo>
                            <a:lnTo>
                              <a:pt x="16" y="0"/>
                            </a:lnTo>
                            <a:lnTo>
                              <a:pt x="16" y="16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BF3F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612" name="Line 788">
                        <a:extLst>
                          <a:ext uri="{FF2B5EF4-FFF2-40B4-BE49-F238E27FC236}">
                            <a16:creationId xmlns:a16="http://schemas.microsoft.com/office/drawing/2014/main" id="{F4310277-3AC0-54C9-6002-388409E243D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2518" y="3084"/>
                        <a:ext cx="8" cy="8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BF3F00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78613" name="Freeform 789">
                      <a:extLst>
                        <a:ext uri="{FF2B5EF4-FFF2-40B4-BE49-F238E27FC236}">
                          <a16:creationId xmlns:a16="http://schemas.microsoft.com/office/drawing/2014/main" id="{249F6D41-E446-4737-61B1-A1E6162CDC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390" y="3108"/>
                      <a:ext cx="67" cy="35"/>
                    </a:xfrm>
                    <a:custGeom>
                      <a:avLst/>
                      <a:gdLst>
                        <a:gd name="T0" fmla="*/ 29 w 67"/>
                        <a:gd name="T1" fmla="*/ 14 h 35"/>
                        <a:gd name="T2" fmla="*/ 7 w 67"/>
                        <a:gd name="T3" fmla="*/ 0 h 35"/>
                        <a:gd name="T4" fmla="*/ 0 w 67"/>
                        <a:gd name="T5" fmla="*/ 7 h 35"/>
                        <a:gd name="T6" fmla="*/ 7 w 67"/>
                        <a:gd name="T7" fmla="*/ 7 h 35"/>
                        <a:gd name="T8" fmla="*/ 7 w 67"/>
                        <a:gd name="T9" fmla="*/ 14 h 35"/>
                        <a:gd name="T10" fmla="*/ 66 w 67"/>
                        <a:gd name="T11" fmla="*/ 34 h 35"/>
                        <a:gd name="T12" fmla="*/ 66 w 67"/>
                        <a:gd name="T13" fmla="*/ 27 h 35"/>
                        <a:gd name="T14" fmla="*/ 29 w 67"/>
                        <a:gd name="T15" fmla="*/ 14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7" h="35">
                          <a:moveTo>
                            <a:pt x="29" y="14"/>
                          </a:moveTo>
                          <a:lnTo>
                            <a:pt x="7" y="0"/>
                          </a:lnTo>
                          <a:lnTo>
                            <a:pt x="0" y="7"/>
                          </a:lnTo>
                          <a:lnTo>
                            <a:pt x="7" y="7"/>
                          </a:lnTo>
                          <a:lnTo>
                            <a:pt x="7" y="14"/>
                          </a:lnTo>
                          <a:lnTo>
                            <a:pt x="66" y="34"/>
                          </a:lnTo>
                          <a:lnTo>
                            <a:pt x="66" y="27"/>
                          </a:lnTo>
                          <a:lnTo>
                            <a:pt x="29" y="14"/>
                          </a:lnTo>
                        </a:path>
                      </a:pathLst>
                    </a:custGeom>
                    <a:solidFill>
                      <a:srgbClr val="FFF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614" name="Freeform 790">
                      <a:extLst>
                        <a:ext uri="{FF2B5EF4-FFF2-40B4-BE49-F238E27FC236}">
                          <a16:creationId xmlns:a16="http://schemas.microsoft.com/office/drawing/2014/main" id="{5C49DC12-E057-9B12-0B6E-28BCE9E91C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390" y="3108"/>
                      <a:ext cx="67" cy="35"/>
                    </a:xfrm>
                    <a:custGeom>
                      <a:avLst/>
                      <a:gdLst>
                        <a:gd name="T0" fmla="*/ 29 w 67"/>
                        <a:gd name="T1" fmla="*/ 14 h 35"/>
                        <a:gd name="T2" fmla="*/ 7 w 67"/>
                        <a:gd name="T3" fmla="*/ 0 h 35"/>
                        <a:gd name="T4" fmla="*/ 0 w 67"/>
                        <a:gd name="T5" fmla="*/ 7 h 35"/>
                        <a:gd name="T6" fmla="*/ 7 w 67"/>
                        <a:gd name="T7" fmla="*/ 7 h 35"/>
                        <a:gd name="T8" fmla="*/ 7 w 67"/>
                        <a:gd name="T9" fmla="*/ 14 h 35"/>
                        <a:gd name="T10" fmla="*/ 66 w 67"/>
                        <a:gd name="T11" fmla="*/ 34 h 35"/>
                        <a:gd name="T12" fmla="*/ 66 w 67"/>
                        <a:gd name="T13" fmla="*/ 27 h 35"/>
                        <a:gd name="T14" fmla="*/ 29 w 67"/>
                        <a:gd name="T15" fmla="*/ 14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7" h="35">
                          <a:moveTo>
                            <a:pt x="29" y="14"/>
                          </a:moveTo>
                          <a:lnTo>
                            <a:pt x="7" y="0"/>
                          </a:lnTo>
                          <a:lnTo>
                            <a:pt x="0" y="7"/>
                          </a:lnTo>
                          <a:lnTo>
                            <a:pt x="7" y="7"/>
                          </a:lnTo>
                          <a:lnTo>
                            <a:pt x="7" y="14"/>
                          </a:lnTo>
                          <a:lnTo>
                            <a:pt x="66" y="34"/>
                          </a:lnTo>
                          <a:lnTo>
                            <a:pt x="66" y="27"/>
                          </a:lnTo>
                          <a:lnTo>
                            <a:pt x="29" y="14"/>
                          </a:lnTo>
                        </a:path>
                      </a:pathLst>
                    </a:custGeom>
                    <a:solidFill>
                      <a:srgbClr val="FFF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8615" name="Group 791">
                    <a:extLst>
                      <a:ext uri="{FF2B5EF4-FFF2-40B4-BE49-F238E27FC236}">
                        <a16:creationId xmlns:a16="http://schemas.microsoft.com/office/drawing/2014/main" id="{E13229D5-9756-4FB4-6AB7-DC71CCF632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94" y="3060"/>
                    <a:ext cx="41" cy="49"/>
                    <a:chOff x="2494" y="3060"/>
                    <a:chExt cx="41" cy="49"/>
                  </a:xfrm>
                </p:grpSpPr>
                <p:sp>
                  <p:nvSpPr>
                    <p:cNvPr id="78616" name="Freeform 792">
                      <a:extLst>
                        <a:ext uri="{FF2B5EF4-FFF2-40B4-BE49-F238E27FC236}">
                          <a16:creationId xmlns:a16="http://schemas.microsoft.com/office/drawing/2014/main" id="{A162580F-D35C-57C5-BB5F-D643356362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02" y="3060"/>
                      <a:ext cx="19" cy="43"/>
                    </a:xfrm>
                    <a:custGeom>
                      <a:avLst/>
                      <a:gdLst>
                        <a:gd name="T0" fmla="*/ 18 w 19"/>
                        <a:gd name="T1" fmla="*/ 0 h 43"/>
                        <a:gd name="T2" fmla="*/ 12 w 19"/>
                        <a:gd name="T3" fmla="*/ 0 h 43"/>
                        <a:gd name="T4" fmla="*/ 6 w 19"/>
                        <a:gd name="T5" fmla="*/ 7 h 43"/>
                        <a:gd name="T6" fmla="*/ 0 w 19"/>
                        <a:gd name="T7" fmla="*/ 14 h 43"/>
                        <a:gd name="T8" fmla="*/ 0 w 19"/>
                        <a:gd name="T9" fmla="*/ 21 h 43"/>
                        <a:gd name="T10" fmla="*/ 0 w 19"/>
                        <a:gd name="T11" fmla="*/ 35 h 43"/>
                        <a:gd name="T12" fmla="*/ 0 w 19"/>
                        <a:gd name="T13" fmla="*/ 42 h 43"/>
                        <a:gd name="T14" fmla="*/ 6 w 19"/>
                        <a:gd name="T15" fmla="*/ 35 h 43"/>
                        <a:gd name="T16" fmla="*/ 6 w 19"/>
                        <a:gd name="T17" fmla="*/ 28 h 43"/>
                        <a:gd name="T18" fmla="*/ 6 w 19"/>
                        <a:gd name="T19" fmla="*/ 21 h 43"/>
                        <a:gd name="T20" fmla="*/ 12 w 19"/>
                        <a:gd name="T21" fmla="*/ 14 h 43"/>
                        <a:gd name="T22" fmla="*/ 12 w 19"/>
                        <a:gd name="T23" fmla="*/ 7 h 43"/>
                        <a:gd name="T24" fmla="*/ 18 w 19"/>
                        <a:gd name="T25" fmla="*/ 7 h 43"/>
                        <a:gd name="T26" fmla="*/ 18 w 19"/>
                        <a:gd name="T27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" h="43">
                          <a:moveTo>
                            <a:pt x="18" y="0"/>
                          </a:moveTo>
                          <a:lnTo>
                            <a:pt x="12" y="0"/>
                          </a:lnTo>
                          <a:lnTo>
                            <a:pt x="6" y="7"/>
                          </a:lnTo>
                          <a:lnTo>
                            <a:pt x="0" y="14"/>
                          </a:lnTo>
                          <a:lnTo>
                            <a:pt x="0" y="21"/>
                          </a:lnTo>
                          <a:lnTo>
                            <a:pt x="0" y="35"/>
                          </a:lnTo>
                          <a:lnTo>
                            <a:pt x="0" y="42"/>
                          </a:lnTo>
                          <a:lnTo>
                            <a:pt x="6" y="35"/>
                          </a:lnTo>
                          <a:lnTo>
                            <a:pt x="6" y="28"/>
                          </a:lnTo>
                          <a:lnTo>
                            <a:pt x="6" y="21"/>
                          </a:lnTo>
                          <a:lnTo>
                            <a:pt x="12" y="14"/>
                          </a:lnTo>
                          <a:lnTo>
                            <a:pt x="12" y="7"/>
                          </a:lnTo>
                          <a:lnTo>
                            <a:pt x="18" y="7"/>
                          </a:lnTo>
                          <a:lnTo>
                            <a:pt x="18" y="0"/>
                          </a:lnTo>
                        </a:path>
                      </a:pathLst>
                    </a:custGeom>
                    <a:solidFill>
                      <a:srgbClr val="FF9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617" name="Freeform 793">
                      <a:extLst>
                        <a:ext uri="{FF2B5EF4-FFF2-40B4-BE49-F238E27FC236}">
                          <a16:creationId xmlns:a16="http://schemas.microsoft.com/office/drawing/2014/main" id="{5191296B-1AC9-AB3D-A52C-739FF2D18C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02" y="3060"/>
                      <a:ext cx="19" cy="43"/>
                    </a:xfrm>
                    <a:custGeom>
                      <a:avLst/>
                      <a:gdLst>
                        <a:gd name="T0" fmla="*/ 18 w 19"/>
                        <a:gd name="T1" fmla="*/ 0 h 43"/>
                        <a:gd name="T2" fmla="*/ 12 w 19"/>
                        <a:gd name="T3" fmla="*/ 0 h 43"/>
                        <a:gd name="T4" fmla="*/ 6 w 19"/>
                        <a:gd name="T5" fmla="*/ 7 h 43"/>
                        <a:gd name="T6" fmla="*/ 0 w 19"/>
                        <a:gd name="T7" fmla="*/ 14 h 43"/>
                        <a:gd name="T8" fmla="*/ 0 w 19"/>
                        <a:gd name="T9" fmla="*/ 21 h 43"/>
                        <a:gd name="T10" fmla="*/ 0 w 19"/>
                        <a:gd name="T11" fmla="*/ 35 h 43"/>
                        <a:gd name="T12" fmla="*/ 0 w 19"/>
                        <a:gd name="T13" fmla="*/ 42 h 43"/>
                        <a:gd name="T14" fmla="*/ 6 w 19"/>
                        <a:gd name="T15" fmla="*/ 35 h 43"/>
                        <a:gd name="T16" fmla="*/ 6 w 19"/>
                        <a:gd name="T17" fmla="*/ 28 h 43"/>
                        <a:gd name="T18" fmla="*/ 6 w 19"/>
                        <a:gd name="T19" fmla="*/ 21 h 43"/>
                        <a:gd name="T20" fmla="*/ 12 w 19"/>
                        <a:gd name="T21" fmla="*/ 14 h 43"/>
                        <a:gd name="T22" fmla="*/ 12 w 19"/>
                        <a:gd name="T23" fmla="*/ 7 h 43"/>
                        <a:gd name="T24" fmla="*/ 18 w 19"/>
                        <a:gd name="T25" fmla="*/ 7 h 43"/>
                        <a:gd name="T26" fmla="*/ 18 w 19"/>
                        <a:gd name="T27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" h="43">
                          <a:moveTo>
                            <a:pt x="18" y="0"/>
                          </a:moveTo>
                          <a:lnTo>
                            <a:pt x="12" y="0"/>
                          </a:lnTo>
                          <a:lnTo>
                            <a:pt x="6" y="7"/>
                          </a:lnTo>
                          <a:lnTo>
                            <a:pt x="0" y="14"/>
                          </a:lnTo>
                          <a:lnTo>
                            <a:pt x="0" y="21"/>
                          </a:lnTo>
                          <a:lnTo>
                            <a:pt x="0" y="35"/>
                          </a:lnTo>
                          <a:lnTo>
                            <a:pt x="0" y="42"/>
                          </a:lnTo>
                          <a:lnTo>
                            <a:pt x="6" y="35"/>
                          </a:lnTo>
                          <a:lnTo>
                            <a:pt x="6" y="28"/>
                          </a:lnTo>
                          <a:lnTo>
                            <a:pt x="6" y="21"/>
                          </a:lnTo>
                          <a:lnTo>
                            <a:pt x="12" y="14"/>
                          </a:lnTo>
                          <a:lnTo>
                            <a:pt x="12" y="7"/>
                          </a:lnTo>
                          <a:lnTo>
                            <a:pt x="18" y="7"/>
                          </a:lnTo>
                          <a:lnTo>
                            <a:pt x="18" y="0"/>
                          </a:lnTo>
                        </a:path>
                      </a:pathLst>
                    </a:custGeom>
                    <a:solidFill>
                      <a:srgbClr val="FF9F7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618" name="Freeform 794">
                      <a:extLst>
                        <a:ext uri="{FF2B5EF4-FFF2-40B4-BE49-F238E27FC236}">
                          <a16:creationId xmlns:a16="http://schemas.microsoft.com/office/drawing/2014/main" id="{C546BD8B-C3BD-1E5E-D57C-05222FEA55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94" y="3060"/>
                      <a:ext cx="33" cy="49"/>
                    </a:xfrm>
                    <a:custGeom>
                      <a:avLst/>
                      <a:gdLst>
                        <a:gd name="T0" fmla="*/ 24 w 33"/>
                        <a:gd name="T1" fmla="*/ 0 h 49"/>
                        <a:gd name="T2" fmla="*/ 16 w 33"/>
                        <a:gd name="T3" fmla="*/ 8 h 49"/>
                        <a:gd name="T4" fmla="*/ 8 w 33"/>
                        <a:gd name="T5" fmla="*/ 16 h 49"/>
                        <a:gd name="T6" fmla="*/ 0 w 33"/>
                        <a:gd name="T7" fmla="*/ 16 h 49"/>
                        <a:gd name="T8" fmla="*/ 8 w 33"/>
                        <a:gd name="T9" fmla="*/ 24 h 49"/>
                        <a:gd name="T10" fmla="*/ 8 w 33"/>
                        <a:gd name="T11" fmla="*/ 40 h 49"/>
                        <a:gd name="T12" fmla="*/ 8 w 33"/>
                        <a:gd name="T13" fmla="*/ 48 h 49"/>
                        <a:gd name="T14" fmla="*/ 16 w 33"/>
                        <a:gd name="T15" fmla="*/ 40 h 49"/>
                        <a:gd name="T16" fmla="*/ 16 w 33"/>
                        <a:gd name="T17" fmla="*/ 32 h 49"/>
                        <a:gd name="T18" fmla="*/ 16 w 33"/>
                        <a:gd name="T19" fmla="*/ 24 h 49"/>
                        <a:gd name="T20" fmla="*/ 16 w 33"/>
                        <a:gd name="T21" fmla="*/ 16 h 49"/>
                        <a:gd name="T22" fmla="*/ 24 w 33"/>
                        <a:gd name="T23" fmla="*/ 16 h 49"/>
                        <a:gd name="T24" fmla="*/ 24 w 33"/>
                        <a:gd name="T25" fmla="*/ 8 h 49"/>
                        <a:gd name="T26" fmla="*/ 32 w 33"/>
                        <a:gd name="T27" fmla="*/ 8 h 49"/>
                        <a:gd name="T28" fmla="*/ 32 w 33"/>
                        <a:gd name="T29" fmla="*/ 0 h 49"/>
                        <a:gd name="T30" fmla="*/ 24 w 33"/>
                        <a:gd name="T31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3" h="49">
                          <a:moveTo>
                            <a:pt x="24" y="0"/>
                          </a:moveTo>
                          <a:lnTo>
                            <a:pt x="16" y="8"/>
                          </a:lnTo>
                          <a:lnTo>
                            <a:pt x="8" y="16"/>
                          </a:lnTo>
                          <a:lnTo>
                            <a:pt x="0" y="16"/>
                          </a:lnTo>
                          <a:lnTo>
                            <a:pt x="8" y="24"/>
                          </a:lnTo>
                          <a:lnTo>
                            <a:pt x="8" y="40"/>
                          </a:lnTo>
                          <a:lnTo>
                            <a:pt x="8" y="48"/>
                          </a:lnTo>
                          <a:lnTo>
                            <a:pt x="16" y="40"/>
                          </a:lnTo>
                          <a:lnTo>
                            <a:pt x="16" y="32"/>
                          </a:lnTo>
                          <a:lnTo>
                            <a:pt x="16" y="24"/>
                          </a:lnTo>
                          <a:lnTo>
                            <a:pt x="16" y="16"/>
                          </a:lnTo>
                          <a:lnTo>
                            <a:pt x="24" y="16"/>
                          </a:lnTo>
                          <a:lnTo>
                            <a:pt x="24" y="8"/>
                          </a:lnTo>
                          <a:lnTo>
                            <a:pt x="32" y="8"/>
                          </a:lnTo>
                          <a:lnTo>
                            <a:pt x="32" y="0"/>
                          </a:lnTo>
                          <a:lnTo>
                            <a:pt x="24" y="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BF3F00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619" name="Freeform 795">
                      <a:extLst>
                        <a:ext uri="{FF2B5EF4-FFF2-40B4-BE49-F238E27FC236}">
                          <a16:creationId xmlns:a16="http://schemas.microsoft.com/office/drawing/2014/main" id="{71A69C2B-09D1-7DD5-5637-691786A521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18" y="3060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0 h 17"/>
                        <a:gd name="T2" fmla="*/ 16 w 17"/>
                        <a:gd name="T3" fmla="*/ 0 h 17"/>
                        <a:gd name="T4" fmla="*/ 0 w 17"/>
                        <a:gd name="T5" fmla="*/ 16 h 17"/>
                        <a:gd name="T6" fmla="*/ 0 w 17"/>
                        <a:gd name="T7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17">
                          <a:moveTo>
                            <a:pt x="0" y="0"/>
                          </a:moveTo>
                          <a:lnTo>
                            <a:pt x="16" y="0"/>
                          </a:lnTo>
                          <a:lnTo>
                            <a:pt x="0" y="1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001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620" name="Freeform 796">
                      <a:extLst>
                        <a:ext uri="{FF2B5EF4-FFF2-40B4-BE49-F238E27FC236}">
                          <a16:creationId xmlns:a16="http://schemas.microsoft.com/office/drawing/2014/main" id="{FC590200-2284-6392-05A5-55D418A092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18" y="3060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0 h 17"/>
                        <a:gd name="T2" fmla="*/ 16 w 17"/>
                        <a:gd name="T3" fmla="*/ 0 h 17"/>
                        <a:gd name="T4" fmla="*/ 0 w 17"/>
                        <a:gd name="T5" fmla="*/ 16 h 17"/>
                        <a:gd name="T6" fmla="*/ 0 w 17"/>
                        <a:gd name="T7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17">
                          <a:moveTo>
                            <a:pt x="0" y="0"/>
                          </a:moveTo>
                          <a:lnTo>
                            <a:pt x="16" y="0"/>
                          </a:lnTo>
                          <a:lnTo>
                            <a:pt x="0" y="16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001F"/>
                    </a:solidFill>
                    <a:ln w="12700" cap="rnd" cmpd="sng">
                      <a:solidFill>
                        <a:srgbClr val="FF001F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</p:grpSp>
          </p:grpSp>
          <p:sp>
            <p:nvSpPr>
              <p:cNvPr id="78621" name="Freeform 797">
                <a:extLst>
                  <a:ext uri="{FF2B5EF4-FFF2-40B4-BE49-F238E27FC236}">
                    <a16:creationId xmlns:a16="http://schemas.microsoft.com/office/drawing/2014/main" id="{0C8D460D-B3AC-ADF6-582F-5B414B8E7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3036"/>
                <a:ext cx="163" cy="195"/>
              </a:xfrm>
              <a:custGeom>
                <a:avLst/>
                <a:gdLst>
                  <a:gd name="T0" fmla="*/ 62 w 163"/>
                  <a:gd name="T1" fmla="*/ 0 h 195"/>
                  <a:gd name="T2" fmla="*/ 154 w 163"/>
                  <a:gd name="T3" fmla="*/ 23 h 195"/>
                  <a:gd name="T4" fmla="*/ 147 w 163"/>
                  <a:gd name="T5" fmla="*/ 23 h 195"/>
                  <a:gd name="T6" fmla="*/ 162 w 163"/>
                  <a:gd name="T7" fmla="*/ 31 h 195"/>
                  <a:gd name="T8" fmla="*/ 108 w 163"/>
                  <a:gd name="T9" fmla="*/ 194 h 195"/>
                  <a:gd name="T10" fmla="*/ 39 w 163"/>
                  <a:gd name="T11" fmla="*/ 186 h 195"/>
                  <a:gd name="T12" fmla="*/ 0 w 163"/>
                  <a:gd name="T13" fmla="*/ 163 h 195"/>
                  <a:gd name="T14" fmla="*/ 62 w 163"/>
                  <a:gd name="T15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195">
                    <a:moveTo>
                      <a:pt x="62" y="0"/>
                    </a:moveTo>
                    <a:lnTo>
                      <a:pt x="154" y="23"/>
                    </a:lnTo>
                    <a:lnTo>
                      <a:pt x="147" y="23"/>
                    </a:lnTo>
                    <a:lnTo>
                      <a:pt x="162" y="31"/>
                    </a:lnTo>
                    <a:lnTo>
                      <a:pt x="108" y="194"/>
                    </a:lnTo>
                    <a:lnTo>
                      <a:pt x="39" y="186"/>
                    </a:lnTo>
                    <a:lnTo>
                      <a:pt x="0" y="163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9FB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22" name="Freeform 798">
                <a:extLst>
                  <a:ext uri="{FF2B5EF4-FFF2-40B4-BE49-F238E27FC236}">
                    <a16:creationId xmlns:a16="http://schemas.microsoft.com/office/drawing/2014/main" id="{9CCC9051-BC30-FE59-3737-120E600C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3036"/>
                <a:ext cx="163" cy="195"/>
              </a:xfrm>
              <a:custGeom>
                <a:avLst/>
                <a:gdLst>
                  <a:gd name="T0" fmla="*/ 62 w 163"/>
                  <a:gd name="T1" fmla="*/ 0 h 195"/>
                  <a:gd name="T2" fmla="*/ 154 w 163"/>
                  <a:gd name="T3" fmla="*/ 23 h 195"/>
                  <a:gd name="T4" fmla="*/ 147 w 163"/>
                  <a:gd name="T5" fmla="*/ 23 h 195"/>
                  <a:gd name="T6" fmla="*/ 162 w 163"/>
                  <a:gd name="T7" fmla="*/ 31 h 195"/>
                  <a:gd name="T8" fmla="*/ 108 w 163"/>
                  <a:gd name="T9" fmla="*/ 194 h 195"/>
                  <a:gd name="T10" fmla="*/ 39 w 163"/>
                  <a:gd name="T11" fmla="*/ 186 h 195"/>
                  <a:gd name="T12" fmla="*/ 0 w 163"/>
                  <a:gd name="T13" fmla="*/ 163 h 195"/>
                  <a:gd name="T14" fmla="*/ 62 w 163"/>
                  <a:gd name="T15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195">
                    <a:moveTo>
                      <a:pt x="62" y="0"/>
                    </a:moveTo>
                    <a:lnTo>
                      <a:pt x="154" y="23"/>
                    </a:lnTo>
                    <a:lnTo>
                      <a:pt x="147" y="23"/>
                    </a:lnTo>
                    <a:lnTo>
                      <a:pt x="162" y="31"/>
                    </a:lnTo>
                    <a:lnTo>
                      <a:pt x="108" y="194"/>
                    </a:lnTo>
                    <a:lnTo>
                      <a:pt x="39" y="186"/>
                    </a:lnTo>
                    <a:lnTo>
                      <a:pt x="0" y="163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9FB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23" name="Freeform 799">
                <a:extLst>
                  <a:ext uri="{FF2B5EF4-FFF2-40B4-BE49-F238E27FC236}">
                    <a16:creationId xmlns:a16="http://schemas.microsoft.com/office/drawing/2014/main" id="{F284AD26-0994-6E96-3071-75FD332ED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" y="3164"/>
                <a:ext cx="171" cy="91"/>
              </a:xfrm>
              <a:custGeom>
                <a:avLst/>
                <a:gdLst>
                  <a:gd name="T0" fmla="*/ 155 w 171"/>
                  <a:gd name="T1" fmla="*/ 0 h 91"/>
                  <a:gd name="T2" fmla="*/ 155 w 171"/>
                  <a:gd name="T3" fmla="*/ 0 h 91"/>
                  <a:gd name="T4" fmla="*/ 162 w 171"/>
                  <a:gd name="T5" fmla="*/ 23 h 91"/>
                  <a:gd name="T6" fmla="*/ 162 w 171"/>
                  <a:gd name="T7" fmla="*/ 30 h 91"/>
                  <a:gd name="T8" fmla="*/ 162 w 171"/>
                  <a:gd name="T9" fmla="*/ 53 h 91"/>
                  <a:gd name="T10" fmla="*/ 170 w 171"/>
                  <a:gd name="T11" fmla="*/ 60 h 91"/>
                  <a:gd name="T12" fmla="*/ 170 w 171"/>
                  <a:gd name="T13" fmla="*/ 68 h 91"/>
                  <a:gd name="T14" fmla="*/ 170 w 171"/>
                  <a:gd name="T15" fmla="*/ 75 h 91"/>
                  <a:gd name="T16" fmla="*/ 170 w 171"/>
                  <a:gd name="T17" fmla="*/ 83 h 91"/>
                  <a:gd name="T18" fmla="*/ 162 w 171"/>
                  <a:gd name="T19" fmla="*/ 83 h 91"/>
                  <a:gd name="T20" fmla="*/ 139 w 171"/>
                  <a:gd name="T21" fmla="*/ 90 h 91"/>
                  <a:gd name="T22" fmla="*/ 116 w 171"/>
                  <a:gd name="T23" fmla="*/ 90 h 91"/>
                  <a:gd name="T24" fmla="*/ 93 w 171"/>
                  <a:gd name="T25" fmla="*/ 83 h 91"/>
                  <a:gd name="T26" fmla="*/ 77 w 171"/>
                  <a:gd name="T27" fmla="*/ 90 h 91"/>
                  <a:gd name="T28" fmla="*/ 62 w 171"/>
                  <a:gd name="T29" fmla="*/ 90 h 91"/>
                  <a:gd name="T30" fmla="*/ 54 w 171"/>
                  <a:gd name="T31" fmla="*/ 90 h 91"/>
                  <a:gd name="T32" fmla="*/ 46 w 171"/>
                  <a:gd name="T33" fmla="*/ 83 h 91"/>
                  <a:gd name="T34" fmla="*/ 39 w 171"/>
                  <a:gd name="T35" fmla="*/ 83 h 91"/>
                  <a:gd name="T36" fmla="*/ 23 w 171"/>
                  <a:gd name="T37" fmla="*/ 83 h 91"/>
                  <a:gd name="T38" fmla="*/ 15 w 171"/>
                  <a:gd name="T39" fmla="*/ 75 h 91"/>
                  <a:gd name="T40" fmla="*/ 8 w 171"/>
                  <a:gd name="T41" fmla="*/ 68 h 91"/>
                  <a:gd name="T42" fmla="*/ 8 w 171"/>
                  <a:gd name="T43" fmla="*/ 60 h 91"/>
                  <a:gd name="T44" fmla="*/ 8 w 171"/>
                  <a:gd name="T45" fmla="*/ 53 h 91"/>
                  <a:gd name="T46" fmla="*/ 0 w 171"/>
                  <a:gd name="T47" fmla="*/ 45 h 91"/>
                  <a:gd name="T48" fmla="*/ 8 w 171"/>
                  <a:gd name="T49" fmla="*/ 45 h 91"/>
                  <a:gd name="T50" fmla="*/ 15 w 171"/>
                  <a:gd name="T51" fmla="*/ 53 h 91"/>
                  <a:gd name="T52" fmla="*/ 23 w 171"/>
                  <a:gd name="T53" fmla="*/ 53 h 91"/>
                  <a:gd name="T54" fmla="*/ 15 w 171"/>
                  <a:gd name="T55" fmla="*/ 45 h 91"/>
                  <a:gd name="T56" fmla="*/ 23 w 171"/>
                  <a:gd name="T57" fmla="*/ 38 h 91"/>
                  <a:gd name="T58" fmla="*/ 31 w 171"/>
                  <a:gd name="T59" fmla="*/ 38 h 91"/>
                  <a:gd name="T60" fmla="*/ 39 w 171"/>
                  <a:gd name="T61" fmla="*/ 38 h 91"/>
                  <a:gd name="T62" fmla="*/ 46 w 171"/>
                  <a:gd name="T63" fmla="*/ 38 h 91"/>
                  <a:gd name="T64" fmla="*/ 54 w 171"/>
                  <a:gd name="T65" fmla="*/ 38 h 91"/>
                  <a:gd name="T66" fmla="*/ 46 w 171"/>
                  <a:gd name="T67" fmla="*/ 38 h 91"/>
                  <a:gd name="T68" fmla="*/ 39 w 171"/>
                  <a:gd name="T69" fmla="*/ 38 h 91"/>
                  <a:gd name="T70" fmla="*/ 31 w 171"/>
                  <a:gd name="T71" fmla="*/ 38 h 91"/>
                  <a:gd name="T72" fmla="*/ 23 w 171"/>
                  <a:gd name="T73" fmla="*/ 30 h 91"/>
                  <a:gd name="T74" fmla="*/ 31 w 171"/>
                  <a:gd name="T75" fmla="*/ 30 h 91"/>
                  <a:gd name="T76" fmla="*/ 46 w 171"/>
                  <a:gd name="T77" fmla="*/ 30 h 91"/>
                  <a:gd name="T78" fmla="*/ 54 w 171"/>
                  <a:gd name="T79" fmla="*/ 30 h 91"/>
                  <a:gd name="T80" fmla="*/ 62 w 171"/>
                  <a:gd name="T81" fmla="*/ 30 h 91"/>
                  <a:gd name="T82" fmla="*/ 70 w 171"/>
                  <a:gd name="T83" fmla="*/ 30 h 91"/>
                  <a:gd name="T84" fmla="*/ 70 w 171"/>
                  <a:gd name="T85" fmla="*/ 38 h 91"/>
                  <a:gd name="T86" fmla="*/ 77 w 171"/>
                  <a:gd name="T87" fmla="*/ 38 h 91"/>
                  <a:gd name="T88" fmla="*/ 85 w 171"/>
                  <a:gd name="T89" fmla="*/ 45 h 91"/>
                  <a:gd name="T90" fmla="*/ 85 w 171"/>
                  <a:gd name="T91" fmla="*/ 53 h 91"/>
                  <a:gd name="T92" fmla="*/ 100 w 171"/>
                  <a:gd name="T93" fmla="*/ 53 h 91"/>
                  <a:gd name="T94" fmla="*/ 108 w 171"/>
                  <a:gd name="T95" fmla="*/ 53 h 91"/>
                  <a:gd name="T96" fmla="*/ 131 w 171"/>
                  <a:gd name="T97" fmla="*/ 45 h 91"/>
                  <a:gd name="T98" fmla="*/ 139 w 171"/>
                  <a:gd name="T99" fmla="*/ 30 h 91"/>
                  <a:gd name="T100" fmla="*/ 147 w 171"/>
                  <a:gd name="T101" fmla="*/ 15 h 91"/>
                  <a:gd name="T102" fmla="*/ 155 w 171"/>
                  <a:gd name="T103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1" h="91">
                    <a:moveTo>
                      <a:pt x="155" y="0"/>
                    </a:moveTo>
                    <a:lnTo>
                      <a:pt x="155" y="0"/>
                    </a:lnTo>
                    <a:lnTo>
                      <a:pt x="162" y="23"/>
                    </a:lnTo>
                    <a:lnTo>
                      <a:pt x="162" y="30"/>
                    </a:lnTo>
                    <a:lnTo>
                      <a:pt x="162" y="53"/>
                    </a:lnTo>
                    <a:lnTo>
                      <a:pt x="170" y="60"/>
                    </a:lnTo>
                    <a:lnTo>
                      <a:pt x="170" y="68"/>
                    </a:lnTo>
                    <a:lnTo>
                      <a:pt x="170" y="75"/>
                    </a:lnTo>
                    <a:lnTo>
                      <a:pt x="170" y="83"/>
                    </a:lnTo>
                    <a:lnTo>
                      <a:pt x="162" y="83"/>
                    </a:lnTo>
                    <a:lnTo>
                      <a:pt x="139" y="90"/>
                    </a:lnTo>
                    <a:lnTo>
                      <a:pt x="116" y="90"/>
                    </a:lnTo>
                    <a:lnTo>
                      <a:pt x="93" y="83"/>
                    </a:lnTo>
                    <a:lnTo>
                      <a:pt x="77" y="90"/>
                    </a:lnTo>
                    <a:lnTo>
                      <a:pt x="62" y="90"/>
                    </a:lnTo>
                    <a:lnTo>
                      <a:pt x="54" y="90"/>
                    </a:lnTo>
                    <a:lnTo>
                      <a:pt x="46" y="83"/>
                    </a:lnTo>
                    <a:lnTo>
                      <a:pt x="39" y="83"/>
                    </a:lnTo>
                    <a:lnTo>
                      <a:pt x="23" y="83"/>
                    </a:lnTo>
                    <a:lnTo>
                      <a:pt x="15" y="75"/>
                    </a:lnTo>
                    <a:lnTo>
                      <a:pt x="8" y="68"/>
                    </a:lnTo>
                    <a:lnTo>
                      <a:pt x="8" y="60"/>
                    </a:lnTo>
                    <a:lnTo>
                      <a:pt x="8" y="53"/>
                    </a:lnTo>
                    <a:lnTo>
                      <a:pt x="0" y="45"/>
                    </a:lnTo>
                    <a:lnTo>
                      <a:pt x="8" y="45"/>
                    </a:lnTo>
                    <a:lnTo>
                      <a:pt x="15" y="53"/>
                    </a:lnTo>
                    <a:lnTo>
                      <a:pt x="23" y="53"/>
                    </a:lnTo>
                    <a:lnTo>
                      <a:pt x="15" y="45"/>
                    </a:lnTo>
                    <a:lnTo>
                      <a:pt x="23" y="38"/>
                    </a:lnTo>
                    <a:lnTo>
                      <a:pt x="31" y="38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4" y="38"/>
                    </a:lnTo>
                    <a:lnTo>
                      <a:pt x="46" y="38"/>
                    </a:lnTo>
                    <a:lnTo>
                      <a:pt x="39" y="38"/>
                    </a:lnTo>
                    <a:lnTo>
                      <a:pt x="31" y="38"/>
                    </a:lnTo>
                    <a:lnTo>
                      <a:pt x="23" y="30"/>
                    </a:lnTo>
                    <a:lnTo>
                      <a:pt x="31" y="30"/>
                    </a:lnTo>
                    <a:lnTo>
                      <a:pt x="46" y="30"/>
                    </a:lnTo>
                    <a:lnTo>
                      <a:pt x="54" y="30"/>
                    </a:lnTo>
                    <a:lnTo>
                      <a:pt x="62" y="30"/>
                    </a:lnTo>
                    <a:lnTo>
                      <a:pt x="70" y="30"/>
                    </a:lnTo>
                    <a:lnTo>
                      <a:pt x="70" y="38"/>
                    </a:lnTo>
                    <a:lnTo>
                      <a:pt x="77" y="38"/>
                    </a:lnTo>
                    <a:lnTo>
                      <a:pt x="85" y="45"/>
                    </a:lnTo>
                    <a:lnTo>
                      <a:pt x="85" y="53"/>
                    </a:lnTo>
                    <a:lnTo>
                      <a:pt x="100" y="53"/>
                    </a:lnTo>
                    <a:lnTo>
                      <a:pt x="108" y="53"/>
                    </a:lnTo>
                    <a:lnTo>
                      <a:pt x="131" y="45"/>
                    </a:lnTo>
                    <a:lnTo>
                      <a:pt x="139" y="30"/>
                    </a:lnTo>
                    <a:lnTo>
                      <a:pt x="147" y="15"/>
                    </a:lnTo>
                    <a:lnTo>
                      <a:pt x="155" y="0"/>
                    </a:lnTo>
                  </a:path>
                </a:pathLst>
              </a:custGeom>
              <a:solidFill>
                <a:srgbClr val="FF9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24" name="Freeform 800">
                <a:extLst>
                  <a:ext uri="{FF2B5EF4-FFF2-40B4-BE49-F238E27FC236}">
                    <a16:creationId xmlns:a16="http://schemas.microsoft.com/office/drawing/2014/main" id="{68E9ECCD-80CC-84D4-25BC-DAC281025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" y="3164"/>
                <a:ext cx="171" cy="91"/>
              </a:xfrm>
              <a:custGeom>
                <a:avLst/>
                <a:gdLst>
                  <a:gd name="T0" fmla="*/ 155 w 171"/>
                  <a:gd name="T1" fmla="*/ 0 h 91"/>
                  <a:gd name="T2" fmla="*/ 162 w 171"/>
                  <a:gd name="T3" fmla="*/ 23 h 91"/>
                  <a:gd name="T4" fmla="*/ 162 w 171"/>
                  <a:gd name="T5" fmla="*/ 30 h 91"/>
                  <a:gd name="T6" fmla="*/ 162 w 171"/>
                  <a:gd name="T7" fmla="*/ 53 h 91"/>
                  <a:gd name="T8" fmla="*/ 170 w 171"/>
                  <a:gd name="T9" fmla="*/ 60 h 91"/>
                  <a:gd name="T10" fmla="*/ 170 w 171"/>
                  <a:gd name="T11" fmla="*/ 68 h 91"/>
                  <a:gd name="T12" fmla="*/ 170 w 171"/>
                  <a:gd name="T13" fmla="*/ 75 h 91"/>
                  <a:gd name="T14" fmla="*/ 170 w 171"/>
                  <a:gd name="T15" fmla="*/ 83 h 91"/>
                  <a:gd name="T16" fmla="*/ 162 w 171"/>
                  <a:gd name="T17" fmla="*/ 83 h 91"/>
                  <a:gd name="T18" fmla="*/ 139 w 171"/>
                  <a:gd name="T19" fmla="*/ 90 h 91"/>
                  <a:gd name="T20" fmla="*/ 116 w 171"/>
                  <a:gd name="T21" fmla="*/ 90 h 91"/>
                  <a:gd name="T22" fmla="*/ 93 w 171"/>
                  <a:gd name="T23" fmla="*/ 83 h 91"/>
                  <a:gd name="T24" fmla="*/ 77 w 171"/>
                  <a:gd name="T25" fmla="*/ 90 h 91"/>
                  <a:gd name="T26" fmla="*/ 62 w 171"/>
                  <a:gd name="T27" fmla="*/ 90 h 91"/>
                  <a:gd name="T28" fmla="*/ 54 w 171"/>
                  <a:gd name="T29" fmla="*/ 90 h 91"/>
                  <a:gd name="T30" fmla="*/ 46 w 171"/>
                  <a:gd name="T31" fmla="*/ 83 h 91"/>
                  <a:gd name="T32" fmla="*/ 39 w 171"/>
                  <a:gd name="T33" fmla="*/ 83 h 91"/>
                  <a:gd name="T34" fmla="*/ 23 w 171"/>
                  <a:gd name="T35" fmla="*/ 83 h 91"/>
                  <a:gd name="T36" fmla="*/ 15 w 171"/>
                  <a:gd name="T37" fmla="*/ 75 h 91"/>
                  <a:gd name="T38" fmla="*/ 8 w 171"/>
                  <a:gd name="T39" fmla="*/ 68 h 91"/>
                  <a:gd name="T40" fmla="*/ 8 w 171"/>
                  <a:gd name="T41" fmla="*/ 60 h 91"/>
                  <a:gd name="T42" fmla="*/ 8 w 171"/>
                  <a:gd name="T43" fmla="*/ 53 h 91"/>
                  <a:gd name="T44" fmla="*/ 0 w 171"/>
                  <a:gd name="T45" fmla="*/ 45 h 91"/>
                  <a:gd name="T46" fmla="*/ 8 w 171"/>
                  <a:gd name="T47" fmla="*/ 45 h 91"/>
                  <a:gd name="T48" fmla="*/ 15 w 171"/>
                  <a:gd name="T49" fmla="*/ 53 h 91"/>
                  <a:gd name="T50" fmla="*/ 23 w 171"/>
                  <a:gd name="T51" fmla="*/ 53 h 91"/>
                  <a:gd name="T52" fmla="*/ 15 w 171"/>
                  <a:gd name="T53" fmla="*/ 45 h 91"/>
                  <a:gd name="T54" fmla="*/ 23 w 171"/>
                  <a:gd name="T55" fmla="*/ 38 h 91"/>
                  <a:gd name="T56" fmla="*/ 31 w 171"/>
                  <a:gd name="T57" fmla="*/ 38 h 91"/>
                  <a:gd name="T58" fmla="*/ 39 w 171"/>
                  <a:gd name="T59" fmla="*/ 38 h 91"/>
                  <a:gd name="T60" fmla="*/ 46 w 171"/>
                  <a:gd name="T61" fmla="*/ 38 h 91"/>
                  <a:gd name="T62" fmla="*/ 54 w 171"/>
                  <a:gd name="T63" fmla="*/ 38 h 91"/>
                  <a:gd name="T64" fmla="*/ 46 w 171"/>
                  <a:gd name="T65" fmla="*/ 38 h 91"/>
                  <a:gd name="T66" fmla="*/ 39 w 171"/>
                  <a:gd name="T67" fmla="*/ 38 h 91"/>
                  <a:gd name="T68" fmla="*/ 31 w 171"/>
                  <a:gd name="T69" fmla="*/ 38 h 91"/>
                  <a:gd name="T70" fmla="*/ 23 w 171"/>
                  <a:gd name="T71" fmla="*/ 30 h 91"/>
                  <a:gd name="T72" fmla="*/ 31 w 171"/>
                  <a:gd name="T73" fmla="*/ 30 h 91"/>
                  <a:gd name="T74" fmla="*/ 46 w 171"/>
                  <a:gd name="T75" fmla="*/ 30 h 91"/>
                  <a:gd name="T76" fmla="*/ 54 w 171"/>
                  <a:gd name="T77" fmla="*/ 30 h 91"/>
                  <a:gd name="T78" fmla="*/ 62 w 171"/>
                  <a:gd name="T79" fmla="*/ 30 h 91"/>
                  <a:gd name="T80" fmla="*/ 70 w 171"/>
                  <a:gd name="T81" fmla="*/ 30 h 91"/>
                  <a:gd name="T82" fmla="*/ 70 w 171"/>
                  <a:gd name="T83" fmla="*/ 38 h 91"/>
                  <a:gd name="T84" fmla="*/ 77 w 171"/>
                  <a:gd name="T85" fmla="*/ 38 h 91"/>
                  <a:gd name="T86" fmla="*/ 85 w 171"/>
                  <a:gd name="T87" fmla="*/ 45 h 91"/>
                  <a:gd name="T88" fmla="*/ 85 w 171"/>
                  <a:gd name="T89" fmla="*/ 53 h 91"/>
                  <a:gd name="T90" fmla="*/ 100 w 171"/>
                  <a:gd name="T91" fmla="*/ 53 h 91"/>
                  <a:gd name="T92" fmla="*/ 108 w 171"/>
                  <a:gd name="T93" fmla="*/ 53 h 91"/>
                  <a:gd name="T94" fmla="*/ 131 w 171"/>
                  <a:gd name="T95" fmla="*/ 45 h 91"/>
                  <a:gd name="T96" fmla="*/ 139 w 171"/>
                  <a:gd name="T97" fmla="*/ 30 h 91"/>
                  <a:gd name="T98" fmla="*/ 147 w 171"/>
                  <a:gd name="T99" fmla="*/ 15 h 91"/>
                  <a:gd name="T100" fmla="*/ 155 w 171"/>
                  <a:gd name="T10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1" h="91">
                    <a:moveTo>
                      <a:pt x="155" y="0"/>
                    </a:moveTo>
                    <a:lnTo>
                      <a:pt x="162" y="23"/>
                    </a:lnTo>
                    <a:lnTo>
                      <a:pt x="162" y="30"/>
                    </a:lnTo>
                    <a:lnTo>
                      <a:pt x="162" y="53"/>
                    </a:lnTo>
                    <a:lnTo>
                      <a:pt x="170" y="60"/>
                    </a:lnTo>
                    <a:lnTo>
                      <a:pt x="170" y="68"/>
                    </a:lnTo>
                    <a:lnTo>
                      <a:pt x="170" y="75"/>
                    </a:lnTo>
                    <a:lnTo>
                      <a:pt x="170" y="83"/>
                    </a:lnTo>
                    <a:lnTo>
                      <a:pt x="162" y="83"/>
                    </a:lnTo>
                    <a:lnTo>
                      <a:pt x="139" y="90"/>
                    </a:lnTo>
                    <a:lnTo>
                      <a:pt x="116" y="90"/>
                    </a:lnTo>
                    <a:lnTo>
                      <a:pt x="93" y="83"/>
                    </a:lnTo>
                    <a:lnTo>
                      <a:pt x="77" y="90"/>
                    </a:lnTo>
                    <a:lnTo>
                      <a:pt x="62" y="90"/>
                    </a:lnTo>
                    <a:lnTo>
                      <a:pt x="54" y="90"/>
                    </a:lnTo>
                    <a:lnTo>
                      <a:pt x="46" y="83"/>
                    </a:lnTo>
                    <a:lnTo>
                      <a:pt x="39" y="83"/>
                    </a:lnTo>
                    <a:lnTo>
                      <a:pt x="23" y="83"/>
                    </a:lnTo>
                    <a:lnTo>
                      <a:pt x="15" y="75"/>
                    </a:lnTo>
                    <a:lnTo>
                      <a:pt x="8" y="68"/>
                    </a:lnTo>
                    <a:lnTo>
                      <a:pt x="8" y="60"/>
                    </a:lnTo>
                    <a:lnTo>
                      <a:pt x="8" y="53"/>
                    </a:lnTo>
                    <a:lnTo>
                      <a:pt x="0" y="45"/>
                    </a:lnTo>
                    <a:lnTo>
                      <a:pt x="8" y="45"/>
                    </a:lnTo>
                    <a:lnTo>
                      <a:pt x="15" y="53"/>
                    </a:lnTo>
                    <a:lnTo>
                      <a:pt x="23" y="53"/>
                    </a:lnTo>
                    <a:lnTo>
                      <a:pt x="15" y="45"/>
                    </a:lnTo>
                    <a:lnTo>
                      <a:pt x="23" y="38"/>
                    </a:lnTo>
                    <a:lnTo>
                      <a:pt x="31" y="38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4" y="38"/>
                    </a:lnTo>
                    <a:lnTo>
                      <a:pt x="46" y="38"/>
                    </a:lnTo>
                    <a:lnTo>
                      <a:pt x="39" y="38"/>
                    </a:lnTo>
                    <a:lnTo>
                      <a:pt x="31" y="38"/>
                    </a:lnTo>
                    <a:lnTo>
                      <a:pt x="23" y="30"/>
                    </a:lnTo>
                    <a:lnTo>
                      <a:pt x="31" y="30"/>
                    </a:lnTo>
                    <a:lnTo>
                      <a:pt x="46" y="30"/>
                    </a:lnTo>
                    <a:lnTo>
                      <a:pt x="54" y="30"/>
                    </a:lnTo>
                    <a:lnTo>
                      <a:pt x="62" y="30"/>
                    </a:lnTo>
                    <a:lnTo>
                      <a:pt x="70" y="30"/>
                    </a:lnTo>
                    <a:lnTo>
                      <a:pt x="70" y="38"/>
                    </a:lnTo>
                    <a:lnTo>
                      <a:pt x="77" y="38"/>
                    </a:lnTo>
                    <a:lnTo>
                      <a:pt x="85" y="45"/>
                    </a:lnTo>
                    <a:lnTo>
                      <a:pt x="85" y="53"/>
                    </a:lnTo>
                    <a:lnTo>
                      <a:pt x="100" y="53"/>
                    </a:lnTo>
                    <a:lnTo>
                      <a:pt x="108" y="53"/>
                    </a:lnTo>
                    <a:lnTo>
                      <a:pt x="131" y="45"/>
                    </a:lnTo>
                    <a:lnTo>
                      <a:pt x="139" y="30"/>
                    </a:lnTo>
                    <a:lnTo>
                      <a:pt x="147" y="15"/>
                    </a:lnTo>
                    <a:lnTo>
                      <a:pt x="155" y="0"/>
                    </a:lnTo>
                  </a:path>
                </a:pathLst>
              </a:custGeom>
              <a:solidFill>
                <a:srgbClr val="FF9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25" name="Freeform 801">
                <a:extLst>
                  <a:ext uri="{FF2B5EF4-FFF2-40B4-BE49-F238E27FC236}">
                    <a16:creationId xmlns:a16="http://schemas.microsoft.com/office/drawing/2014/main" id="{DBF96B5E-3255-309A-7E8C-3DFACB1B9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" y="3156"/>
                <a:ext cx="177" cy="105"/>
              </a:xfrm>
              <a:custGeom>
                <a:avLst/>
                <a:gdLst>
                  <a:gd name="T0" fmla="*/ 160 w 177"/>
                  <a:gd name="T1" fmla="*/ 0 h 105"/>
                  <a:gd name="T2" fmla="*/ 160 w 177"/>
                  <a:gd name="T3" fmla="*/ 8 h 105"/>
                  <a:gd name="T4" fmla="*/ 168 w 177"/>
                  <a:gd name="T5" fmla="*/ 32 h 105"/>
                  <a:gd name="T6" fmla="*/ 168 w 177"/>
                  <a:gd name="T7" fmla="*/ 40 h 105"/>
                  <a:gd name="T8" fmla="*/ 168 w 177"/>
                  <a:gd name="T9" fmla="*/ 64 h 105"/>
                  <a:gd name="T10" fmla="*/ 176 w 177"/>
                  <a:gd name="T11" fmla="*/ 72 h 105"/>
                  <a:gd name="T12" fmla="*/ 176 w 177"/>
                  <a:gd name="T13" fmla="*/ 80 h 105"/>
                  <a:gd name="T14" fmla="*/ 176 w 177"/>
                  <a:gd name="T15" fmla="*/ 88 h 105"/>
                  <a:gd name="T16" fmla="*/ 176 w 177"/>
                  <a:gd name="T17" fmla="*/ 96 h 105"/>
                  <a:gd name="T18" fmla="*/ 168 w 177"/>
                  <a:gd name="T19" fmla="*/ 96 h 105"/>
                  <a:gd name="T20" fmla="*/ 144 w 177"/>
                  <a:gd name="T21" fmla="*/ 104 h 105"/>
                  <a:gd name="T22" fmla="*/ 120 w 177"/>
                  <a:gd name="T23" fmla="*/ 104 h 105"/>
                  <a:gd name="T24" fmla="*/ 96 w 177"/>
                  <a:gd name="T25" fmla="*/ 96 h 105"/>
                  <a:gd name="T26" fmla="*/ 80 w 177"/>
                  <a:gd name="T27" fmla="*/ 104 h 105"/>
                  <a:gd name="T28" fmla="*/ 64 w 177"/>
                  <a:gd name="T29" fmla="*/ 104 h 105"/>
                  <a:gd name="T30" fmla="*/ 56 w 177"/>
                  <a:gd name="T31" fmla="*/ 104 h 105"/>
                  <a:gd name="T32" fmla="*/ 48 w 177"/>
                  <a:gd name="T33" fmla="*/ 96 h 105"/>
                  <a:gd name="T34" fmla="*/ 40 w 177"/>
                  <a:gd name="T35" fmla="*/ 96 h 105"/>
                  <a:gd name="T36" fmla="*/ 16 w 177"/>
                  <a:gd name="T37" fmla="*/ 96 h 105"/>
                  <a:gd name="T38" fmla="*/ 16 w 177"/>
                  <a:gd name="T39" fmla="*/ 88 h 105"/>
                  <a:gd name="T40" fmla="*/ 8 w 177"/>
                  <a:gd name="T41" fmla="*/ 80 h 105"/>
                  <a:gd name="T42" fmla="*/ 8 w 177"/>
                  <a:gd name="T43" fmla="*/ 72 h 105"/>
                  <a:gd name="T44" fmla="*/ 8 w 177"/>
                  <a:gd name="T45" fmla="*/ 64 h 105"/>
                  <a:gd name="T46" fmla="*/ 0 w 177"/>
                  <a:gd name="T47" fmla="*/ 64 h 105"/>
                  <a:gd name="T48" fmla="*/ 0 w 177"/>
                  <a:gd name="T49" fmla="*/ 56 h 105"/>
                  <a:gd name="T50" fmla="*/ 8 w 177"/>
                  <a:gd name="T51" fmla="*/ 56 h 105"/>
                  <a:gd name="T52" fmla="*/ 16 w 177"/>
                  <a:gd name="T53" fmla="*/ 56 h 105"/>
                  <a:gd name="T54" fmla="*/ 24 w 177"/>
                  <a:gd name="T55" fmla="*/ 64 h 105"/>
                  <a:gd name="T56" fmla="*/ 16 w 177"/>
                  <a:gd name="T57" fmla="*/ 56 h 105"/>
                  <a:gd name="T58" fmla="*/ 16 w 177"/>
                  <a:gd name="T59" fmla="*/ 48 h 105"/>
                  <a:gd name="T60" fmla="*/ 24 w 177"/>
                  <a:gd name="T61" fmla="*/ 48 h 105"/>
                  <a:gd name="T62" fmla="*/ 32 w 177"/>
                  <a:gd name="T63" fmla="*/ 48 h 105"/>
                  <a:gd name="T64" fmla="*/ 40 w 177"/>
                  <a:gd name="T65" fmla="*/ 48 h 105"/>
                  <a:gd name="T66" fmla="*/ 48 w 177"/>
                  <a:gd name="T67" fmla="*/ 48 h 105"/>
                  <a:gd name="T68" fmla="*/ 56 w 177"/>
                  <a:gd name="T69" fmla="*/ 48 h 105"/>
                  <a:gd name="T70" fmla="*/ 48 w 177"/>
                  <a:gd name="T71" fmla="*/ 48 h 105"/>
                  <a:gd name="T72" fmla="*/ 40 w 177"/>
                  <a:gd name="T73" fmla="*/ 48 h 105"/>
                  <a:gd name="T74" fmla="*/ 32 w 177"/>
                  <a:gd name="T75" fmla="*/ 48 h 105"/>
                  <a:gd name="T76" fmla="*/ 24 w 177"/>
                  <a:gd name="T77" fmla="*/ 48 h 105"/>
                  <a:gd name="T78" fmla="*/ 24 w 177"/>
                  <a:gd name="T79" fmla="*/ 40 h 105"/>
                  <a:gd name="T80" fmla="*/ 32 w 177"/>
                  <a:gd name="T81" fmla="*/ 40 h 105"/>
                  <a:gd name="T82" fmla="*/ 48 w 177"/>
                  <a:gd name="T83" fmla="*/ 40 h 105"/>
                  <a:gd name="T84" fmla="*/ 56 w 177"/>
                  <a:gd name="T85" fmla="*/ 32 h 105"/>
                  <a:gd name="T86" fmla="*/ 64 w 177"/>
                  <a:gd name="T87" fmla="*/ 40 h 105"/>
                  <a:gd name="T88" fmla="*/ 72 w 177"/>
                  <a:gd name="T89" fmla="*/ 40 h 105"/>
                  <a:gd name="T90" fmla="*/ 72 w 177"/>
                  <a:gd name="T91" fmla="*/ 48 h 105"/>
                  <a:gd name="T92" fmla="*/ 80 w 177"/>
                  <a:gd name="T93" fmla="*/ 56 h 105"/>
                  <a:gd name="T94" fmla="*/ 88 w 177"/>
                  <a:gd name="T95" fmla="*/ 56 h 105"/>
                  <a:gd name="T96" fmla="*/ 104 w 177"/>
                  <a:gd name="T97" fmla="*/ 64 h 105"/>
                  <a:gd name="T98" fmla="*/ 112 w 177"/>
                  <a:gd name="T99" fmla="*/ 64 h 105"/>
                  <a:gd name="T100" fmla="*/ 136 w 177"/>
                  <a:gd name="T101" fmla="*/ 56 h 105"/>
                  <a:gd name="T102" fmla="*/ 144 w 177"/>
                  <a:gd name="T103" fmla="*/ 40 h 105"/>
                  <a:gd name="T104" fmla="*/ 152 w 177"/>
                  <a:gd name="T105" fmla="*/ 24 h 105"/>
                  <a:gd name="T106" fmla="*/ 160 w 177"/>
                  <a:gd name="T10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7" h="105">
                    <a:moveTo>
                      <a:pt x="160" y="0"/>
                    </a:moveTo>
                    <a:lnTo>
                      <a:pt x="160" y="8"/>
                    </a:lnTo>
                    <a:lnTo>
                      <a:pt x="168" y="32"/>
                    </a:lnTo>
                    <a:lnTo>
                      <a:pt x="168" y="40"/>
                    </a:lnTo>
                    <a:lnTo>
                      <a:pt x="168" y="64"/>
                    </a:lnTo>
                    <a:lnTo>
                      <a:pt x="176" y="72"/>
                    </a:lnTo>
                    <a:lnTo>
                      <a:pt x="176" y="80"/>
                    </a:lnTo>
                    <a:lnTo>
                      <a:pt x="176" y="88"/>
                    </a:lnTo>
                    <a:lnTo>
                      <a:pt x="176" y="96"/>
                    </a:lnTo>
                    <a:lnTo>
                      <a:pt x="168" y="96"/>
                    </a:lnTo>
                    <a:lnTo>
                      <a:pt x="144" y="104"/>
                    </a:lnTo>
                    <a:lnTo>
                      <a:pt x="120" y="104"/>
                    </a:lnTo>
                    <a:lnTo>
                      <a:pt x="96" y="96"/>
                    </a:lnTo>
                    <a:lnTo>
                      <a:pt x="80" y="104"/>
                    </a:lnTo>
                    <a:lnTo>
                      <a:pt x="64" y="104"/>
                    </a:lnTo>
                    <a:lnTo>
                      <a:pt x="56" y="104"/>
                    </a:lnTo>
                    <a:lnTo>
                      <a:pt x="48" y="96"/>
                    </a:lnTo>
                    <a:lnTo>
                      <a:pt x="40" y="96"/>
                    </a:lnTo>
                    <a:lnTo>
                      <a:pt x="16" y="96"/>
                    </a:lnTo>
                    <a:lnTo>
                      <a:pt x="16" y="88"/>
                    </a:lnTo>
                    <a:lnTo>
                      <a:pt x="8" y="80"/>
                    </a:lnTo>
                    <a:lnTo>
                      <a:pt x="8" y="72"/>
                    </a:lnTo>
                    <a:lnTo>
                      <a:pt x="8" y="64"/>
                    </a:lnTo>
                    <a:lnTo>
                      <a:pt x="0" y="64"/>
                    </a:lnTo>
                    <a:lnTo>
                      <a:pt x="0" y="56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16" y="48"/>
                    </a:lnTo>
                    <a:lnTo>
                      <a:pt x="24" y="48"/>
                    </a:lnTo>
                    <a:lnTo>
                      <a:pt x="32" y="48"/>
                    </a:lnTo>
                    <a:lnTo>
                      <a:pt x="40" y="48"/>
                    </a:lnTo>
                    <a:lnTo>
                      <a:pt x="48" y="48"/>
                    </a:lnTo>
                    <a:lnTo>
                      <a:pt x="56" y="48"/>
                    </a:lnTo>
                    <a:lnTo>
                      <a:pt x="48" y="48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48"/>
                    </a:lnTo>
                    <a:lnTo>
                      <a:pt x="24" y="40"/>
                    </a:lnTo>
                    <a:lnTo>
                      <a:pt x="32" y="40"/>
                    </a:lnTo>
                    <a:lnTo>
                      <a:pt x="48" y="40"/>
                    </a:lnTo>
                    <a:lnTo>
                      <a:pt x="56" y="32"/>
                    </a:lnTo>
                    <a:lnTo>
                      <a:pt x="64" y="40"/>
                    </a:lnTo>
                    <a:lnTo>
                      <a:pt x="72" y="40"/>
                    </a:lnTo>
                    <a:lnTo>
                      <a:pt x="72" y="48"/>
                    </a:lnTo>
                    <a:lnTo>
                      <a:pt x="80" y="56"/>
                    </a:lnTo>
                    <a:lnTo>
                      <a:pt x="88" y="56"/>
                    </a:lnTo>
                    <a:lnTo>
                      <a:pt x="104" y="64"/>
                    </a:lnTo>
                    <a:lnTo>
                      <a:pt x="112" y="64"/>
                    </a:lnTo>
                    <a:lnTo>
                      <a:pt x="136" y="56"/>
                    </a:lnTo>
                    <a:lnTo>
                      <a:pt x="144" y="40"/>
                    </a:lnTo>
                    <a:lnTo>
                      <a:pt x="152" y="24"/>
                    </a:lnTo>
                    <a:lnTo>
                      <a:pt x="160" y="0"/>
                    </a:lnTo>
                  </a:path>
                </a:pathLst>
              </a:custGeom>
              <a:noFill/>
              <a:ln w="12700" cap="rnd" cmpd="sng">
                <a:solidFill>
                  <a:srgbClr val="BF3F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8626" name="Group 802">
              <a:extLst>
                <a:ext uri="{FF2B5EF4-FFF2-40B4-BE49-F238E27FC236}">
                  <a16:creationId xmlns:a16="http://schemas.microsoft.com/office/drawing/2014/main" id="{468B6431-DFD6-6ADB-8D71-6A4A137DC6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7" y="3180"/>
              <a:ext cx="179" cy="210"/>
              <a:chOff x="2007" y="3180"/>
              <a:chExt cx="179" cy="210"/>
            </a:xfrm>
          </p:grpSpPr>
          <p:sp>
            <p:nvSpPr>
              <p:cNvPr id="78627" name="Freeform 803">
                <a:extLst>
                  <a:ext uri="{FF2B5EF4-FFF2-40B4-BE49-F238E27FC236}">
                    <a16:creationId xmlns:a16="http://schemas.microsoft.com/office/drawing/2014/main" id="{424D87BC-12A4-45C0-23F9-FF7B0876C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3" y="3204"/>
                <a:ext cx="147" cy="170"/>
              </a:xfrm>
              <a:custGeom>
                <a:avLst/>
                <a:gdLst>
                  <a:gd name="T0" fmla="*/ 0 w 147"/>
                  <a:gd name="T1" fmla="*/ 130 h 170"/>
                  <a:gd name="T2" fmla="*/ 8 w 147"/>
                  <a:gd name="T3" fmla="*/ 123 h 170"/>
                  <a:gd name="T4" fmla="*/ 0 w 147"/>
                  <a:gd name="T5" fmla="*/ 99 h 170"/>
                  <a:gd name="T6" fmla="*/ 0 w 147"/>
                  <a:gd name="T7" fmla="*/ 85 h 170"/>
                  <a:gd name="T8" fmla="*/ 8 w 147"/>
                  <a:gd name="T9" fmla="*/ 62 h 170"/>
                  <a:gd name="T10" fmla="*/ 8 w 147"/>
                  <a:gd name="T11" fmla="*/ 46 h 170"/>
                  <a:gd name="T12" fmla="*/ 15 w 147"/>
                  <a:gd name="T13" fmla="*/ 39 h 170"/>
                  <a:gd name="T14" fmla="*/ 23 w 147"/>
                  <a:gd name="T15" fmla="*/ 23 h 170"/>
                  <a:gd name="T16" fmla="*/ 38 w 147"/>
                  <a:gd name="T17" fmla="*/ 15 h 170"/>
                  <a:gd name="T18" fmla="*/ 54 w 147"/>
                  <a:gd name="T19" fmla="*/ 8 h 170"/>
                  <a:gd name="T20" fmla="*/ 77 w 147"/>
                  <a:gd name="T21" fmla="*/ 0 h 170"/>
                  <a:gd name="T22" fmla="*/ 100 w 147"/>
                  <a:gd name="T23" fmla="*/ 8 h 170"/>
                  <a:gd name="T24" fmla="*/ 123 w 147"/>
                  <a:gd name="T25" fmla="*/ 23 h 170"/>
                  <a:gd name="T26" fmla="*/ 138 w 147"/>
                  <a:gd name="T27" fmla="*/ 39 h 170"/>
                  <a:gd name="T28" fmla="*/ 146 w 147"/>
                  <a:gd name="T29" fmla="*/ 54 h 170"/>
                  <a:gd name="T30" fmla="*/ 146 w 147"/>
                  <a:gd name="T31" fmla="*/ 70 h 170"/>
                  <a:gd name="T32" fmla="*/ 138 w 147"/>
                  <a:gd name="T33" fmla="*/ 85 h 170"/>
                  <a:gd name="T34" fmla="*/ 131 w 147"/>
                  <a:gd name="T35" fmla="*/ 99 h 170"/>
                  <a:gd name="T36" fmla="*/ 131 w 147"/>
                  <a:gd name="T37" fmla="*/ 115 h 170"/>
                  <a:gd name="T38" fmla="*/ 131 w 147"/>
                  <a:gd name="T39" fmla="*/ 123 h 170"/>
                  <a:gd name="T40" fmla="*/ 131 w 147"/>
                  <a:gd name="T41" fmla="*/ 130 h 170"/>
                  <a:gd name="T42" fmla="*/ 115 w 147"/>
                  <a:gd name="T43" fmla="*/ 146 h 170"/>
                  <a:gd name="T44" fmla="*/ 108 w 147"/>
                  <a:gd name="T45" fmla="*/ 154 h 170"/>
                  <a:gd name="T46" fmla="*/ 108 w 147"/>
                  <a:gd name="T47" fmla="*/ 161 h 170"/>
                  <a:gd name="T48" fmla="*/ 100 w 147"/>
                  <a:gd name="T49" fmla="*/ 161 h 170"/>
                  <a:gd name="T50" fmla="*/ 100 w 147"/>
                  <a:gd name="T51" fmla="*/ 169 h 170"/>
                  <a:gd name="T52" fmla="*/ 92 w 147"/>
                  <a:gd name="T53" fmla="*/ 169 h 170"/>
                  <a:gd name="T54" fmla="*/ 92 w 147"/>
                  <a:gd name="T55" fmla="*/ 161 h 170"/>
                  <a:gd name="T56" fmla="*/ 85 w 147"/>
                  <a:gd name="T57" fmla="*/ 161 h 170"/>
                  <a:gd name="T58" fmla="*/ 69 w 147"/>
                  <a:gd name="T59" fmla="*/ 169 h 170"/>
                  <a:gd name="T60" fmla="*/ 0 w 147"/>
                  <a:gd name="T61" fmla="*/ 13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7" h="170">
                    <a:moveTo>
                      <a:pt x="0" y="130"/>
                    </a:moveTo>
                    <a:lnTo>
                      <a:pt x="8" y="123"/>
                    </a:lnTo>
                    <a:lnTo>
                      <a:pt x="0" y="99"/>
                    </a:lnTo>
                    <a:lnTo>
                      <a:pt x="0" y="85"/>
                    </a:lnTo>
                    <a:lnTo>
                      <a:pt x="8" y="62"/>
                    </a:lnTo>
                    <a:lnTo>
                      <a:pt x="8" y="46"/>
                    </a:lnTo>
                    <a:lnTo>
                      <a:pt x="15" y="39"/>
                    </a:lnTo>
                    <a:lnTo>
                      <a:pt x="23" y="23"/>
                    </a:lnTo>
                    <a:lnTo>
                      <a:pt x="38" y="15"/>
                    </a:lnTo>
                    <a:lnTo>
                      <a:pt x="54" y="8"/>
                    </a:lnTo>
                    <a:lnTo>
                      <a:pt x="77" y="0"/>
                    </a:lnTo>
                    <a:lnTo>
                      <a:pt x="100" y="8"/>
                    </a:lnTo>
                    <a:lnTo>
                      <a:pt x="123" y="23"/>
                    </a:lnTo>
                    <a:lnTo>
                      <a:pt x="138" y="39"/>
                    </a:lnTo>
                    <a:lnTo>
                      <a:pt x="146" y="54"/>
                    </a:lnTo>
                    <a:lnTo>
                      <a:pt x="146" y="70"/>
                    </a:lnTo>
                    <a:lnTo>
                      <a:pt x="138" y="85"/>
                    </a:lnTo>
                    <a:lnTo>
                      <a:pt x="131" y="99"/>
                    </a:lnTo>
                    <a:lnTo>
                      <a:pt x="131" y="115"/>
                    </a:lnTo>
                    <a:lnTo>
                      <a:pt x="131" y="123"/>
                    </a:lnTo>
                    <a:lnTo>
                      <a:pt x="131" y="130"/>
                    </a:lnTo>
                    <a:lnTo>
                      <a:pt x="115" y="146"/>
                    </a:lnTo>
                    <a:lnTo>
                      <a:pt x="108" y="154"/>
                    </a:lnTo>
                    <a:lnTo>
                      <a:pt x="108" y="161"/>
                    </a:lnTo>
                    <a:lnTo>
                      <a:pt x="100" y="161"/>
                    </a:lnTo>
                    <a:lnTo>
                      <a:pt x="100" y="169"/>
                    </a:lnTo>
                    <a:lnTo>
                      <a:pt x="92" y="169"/>
                    </a:lnTo>
                    <a:lnTo>
                      <a:pt x="92" y="161"/>
                    </a:lnTo>
                    <a:lnTo>
                      <a:pt x="85" y="161"/>
                    </a:lnTo>
                    <a:lnTo>
                      <a:pt x="69" y="169"/>
                    </a:lnTo>
                    <a:lnTo>
                      <a:pt x="0" y="130"/>
                    </a:lnTo>
                  </a:path>
                </a:pathLst>
              </a:custGeom>
              <a:solidFill>
                <a:srgbClr val="FFB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28" name="Freeform 804">
                <a:extLst>
                  <a:ext uri="{FF2B5EF4-FFF2-40B4-BE49-F238E27FC236}">
                    <a16:creationId xmlns:a16="http://schemas.microsoft.com/office/drawing/2014/main" id="{F1DB1C56-0B2F-FAC6-91E7-2B751DB89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3" y="3204"/>
                <a:ext cx="147" cy="170"/>
              </a:xfrm>
              <a:custGeom>
                <a:avLst/>
                <a:gdLst>
                  <a:gd name="T0" fmla="*/ 0 w 147"/>
                  <a:gd name="T1" fmla="*/ 130 h 170"/>
                  <a:gd name="T2" fmla="*/ 8 w 147"/>
                  <a:gd name="T3" fmla="*/ 123 h 170"/>
                  <a:gd name="T4" fmla="*/ 0 w 147"/>
                  <a:gd name="T5" fmla="*/ 99 h 170"/>
                  <a:gd name="T6" fmla="*/ 0 w 147"/>
                  <a:gd name="T7" fmla="*/ 85 h 170"/>
                  <a:gd name="T8" fmla="*/ 8 w 147"/>
                  <a:gd name="T9" fmla="*/ 62 h 170"/>
                  <a:gd name="T10" fmla="*/ 8 w 147"/>
                  <a:gd name="T11" fmla="*/ 46 h 170"/>
                  <a:gd name="T12" fmla="*/ 15 w 147"/>
                  <a:gd name="T13" fmla="*/ 39 h 170"/>
                  <a:gd name="T14" fmla="*/ 23 w 147"/>
                  <a:gd name="T15" fmla="*/ 23 h 170"/>
                  <a:gd name="T16" fmla="*/ 38 w 147"/>
                  <a:gd name="T17" fmla="*/ 15 h 170"/>
                  <a:gd name="T18" fmla="*/ 54 w 147"/>
                  <a:gd name="T19" fmla="*/ 8 h 170"/>
                  <a:gd name="T20" fmla="*/ 77 w 147"/>
                  <a:gd name="T21" fmla="*/ 0 h 170"/>
                  <a:gd name="T22" fmla="*/ 100 w 147"/>
                  <a:gd name="T23" fmla="*/ 8 h 170"/>
                  <a:gd name="T24" fmla="*/ 123 w 147"/>
                  <a:gd name="T25" fmla="*/ 23 h 170"/>
                  <a:gd name="T26" fmla="*/ 138 w 147"/>
                  <a:gd name="T27" fmla="*/ 39 h 170"/>
                  <a:gd name="T28" fmla="*/ 146 w 147"/>
                  <a:gd name="T29" fmla="*/ 54 h 170"/>
                  <a:gd name="T30" fmla="*/ 146 w 147"/>
                  <a:gd name="T31" fmla="*/ 70 h 170"/>
                  <a:gd name="T32" fmla="*/ 138 w 147"/>
                  <a:gd name="T33" fmla="*/ 85 h 170"/>
                  <a:gd name="T34" fmla="*/ 131 w 147"/>
                  <a:gd name="T35" fmla="*/ 99 h 170"/>
                  <a:gd name="T36" fmla="*/ 131 w 147"/>
                  <a:gd name="T37" fmla="*/ 115 h 170"/>
                  <a:gd name="T38" fmla="*/ 131 w 147"/>
                  <a:gd name="T39" fmla="*/ 123 h 170"/>
                  <a:gd name="T40" fmla="*/ 131 w 147"/>
                  <a:gd name="T41" fmla="*/ 130 h 170"/>
                  <a:gd name="T42" fmla="*/ 115 w 147"/>
                  <a:gd name="T43" fmla="*/ 146 h 170"/>
                  <a:gd name="T44" fmla="*/ 108 w 147"/>
                  <a:gd name="T45" fmla="*/ 154 h 170"/>
                  <a:gd name="T46" fmla="*/ 108 w 147"/>
                  <a:gd name="T47" fmla="*/ 161 h 170"/>
                  <a:gd name="T48" fmla="*/ 100 w 147"/>
                  <a:gd name="T49" fmla="*/ 161 h 170"/>
                  <a:gd name="T50" fmla="*/ 100 w 147"/>
                  <a:gd name="T51" fmla="*/ 169 h 170"/>
                  <a:gd name="T52" fmla="*/ 92 w 147"/>
                  <a:gd name="T53" fmla="*/ 169 h 170"/>
                  <a:gd name="T54" fmla="*/ 92 w 147"/>
                  <a:gd name="T55" fmla="*/ 161 h 170"/>
                  <a:gd name="T56" fmla="*/ 85 w 147"/>
                  <a:gd name="T57" fmla="*/ 161 h 170"/>
                  <a:gd name="T58" fmla="*/ 69 w 147"/>
                  <a:gd name="T59" fmla="*/ 169 h 170"/>
                  <a:gd name="T60" fmla="*/ 0 w 147"/>
                  <a:gd name="T61" fmla="*/ 13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7" h="170">
                    <a:moveTo>
                      <a:pt x="0" y="130"/>
                    </a:moveTo>
                    <a:lnTo>
                      <a:pt x="8" y="123"/>
                    </a:lnTo>
                    <a:lnTo>
                      <a:pt x="0" y="99"/>
                    </a:lnTo>
                    <a:lnTo>
                      <a:pt x="0" y="85"/>
                    </a:lnTo>
                    <a:lnTo>
                      <a:pt x="8" y="62"/>
                    </a:lnTo>
                    <a:lnTo>
                      <a:pt x="8" y="46"/>
                    </a:lnTo>
                    <a:lnTo>
                      <a:pt x="15" y="39"/>
                    </a:lnTo>
                    <a:lnTo>
                      <a:pt x="23" y="23"/>
                    </a:lnTo>
                    <a:lnTo>
                      <a:pt x="38" y="15"/>
                    </a:lnTo>
                    <a:lnTo>
                      <a:pt x="54" y="8"/>
                    </a:lnTo>
                    <a:lnTo>
                      <a:pt x="77" y="0"/>
                    </a:lnTo>
                    <a:lnTo>
                      <a:pt x="100" y="8"/>
                    </a:lnTo>
                    <a:lnTo>
                      <a:pt x="123" y="23"/>
                    </a:lnTo>
                    <a:lnTo>
                      <a:pt x="138" y="39"/>
                    </a:lnTo>
                    <a:lnTo>
                      <a:pt x="146" y="54"/>
                    </a:lnTo>
                    <a:lnTo>
                      <a:pt x="146" y="70"/>
                    </a:lnTo>
                    <a:lnTo>
                      <a:pt x="138" y="85"/>
                    </a:lnTo>
                    <a:lnTo>
                      <a:pt x="131" y="99"/>
                    </a:lnTo>
                    <a:lnTo>
                      <a:pt x="131" y="115"/>
                    </a:lnTo>
                    <a:lnTo>
                      <a:pt x="131" y="123"/>
                    </a:lnTo>
                    <a:lnTo>
                      <a:pt x="131" y="130"/>
                    </a:lnTo>
                    <a:lnTo>
                      <a:pt x="115" y="146"/>
                    </a:lnTo>
                    <a:lnTo>
                      <a:pt x="108" y="154"/>
                    </a:lnTo>
                    <a:lnTo>
                      <a:pt x="108" y="161"/>
                    </a:lnTo>
                    <a:lnTo>
                      <a:pt x="100" y="161"/>
                    </a:lnTo>
                    <a:lnTo>
                      <a:pt x="100" y="169"/>
                    </a:lnTo>
                    <a:lnTo>
                      <a:pt x="92" y="169"/>
                    </a:lnTo>
                    <a:lnTo>
                      <a:pt x="92" y="161"/>
                    </a:lnTo>
                    <a:lnTo>
                      <a:pt x="85" y="161"/>
                    </a:lnTo>
                    <a:lnTo>
                      <a:pt x="69" y="169"/>
                    </a:lnTo>
                    <a:lnTo>
                      <a:pt x="0" y="130"/>
                    </a:lnTo>
                  </a:path>
                </a:pathLst>
              </a:custGeom>
              <a:solidFill>
                <a:srgbClr val="FFB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29" name="Oval 805">
                <a:extLst>
                  <a:ext uri="{FF2B5EF4-FFF2-40B4-BE49-F238E27FC236}">
                    <a16:creationId xmlns:a16="http://schemas.microsoft.com/office/drawing/2014/main" id="{EABF3C8A-3BBF-9160-58D8-9213C79CF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" y="3343"/>
                <a:ext cx="10" cy="1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8630" name="Freeform 806">
                <a:extLst>
                  <a:ext uri="{FF2B5EF4-FFF2-40B4-BE49-F238E27FC236}">
                    <a16:creationId xmlns:a16="http://schemas.microsoft.com/office/drawing/2014/main" id="{7815B124-89ED-2F9B-CF54-C4DA50DBA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" y="3315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0 w 17"/>
                  <a:gd name="T3" fmla="*/ 8 h 41"/>
                  <a:gd name="T4" fmla="*/ 0 w 17"/>
                  <a:gd name="T5" fmla="*/ 16 h 41"/>
                  <a:gd name="T6" fmla="*/ 8 w 17"/>
                  <a:gd name="T7" fmla="*/ 24 h 41"/>
                  <a:gd name="T8" fmla="*/ 8 w 17"/>
                  <a:gd name="T9" fmla="*/ 32 h 41"/>
                  <a:gd name="T10" fmla="*/ 16 w 17"/>
                  <a:gd name="T11" fmla="*/ 40 h 41"/>
                  <a:gd name="T12" fmla="*/ 16 w 17"/>
                  <a:gd name="T13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6" y="40"/>
                    </a:lnTo>
                    <a:lnTo>
                      <a:pt x="16" y="32"/>
                    </a:lnTo>
                  </a:path>
                </a:pathLst>
              </a:custGeom>
              <a:noFill/>
              <a:ln w="12700" cap="rnd" cmpd="sng">
                <a:solidFill>
                  <a:srgbClr val="FF7F3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31" name="Freeform 807">
                <a:extLst>
                  <a:ext uri="{FF2B5EF4-FFF2-40B4-BE49-F238E27FC236}">
                    <a16:creationId xmlns:a16="http://schemas.microsoft.com/office/drawing/2014/main" id="{B10E2617-9A4D-E573-2BDD-0E4B789FE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5" y="3323"/>
                <a:ext cx="91" cy="67"/>
              </a:xfrm>
              <a:custGeom>
                <a:avLst/>
                <a:gdLst>
                  <a:gd name="T0" fmla="*/ 15 w 91"/>
                  <a:gd name="T1" fmla="*/ 0 h 67"/>
                  <a:gd name="T2" fmla="*/ 53 w 91"/>
                  <a:gd name="T3" fmla="*/ 22 h 67"/>
                  <a:gd name="T4" fmla="*/ 68 w 91"/>
                  <a:gd name="T5" fmla="*/ 29 h 67"/>
                  <a:gd name="T6" fmla="*/ 75 w 91"/>
                  <a:gd name="T7" fmla="*/ 37 h 67"/>
                  <a:gd name="T8" fmla="*/ 83 w 91"/>
                  <a:gd name="T9" fmla="*/ 37 h 67"/>
                  <a:gd name="T10" fmla="*/ 83 w 91"/>
                  <a:gd name="T11" fmla="*/ 44 h 67"/>
                  <a:gd name="T12" fmla="*/ 83 w 91"/>
                  <a:gd name="T13" fmla="*/ 51 h 67"/>
                  <a:gd name="T14" fmla="*/ 90 w 91"/>
                  <a:gd name="T15" fmla="*/ 51 h 67"/>
                  <a:gd name="T16" fmla="*/ 75 w 91"/>
                  <a:gd name="T17" fmla="*/ 66 h 67"/>
                  <a:gd name="T18" fmla="*/ 0 w 91"/>
                  <a:gd name="T19" fmla="*/ 15 h 67"/>
                  <a:gd name="T20" fmla="*/ 15 w 91"/>
                  <a:gd name="T2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67">
                    <a:moveTo>
                      <a:pt x="15" y="0"/>
                    </a:moveTo>
                    <a:lnTo>
                      <a:pt x="53" y="22"/>
                    </a:lnTo>
                    <a:lnTo>
                      <a:pt x="68" y="29"/>
                    </a:lnTo>
                    <a:lnTo>
                      <a:pt x="75" y="37"/>
                    </a:lnTo>
                    <a:lnTo>
                      <a:pt x="83" y="37"/>
                    </a:lnTo>
                    <a:lnTo>
                      <a:pt x="83" y="44"/>
                    </a:lnTo>
                    <a:lnTo>
                      <a:pt x="83" y="51"/>
                    </a:lnTo>
                    <a:lnTo>
                      <a:pt x="90" y="51"/>
                    </a:lnTo>
                    <a:lnTo>
                      <a:pt x="75" y="66"/>
                    </a:lnTo>
                    <a:lnTo>
                      <a:pt x="0" y="15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5F3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32" name="Freeform 808">
                <a:extLst>
                  <a:ext uri="{FF2B5EF4-FFF2-40B4-BE49-F238E27FC236}">
                    <a16:creationId xmlns:a16="http://schemas.microsoft.com/office/drawing/2014/main" id="{979609B1-2494-18CF-4BA7-02C11E81A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5" y="3323"/>
                <a:ext cx="91" cy="67"/>
              </a:xfrm>
              <a:custGeom>
                <a:avLst/>
                <a:gdLst>
                  <a:gd name="T0" fmla="*/ 15 w 91"/>
                  <a:gd name="T1" fmla="*/ 0 h 67"/>
                  <a:gd name="T2" fmla="*/ 53 w 91"/>
                  <a:gd name="T3" fmla="*/ 22 h 67"/>
                  <a:gd name="T4" fmla="*/ 68 w 91"/>
                  <a:gd name="T5" fmla="*/ 29 h 67"/>
                  <a:gd name="T6" fmla="*/ 75 w 91"/>
                  <a:gd name="T7" fmla="*/ 37 h 67"/>
                  <a:gd name="T8" fmla="*/ 83 w 91"/>
                  <a:gd name="T9" fmla="*/ 37 h 67"/>
                  <a:gd name="T10" fmla="*/ 83 w 91"/>
                  <a:gd name="T11" fmla="*/ 44 h 67"/>
                  <a:gd name="T12" fmla="*/ 83 w 91"/>
                  <a:gd name="T13" fmla="*/ 51 h 67"/>
                  <a:gd name="T14" fmla="*/ 90 w 91"/>
                  <a:gd name="T15" fmla="*/ 51 h 67"/>
                  <a:gd name="T16" fmla="*/ 75 w 91"/>
                  <a:gd name="T17" fmla="*/ 66 h 67"/>
                  <a:gd name="T18" fmla="*/ 0 w 91"/>
                  <a:gd name="T19" fmla="*/ 15 h 67"/>
                  <a:gd name="T20" fmla="*/ 15 w 91"/>
                  <a:gd name="T2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67">
                    <a:moveTo>
                      <a:pt x="15" y="0"/>
                    </a:moveTo>
                    <a:lnTo>
                      <a:pt x="53" y="22"/>
                    </a:lnTo>
                    <a:lnTo>
                      <a:pt x="68" y="29"/>
                    </a:lnTo>
                    <a:lnTo>
                      <a:pt x="75" y="37"/>
                    </a:lnTo>
                    <a:lnTo>
                      <a:pt x="83" y="37"/>
                    </a:lnTo>
                    <a:lnTo>
                      <a:pt x="83" y="44"/>
                    </a:lnTo>
                    <a:lnTo>
                      <a:pt x="83" y="51"/>
                    </a:lnTo>
                    <a:lnTo>
                      <a:pt x="90" y="51"/>
                    </a:lnTo>
                    <a:lnTo>
                      <a:pt x="75" y="66"/>
                    </a:lnTo>
                    <a:lnTo>
                      <a:pt x="0" y="15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5F3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633" name="Group 809">
                <a:extLst>
                  <a:ext uri="{FF2B5EF4-FFF2-40B4-BE49-F238E27FC236}">
                    <a16:creationId xmlns:a16="http://schemas.microsoft.com/office/drawing/2014/main" id="{2520A8A4-B1D1-FA6E-F3CC-669E8538CE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07" y="3180"/>
                <a:ext cx="179" cy="154"/>
                <a:chOff x="2007" y="3180"/>
                <a:chExt cx="179" cy="154"/>
              </a:xfrm>
            </p:grpSpPr>
            <p:sp>
              <p:nvSpPr>
                <p:cNvPr id="78634" name="Freeform 810">
                  <a:extLst>
                    <a:ext uri="{FF2B5EF4-FFF2-40B4-BE49-F238E27FC236}">
                      <a16:creationId xmlns:a16="http://schemas.microsoft.com/office/drawing/2014/main" id="{DCB9ED64-912C-12A0-FF2B-8007465F32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7" y="3180"/>
                  <a:ext cx="179" cy="154"/>
                </a:xfrm>
                <a:custGeom>
                  <a:avLst/>
                  <a:gdLst>
                    <a:gd name="T0" fmla="*/ 85 w 179"/>
                    <a:gd name="T1" fmla="*/ 8 h 154"/>
                    <a:gd name="T2" fmla="*/ 93 w 179"/>
                    <a:gd name="T3" fmla="*/ 0 h 154"/>
                    <a:gd name="T4" fmla="*/ 108 w 179"/>
                    <a:gd name="T5" fmla="*/ 8 h 154"/>
                    <a:gd name="T6" fmla="*/ 132 w 179"/>
                    <a:gd name="T7" fmla="*/ 15 h 154"/>
                    <a:gd name="T8" fmla="*/ 170 w 179"/>
                    <a:gd name="T9" fmla="*/ 69 h 154"/>
                    <a:gd name="T10" fmla="*/ 178 w 179"/>
                    <a:gd name="T11" fmla="*/ 77 h 154"/>
                    <a:gd name="T12" fmla="*/ 178 w 179"/>
                    <a:gd name="T13" fmla="*/ 85 h 154"/>
                    <a:gd name="T14" fmla="*/ 178 w 179"/>
                    <a:gd name="T15" fmla="*/ 92 h 154"/>
                    <a:gd name="T16" fmla="*/ 178 w 179"/>
                    <a:gd name="T17" fmla="*/ 100 h 154"/>
                    <a:gd name="T18" fmla="*/ 178 w 179"/>
                    <a:gd name="T19" fmla="*/ 108 h 154"/>
                    <a:gd name="T20" fmla="*/ 170 w 179"/>
                    <a:gd name="T21" fmla="*/ 115 h 154"/>
                    <a:gd name="T22" fmla="*/ 147 w 179"/>
                    <a:gd name="T23" fmla="*/ 130 h 154"/>
                    <a:gd name="T24" fmla="*/ 139 w 179"/>
                    <a:gd name="T25" fmla="*/ 130 h 154"/>
                    <a:gd name="T26" fmla="*/ 132 w 179"/>
                    <a:gd name="T27" fmla="*/ 138 h 154"/>
                    <a:gd name="T28" fmla="*/ 116 w 179"/>
                    <a:gd name="T29" fmla="*/ 138 h 154"/>
                    <a:gd name="T30" fmla="*/ 108 w 179"/>
                    <a:gd name="T31" fmla="*/ 138 h 154"/>
                    <a:gd name="T32" fmla="*/ 101 w 179"/>
                    <a:gd name="T33" fmla="*/ 130 h 154"/>
                    <a:gd name="T34" fmla="*/ 93 w 179"/>
                    <a:gd name="T35" fmla="*/ 138 h 154"/>
                    <a:gd name="T36" fmla="*/ 93 w 179"/>
                    <a:gd name="T37" fmla="*/ 145 h 154"/>
                    <a:gd name="T38" fmla="*/ 85 w 179"/>
                    <a:gd name="T39" fmla="*/ 145 h 154"/>
                    <a:gd name="T40" fmla="*/ 77 w 179"/>
                    <a:gd name="T41" fmla="*/ 145 h 154"/>
                    <a:gd name="T42" fmla="*/ 70 w 179"/>
                    <a:gd name="T43" fmla="*/ 153 h 154"/>
                    <a:gd name="T44" fmla="*/ 54 w 179"/>
                    <a:gd name="T45" fmla="*/ 153 h 154"/>
                    <a:gd name="T46" fmla="*/ 39 w 179"/>
                    <a:gd name="T47" fmla="*/ 153 h 154"/>
                    <a:gd name="T48" fmla="*/ 23 w 179"/>
                    <a:gd name="T49" fmla="*/ 145 h 154"/>
                    <a:gd name="T50" fmla="*/ 8 w 179"/>
                    <a:gd name="T51" fmla="*/ 145 h 154"/>
                    <a:gd name="T52" fmla="*/ 8 w 179"/>
                    <a:gd name="T53" fmla="*/ 138 h 154"/>
                    <a:gd name="T54" fmla="*/ 0 w 179"/>
                    <a:gd name="T55" fmla="*/ 138 h 154"/>
                    <a:gd name="T56" fmla="*/ 0 w 179"/>
                    <a:gd name="T57" fmla="*/ 122 h 154"/>
                    <a:gd name="T58" fmla="*/ 0 w 179"/>
                    <a:gd name="T59" fmla="*/ 108 h 154"/>
                    <a:gd name="T60" fmla="*/ 0 w 179"/>
                    <a:gd name="T61" fmla="*/ 100 h 154"/>
                    <a:gd name="T62" fmla="*/ 0 w 179"/>
                    <a:gd name="T63" fmla="*/ 92 h 154"/>
                    <a:gd name="T64" fmla="*/ 0 w 179"/>
                    <a:gd name="T65" fmla="*/ 85 h 154"/>
                    <a:gd name="T66" fmla="*/ 0 w 179"/>
                    <a:gd name="T67" fmla="*/ 77 h 154"/>
                    <a:gd name="T68" fmla="*/ 8 w 179"/>
                    <a:gd name="T69" fmla="*/ 69 h 154"/>
                    <a:gd name="T70" fmla="*/ 15 w 179"/>
                    <a:gd name="T71" fmla="*/ 54 h 154"/>
                    <a:gd name="T72" fmla="*/ 31 w 179"/>
                    <a:gd name="T73" fmla="*/ 31 h 154"/>
                    <a:gd name="T74" fmla="*/ 39 w 179"/>
                    <a:gd name="T75" fmla="*/ 23 h 154"/>
                    <a:gd name="T76" fmla="*/ 62 w 179"/>
                    <a:gd name="T77" fmla="*/ 8 h 154"/>
                    <a:gd name="T78" fmla="*/ 77 w 179"/>
                    <a:gd name="T79" fmla="*/ 8 h 154"/>
                    <a:gd name="T80" fmla="*/ 85 w 179"/>
                    <a:gd name="T81" fmla="*/ 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79" h="154">
                      <a:moveTo>
                        <a:pt x="85" y="8"/>
                      </a:moveTo>
                      <a:lnTo>
                        <a:pt x="93" y="0"/>
                      </a:lnTo>
                      <a:lnTo>
                        <a:pt x="108" y="8"/>
                      </a:lnTo>
                      <a:lnTo>
                        <a:pt x="132" y="15"/>
                      </a:lnTo>
                      <a:lnTo>
                        <a:pt x="170" y="69"/>
                      </a:lnTo>
                      <a:lnTo>
                        <a:pt x="178" y="77"/>
                      </a:lnTo>
                      <a:lnTo>
                        <a:pt x="178" y="85"/>
                      </a:lnTo>
                      <a:lnTo>
                        <a:pt x="178" y="92"/>
                      </a:lnTo>
                      <a:lnTo>
                        <a:pt x="178" y="100"/>
                      </a:lnTo>
                      <a:lnTo>
                        <a:pt x="178" y="108"/>
                      </a:lnTo>
                      <a:lnTo>
                        <a:pt x="170" y="115"/>
                      </a:lnTo>
                      <a:lnTo>
                        <a:pt x="147" y="130"/>
                      </a:lnTo>
                      <a:lnTo>
                        <a:pt x="139" y="130"/>
                      </a:lnTo>
                      <a:lnTo>
                        <a:pt x="132" y="138"/>
                      </a:lnTo>
                      <a:lnTo>
                        <a:pt x="116" y="138"/>
                      </a:lnTo>
                      <a:lnTo>
                        <a:pt x="108" y="138"/>
                      </a:lnTo>
                      <a:lnTo>
                        <a:pt x="101" y="130"/>
                      </a:lnTo>
                      <a:lnTo>
                        <a:pt x="93" y="138"/>
                      </a:lnTo>
                      <a:lnTo>
                        <a:pt x="93" y="145"/>
                      </a:lnTo>
                      <a:lnTo>
                        <a:pt x="85" y="145"/>
                      </a:lnTo>
                      <a:lnTo>
                        <a:pt x="77" y="145"/>
                      </a:lnTo>
                      <a:lnTo>
                        <a:pt x="70" y="153"/>
                      </a:lnTo>
                      <a:lnTo>
                        <a:pt x="54" y="153"/>
                      </a:lnTo>
                      <a:lnTo>
                        <a:pt x="39" y="153"/>
                      </a:lnTo>
                      <a:lnTo>
                        <a:pt x="23" y="145"/>
                      </a:lnTo>
                      <a:lnTo>
                        <a:pt x="8" y="145"/>
                      </a:lnTo>
                      <a:lnTo>
                        <a:pt x="8" y="138"/>
                      </a:lnTo>
                      <a:lnTo>
                        <a:pt x="0" y="138"/>
                      </a:lnTo>
                      <a:lnTo>
                        <a:pt x="0" y="122"/>
                      </a:lnTo>
                      <a:lnTo>
                        <a:pt x="0" y="108"/>
                      </a:lnTo>
                      <a:lnTo>
                        <a:pt x="0" y="100"/>
                      </a:lnTo>
                      <a:lnTo>
                        <a:pt x="0" y="92"/>
                      </a:lnTo>
                      <a:lnTo>
                        <a:pt x="0" y="85"/>
                      </a:lnTo>
                      <a:lnTo>
                        <a:pt x="0" y="77"/>
                      </a:lnTo>
                      <a:lnTo>
                        <a:pt x="8" y="69"/>
                      </a:lnTo>
                      <a:lnTo>
                        <a:pt x="15" y="54"/>
                      </a:lnTo>
                      <a:lnTo>
                        <a:pt x="31" y="31"/>
                      </a:lnTo>
                      <a:lnTo>
                        <a:pt x="39" y="23"/>
                      </a:lnTo>
                      <a:lnTo>
                        <a:pt x="62" y="8"/>
                      </a:lnTo>
                      <a:lnTo>
                        <a:pt x="77" y="8"/>
                      </a:lnTo>
                      <a:lnTo>
                        <a:pt x="85" y="8"/>
                      </a:lnTo>
                    </a:path>
                  </a:pathLst>
                </a:custGeom>
                <a:solidFill>
                  <a:srgbClr val="9F7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635" name="Freeform 811">
                  <a:extLst>
                    <a:ext uri="{FF2B5EF4-FFF2-40B4-BE49-F238E27FC236}">
                      <a16:creationId xmlns:a16="http://schemas.microsoft.com/office/drawing/2014/main" id="{BE1B42E3-3BA8-4573-D002-A58867967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7" y="3180"/>
                  <a:ext cx="179" cy="154"/>
                </a:xfrm>
                <a:custGeom>
                  <a:avLst/>
                  <a:gdLst>
                    <a:gd name="T0" fmla="*/ 85 w 179"/>
                    <a:gd name="T1" fmla="*/ 8 h 154"/>
                    <a:gd name="T2" fmla="*/ 93 w 179"/>
                    <a:gd name="T3" fmla="*/ 0 h 154"/>
                    <a:gd name="T4" fmla="*/ 108 w 179"/>
                    <a:gd name="T5" fmla="*/ 8 h 154"/>
                    <a:gd name="T6" fmla="*/ 132 w 179"/>
                    <a:gd name="T7" fmla="*/ 15 h 154"/>
                    <a:gd name="T8" fmla="*/ 170 w 179"/>
                    <a:gd name="T9" fmla="*/ 69 h 154"/>
                    <a:gd name="T10" fmla="*/ 178 w 179"/>
                    <a:gd name="T11" fmla="*/ 77 h 154"/>
                    <a:gd name="T12" fmla="*/ 178 w 179"/>
                    <a:gd name="T13" fmla="*/ 85 h 154"/>
                    <a:gd name="T14" fmla="*/ 178 w 179"/>
                    <a:gd name="T15" fmla="*/ 92 h 154"/>
                    <a:gd name="T16" fmla="*/ 178 w 179"/>
                    <a:gd name="T17" fmla="*/ 100 h 154"/>
                    <a:gd name="T18" fmla="*/ 178 w 179"/>
                    <a:gd name="T19" fmla="*/ 108 h 154"/>
                    <a:gd name="T20" fmla="*/ 170 w 179"/>
                    <a:gd name="T21" fmla="*/ 115 h 154"/>
                    <a:gd name="T22" fmla="*/ 147 w 179"/>
                    <a:gd name="T23" fmla="*/ 130 h 154"/>
                    <a:gd name="T24" fmla="*/ 139 w 179"/>
                    <a:gd name="T25" fmla="*/ 130 h 154"/>
                    <a:gd name="T26" fmla="*/ 132 w 179"/>
                    <a:gd name="T27" fmla="*/ 138 h 154"/>
                    <a:gd name="T28" fmla="*/ 116 w 179"/>
                    <a:gd name="T29" fmla="*/ 138 h 154"/>
                    <a:gd name="T30" fmla="*/ 108 w 179"/>
                    <a:gd name="T31" fmla="*/ 138 h 154"/>
                    <a:gd name="T32" fmla="*/ 101 w 179"/>
                    <a:gd name="T33" fmla="*/ 130 h 154"/>
                    <a:gd name="T34" fmla="*/ 93 w 179"/>
                    <a:gd name="T35" fmla="*/ 138 h 154"/>
                    <a:gd name="T36" fmla="*/ 93 w 179"/>
                    <a:gd name="T37" fmla="*/ 145 h 154"/>
                    <a:gd name="T38" fmla="*/ 85 w 179"/>
                    <a:gd name="T39" fmla="*/ 145 h 154"/>
                    <a:gd name="T40" fmla="*/ 77 w 179"/>
                    <a:gd name="T41" fmla="*/ 145 h 154"/>
                    <a:gd name="T42" fmla="*/ 70 w 179"/>
                    <a:gd name="T43" fmla="*/ 153 h 154"/>
                    <a:gd name="T44" fmla="*/ 54 w 179"/>
                    <a:gd name="T45" fmla="*/ 153 h 154"/>
                    <a:gd name="T46" fmla="*/ 39 w 179"/>
                    <a:gd name="T47" fmla="*/ 153 h 154"/>
                    <a:gd name="T48" fmla="*/ 23 w 179"/>
                    <a:gd name="T49" fmla="*/ 145 h 154"/>
                    <a:gd name="T50" fmla="*/ 8 w 179"/>
                    <a:gd name="T51" fmla="*/ 145 h 154"/>
                    <a:gd name="T52" fmla="*/ 8 w 179"/>
                    <a:gd name="T53" fmla="*/ 138 h 154"/>
                    <a:gd name="T54" fmla="*/ 0 w 179"/>
                    <a:gd name="T55" fmla="*/ 138 h 154"/>
                    <a:gd name="T56" fmla="*/ 0 w 179"/>
                    <a:gd name="T57" fmla="*/ 122 h 154"/>
                    <a:gd name="T58" fmla="*/ 0 w 179"/>
                    <a:gd name="T59" fmla="*/ 108 h 154"/>
                    <a:gd name="T60" fmla="*/ 0 w 179"/>
                    <a:gd name="T61" fmla="*/ 100 h 154"/>
                    <a:gd name="T62" fmla="*/ 0 w 179"/>
                    <a:gd name="T63" fmla="*/ 92 h 154"/>
                    <a:gd name="T64" fmla="*/ 0 w 179"/>
                    <a:gd name="T65" fmla="*/ 85 h 154"/>
                    <a:gd name="T66" fmla="*/ 0 w 179"/>
                    <a:gd name="T67" fmla="*/ 77 h 154"/>
                    <a:gd name="T68" fmla="*/ 8 w 179"/>
                    <a:gd name="T69" fmla="*/ 69 h 154"/>
                    <a:gd name="T70" fmla="*/ 15 w 179"/>
                    <a:gd name="T71" fmla="*/ 54 h 154"/>
                    <a:gd name="T72" fmla="*/ 31 w 179"/>
                    <a:gd name="T73" fmla="*/ 31 h 154"/>
                    <a:gd name="T74" fmla="*/ 39 w 179"/>
                    <a:gd name="T75" fmla="*/ 23 h 154"/>
                    <a:gd name="T76" fmla="*/ 62 w 179"/>
                    <a:gd name="T77" fmla="*/ 8 h 154"/>
                    <a:gd name="T78" fmla="*/ 77 w 179"/>
                    <a:gd name="T79" fmla="*/ 8 h 154"/>
                    <a:gd name="T80" fmla="*/ 85 w 179"/>
                    <a:gd name="T81" fmla="*/ 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79" h="154">
                      <a:moveTo>
                        <a:pt x="85" y="8"/>
                      </a:moveTo>
                      <a:lnTo>
                        <a:pt x="93" y="0"/>
                      </a:lnTo>
                      <a:lnTo>
                        <a:pt x="108" y="8"/>
                      </a:lnTo>
                      <a:lnTo>
                        <a:pt x="132" y="15"/>
                      </a:lnTo>
                      <a:lnTo>
                        <a:pt x="170" y="69"/>
                      </a:lnTo>
                      <a:lnTo>
                        <a:pt x="178" y="77"/>
                      </a:lnTo>
                      <a:lnTo>
                        <a:pt x="178" y="85"/>
                      </a:lnTo>
                      <a:lnTo>
                        <a:pt x="178" y="92"/>
                      </a:lnTo>
                      <a:lnTo>
                        <a:pt x="178" y="100"/>
                      </a:lnTo>
                      <a:lnTo>
                        <a:pt x="178" y="108"/>
                      </a:lnTo>
                      <a:lnTo>
                        <a:pt x="170" y="115"/>
                      </a:lnTo>
                      <a:lnTo>
                        <a:pt x="147" y="130"/>
                      </a:lnTo>
                      <a:lnTo>
                        <a:pt x="139" y="130"/>
                      </a:lnTo>
                      <a:lnTo>
                        <a:pt x="132" y="138"/>
                      </a:lnTo>
                      <a:lnTo>
                        <a:pt x="116" y="138"/>
                      </a:lnTo>
                      <a:lnTo>
                        <a:pt x="108" y="138"/>
                      </a:lnTo>
                      <a:lnTo>
                        <a:pt x="101" y="130"/>
                      </a:lnTo>
                      <a:lnTo>
                        <a:pt x="93" y="138"/>
                      </a:lnTo>
                      <a:lnTo>
                        <a:pt x="93" y="145"/>
                      </a:lnTo>
                      <a:lnTo>
                        <a:pt x="85" y="145"/>
                      </a:lnTo>
                      <a:lnTo>
                        <a:pt x="77" y="145"/>
                      </a:lnTo>
                      <a:lnTo>
                        <a:pt x="70" y="153"/>
                      </a:lnTo>
                      <a:lnTo>
                        <a:pt x="54" y="153"/>
                      </a:lnTo>
                      <a:lnTo>
                        <a:pt x="39" y="153"/>
                      </a:lnTo>
                      <a:lnTo>
                        <a:pt x="23" y="145"/>
                      </a:lnTo>
                      <a:lnTo>
                        <a:pt x="8" y="145"/>
                      </a:lnTo>
                      <a:lnTo>
                        <a:pt x="8" y="138"/>
                      </a:lnTo>
                      <a:lnTo>
                        <a:pt x="0" y="138"/>
                      </a:lnTo>
                      <a:lnTo>
                        <a:pt x="0" y="122"/>
                      </a:lnTo>
                      <a:lnTo>
                        <a:pt x="0" y="108"/>
                      </a:lnTo>
                      <a:lnTo>
                        <a:pt x="0" y="100"/>
                      </a:lnTo>
                      <a:lnTo>
                        <a:pt x="0" y="92"/>
                      </a:lnTo>
                      <a:lnTo>
                        <a:pt x="0" y="85"/>
                      </a:lnTo>
                      <a:lnTo>
                        <a:pt x="0" y="77"/>
                      </a:lnTo>
                      <a:lnTo>
                        <a:pt x="8" y="69"/>
                      </a:lnTo>
                      <a:lnTo>
                        <a:pt x="15" y="54"/>
                      </a:lnTo>
                      <a:lnTo>
                        <a:pt x="31" y="31"/>
                      </a:lnTo>
                      <a:lnTo>
                        <a:pt x="39" y="23"/>
                      </a:lnTo>
                      <a:lnTo>
                        <a:pt x="62" y="8"/>
                      </a:lnTo>
                      <a:lnTo>
                        <a:pt x="77" y="8"/>
                      </a:lnTo>
                      <a:lnTo>
                        <a:pt x="85" y="8"/>
                      </a:lnTo>
                    </a:path>
                  </a:pathLst>
                </a:custGeom>
                <a:solidFill>
                  <a:srgbClr val="9F7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636" name="Freeform 812">
                  <a:extLst>
                    <a:ext uri="{FF2B5EF4-FFF2-40B4-BE49-F238E27FC236}">
                      <a16:creationId xmlns:a16="http://schemas.microsoft.com/office/drawing/2014/main" id="{77CACDA1-1987-11C3-BCCE-25D9146E4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1" y="3307"/>
                  <a:ext cx="19" cy="19"/>
                </a:xfrm>
                <a:custGeom>
                  <a:avLst/>
                  <a:gdLst>
                    <a:gd name="T0" fmla="*/ 0 w 19"/>
                    <a:gd name="T1" fmla="*/ 0 h 19"/>
                    <a:gd name="T2" fmla="*/ 18 w 19"/>
                    <a:gd name="T3" fmla="*/ 0 h 19"/>
                    <a:gd name="T4" fmla="*/ 12 w 19"/>
                    <a:gd name="T5" fmla="*/ 0 h 19"/>
                    <a:gd name="T6" fmla="*/ 18 w 19"/>
                    <a:gd name="T7" fmla="*/ 0 h 19"/>
                    <a:gd name="T8" fmla="*/ 18 w 19"/>
                    <a:gd name="T9" fmla="*/ 6 h 19"/>
                    <a:gd name="T10" fmla="*/ 18 w 19"/>
                    <a:gd name="T11" fmla="*/ 12 h 19"/>
                    <a:gd name="T12" fmla="*/ 12 w 19"/>
                    <a:gd name="T13" fmla="*/ 18 h 19"/>
                    <a:gd name="T14" fmla="*/ 6 w 19"/>
                    <a:gd name="T15" fmla="*/ 18 h 19"/>
                    <a:gd name="T16" fmla="*/ 12 w 19"/>
                    <a:gd name="T17" fmla="*/ 18 h 19"/>
                    <a:gd name="T18" fmla="*/ 12 w 19"/>
                    <a:gd name="T19" fmla="*/ 12 h 19"/>
                    <a:gd name="T20" fmla="*/ 18 w 19"/>
                    <a:gd name="T21" fmla="*/ 6 h 19"/>
                    <a:gd name="T22" fmla="*/ 0 w 19"/>
                    <a:gd name="T23" fmla="*/ 6 h 19"/>
                    <a:gd name="T24" fmla="*/ 0 w 19"/>
                    <a:gd name="T2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" h="19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18" y="6"/>
                      </a:ln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9F7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637" name="Freeform 813">
                  <a:extLst>
                    <a:ext uri="{FF2B5EF4-FFF2-40B4-BE49-F238E27FC236}">
                      <a16:creationId xmlns:a16="http://schemas.microsoft.com/office/drawing/2014/main" id="{FDA31BDF-5EB4-9588-C030-3830AD5D3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1" y="3307"/>
                  <a:ext cx="19" cy="19"/>
                </a:xfrm>
                <a:custGeom>
                  <a:avLst/>
                  <a:gdLst>
                    <a:gd name="T0" fmla="*/ 0 w 19"/>
                    <a:gd name="T1" fmla="*/ 0 h 19"/>
                    <a:gd name="T2" fmla="*/ 18 w 19"/>
                    <a:gd name="T3" fmla="*/ 0 h 19"/>
                    <a:gd name="T4" fmla="*/ 12 w 19"/>
                    <a:gd name="T5" fmla="*/ 0 h 19"/>
                    <a:gd name="T6" fmla="*/ 18 w 19"/>
                    <a:gd name="T7" fmla="*/ 0 h 19"/>
                    <a:gd name="T8" fmla="*/ 18 w 19"/>
                    <a:gd name="T9" fmla="*/ 6 h 19"/>
                    <a:gd name="T10" fmla="*/ 18 w 19"/>
                    <a:gd name="T11" fmla="*/ 12 h 19"/>
                    <a:gd name="T12" fmla="*/ 12 w 19"/>
                    <a:gd name="T13" fmla="*/ 18 h 19"/>
                    <a:gd name="T14" fmla="*/ 6 w 19"/>
                    <a:gd name="T15" fmla="*/ 18 h 19"/>
                    <a:gd name="T16" fmla="*/ 12 w 19"/>
                    <a:gd name="T17" fmla="*/ 18 h 19"/>
                    <a:gd name="T18" fmla="*/ 12 w 19"/>
                    <a:gd name="T19" fmla="*/ 12 h 19"/>
                    <a:gd name="T20" fmla="*/ 18 w 19"/>
                    <a:gd name="T21" fmla="*/ 6 h 19"/>
                    <a:gd name="T22" fmla="*/ 0 w 19"/>
                    <a:gd name="T23" fmla="*/ 6 h 19"/>
                    <a:gd name="T24" fmla="*/ 0 w 19"/>
                    <a:gd name="T2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" h="19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18" y="6"/>
                      </a:ln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9F7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78638" name="Group 814">
              <a:extLst>
                <a:ext uri="{FF2B5EF4-FFF2-40B4-BE49-F238E27FC236}">
                  <a16:creationId xmlns:a16="http://schemas.microsoft.com/office/drawing/2014/main" id="{BAA46BB1-820E-CB7E-A959-5F0F911E63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5" y="3220"/>
              <a:ext cx="178" cy="202"/>
              <a:chOff x="2215" y="3220"/>
              <a:chExt cx="178" cy="202"/>
            </a:xfrm>
          </p:grpSpPr>
          <p:grpSp>
            <p:nvGrpSpPr>
              <p:cNvPr id="78639" name="Group 815">
                <a:extLst>
                  <a:ext uri="{FF2B5EF4-FFF2-40B4-BE49-F238E27FC236}">
                    <a16:creationId xmlns:a16="http://schemas.microsoft.com/office/drawing/2014/main" id="{CE82B68B-9FD1-AD19-FA7C-0F6F0E77F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5" y="3220"/>
                <a:ext cx="170" cy="202"/>
                <a:chOff x="2215" y="3220"/>
                <a:chExt cx="170" cy="202"/>
              </a:xfrm>
            </p:grpSpPr>
            <p:sp>
              <p:nvSpPr>
                <p:cNvPr id="78640" name="Freeform 816">
                  <a:extLst>
                    <a:ext uri="{FF2B5EF4-FFF2-40B4-BE49-F238E27FC236}">
                      <a16:creationId xmlns:a16="http://schemas.microsoft.com/office/drawing/2014/main" id="{9E7B8FA2-4F91-1208-8117-7DE01D5A3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3228"/>
                  <a:ext cx="154" cy="194"/>
                </a:xfrm>
                <a:custGeom>
                  <a:avLst/>
                  <a:gdLst>
                    <a:gd name="T0" fmla="*/ 130 w 154"/>
                    <a:gd name="T1" fmla="*/ 23 h 194"/>
                    <a:gd name="T2" fmla="*/ 145 w 154"/>
                    <a:gd name="T3" fmla="*/ 54 h 194"/>
                    <a:gd name="T4" fmla="*/ 145 w 154"/>
                    <a:gd name="T5" fmla="*/ 62 h 194"/>
                    <a:gd name="T6" fmla="*/ 145 w 154"/>
                    <a:gd name="T7" fmla="*/ 77 h 194"/>
                    <a:gd name="T8" fmla="*/ 145 w 154"/>
                    <a:gd name="T9" fmla="*/ 92 h 194"/>
                    <a:gd name="T10" fmla="*/ 153 w 154"/>
                    <a:gd name="T11" fmla="*/ 108 h 194"/>
                    <a:gd name="T12" fmla="*/ 145 w 154"/>
                    <a:gd name="T13" fmla="*/ 123 h 194"/>
                    <a:gd name="T14" fmla="*/ 153 w 154"/>
                    <a:gd name="T15" fmla="*/ 123 h 194"/>
                    <a:gd name="T16" fmla="*/ 145 w 154"/>
                    <a:gd name="T17" fmla="*/ 139 h 194"/>
                    <a:gd name="T18" fmla="*/ 145 w 154"/>
                    <a:gd name="T19" fmla="*/ 146 h 194"/>
                    <a:gd name="T20" fmla="*/ 145 w 154"/>
                    <a:gd name="T21" fmla="*/ 154 h 194"/>
                    <a:gd name="T22" fmla="*/ 145 w 154"/>
                    <a:gd name="T23" fmla="*/ 162 h 194"/>
                    <a:gd name="T24" fmla="*/ 145 w 154"/>
                    <a:gd name="T25" fmla="*/ 177 h 194"/>
                    <a:gd name="T26" fmla="*/ 138 w 154"/>
                    <a:gd name="T27" fmla="*/ 177 h 194"/>
                    <a:gd name="T28" fmla="*/ 122 w 154"/>
                    <a:gd name="T29" fmla="*/ 177 h 194"/>
                    <a:gd name="T30" fmla="*/ 92 w 154"/>
                    <a:gd name="T31" fmla="*/ 193 h 194"/>
                    <a:gd name="T32" fmla="*/ 8 w 154"/>
                    <a:gd name="T33" fmla="*/ 139 h 194"/>
                    <a:gd name="T34" fmla="*/ 8 w 154"/>
                    <a:gd name="T35" fmla="*/ 123 h 194"/>
                    <a:gd name="T36" fmla="*/ 0 w 154"/>
                    <a:gd name="T37" fmla="*/ 108 h 194"/>
                    <a:gd name="T38" fmla="*/ 0 w 154"/>
                    <a:gd name="T39" fmla="*/ 92 h 194"/>
                    <a:gd name="T40" fmla="*/ 0 w 154"/>
                    <a:gd name="T41" fmla="*/ 77 h 194"/>
                    <a:gd name="T42" fmla="*/ 0 w 154"/>
                    <a:gd name="T43" fmla="*/ 62 h 194"/>
                    <a:gd name="T44" fmla="*/ 8 w 154"/>
                    <a:gd name="T45" fmla="*/ 47 h 194"/>
                    <a:gd name="T46" fmla="*/ 8 w 154"/>
                    <a:gd name="T47" fmla="*/ 31 h 194"/>
                    <a:gd name="T48" fmla="*/ 23 w 154"/>
                    <a:gd name="T49" fmla="*/ 23 h 194"/>
                    <a:gd name="T50" fmla="*/ 31 w 154"/>
                    <a:gd name="T51" fmla="*/ 8 h 194"/>
                    <a:gd name="T52" fmla="*/ 46 w 154"/>
                    <a:gd name="T53" fmla="*/ 0 h 194"/>
                    <a:gd name="T54" fmla="*/ 62 w 154"/>
                    <a:gd name="T55" fmla="*/ 0 h 194"/>
                    <a:gd name="T56" fmla="*/ 77 w 154"/>
                    <a:gd name="T57" fmla="*/ 0 h 194"/>
                    <a:gd name="T58" fmla="*/ 92 w 154"/>
                    <a:gd name="T59" fmla="*/ 0 h 194"/>
                    <a:gd name="T60" fmla="*/ 108 w 154"/>
                    <a:gd name="T61" fmla="*/ 0 h 194"/>
                    <a:gd name="T62" fmla="*/ 122 w 154"/>
                    <a:gd name="T63" fmla="*/ 16 h 194"/>
                    <a:gd name="T64" fmla="*/ 130 w 154"/>
                    <a:gd name="T65" fmla="*/ 23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4" h="194">
                      <a:moveTo>
                        <a:pt x="130" y="23"/>
                      </a:moveTo>
                      <a:lnTo>
                        <a:pt x="145" y="54"/>
                      </a:lnTo>
                      <a:lnTo>
                        <a:pt x="145" y="62"/>
                      </a:lnTo>
                      <a:lnTo>
                        <a:pt x="145" y="77"/>
                      </a:lnTo>
                      <a:lnTo>
                        <a:pt x="145" y="92"/>
                      </a:lnTo>
                      <a:lnTo>
                        <a:pt x="153" y="108"/>
                      </a:lnTo>
                      <a:lnTo>
                        <a:pt x="145" y="123"/>
                      </a:lnTo>
                      <a:lnTo>
                        <a:pt x="153" y="123"/>
                      </a:lnTo>
                      <a:lnTo>
                        <a:pt x="145" y="139"/>
                      </a:lnTo>
                      <a:lnTo>
                        <a:pt x="145" y="146"/>
                      </a:lnTo>
                      <a:lnTo>
                        <a:pt x="145" y="154"/>
                      </a:lnTo>
                      <a:lnTo>
                        <a:pt x="145" y="162"/>
                      </a:lnTo>
                      <a:lnTo>
                        <a:pt x="145" y="177"/>
                      </a:lnTo>
                      <a:lnTo>
                        <a:pt x="138" y="177"/>
                      </a:lnTo>
                      <a:lnTo>
                        <a:pt x="122" y="177"/>
                      </a:lnTo>
                      <a:lnTo>
                        <a:pt x="92" y="193"/>
                      </a:lnTo>
                      <a:lnTo>
                        <a:pt x="8" y="139"/>
                      </a:lnTo>
                      <a:lnTo>
                        <a:pt x="8" y="123"/>
                      </a:lnTo>
                      <a:lnTo>
                        <a:pt x="0" y="108"/>
                      </a:lnTo>
                      <a:lnTo>
                        <a:pt x="0" y="92"/>
                      </a:lnTo>
                      <a:lnTo>
                        <a:pt x="0" y="77"/>
                      </a:lnTo>
                      <a:lnTo>
                        <a:pt x="0" y="62"/>
                      </a:lnTo>
                      <a:lnTo>
                        <a:pt x="8" y="47"/>
                      </a:lnTo>
                      <a:lnTo>
                        <a:pt x="8" y="31"/>
                      </a:lnTo>
                      <a:lnTo>
                        <a:pt x="23" y="23"/>
                      </a:lnTo>
                      <a:lnTo>
                        <a:pt x="31" y="8"/>
                      </a:lnTo>
                      <a:lnTo>
                        <a:pt x="46" y="0"/>
                      </a:lnTo>
                      <a:lnTo>
                        <a:pt x="62" y="0"/>
                      </a:lnTo>
                      <a:lnTo>
                        <a:pt x="77" y="0"/>
                      </a:lnTo>
                      <a:lnTo>
                        <a:pt x="92" y="0"/>
                      </a:lnTo>
                      <a:lnTo>
                        <a:pt x="108" y="0"/>
                      </a:lnTo>
                      <a:lnTo>
                        <a:pt x="122" y="16"/>
                      </a:lnTo>
                      <a:lnTo>
                        <a:pt x="130" y="23"/>
                      </a:lnTo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641" name="Freeform 817">
                  <a:extLst>
                    <a:ext uri="{FF2B5EF4-FFF2-40B4-BE49-F238E27FC236}">
                      <a16:creationId xmlns:a16="http://schemas.microsoft.com/office/drawing/2014/main" id="{A0899FAC-F905-A1B1-0193-D08B88C7F2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3228"/>
                  <a:ext cx="154" cy="194"/>
                </a:xfrm>
                <a:custGeom>
                  <a:avLst/>
                  <a:gdLst>
                    <a:gd name="T0" fmla="*/ 130 w 154"/>
                    <a:gd name="T1" fmla="*/ 23 h 194"/>
                    <a:gd name="T2" fmla="*/ 145 w 154"/>
                    <a:gd name="T3" fmla="*/ 54 h 194"/>
                    <a:gd name="T4" fmla="*/ 145 w 154"/>
                    <a:gd name="T5" fmla="*/ 62 h 194"/>
                    <a:gd name="T6" fmla="*/ 145 w 154"/>
                    <a:gd name="T7" fmla="*/ 77 h 194"/>
                    <a:gd name="T8" fmla="*/ 145 w 154"/>
                    <a:gd name="T9" fmla="*/ 92 h 194"/>
                    <a:gd name="T10" fmla="*/ 153 w 154"/>
                    <a:gd name="T11" fmla="*/ 108 h 194"/>
                    <a:gd name="T12" fmla="*/ 145 w 154"/>
                    <a:gd name="T13" fmla="*/ 123 h 194"/>
                    <a:gd name="T14" fmla="*/ 153 w 154"/>
                    <a:gd name="T15" fmla="*/ 123 h 194"/>
                    <a:gd name="T16" fmla="*/ 145 w 154"/>
                    <a:gd name="T17" fmla="*/ 139 h 194"/>
                    <a:gd name="T18" fmla="*/ 145 w 154"/>
                    <a:gd name="T19" fmla="*/ 146 h 194"/>
                    <a:gd name="T20" fmla="*/ 145 w 154"/>
                    <a:gd name="T21" fmla="*/ 154 h 194"/>
                    <a:gd name="T22" fmla="*/ 145 w 154"/>
                    <a:gd name="T23" fmla="*/ 162 h 194"/>
                    <a:gd name="T24" fmla="*/ 145 w 154"/>
                    <a:gd name="T25" fmla="*/ 177 h 194"/>
                    <a:gd name="T26" fmla="*/ 138 w 154"/>
                    <a:gd name="T27" fmla="*/ 177 h 194"/>
                    <a:gd name="T28" fmla="*/ 122 w 154"/>
                    <a:gd name="T29" fmla="*/ 177 h 194"/>
                    <a:gd name="T30" fmla="*/ 92 w 154"/>
                    <a:gd name="T31" fmla="*/ 193 h 194"/>
                    <a:gd name="T32" fmla="*/ 8 w 154"/>
                    <a:gd name="T33" fmla="*/ 139 h 194"/>
                    <a:gd name="T34" fmla="*/ 8 w 154"/>
                    <a:gd name="T35" fmla="*/ 123 h 194"/>
                    <a:gd name="T36" fmla="*/ 0 w 154"/>
                    <a:gd name="T37" fmla="*/ 108 h 194"/>
                    <a:gd name="T38" fmla="*/ 0 w 154"/>
                    <a:gd name="T39" fmla="*/ 92 h 194"/>
                    <a:gd name="T40" fmla="*/ 0 w 154"/>
                    <a:gd name="T41" fmla="*/ 77 h 194"/>
                    <a:gd name="T42" fmla="*/ 0 w 154"/>
                    <a:gd name="T43" fmla="*/ 62 h 194"/>
                    <a:gd name="T44" fmla="*/ 8 w 154"/>
                    <a:gd name="T45" fmla="*/ 47 h 194"/>
                    <a:gd name="T46" fmla="*/ 8 w 154"/>
                    <a:gd name="T47" fmla="*/ 31 h 194"/>
                    <a:gd name="T48" fmla="*/ 23 w 154"/>
                    <a:gd name="T49" fmla="*/ 23 h 194"/>
                    <a:gd name="T50" fmla="*/ 31 w 154"/>
                    <a:gd name="T51" fmla="*/ 8 h 194"/>
                    <a:gd name="T52" fmla="*/ 46 w 154"/>
                    <a:gd name="T53" fmla="*/ 0 h 194"/>
                    <a:gd name="T54" fmla="*/ 62 w 154"/>
                    <a:gd name="T55" fmla="*/ 0 h 194"/>
                    <a:gd name="T56" fmla="*/ 77 w 154"/>
                    <a:gd name="T57" fmla="*/ 0 h 194"/>
                    <a:gd name="T58" fmla="*/ 92 w 154"/>
                    <a:gd name="T59" fmla="*/ 0 h 194"/>
                    <a:gd name="T60" fmla="*/ 108 w 154"/>
                    <a:gd name="T61" fmla="*/ 0 h 194"/>
                    <a:gd name="T62" fmla="*/ 122 w 154"/>
                    <a:gd name="T63" fmla="*/ 16 h 194"/>
                    <a:gd name="T64" fmla="*/ 130 w 154"/>
                    <a:gd name="T65" fmla="*/ 23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4" h="194">
                      <a:moveTo>
                        <a:pt x="130" y="23"/>
                      </a:moveTo>
                      <a:lnTo>
                        <a:pt x="145" y="54"/>
                      </a:lnTo>
                      <a:lnTo>
                        <a:pt x="145" y="62"/>
                      </a:lnTo>
                      <a:lnTo>
                        <a:pt x="145" y="77"/>
                      </a:lnTo>
                      <a:lnTo>
                        <a:pt x="145" y="92"/>
                      </a:lnTo>
                      <a:lnTo>
                        <a:pt x="153" y="108"/>
                      </a:lnTo>
                      <a:lnTo>
                        <a:pt x="145" y="123"/>
                      </a:lnTo>
                      <a:lnTo>
                        <a:pt x="153" y="123"/>
                      </a:lnTo>
                      <a:lnTo>
                        <a:pt x="145" y="139"/>
                      </a:lnTo>
                      <a:lnTo>
                        <a:pt x="145" y="146"/>
                      </a:lnTo>
                      <a:lnTo>
                        <a:pt x="145" y="154"/>
                      </a:lnTo>
                      <a:lnTo>
                        <a:pt x="145" y="162"/>
                      </a:lnTo>
                      <a:lnTo>
                        <a:pt x="145" y="177"/>
                      </a:lnTo>
                      <a:lnTo>
                        <a:pt x="138" y="177"/>
                      </a:lnTo>
                      <a:lnTo>
                        <a:pt x="122" y="177"/>
                      </a:lnTo>
                      <a:lnTo>
                        <a:pt x="92" y="193"/>
                      </a:lnTo>
                      <a:lnTo>
                        <a:pt x="8" y="139"/>
                      </a:lnTo>
                      <a:lnTo>
                        <a:pt x="8" y="123"/>
                      </a:lnTo>
                      <a:lnTo>
                        <a:pt x="0" y="108"/>
                      </a:lnTo>
                      <a:lnTo>
                        <a:pt x="0" y="92"/>
                      </a:lnTo>
                      <a:lnTo>
                        <a:pt x="0" y="77"/>
                      </a:lnTo>
                      <a:lnTo>
                        <a:pt x="0" y="62"/>
                      </a:lnTo>
                      <a:lnTo>
                        <a:pt x="8" y="47"/>
                      </a:lnTo>
                      <a:lnTo>
                        <a:pt x="8" y="31"/>
                      </a:lnTo>
                      <a:lnTo>
                        <a:pt x="23" y="23"/>
                      </a:lnTo>
                      <a:lnTo>
                        <a:pt x="31" y="8"/>
                      </a:lnTo>
                      <a:lnTo>
                        <a:pt x="46" y="0"/>
                      </a:lnTo>
                      <a:lnTo>
                        <a:pt x="62" y="0"/>
                      </a:lnTo>
                      <a:lnTo>
                        <a:pt x="77" y="0"/>
                      </a:lnTo>
                      <a:lnTo>
                        <a:pt x="92" y="0"/>
                      </a:lnTo>
                      <a:lnTo>
                        <a:pt x="108" y="0"/>
                      </a:lnTo>
                      <a:lnTo>
                        <a:pt x="122" y="16"/>
                      </a:lnTo>
                      <a:lnTo>
                        <a:pt x="130" y="23"/>
                      </a:lnTo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642" name="Freeform 818">
                  <a:extLst>
                    <a:ext uri="{FF2B5EF4-FFF2-40B4-BE49-F238E27FC236}">
                      <a16:creationId xmlns:a16="http://schemas.microsoft.com/office/drawing/2014/main" id="{1A52A15E-BB90-2BFB-B8C5-0FABF629C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5" y="3220"/>
                  <a:ext cx="162" cy="162"/>
                </a:xfrm>
                <a:custGeom>
                  <a:avLst/>
                  <a:gdLst>
                    <a:gd name="T0" fmla="*/ 15 w 162"/>
                    <a:gd name="T1" fmla="*/ 146 h 162"/>
                    <a:gd name="T2" fmla="*/ 8 w 162"/>
                    <a:gd name="T3" fmla="*/ 122 h 162"/>
                    <a:gd name="T4" fmla="*/ 8 w 162"/>
                    <a:gd name="T5" fmla="*/ 115 h 162"/>
                    <a:gd name="T6" fmla="*/ 0 w 162"/>
                    <a:gd name="T7" fmla="*/ 99 h 162"/>
                    <a:gd name="T8" fmla="*/ 0 w 162"/>
                    <a:gd name="T9" fmla="*/ 92 h 162"/>
                    <a:gd name="T10" fmla="*/ 0 w 162"/>
                    <a:gd name="T11" fmla="*/ 77 h 162"/>
                    <a:gd name="T12" fmla="*/ 0 w 162"/>
                    <a:gd name="T13" fmla="*/ 62 h 162"/>
                    <a:gd name="T14" fmla="*/ 8 w 162"/>
                    <a:gd name="T15" fmla="*/ 39 h 162"/>
                    <a:gd name="T16" fmla="*/ 15 w 162"/>
                    <a:gd name="T17" fmla="*/ 31 h 162"/>
                    <a:gd name="T18" fmla="*/ 31 w 162"/>
                    <a:gd name="T19" fmla="*/ 15 h 162"/>
                    <a:gd name="T20" fmla="*/ 39 w 162"/>
                    <a:gd name="T21" fmla="*/ 8 h 162"/>
                    <a:gd name="T22" fmla="*/ 46 w 162"/>
                    <a:gd name="T23" fmla="*/ 0 h 162"/>
                    <a:gd name="T24" fmla="*/ 62 w 162"/>
                    <a:gd name="T25" fmla="*/ 0 h 162"/>
                    <a:gd name="T26" fmla="*/ 85 w 162"/>
                    <a:gd name="T27" fmla="*/ 0 h 162"/>
                    <a:gd name="T28" fmla="*/ 100 w 162"/>
                    <a:gd name="T29" fmla="*/ 0 h 162"/>
                    <a:gd name="T30" fmla="*/ 123 w 162"/>
                    <a:gd name="T31" fmla="*/ 0 h 162"/>
                    <a:gd name="T32" fmla="*/ 138 w 162"/>
                    <a:gd name="T33" fmla="*/ 0 h 162"/>
                    <a:gd name="T34" fmla="*/ 146 w 162"/>
                    <a:gd name="T35" fmla="*/ 8 h 162"/>
                    <a:gd name="T36" fmla="*/ 153 w 162"/>
                    <a:gd name="T37" fmla="*/ 15 h 162"/>
                    <a:gd name="T38" fmla="*/ 161 w 162"/>
                    <a:gd name="T39" fmla="*/ 23 h 162"/>
                    <a:gd name="T40" fmla="*/ 161 w 162"/>
                    <a:gd name="T41" fmla="*/ 31 h 162"/>
                    <a:gd name="T42" fmla="*/ 161 w 162"/>
                    <a:gd name="T43" fmla="*/ 46 h 162"/>
                    <a:gd name="T44" fmla="*/ 153 w 162"/>
                    <a:gd name="T45" fmla="*/ 54 h 162"/>
                    <a:gd name="T46" fmla="*/ 153 w 162"/>
                    <a:gd name="T47" fmla="*/ 62 h 162"/>
                    <a:gd name="T48" fmla="*/ 153 w 162"/>
                    <a:gd name="T49" fmla="*/ 69 h 162"/>
                    <a:gd name="T50" fmla="*/ 153 w 162"/>
                    <a:gd name="T51" fmla="*/ 77 h 162"/>
                    <a:gd name="T52" fmla="*/ 146 w 162"/>
                    <a:gd name="T53" fmla="*/ 77 h 162"/>
                    <a:gd name="T54" fmla="*/ 146 w 162"/>
                    <a:gd name="T55" fmla="*/ 107 h 162"/>
                    <a:gd name="T56" fmla="*/ 138 w 162"/>
                    <a:gd name="T57" fmla="*/ 107 h 162"/>
                    <a:gd name="T58" fmla="*/ 130 w 162"/>
                    <a:gd name="T59" fmla="*/ 107 h 162"/>
                    <a:gd name="T60" fmla="*/ 123 w 162"/>
                    <a:gd name="T61" fmla="*/ 99 h 162"/>
                    <a:gd name="T62" fmla="*/ 116 w 162"/>
                    <a:gd name="T63" fmla="*/ 107 h 162"/>
                    <a:gd name="T64" fmla="*/ 116 w 162"/>
                    <a:gd name="T65" fmla="*/ 115 h 162"/>
                    <a:gd name="T66" fmla="*/ 116 w 162"/>
                    <a:gd name="T67" fmla="*/ 130 h 162"/>
                    <a:gd name="T68" fmla="*/ 116 w 162"/>
                    <a:gd name="T69" fmla="*/ 138 h 162"/>
                    <a:gd name="T70" fmla="*/ 123 w 162"/>
                    <a:gd name="T71" fmla="*/ 138 h 162"/>
                    <a:gd name="T72" fmla="*/ 130 w 162"/>
                    <a:gd name="T73" fmla="*/ 146 h 162"/>
                    <a:gd name="T74" fmla="*/ 123 w 162"/>
                    <a:gd name="T75" fmla="*/ 146 h 162"/>
                    <a:gd name="T76" fmla="*/ 116 w 162"/>
                    <a:gd name="T77" fmla="*/ 146 h 162"/>
                    <a:gd name="T78" fmla="*/ 100 w 162"/>
                    <a:gd name="T79" fmla="*/ 153 h 162"/>
                    <a:gd name="T80" fmla="*/ 93 w 162"/>
                    <a:gd name="T81" fmla="*/ 161 h 162"/>
                    <a:gd name="T82" fmla="*/ 85 w 162"/>
                    <a:gd name="T83" fmla="*/ 161 h 162"/>
                    <a:gd name="T84" fmla="*/ 62 w 162"/>
                    <a:gd name="T85" fmla="*/ 161 h 162"/>
                    <a:gd name="T86" fmla="*/ 46 w 162"/>
                    <a:gd name="T87" fmla="*/ 161 h 162"/>
                    <a:gd name="T88" fmla="*/ 46 w 162"/>
                    <a:gd name="T89" fmla="*/ 153 h 162"/>
                    <a:gd name="T90" fmla="*/ 31 w 162"/>
                    <a:gd name="T91" fmla="*/ 153 h 162"/>
                    <a:gd name="T92" fmla="*/ 23 w 162"/>
                    <a:gd name="T93" fmla="*/ 153 h 162"/>
                    <a:gd name="T94" fmla="*/ 15 w 162"/>
                    <a:gd name="T95" fmla="*/ 146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62" h="162">
                      <a:moveTo>
                        <a:pt x="15" y="146"/>
                      </a:moveTo>
                      <a:lnTo>
                        <a:pt x="8" y="122"/>
                      </a:lnTo>
                      <a:lnTo>
                        <a:pt x="8" y="115"/>
                      </a:lnTo>
                      <a:lnTo>
                        <a:pt x="0" y="99"/>
                      </a:lnTo>
                      <a:lnTo>
                        <a:pt x="0" y="92"/>
                      </a:lnTo>
                      <a:lnTo>
                        <a:pt x="0" y="77"/>
                      </a:lnTo>
                      <a:lnTo>
                        <a:pt x="0" y="62"/>
                      </a:lnTo>
                      <a:lnTo>
                        <a:pt x="8" y="39"/>
                      </a:lnTo>
                      <a:lnTo>
                        <a:pt x="15" y="31"/>
                      </a:lnTo>
                      <a:lnTo>
                        <a:pt x="31" y="15"/>
                      </a:lnTo>
                      <a:lnTo>
                        <a:pt x="39" y="8"/>
                      </a:lnTo>
                      <a:lnTo>
                        <a:pt x="46" y="0"/>
                      </a:lnTo>
                      <a:lnTo>
                        <a:pt x="62" y="0"/>
                      </a:lnTo>
                      <a:lnTo>
                        <a:pt x="85" y="0"/>
                      </a:lnTo>
                      <a:lnTo>
                        <a:pt x="100" y="0"/>
                      </a:lnTo>
                      <a:lnTo>
                        <a:pt x="123" y="0"/>
                      </a:lnTo>
                      <a:lnTo>
                        <a:pt x="138" y="0"/>
                      </a:lnTo>
                      <a:lnTo>
                        <a:pt x="146" y="8"/>
                      </a:lnTo>
                      <a:lnTo>
                        <a:pt x="153" y="15"/>
                      </a:lnTo>
                      <a:lnTo>
                        <a:pt x="161" y="23"/>
                      </a:lnTo>
                      <a:lnTo>
                        <a:pt x="161" y="31"/>
                      </a:lnTo>
                      <a:lnTo>
                        <a:pt x="161" y="46"/>
                      </a:lnTo>
                      <a:lnTo>
                        <a:pt x="153" y="54"/>
                      </a:lnTo>
                      <a:lnTo>
                        <a:pt x="153" y="62"/>
                      </a:lnTo>
                      <a:lnTo>
                        <a:pt x="153" y="69"/>
                      </a:lnTo>
                      <a:lnTo>
                        <a:pt x="153" y="77"/>
                      </a:lnTo>
                      <a:lnTo>
                        <a:pt x="146" y="77"/>
                      </a:lnTo>
                      <a:lnTo>
                        <a:pt x="146" y="107"/>
                      </a:lnTo>
                      <a:lnTo>
                        <a:pt x="138" y="107"/>
                      </a:lnTo>
                      <a:lnTo>
                        <a:pt x="130" y="107"/>
                      </a:lnTo>
                      <a:lnTo>
                        <a:pt x="123" y="99"/>
                      </a:lnTo>
                      <a:lnTo>
                        <a:pt x="116" y="107"/>
                      </a:lnTo>
                      <a:lnTo>
                        <a:pt x="116" y="115"/>
                      </a:lnTo>
                      <a:lnTo>
                        <a:pt x="116" y="130"/>
                      </a:lnTo>
                      <a:lnTo>
                        <a:pt x="116" y="138"/>
                      </a:lnTo>
                      <a:lnTo>
                        <a:pt x="123" y="138"/>
                      </a:lnTo>
                      <a:lnTo>
                        <a:pt x="130" y="146"/>
                      </a:lnTo>
                      <a:lnTo>
                        <a:pt x="123" y="146"/>
                      </a:lnTo>
                      <a:lnTo>
                        <a:pt x="116" y="146"/>
                      </a:lnTo>
                      <a:lnTo>
                        <a:pt x="100" y="153"/>
                      </a:lnTo>
                      <a:lnTo>
                        <a:pt x="93" y="161"/>
                      </a:lnTo>
                      <a:lnTo>
                        <a:pt x="85" y="161"/>
                      </a:lnTo>
                      <a:lnTo>
                        <a:pt x="62" y="161"/>
                      </a:lnTo>
                      <a:lnTo>
                        <a:pt x="46" y="161"/>
                      </a:lnTo>
                      <a:lnTo>
                        <a:pt x="46" y="153"/>
                      </a:lnTo>
                      <a:lnTo>
                        <a:pt x="31" y="153"/>
                      </a:lnTo>
                      <a:lnTo>
                        <a:pt x="23" y="153"/>
                      </a:lnTo>
                      <a:lnTo>
                        <a:pt x="15" y="146"/>
                      </a:lnTo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643" name="Freeform 819">
                  <a:extLst>
                    <a:ext uri="{FF2B5EF4-FFF2-40B4-BE49-F238E27FC236}">
                      <a16:creationId xmlns:a16="http://schemas.microsoft.com/office/drawing/2014/main" id="{19039CCE-6B99-3BBB-F3C2-93D9F4C05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5" y="3220"/>
                  <a:ext cx="162" cy="162"/>
                </a:xfrm>
                <a:custGeom>
                  <a:avLst/>
                  <a:gdLst>
                    <a:gd name="T0" fmla="*/ 15 w 162"/>
                    <a:gd name="T1" fmla="*/ 146 h 162"/>
                    <a:gd name="T2" fmla="*/ 8 w 162"/>
                    <a:gd name="T3" fmla="*/ 122 h 162"/>
                    <a:gd name="T4" fmla="*/ 8 w 162"/>
                    <a:gd name="T5" fmla="*/ 115 h 162"/>
                    <a:gd name="T6" fmla="*/ 0 w 162"/>
                    <a:gd name="T7" fmla="*/ 99 h 162"/>
                    <a:gd name="T8" fmla="*/ 0 w 162"/>
                    <a:gd name="T9" fmla="*/ 92 h 162"/>
                    <a:gd name="T10" fmla="*/ 0 w 162"/>
                    <a:gd name="T11" fmla="*/ 77 h 162"/>
                    <a:gd name="T12" fmla="*/ 0 w 162"/>
                    <a:gd name="T13" fmla="*/ 62 h 162"/>
                    <a:gd name="T14" fmla="*/ 8 w 162"/>
                    <a:gd name="T15" fmla="*/ 39 h 162"/>
                    <a:gd name="T16" fmla="*/ 15 w 162"/>
                    <a:gd name="T17" fmla="*/ 31 h 162"/>
                    <a:gd name="T18" fmla="*/ 31 w 162"/>
                    <a:gd name="T19" fmla="*/ 15 h 162"/>
                    <a:gd name="T20" fmla="*/ 39 w 162"/>
                    <a:gd name="T21" fmla="*/ 8 h 162"/>
                    <a:gd name="T22" fmla="*/ 46 w 162"/>
                    <a:gd name="T23" fmla="*/ 0 h 162"/>
                    <a:gd name="T24" fmla="*/ 62 w 162"/>
                    <a:gd name="T25" fmla="*/ 0 h 162"/>
                    <a:gd name="T26" fmla="*/ 85 w 162"/>
                    <a:gd name="T27" fmla="*/ 0 h 162"/>
                    <a:gd name="T28" fmla="*/ 100 w 162"/>
                    <a:gd name="T29" fmla="*/ 0 h 162"/>
                    <a:gd name="T30" fmla="*/ 123 w 162"/>
                    <a:gd name="T31" fmla="*/ 0 h 162"/>
                    <a:gd name="T32" fmla="*/ 138 w 162"/>
                    <a:gd name="T33" fmla="*/ 0 h 162"/>
                    <a:gd name="T34" fmla="*/ 146 w 162"/>
                    <a:gd name="T35" fmla="*/ 8 h 162"/>
                    <a:gd name="T36" fmla="*/ 153 w 162"/>
                    <a:gd name="T37" fmla="*/ 15 h 162"/>
                    <a:gd name="T38" fmla="*/ 161 w 162"/>
                    <a:gd name="T39" fmla="*/ 23 h 162"/>
                    <a:gd name="T40" fmla="*/ 161 w 162"/>
                    <a:gd name="T41" fmla="*/ 31 h 162"/>
                    <a:gd name="T42" fmla="*/ 161 w 162"/>
                    <a:gd name="T43" fmla="*/ 46 h 162"/>
                    <a:gd name="T44" fmla="*/ 153 w 162"/>
                    <a:gd name="T45" fmla="*/ 54 h 162"/>
                    <a:gd name="T46" fmla="*/ 153 w 162"/>
                    <a:gd name="T47" fmla="*/ 62 h 162"/>
                    <a:gd name="T48" fmla="*/ 153 w 162"/>
                    <a:gd name="T49" fmla="*/ 69 h 162"/>
                    <a:gd name="T50" fmla="*/ 153 w 162"/>
                    <a:gd name="T51" fmla="*/ 77 h 162"/>
                    <a:gd name="T52" fmla="*/ 146 w 162"/>
                    <a:gd name="T53" fmla="*/ 77 h 162"/>
                    <a:gd name="T54" fmla="*/ 146 w 162"/>
                    <a:gd name="T55" fmla="*/ 107 h 162"/>
                    <a:gd name="T56" fmla="*/ 138 w 162"/>
                    <a:gd name="T57" fmla="*/ 107 h 162"/>
                    <a:gd name="T58" fmla="*/ 130 w 162"/>
                    <a:gd name="T59" fmla="*/ 107 h 162"/>
                    <a:gd name="T60" fmla="*/ 123 w 162"/>
                    <a:gd name="T61" fmla="*/ 99 h 162"/>
                    <a:gd name="T62" fmla="*/ 116 w 162"/>
                    <a:gd name="T63" fmla="*/ 107 h 162"/>
                    <a:gd name="T64" fmla="*/ 116 w 162"/>
                    <a:gd name="T65" fmla="*/ 115 h 162"/>
                    <a:gd name="T66" fmla="*/ 116 w 162"/>
                    <a:gd name="T67" fmla="*/ 130 h 162"/>
                    <a:gd name="T68" fmla="*/ 116 w 162"/>
                    <a:gd name="T69" fmla="*/ 138 h 162"/>
                    <a:gd name="T70" fmla="*/ 123 w 162"/>
                    <a:gd name="T71" fmla="*/ 138 h 162"/>
                    <a:gd name="T72" fmla="*/ 130 w 162"/>
                    <a:gd name="T73" fmla="*/ 146 h 162"/>
                    <a:gd name="T74" fmla="*/ 123 w 162"/>
                    <a:gd name="T75" fmla="*/ 146 h 162"/>
                    <a:gd name="T76" fmla="*/ 116 w 162"/>
                    <a:gd name="T77" fmla="*/ 146 h 162"/>
                    <a:gd name="T78" fmla="*/ 100 w 162"/>
                    <a:gd name="T79" fmla="*/ 153 h 162"/>
                    <a:gd name="T80" fmla="*/ 93 w 162"/>
                    <a:gd name="T81" fmla="*/ 161 h 162"/>
                    <a:gd name="T82" fmla="*/ 85 w 162"/>
                    <a:gd name="T83" fmla="*/ 161 h 162"/>
                    <a:gd name="T84" fmla="*/ 62 w 162"/>
                    <a:gd name="T85" fmla="*/ 161 h 162"/>
                    <a:gd name="T86" fmla="*/ 46 w 162"/>
                    <a:gd name="T87" fmla="*/ 161 h 162"/>
                    <a:gd name="T88" fmla="*/ 46 w 162"/>
                    <a:gd name="T89" fmla="*/ 153 h 162"/>
                    <a:gd name="T90" fmla="*/ 31 w 162"/>
                    <a:gd name="T91" fmla="*/ 153 h 162"/>
                    <a:gd name="T92" fmla="*/ 23 w 162"/>
                    <a:gd name="T93" fmla="*/ 153 h 162"/>
                    <a:gd name="T94" fmla="*/ 15 w 162"/>
                    <a:gd name="T95" fmla="*/ 146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62" h="162">
                      <a:moveTo>
                        <a:pt x="15" y="146"/>
                      </a:moveTo>
                      <a:lnTo>
                        <a:pt x="8" y="122"/>
                      </a:lnTo>
                      <a:lnTo>
                        <a:pt x="8" y="115"/>
                      </a:lnTo>
                      <a:lnTo>
                        <a:pt x="0" y="99"/>
                      </a:lnTo>
                      <a:lnTo>
                        <a:pt x="0" y="92"/>
                      </a:lnTo>
                      <a:lnTo>
                        <a:pt x="0" y="77"/>
                      </a:lnTo>
                      <a:lnTo>
                        <a:pt x="0" y="62"/>
                      </a:lnTo>
                      <a:lnTo>
                        <a:pt x="8" y="39"/>
                      </a:lnTo>
                      <a:lnTo>
                        <a:pt x="15" y="31"/>
                      </a:lnTo>
                      <a:lnTo>
                        <a:pt x="31" y="15"/>
                      </a:lnTo>
                      <a:lnTo>
                        <a:pt x="39" y="8"/>
                      </a:lnTo>
                      <a:lnTo>
                        <a:pt x="46" y="0"/>
                      </a:lnTo>
                      <a:lnTo>
                        <a:pt x="62" y="0"/>
                      </a:lnTo>
                      <a:lnTo>
                        <a:pt x="85" y="0"/>
                      </a:lnTo>
                      <a:lnTo>
                        <a:pt x="100" y="0"/>
                      </a:lnTo>
                      <a:lnTo>
                        <a:pt x="123" y="0"/>
                      </a:lnTo>
                      <a:lnTo>
                        <a:pt x="138" y="0"/>
                      </a:lnTo>
                      <a:lnTo>
                        <a:pt x="146" y="8"/>
                      </a:lnTo>
                      <a:lnTo>
                        <a:pt x="153" y="15"/>
                      </a:lnTo>
                      <a:lnTo>
                        <a:pt x="161" y="23"/>
                      </a:lnTo>
                      <a:lnTo>
                        <a:pt x="161" y="31"/>
                      </a:lnTo>
                      <a:lnTo>
                        <a:pt x="161" y="46"/>
                      </a:lnTo>
                      <a:lnTo>
                        <a:pt x="153" y="54"/>
                      </a:lnTo>
                      <a:lnTo>
                        <a:pt x="153" y="62"/>
                      </a:lnTo>
                      <a:lnTo>
                        <a:pt x="153" y="69"/>
                      </a:lnTo>
                      <a:lnTo>
                        <a:pt x="153" y="77"/>
                      </a:lnTo>
                      <a:lnTo>
                        <a:pt x="146" y="77"/>
                      </a:lnTo>
                      <a:lnTo>
                        <a:pt x="146" y="107"/>
                      </a:lnTo>
                      <a:lnTo>
                        <a:pt x="138" y="107"/>
                      </a:lnTo>
                      <a:lnTo>
                        <a:pt x="130" y="107"/>
                      </a:lnTo>
                      <a:lnTo>
                        <a:pt x="123" y="99"/>
                      </a:lnTo>
                      <a:lnTo>
                        <a:pt x="116" y="107"/>
                      </a:lnTo>
                      <a:lnTo>
                        <a:pt x="116" y="115"/>
                      </a:lnTo>
                      <a:lnTo>
                        <a:pt x="116" y="130"/>
                      </a:lnTo>
                      <a:lnTo>
                        <a:pt x="116" y="138"/>
                      </a:lnTo>
                      <a:lnTo>
                        <a:pt x="123" y="138"/>
                      </a:lnTo>
                      <a:lnTo>
                        <a:pt x="130" y="146"/>
                      </a:lnTo>
                      <a:lnTo>
                        <a:pt x="123" y="146"/>
                      </a:lnTo>
                      <a:lnTo>
                        <a:pt x="116" y="146"/>
                      </a:lnTo>
                      <a:lnTo>
                        <a:pt x="100" y="153"/>
                      </a:lnTo>
                      <a:lnTo>
                        <a:pt x="93" y="161"/>
                      </a:lnTo>
                      <a:lnTo>
                        <a:pt x="85" y="161"/>
                      </a:lnTo>
                      <a:lnTo>
                        <a:pt x="62" y="161"/>
                      </a:lnTo>
                      <a:lnTo>
                        <a:pt x="46" y="161"/>
                      </a:lnTo>
                      <a:lnTo>
                        <a:pt x="46" y="153"/>
                      </a:lnTo>
                      <a:lnTo>
                        <a:pt x="31" y="153"/>
                      </a:lnTo>
                      <a:lnTo>
                        <a:pt x="23" y="153"/>
                      </a:lnTo>
                      <a:lnTo>
                        <a:pt x="15" y="146"/>
                      </a:lnTo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78644" name="Freeform 820">
                <a:extLst>
                  <a:ext uri="{FF2B5EF4-FFF2-40B4-BE49-F238E27FC236}">
                    <a16:creationId xmlns:a16="http://schemas.microsoft.com/office/drawing/2014/main" id="{813000C7-C508-79A3-3746-974C1E198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3292"/>
                <a:ext cx="35" cy="42"/>
              </a:xfrm>
              <a:custGeom>
                <a:avLst/>
                <a:gdLst>
                  <a:gd name="T0" fmla="*/ 7 w 35"/>
                  <a:gd name="T1" fmla="*/ 13 h 42"/>
                  <a:gd name="T2" fmla="*/ 27 w 35"/>
                  <a:gd name="T3" fmla="*/ 0 h 42"/>
                  <a:gd name="T4" fmla="*/ 20 w 35"/>
                  <a:gd name="T5" fmla="*/ 0 h 42"/>
                  <a:gd name="T6" fmla="*/ 34 w 35"/>
                  <a:gd name="T7" fmla="*/ 0 h 42"/>
                  <a:gd name="T8" fmla="*/ 34 w 35"/>
                  <a:gd name="T9" fmla="*/ 7 h 42"/>
                  <a:gd name="T10" fmla="*/ 34 w 35"/>
                  <a:gd name="T11" fmla="*/ 13 h 42"/>
                  <a:gd name="T12" fmla="*/ 34 w 35"/>
                  <a:gd name="T13" fmla="*/ 20 h 42"/>
                  <a:gd name="T14" fmla="*/ 34 w 35"/>
                  <a:gd name="T15" fmla="*/ 27 h 42"/>
                  <a:gd name="T16" fmla="*/ 34 w 35"/>
                  <a:gd name="T17" fmla="*/ 34 h 42"/>
                  <a:gd name="T18" fmla="*/ 27 w 35"/>
                  <a:gd name="T19" fmla="*/ 34 h 42"/>
                  <a:gd name="T20" fmla="*/ 27 w 35"/>
                  <a:gd name="T21" fmla="*/ 41 h 42"/>
                  <a:gd name="T22" fmla="*/ 20 w 35"/>
                  <a:gd name="T23" fmla="*/ 41 h 42"/>
                  <a:gd name="T24" fmla="*/ 27 w 35"/>
                  <a:gd name="T25" fmla="*/ 34 h 42"/>
                  <a:gd name="T26" fmla="*/ 34 w 35"/>
                  <a:gd name="T27" fmla="*/ 27 h 42"/>
                  <a:gd name="T28" fmla="*/ 34 w 35"/>
                  <a:gd name="T29" fmla="*/ 13 h 42"/>
                  <a:gd name="T30" fmla="*/ 27 w 35"/>
                  <a:gd name="T31" fmla="*/ 7 h 42"/>
                  <a:gd name="T32" fmla="*/ 0 w 35"/>
                  <a:gd name="T33" fmla="*/ 27 h 42"/>
                  <a:gd name="T34" fmla="*/ 7 w 35"/>
                  <a:gd name="T35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42">
                    <a:moveTo>
                      <a:pt x="7" y="13"/>
                    </a:moveTo>
                    <a:lnTo>
                      <a:pt x="27" y="0"/>
                    </a:lnTo>
                    <a:lnTo>
                      <a:pt x="20" y="0"/>
                    </a:lnTo>
                    <a:lnTo>
                      <a:pt x="34" y="0"/>
                    </a:lnTo>
                    <a:lnTo>
                      <a:pt x="34" y="7"/>
                    </a:lnTo>
                    <a:lnTo>
                      <a:pt x="34" y="13"/>
                    </a:lnTo>
                    <a:lnTo>
                      <a:pt x="34" y="20"/>
                    </a:lnTo>
                    <a:lnTo>
                      <a:pt x="34" y="27"/>
                    </a:lnTo>
                    <a:lnTo>
                      <a:pt x="34" y="34"/>
                    </a:lnTo>
                    <a:lnTo>
                      <a:pt x="27" y="34"/>
                    </a:lnTo>
                    <a:lnTo>
                      <a:pt x="27" y="41"/>
                    </a:lnTo>
                    <a:lnTo>
                      <a:pt x="20" y="41"/>
                    </a:lnTo>
                    <a:lnTo>
                      <a:pt x="27" y="34"/>
                    </a:lnTo>
                    <a:lnTo>
                      <a:pt x="34" y="27"/>
                    </a:lnTo>
                    <a:lnTo>
                      <a:pt x="34" y="13"/>
                    </a:lnTo>
                    <a:lnTo>
                      <a:pt x="27" y="7"/>
                    </a:lnTo>
                    <a:lnTo>
                      <a:pt x="0" y="27"/>
                    </a:lnTo>
                    <a:lnTo>
                      <a:pt x="7" y="13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45" name="Freeform 821">
                <a:extLst>
                  <a:ext uri="{FF2B5EF4-FFF2-40B4-BE49-F238E27FC236}">
                    <a16:creationId xmlns:a16="http://schemas.microsoft.com/office/drawing/2014/main" id="{ACA41D8A-F3E0-47EC-5C82-8C7C0092F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3292"/>
                <a:ext cx="35" cy="42"/>
              </a:xfrm>
              <a:custGeom>
                <a:avLst/>
                <a:gdLst>
                  <a:gd name="T0" fmla="*/ 7 w 35"/>
                  <a:gd name="T1" fmla="*/ 13 h 42"/>
                  <a:gd name="T2" fmla="*/ 27 w 35"/>
                  <a:gd name="T3" fmla="*/ 0 h 42"/>
                  <a:gd name="T4" fmla="*/ 20 w 35"/>
                  <a:gd name="T5" fmla="*/ 0 h 42"/>
                  <a:gd name="T6" fmla="*/ 34 w 35"/>
                  <a:gd name="T7" fmla="*/ 0 h 42"/>
                  <a:gd name="T8" fmla="*/ 34 w 35"/>
                  <a:gd name="T9" fmla="*/ 7 h 42"/>
                  <a:gd name="T10" fmla="*/ 34 w 35"/>
                  <a:gd name="T11" fmla="*/ 13 h 42"/>
                  <a:gd name="T12" fmla="*/ 34 w 35"/>
                  <a:gd name="T13" fmla="*/ 20 h 42"/>
                  <a:gd name="T14" fmla="*/ 34 w 35"/>
                  <a:gd name="T15" fmla="*/ 27 h 42"/>
                  <a:gd name="T16" fmla="*/ 34 w 35"/>
                  <a:gd name="T17" fmla="*/ 34 h 42"/>
                  <a:gd name="T18" fmla="*/ 27 w 35"/>
                  <a:gd name="T19" fmla="*/ 34 h 42"/>
                  <a:gd name="T20" fmla="*/ 27 w 35"/>
                  <a:gd name="T21" fmla="*/ 41 h 42"/>
                  <a:gd name="T22" fmla="*/ 20 w 35"/>
                  <a:gd name="T23" fmla="*/ 41 h 42"/>
                  <a:gd name="T24" fmla="*/ 27 w 35"/>
                  <a:gd name="T25" fmla="*/ 34 h 42"/>
                  <a:gd name="T26" fmla="*/ 34 w 35"/>
                  <a:gd name="T27" fmla="*/ 27 h 42"/>
                  <a:gd name="T28" fmla="*/ 34 w 35"/>
                  <a:gd name="T29" fmla="*/ 13 h 42"/>
                  <a:gd name="T30" fmla="*/ 27 w 35"/>
                  <a:gd name="T31" fmla="*/ 7 h 42"/>
                  <a:gd name="T32" fmla="*/ 0 w 35"/>
                  <a:gd name="T33" fmla="*/ 27 h 42"/>
                  <a:gd name="T34" fmla="*/ 7 w 35"/>
                  <a:gd name="T35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42">
                    <a:moveTo>
                      <a:pt x="7" y="13"/>
                    </a:moveTo>
                    <a:lnTo>
                      <a:pt x="27" y="0"/>
                    </a:lnTo>
                    <a:lnTo>
                      <a:pt x="20" y="0"/>
                    </a:lnTo>
                    <a:lnTo>
                      <a:pt x="34" y="0"/>
                    </a:lnTo>
                    <a:lnTo>
                      <a:pt x="34" y="7"/>
                    </a:lnTo>
                    <a:lnTo>
                      <a:pt x="34" y="13"/>
                    </a:lnTo>
                    <a:lnTo>
                      <a:pt x="34" y="20"/>
                    </a:lnTo>
                    <a:lnTo>
                      <a:pt x="34" y="27"/>
                    </a:lnTo>
                    <a:lnTo>
                      <a:pt x="34" y="34"/>
                    </a:lnTo>
                    <a:lnTo>
                      <a:pt x="27" y="34"/>
                    </a:lnTo>
                    <a:lnTo>
                      <a:pt x="27" y="41"/>
                    </a:lnTo>
                    <a:lnTo>
                      <a:pt x="20" y="41"/>
                    </a:lnTo>
                    <a:lnTo>
                      <a:pt x="27" y="34"/>
                    </a:lnTo>
                    <a:lnTo>
                      <a:pt x="34" y="27"/>
                    </a:lnTo>
                    <a:lnTo>
                      <a:pt x="34" y="13"/>
                    </a:lnTo>
                    <a:lnTo>
                      <a:pt x="27" y="7"/>
                    </a:lnTo>
                    <a:lnTo>
                      <a:pt x="0" y="27"/>
                    </a:lnTo>
                    <a:lnTo>
                      <a:pt x="7" y="13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78646" name="Freeform 822">
              <a:extLst>
                <a:ext uri="{FF2B5EF4-FFF2-40B4-BE49-F238E27FC236}">
                  <a16:creationId xmlns:a16="http://schemas.microsoft.com/office/drawing/2014/main" id="{6BDE36AC-37B6-1068-F84E-1613FBF39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" y="3164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0 h 17"/>
                <a:gd name="T4" fmla="*/ 16 w 17"/>
                <a:gd name="T5" fmla="*/ 16 h 17"/>
                <a:gd name="T6" fmla="*/ 0 w 17"/>
                <a:gd name="T7" fmla="*/ 16 h 17"/>
                <a:gd name="T8" fmla="*/ 0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FADB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647" name="Freeform 823">
              <a:extLst>
                <a:ext uri="{FF2B5EF4-FFF2-40B4-BE49-F238E27FC236}">
                  <a16:creationId xmlns:a16="http://schemas.microsoft.com/office/drawing/2014/main" id="{A0DAA710-158A-03AB-FCF8-0EBB62FBA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" y="3068"/>
              <a:ext cx="17" cy="19"/>
            </a:xfrm>
            <a:custGeom>
              <a:avLst/>
              <a:gdLst>
                <a:gd name="T0" fmla="*/ 0 w 17"/>
                <a:gd name="T1" fmla="*/ 18 h 19"/>
                <a:gd name="T2" fmla="*/ 0 w 17"/>
                <a:gd name="T3" fmla="*/ 6 h 19"/>
                <a:gd name="T4" fmla="*/ 0 w 17"/>
                <a:gd name="T5" fmla="*/ 0 h 19"/>
                <a:gd name="T6" fmla="*/ 16 w 17"/>
                <a:gd name="T7" fmla="*/ 0 h 19"/>
                <a:gd name="T8" fmla="*/ 0 w 17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0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0" y="18"/>
                  </a:lnTo>
                </a:path>
              </a:pathLst>
            </a:custGeom>
            <a:solidFill>
              <a:srgbClr val="E56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648" name="Freeform 824">
              <a:extLst>
                <a:ext uri="{FF2B5EF4-FFF2-40B4-BE49-F238E27FC236}">
                  <a16:creationId xmlns:a16="http://schemas.microsoft.com/office/drawing/2014/main" id="{5BF868AD-3868-BB04-F215-18C61A478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" y="3068"/>
              <a:ext cx="17" cy="19"/>
            </a:xfrm>
            <a:custGeom>
              <a:avLst/>
              <a:gdLst>
                <a:gd name="T0" fmla="*/ 0 w 17"/>
                <a:gd name="T1" fmla="*/ 18 h 19"/>
                <a:gd name="T2" fmla="*/ 0 w 17"/>
                <a:gd name="T3" fmla="*/ 6 h 19"/>
                <a:gd name="T4" fmla="*/ 0 w 17"/>
                <a:gd name="T5" fmla="*/ 0 h 19"/>
                <a:gd name="T6" fmla="*/ 16 w 17"/>
                <a:gd name="T7" fmla="*/ 0 h 19"/>
                <a:gd name="T8" fmla="*/ 0 w 17"/>
                <a:gd name="T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0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0" y="18"/>
                  </a:lnTo>
                </a:path>
              </a:pathLst>
            </a:custGeom>
            <a:solidFill>
              <a:srgbClr val="E56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649" name="Freeform 825">
              <a:extLst>
                <a:ext uri="{FF2B5EF4-FFF2-40B4-BE49-F238E27FC236}">
                  <a16:creationId xmlns:a16="http://schemas.microsoft.com/office/drawing/2014/main" id="{730774F2-A2E7-E3E3-F446-8B5393806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3307"/>
              <a:ext cx="17" cy="1"/>
            </a:xfrm>
            <a:custGeom>
              <a:avLst/>
              <a:gdLst>
                <a:gd name="T0" fmla="*/ 0 w 17"/>
                <a:gd name="T1" fmla="*/ 0 h 1"/>
                <a:gd name="T2" fmla="*/ 0 w 17"/>
                <a:gd name="T3" fmla="*/ 0 h 1"/>
                <a:gd name="T4" fmla="*/ 16 w 17"/>
                <a:gd name="T5" fmla="*/ 0 h 1"/>
                <a:gd name="T6" fmla="*/ 0 w 1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">
                  <a:moveTo>
                    <a:pt x="0" y="0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650" name="Line 826">
              <a:extLst>
                <a:ext uri="{FF2B5EF4-FFF2-40B4-BE49-F238E27FC236}">
                  <a16:creationId xmlns:a16="http://schemas.microsoft.com/office/drawing/2014/main" id="{C8F1788A-5387-8026-F947-8B292677E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7" y="3307"/>
              <a:ext cx="8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8651" name="Freeform 827">
              <a:extLst>
                <a:ext uri="{FF2B5EF4-FFF2-40B4-BE49-F238E27FC236}">
                  <a16:creationId xmlns:a16="http://schemas.microsoft.com/office/drawing/2014/main" id="{E9F01DAD-AF5B-5CF1-CB98-4FBD42D4B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" y="3220"/>
              <a:ext cx="19" cy="35"/>
            </a:xfrm>
            <a:custGeom>
              <a:avLst/>
              <a:gdLst>
                <a:gd name="T0" fmla="*/ 6 w 19"/>
                <a:gd name="T1" fmla="*/ 0 h 35"/>
                <a:gd name="T2" fmla="*/ 6 w 19"/>
                <a:gd name="T3" fmla="*/ 0 h 35"/>
                <a:gd name="T4" fmla="*/ 6 w 19"/>
                <a:gd name="T5" fmla="*/ 7 h 35"/>
                <a:gd name="T6" fmla="*/ 12 w 19"/>
                <a:gd name="T7" fmla="*/ 7 h 35"/>
                <a:gd name="T8" fmla="*/ 6 w 19"/>
                <a:gd name="T9" fmla="*/ 14 h 35"/>
                <a:gd name="T10" fmla="*/ 6 w 19"/>
                <a:gd name="T11" fmla="*/ 20 h 35"/>
                <a:gd name="T12" fmla="*/ 6 w 19"/>
                <a:gd name="T13" fmla="*/ 27 h 35"/>
                <a:gd name="T14" fmla="*/ 0 w 19"/>
                <a:gd name="T15" fmla="*/ 27 h 35"/>
                <a:gd name="T16" fmla="*/ 6 w 19"/>
                <a:gd name="T17" fmla="*/ 34 h 35"/>
                <a:gd name="T18" fmla="*/ 12 w 19"/>
                <a:gd name="T19" fmla="*/ 34 h 35"/>
                <a:gd name="T20" fmla="*/ 18 w 19"/>
                <a:gd name="T21" fmla="*/ 34 h 35"/>
                <a:gd name="T22" fmla="*/ 18 w 19"/>
                <a:gd name="T23" fmla="*/ 27 h 35"/>
                <a:gd name="T24" fmla="*/ 18 w 19"/>
                <a:gd name="T25" fmla="*/ 20 h 35"/>
                <a:gd name="T26" fmla="*/ 18 w 19"/>
                <a:gd name="T27" fmla="*/ 14 h 35"/>
                <a:gd name="T28" fmla="*/ 18 w 19"/>
                <a:gd name="T29" fmla="*/ 7 h 35"/>
                <a:gd name="T30" fmla="*/ 12 w 19"/>
                <a:gd name="T31" fmla="*/ 0 h 35"/>
                <a:gd name="T32" fmla="*/ 6 w 19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35">
                  <a:moveTo>
                    <a:pt x="6" y="0"/>
                  </a:moveTo>
                  <a:lnTo>
                    <a:pt x="6" y="0"/>
                  </a:lnTo>
                  <a:lnTo>
                    <a:pt x="6" y="7"/>
                  </a:lnTo>
                  <a:lnTo>
                    <a:pt x="12" y="7"/>
                  </a:lnTo>
                  <a:lnTo>
                    <a:pt x="6" y="14"/>
                  </a:lnTo>
                  <a:lnTo>
                    <a:pt x="6" y="20"/>
                  </a:lnTo>
                  <a:lnTo>
                    <a:pt x="6" y="27"/>
                  </a:lnTo>
                  <a:lnTo>
                    <a:pt x="0" y="27"/>
                  </a:lnTo>
                  <a:lnTo>
                    <a:pt x="6" y="34"/>
                  </a:lnTo>
                  <a:lnTo>
                    <a:pt x="12" y="34"/>
                  </a:lnTo>
                  <a:lnTo>
                    <a:pt x="18" y="34"/>
                  </a:lnTo>
                  <a:lnTo>
                    <a:pt x="18" y="27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18" y="7"/>
                  </a:lnTo>
                  <a:lnTo>
                    <a:pt x="12" y="0"/>
                  </a:lnTo>
                  <a:lnTo>
                    <a:pt x="6" y="0"/>
                  </a:lnTo>
                </a:path>
              </a:pathLst>
            </a:custGeom>
            <a:solidFill>
              <a:srgbClr val="7F5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652" name="Freeform 828">
              <a:extLst>
                <a:ext uri="{FF2B5EF4-FFF2-40B4-BE49-F238E27FC236}">
                  <a16:creationId xmlns:a16="http://schemas.microsoft.com/office/drawing/2014/main" id="{28797FB1-826C-16B0-6897-891E008D7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" y="3220"/>
              <a:ext cx="19" cy="35"/>
            </a:xfrm>
            <a:custGeom>
              <a:avLst/>
              <a:gdLst>
                <a:gd name="T0" fmla="*/ 6 w 19"/>
                <a:gd name="T1" fmla="*/ 0 h 35"/>
                <a:gd name="T2" fmla="*/ 6 w 19"/>
                <a:gd name="T3" fmla="*/ 7 h 35"/>
                <a:gd name="T4" fmla="*/ 12 w 19"/>
                <a:gd name="T5" fmla="*/ 7 h 35"/>
                <a:gd name="T6" fmla="*/ 6 w 19"/>
                <a:gd name="T7" fmla="*/ 14 h 35"/>
                <a:gd name="T8" fmla="*/ 6 w 19"/>
                <a:gd name="T9" fmla="*/ 20 h 35"/>
                <a:gd name="T10" fmla="*/ 6 w 19"/>
                <a:gd name="T11" fmla="*/ 27 h 35"/>
                <a:gd name="T12" fmla="*/ 0 w 19"/>
                <a:gd name="T13" fmla="*/ 27 h 35"/>
                <a:gd name="T14" fmla="*/ 6 w 19"/>
                <a:gd name="T15" fmla="*/ 34 h 35"/>
                <a:gd name="T16" fmla="*/ 12 w 19"/>
                <a:gd name="T17" fmla="*/ 34 h 35"/>
                <a:gd name="T18" fmla="*/ 18 w 19"/>
                <a:gd name="T19" fmla="*/ 34 h 35"/>
                <a:gd name="T20" fmla="*/ 18 w 19"/>
                <a:gd name="T21" fmla="*/ 27 h 35"/>
                <a:gd name="T22" fmla="*/ 18 w 19"/>
                <a:gd name="T23" fmla="*/ 20 h 35"/>
                <a:gd name="T24" fmla="*/ 18 w 19"/>
                <a:gd name="T25" fmla="*/ 14 h 35"/>
                <a:gd name="T26" fmla="*/ 18 w 19"/>
                <a:gd name="T27" fmla="*/ 7 h 35"/>
                <a:gd name="T28" fmla="*/ 12 w 19"/>
                <a:gd name="T29" fmla="*/ 0 h 35"/>
                <a:gd name="T30" fmla="*/ 6 w 19"/>
                <a:gd name="T3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35">
                  <a:moveTo>
                    <a:pt x="6" y="0"/>
                  </a:moveTo>
                  <a:lnTo>
                    <a:pt x="6" y="7"/>
                  </a:lnTo>
                  <a:lnTo>
                    <a:pt x="12" y="7"/>
                  </a:lnTo>
                  <a:lnTo>
                    <a:pt x="6" y="14"/>
                  </a:lnTo>
                  <a:lnTo>
                    <a:pt x="6" y="20"/>
                  </a:lnTo>
                  <a:lnTo>
                    <a:pt x="6" y="27"/>
                  </a:lnTo>
                  <a:lnTo>
                    <a:pt x="0" y="27"/>
                  </a:lnTo>
                  <a:lnTo>
                    <a:pt x="6" y="34"/>
                  </a:lnTo>
                  <a:lnTo>
                    <a:pt x="12" y="34"/>
                  </a:lnTo>
                  <a:lnTo>
                    <a:pt x="18" y="34"/>
                  </a:lnTo>
                  <a:lnTo>
                    <a:pt x="18" y="27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18" y="7"/>
                  </a:lnTo>
                  <a:lnTo>
                    <a:pt x="12" y="0"/>
                  </a:lnTo>
                  <a:lnTo>
                    <a:pt x="6" y="0"/>
                  </a:lnTo>
                </a:path>
              </a:pathLst>
            </a:custGeom>
            <a:solidFill>
              <a:srgbClr val="7F5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653" name="Freeform 829">
              <a:extLst>
                <a:ext uri="{FF2B5EF4-FFF2-40B4-BE49-F238E27FC236}">
                  <a16:creationId xmlns:a16="http://schemas.microsoft.com/office/drawing/2014/main" id="{83E09B28-F140-2E92-FC17-92B881C39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" y="3212"/>
              <a:ext cx="25" cy="49"/>
            </a:xfrm>
            <a:custGeom>
              <a:avLst/>
              <a:gdLst>
                <a:gd name="T0" fmla="*/ 8 w 25"/>
                <a:gd name="T1" fmla="*/ 8 h 49"/>
                <a:gd name="T2" fmla="*/ 8 w 25"/>
                <a:gd name="T3" fmla="*/ 16 h 49"/>
                <a:gd name="T4" fmla="*/ 8 w 25"/>
                <a:gd name="T5" fmla="*/ 24 h 49"/>
                <a:gd name="T6" fmla="*/ 8 w 25"/>
                <a:gd name="T7" fmla="*/ 32 h 49"/>
                <a:gd name="T8" fmla="*/ 8 w 25"/>
                <a:gd name="T9" fmla="*/ 40 h 49"/>
                <a:gd name="T10" fmla="*/ 0 w 25"/>
                <a:gd name="T11" fmla="*/ 40 h 49"/>
                <a:gd name="T12" fmla="*/ 0 w 25"/>
                <a:gd name="T13" fmla="*/ 48 h 49"/>
                <a:gd name="T14" fmla="*/ 8 w 25"/>
                <a:gd name="T15" fmla="*/ 48 h 49"/>
                <a:gd name="T16" fmla="*/ 16 w 25"/>
                <a:gd name="T17" fmla="*/ 48 h 49"/>
                <a:gd name="T18" fmla="*/ 24 w 25"/>
                <a:gd name="T19" fmla="*/ 48 h 49"/>
                <a:gd name="T20" fmla="*/ 24 w 25"/>
                <a:gd name="T21" fmla="*/ 40 h 49"/>
                <a:gd name="T22" fmla="*/ 24 w 25"/>
                <a:gd name="T23" fmla="*/ 32 h 49"/>
                <a:gd name="T24" fmla="*/ 24 w 25"/>
                <a:gd name="T25" fmla="*/ 24 h 49"/>
                <a:gd name="T26" fmla="*/ 24 w 25"/>
                <a:gd name="T27" fmla="*/ 16 h 49"/>
                <a:gd name="T28" fmla="*/ 16 w 25"/>
                <a:gd name="T29" fmla="*/ 8 h 49"/>
                <a:gd name="T30" fmla="*/ 16 w 25"/>
                <a:gd name="T31" fmla="*/ 0 h 49"/>
                <a:gd name="T32" fmla="*/ 8 w 25"/>
                <a:gd name="T33" fmla="*/ 0 h 49"/>
                <a:gd name="T34" fmla="*/ 8 w 25"/>
                <a:gd name="T35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49">
                  <a:moveTo>
                    <a:pt x="8" y="8"/>
                  </a:moveTo>
                  <a:lnTo>
                    <a:pt x="8" y="16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24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</a:path>
              </a:pathLst>
            </a:custGeom>
            <a:noFill/>
            <a:ln w="12700" cap="rnd" cmpd="sng">
              <a:solidFill>
                <a:srgbClr val="3F1F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78654" name="Group 830">
              <a:extLst>
                <a:ext uri="{FF2B5EF4-FFF2-40B4-BE49-F238E27FC236}">
                  <a16:creationId xmlns:a16="http://schemas.microsoft.com/office/drawing/2014/main" id="{67058C5A-EEEF-8C62-35B4-28492F838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" y="3196"/>
              <a:ext cx="155" cy="210"/>
              <a:chOff x="2454" y="3196"/>
              <a:chExt cx="155" cy="210"/>
            </a:xfrm>
          </p:grpSpPr>
          <p:sp>
            <p:nvSpPr>
              <p:cNvPr id="78655" name="Freeform 831">
                <a:extLst>
                  <a:ext uri="{FF2B5EF4-FFF2-40B4-BE49-F238E27FC236}">
                    <a16:creationId xmlns:a16="http://schemas.microsoft.com/office/drawing/2014/main" id="{32D6AB4A-D425-1B47-3F2C-24C6C1AD5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3204"/>
                <a:ext cx="147" cy="202"/>
              </a:xfrm>
              <a:custGeom>
                <a:avLst/>
                <a:gdLst>
                  <a:gd name="T0" fmla="*/ 15 w 147"/>
                  <a:gd name="T1" fmla="*/ 47 h 202"/>
                  <a:gd name="T2" fmla="*/ 8 w 147"/>
                  <a:gd name="T3" fmla="*/ 78 h 202"/>
                  <a:gd name="T4" fmla="*/ 8 w 147"/>
                  <a:gd name="T5" fmla="*/ 93 h 202"/>
                  <a:gd name="T6" fmla="*/ 0 w 147"/>
                  <a:gd name="T7" fmla="*/ 108 h 202"/>
                  <a:gd name="T8" fmla="*/ 0 w 147"/>
                  <a:gd name="T9" fmla="*/ 123 h 202"/>
                  <a:gd name="T10" fmla="*/ 0 w 147"/>
                  <a:gd name="T11" fmla="*/ 139 h 202"/>
                  <a:gd name="T12" fmla="*/ 0 w 147"/>
                  <a:gd name="T13" fmla="*/ 147 h 202"/>
                  <a:gd name="T14" fmla="*/ 8 w 147"/>
                  <a:gd name="T15" fmla="*/ 154 h 202"/>
                  <a:gd name="T16" fmla="*/ 8 w 147"/>
                  <a:gd name="T17" fmla="*/ 170 h 202"/>
                  <a:gd name="T18" fmla="*/ 15 w 147"/>
                  <a:gd name="T19" fmla="*/ 178 h 202"/>
                  <a:gd name="T20" fmla="*/ 31 w 147"/>
                  <a:gd name="T21" fmla="*/ 201 h 202"/>
                  <a:gd name="T22" fmla="*/ 138 w 147"/>
                  <a:gd name="T23" fmla="*/ 185 h 202"/>
                  <a:gd name="T24" fmla="*/ 131 w 147"/>
                  <a:gd name="T25" fmla="*/ 162 h 202"/>
                  <a:gd name="T26" fmla="*/ 138 w 147"/>
                  <a:gd name="T27" fmla="*/ 147 h 202"/>
                  <a:gd name="T28" fmla="*/ 146 w 147"/>
                  <a:gd name="T29" fmla="*/ 123 h 202"/>
                  <a:gd name="T30" fmla="*/ 146 w 147"/>
                  <a:gd name="T31" fmla="*/ 100 h 202"/>
                  <a:gd name="T32" fmla="*/ 146 w 147"/>
                  <a:gd name="T33" fmla="*/ 78 h 202"/>
                  <a:gd name="T34" fmla="*/ 146 w 147"/>
                  <a:gd name="T35" fmla="*/ 54 h 202"/>
                  <a:gd name="T36" fmla="*/ 138 w 147"/>
                  <a:gd name="T37" fmla="*/ 39 h 202"/>
                  <a:gd name="T38" fmla="*/ 123 w 147"/>
                  <a:gd name="T39" fmla="*/ 16 h 202"/>
                  <a:gd name="T40" fmla="*/ 115 w 147"/>
                  <a:gd name="T41" fmla="*/ 8 h 202"/>
                  <a:gd name="T42" fmla="*/ 100 w 147"/>
                  <a:gd name="T43" fmla="*/ 0 h 202"/>
                  <a:gd name="T44" fmla="*/ 85 w 147"/>
                  <a:gd name="T45" fmla="*/ 0 h 202"/>
                  <a:gd name="T46" fmla="*/ 61 w 147"/>
                  <a:gd name="T47" fmla="*/ 0 h 202"/>
                  <a:gd name="T48" fmla="*/ 46 w 147"/>
                  <a:gd name="T49" fmla="*/ 0 h 202"/>
                  <a:gd name="T50" fmla="*/ 38 w 147"/>
                  <a:gd name="T51" fmla="*/ 8 h 202"/>
                  <a:gd name="T52" fmla="*/ 23 w 147"/>
                  <a:gd name="T53" fmla="*/ 16 h 202"/>
                  <a:gd name="T54" fmla="*/ 23 w 147"/>
                  <a:gd name="T55" fmla="*/ 31 h 202"/>
                  <a:gd name="T56" fmla="*/ 15 w 147"/>
                  <a:gd name="T57" fmla="*/ 39 h 202"/>
                  <a:gd name="T58" fmla="*/ 15 w 147"/>
                  <a:gd name="T59" fmla="*/ 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7" h="202">
                    <a:moveTo>
                      <a:pt x="15" y="47"/>
                    </a:moveTo>
                    <a:lnTo>
                      <a:pt x="8" y="78"/>
                    </a:lnTo>
                    <a:lnTo>
                      <a:pt x="8" y="93"/>
                    </a:lnTo>
                    <a:lnTo>
                      <a:pt x="0" y="108"/>
                    </a:lnTo>
                    <a:lnTo>
                      <a:pt x="0" y="123"/>
                    </a:lnTo>
                    <a:lnTo>
                      <a:pt x="0" y="139"/>
                    </a:lnTo>
                    <a:lnTo>
                      <a:pt x="0" y="147"/>
                    </a:lnTo>
                    <a:lnTo>
                      <a:pt x="8" y="154"/>
                    </a:lnTo>
                    <a:lnTo>
                      <a:pt x="8" y="170"/>
                    </a:lnTo>
                    <a:lnTo>
                      <a:pt x="15" y="178"/>
                    </a:lnTo>
                    <a:lnTo>
                      <a:pt x="31" y="201"/>
                    </a:lnTo>
                    <a:lnTo>
                      <a:pt x="138" y="185"/>
                    </a:lnTo>
                    <a:lnTo>
                      <a:pt x="131" y="162"/>
                    </a:lnTo>
                    <a:lnTo>
                      <a:pt x="138" y="147"/>
                    </a:lnTo>
                    <a:lnTo>
                      <a:pt x="146" y="123"/>
                    </a:lnTo>
                    <a:lnTo>
                      <a:pt x="146" y="100"/>
                    </a:lnTo>
                    <a:lnTo>
                      <a:pt x="146" y="78"/>
                    </a:lnTo>
                    <a:lnTo>
                      <a:pt x="146" y="54"/>
                    </a:lnTo>
                    <a:lnTo>
                      <a:pt x="138" y="39"/>
                    </a:lnTo>
                    <a:lnTo>
                      <a:pt x="123" y="16"/>
                    </a:lnTo>
                    <a:lnTo>
                      <a:pt x="115" y="8"/>
                    </a:lnTo>
                    <a:lnTo>
                      <a:pt x="100" y="0"/>
                    </a:lnTo>
                    <a:lnTo>
                      <a:pt x="85" y="0"/>
                    </a:lnTo>
                    <a:lnTo>
                      <a:pt x="61" y="0"/>
                    </a:lnTo>
                    <a:lnTo>
                      <a:pt x="46" y="0"/>
                    </a:lnTo>
                    <a:lnTo>
                      <a:pt x="38" y="8"/>
                    </a:lnTo>
                    <a:lnTo>
                      <a:pt x="23" y="16"/>
                    </a:lnTo>
                    <a:lnTo>
                      <a:pt x="23" y="31"/>
                    </a:lnTo>
                    <a:lnTo>
                      <a:pt x="15" y="39"/>
                    </a:lnTo>
                    <a:lnTo>
                      <a:pt x="15" y="47"/>
                    </a:lnTo>
                  </a:path>
                </a:pathLst>
              </a:custGeom>
              <a:solidFill>
                <a:srgbClr val="FFBF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56" name="Freeform 832">
                <a:extLst>
                  <a:ext uri="{FF2B5EF4-FFF2-40B4-BE49-F238E27FC236}">
                    <a16:creationId xmlns:a16="http://schemas.microsoft.com/office/drawing/2014/main" id="{61C08A3D-2184-D18A-D3F6-158B18BA7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3204"/>
                <a:ext cx="147" cy="202"/>
              </a:xfrm>
              <a:custGeom>
                <a:avLst/>
                <a:gdLst>
                  <a:gd name="T0" fmla="*/ 15 w 147"/>
                  <a:gd name="T1" fmla="*/ 47 h 202"/>
                  <a:gd name="T2" fmla="*/ 8 w 147"/>
                  <a:gd name="T3" fmla="*/ 78 h 202"/>
                  <a:gd name="T4" fmla="*/ 8 w 147"/>
                  <a:gd name="T5" fmla="*/ 93 h 202"/>
                  <a:gd name="T6" fmla="*/ 0 w 147"/>
                  <a:gd name="T7" fmla="*/ 108 h 202"/>
                  <a:gd name="T8" fmla="*/ 0 w 147"/>
                  <a:gd name="T9" fmla="*/ 123 h 202"/>
                  <a:gd name="T10" fmla="*/ 0 w 147"/>
                  <a:gd name="T11" fmla="*/ 139 h 202"/>
                  <a:gd name="T12" fmla="*/ 0 w 147"/>
                  <a:gd name="T13" fmla="*/ 147 h 202"/>
                  <a:gd name="T14" fmla="*/ 8 w 147"/>
                  <a:gd name="T15" fmla="*/ 154 h 202"/>
                  <a:gd name="T16" fmla="*/ 8 w 147"/>
                  <a:gd name="T17" fmla="*/ 170 h 202"/>
                  <a:gd name="T18" fmla="*/ 15 w 147"/>
                  <a:gd name="T19" fmla="*/ 178 h 202"/>
                  <a:gd name="T20" fmla="*/ 31 w 147"/>
                  <a:gd name="T21" fmla="*/ 201 h 202"/>
                  <a:gd name="T22" fmla="*/ 138 w 147"/>
                  <a:gd name="T23" fmla="*/ 185 h 202"/>
                  <a:gd name="T24" fmla="*/ 131 w 147"/>
                  <a:gd name="T25" fmla="*/ 162 h 202"/>
                  <a:gd name="T26" fmla="*/ 138 w 147"/>
                  <a:gd name="T27" fmla="*/ 147 h 202"/>
                  <a:gd name="T28" fmla="*/ 146 w 147"/>
                  <a:gd name="T29" fmla="*/ 123 h 202"/>
                  <a:gd name="T30" fmla="*/ 146 w 147"/>
                  <a:gd name="T31" fmla="*/ 100 h 202"/>
                  <a:gd name="T32" fmla="*/ 146 w 147"/>
                  <a:gd name="T33" fmla="*/ 78 h 202"/>
                  <a:gd name="T34" fmla="*/ 146 w 147"/>
                  <a:gd name="T35" fmla="*/ 54 h 202"/>
                  <a:gd name="T36" fmla="*/ 138 w 147"/>
                  <a:gd name="T37" fmla="*/ 39 h 202"/>
                  <a:gd name="T38" fmla="*/ 123 w 147"/>
                  <a:gd name="T39" fmla="*/ 16 h 202"/>
                  <a:gd name="T40" fmla="*/ 115 w 147"/>
                  <a:gd name="T41" fmla="*/ 8 h 202"/>
                  <a:gd name="T42" fmla="*/ 100 w 147"/>
                  <a:gd name="T43" fmla="*/ 0 h 202"/>
                  <a:gd name="T44" fmla="*/ 85 w 147"/>
                  <a:gd name="T45" fmla="*/ 0 h 202"/>
                  <a:gd name="T46" fmla="*/ 61 w 147"/>
                  <a:gd name="T47" fmla="*/ 0 h 202"/>
                  <a:gd name="T48" fmla="*/ 46 w 147"/>
                  <a:gd name="T49" fmla="*/ 0 h 202"/>
                  <a:gd name="T50" fmla="*/ 38 w 147"/>
                  <a:gd name="T51" fmla="*/ 8 h 202"/>
                  <a:gd name="T52" fmla="*/ 23 w 147"/>
                  <a:gd name="T53" fmla="*/ 16 h 202"/>
                  <a:gd name="T54" fmla="*/ 23 w 147"/>
                  <a:gd name="T55" fmla="*/ 31 h 202"/>
                  <a:gd name="T56" fmla="*/ 15 w 147"/>
                  <a:gd name="T57" fmla="*/ 39 h 202"/>
                  <a:gd name="T58" fmla="*/ 15 w 147"/>
                  <a:gd name="T59" fmla="*/ 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7" h="202">
                    <a:moveTo>
                      <a:pt x="15" y="47"/>
                    </a:moveTo>
                    <a:lnTo>
                      <a:pt x="8" y="78"/>
                    </a:lnTo>
                    <a:lnTo>
                      <a:pt x="8" y="93"/>
                    </a:lnTo>
                    <a:lnTo>
                      <a:pt x="0" y="108"/>
                    </a:lnTo>
                    <a:lnTo>
                      <a:pt x="0" y="123"/>
                    </a:lnTo>
                    <a:lnTo>
                      <a:pt x="0" y="139"/>
                    </a:lnTo>
                    <a:lnTo>
                      <a:pt x="0" y="147"/>
                    </a:lnTo>
                    <a:lnTo>
                      <a:pt x="8" y="154"/>
                    </a:lnTo>
                    <a:lnTo>
                      <a:pt x="8" y="170"/>
                    </a:lnTo>
                    <a:lnTo>
                      <a:pt x="15" y="178"/>
                    </a:lnTo>
                    <a:lnTo>
                      <a:pt x="31" y="201"/>
                    </a:lnTo>
                    <a:lnTo>
                      <a:pt x="138" y="185"/>
                    </a:lnTo>
                    <a:lnTo>
                      <a:pt x="131" y="162"/>
                    </a:lnTo>
                    <a:lnTo>
                      <a:pt x="138" y="147"/>
                    </a:lnTo>
                    <a:lnTo>
                      <a:pt x="146" y="123"/>
                    </a:lnTo>
                    <a:lnTo>
                      <a:pt x="146" y="100"/>
                    </a:lnTo>
                    <a:lnTo>
                      <a:pt x="146" y="78"/>
                    </a:lnTo>
                    <a:lnTo>
                      <a:pt x="146" y="54"/>
                    </a:lnTo>
                    <a:lnTo>
                      <a:pt x="138" y="39"/>
                    </a:lnTo>
                    <a:lnTo>
                      <a:pt x="123" y="16"/>
                    </a:lnTo>
                    <a:lnTo>
                      <a:pt x="115" y="8"/>
                    </a:lnTo>
                    <a:lnTo>
                      <a:pt x="100" y="0"/>
                    </a:lnTo>
                    <a:lnTo>
                      <a:pt x="85" y="0"/>
                    </a:lnTo>
                    <a:lnTo>
                      <a:pt x="61" y="0"/>
                    </a:lnTo>
                    <a:lnTo>
                      <a:pt x="46" y="0"/>
                    </a:lnTo>
                    <a:lnTo>
                      <a:pt x="38" y="8"/>
                    </a:lnTo>
                    <a:lnTo>
                      <a:pt x="23" y="16"/>
                    </a:lnTo>
                    <a:lnTo>
                      <a:pt x="23" y="31"/>
                    </a:lnTo>
                    <a:lnTo>
                      <a:pt x="15" y="39"/>
                    </a:lnTo>
                    <a:lnTo>
                      <a:pt x="15" y="47"/>
                    </a:lnTo>
                  </a:path>
                </a:pathLst>
              </a:custGeom>
              <a:solidFill>
                <a:srgbClr val="FFBF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57" name="Freeform 833">
                <a:extLst>
                  <a:ext uri="{FF2B5EF4-FFF2-40B4-BE49-F238E27FC236}">
                    <a16:creationId xmlns:a16="http://schemas.microsoft.com/office/drawing/2014/main" id="{0FCD5E99-B1B1-7C7A-FC9D-8D27D957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3196"/>
                <a:ext cx="155" cy="186"/>
              </a:xfrm>
              <a:custGeom>
                <a:avLst/>
                <a:gdLst>
                  <a:gd name="T0" fmla="*/ 15 w 155"/>
                  <a:gd name="T1" fmla="*/ 31 h 186"/>
                  <a:gd name="T2" fmla="*/ 23 w 155"/>
                  <a:gd name="T3" fmla="*/ 23 h 186"/>
                  <a:gd name="T4" fmla="*/ 23 w 155"/>
                  <a:gd name="T5" fmla="*/ 8 h 186"/>
                  <a:gd name="T6" fmla="*/ 39 w 155"/>
                  <a:gd name="T7" fmla="*/ 8 h 186"/>
                  <a:gd name="T8" fmla="*/ 46 w 155"/>
                  <a:gd name="T9" fmla="*/ 0 h 186"/>
                  <a:gd name="T10" fmla="*/ 62 w 155"/>
                  <a:gd name="T11" fmla="*/ 0 h 186"/>
                  <a:gd name="T12" fmla="*/ 69 w 155"/>
                  <a:gd name="T13" fmla="*/ 0 h 186"/>
                  <a:gd name="T14" fmla="*/ 85 w 155"/>
                  <a:gd name="T15" fmla="*/ 0 h 186"/>
                  <a:gd name="T16" fmla="*/ 100 w 155"/>
                  <a:gd name="T17" fmla="*/ 0 h 186"/>
                  <a:gd name="T18" fmla="*/ 108 w 155"/>
                  <a:gd name="T19" fmla="*/ 8 h 186"/>
                  <a:gd name="T20" fmla="*/ 116 w 155"/>
                  <a:gd name="T21" fmla="*/ 8 h 186"/>
                  <a:gd name="T22" fmla="*/ 123 w 155"/>
                  <a:gd name="T23" fmla="*/ 15 h 186"/>
                  <a:gd name="T24" fmla="*/ 131 w 155"/>
                  <a:gd name="T25" fmla="*/ 23 h 186"/>
                  <a:gd name="T26" fmla="*/ 139 w 155"/>
                  <a:gd name="T27" fmla="*/ 23 h 186"/>
                  <a:gd name="T28" fmla="*/ 139 w 155"/>
                  <a:gd name="T29" fmla="*/ 31 h 186"/>
                  <a:gd name="T30" fmla="*/ 146 w 155"/>
                  <a:gd name="T31" fmla="*/ 46 h 186"/>
                  <a:gd name="T32" fmla="*/ 146 w 155"/>
                  <a:gd name="T33" fmla="*/ 54 h 186"/>
                  <a:gd name="T34" fmla="*/ 154 w 155"/>
                  <a:gd name="T35" fmla="*/ 77 h 186"/>
                  <a:gd name="T36" fmla="*/ 154 w 155"/>
                  <a:gd name="T37" fmla="*/ 85 h 186"/>
                  <a:gd name="T38" fmla="*/ 154 w 155"/>
                  <a:gd name="T39" fmla="*/ 101 h 186"/>
                  <a:gd name="T40" fmla="*/ 154 w 155"/>
                  <a:gd name="T41" fmla="*/ 108 h 186"/>
                  <a:gd name="T42" fmla="*/ 146 w 155"/>
                  <a:gd name="T43" fmla="*/ 131 h 186"/>
                  <a:gd name="T44" fmla="*/ 146 w 155"/>
                  <a:gd name="T45" fmla="*/ 139 h 186"/>
                  <a:gd name="T46" fmla="*/ 146 w 155"/>
                  <a:gd name="T47" fmla="*/ 154 h 186"/>
                  <a:gd name="T48" fmla="*/ 139 w 155"/>
                  <a:gd name="T49" fmla="*/ 170 h 186"/>
                  <a:gd name="T50" fmla="*/ 131 w 155"/>
                  <a:gd name="T51" fmla="*/ 177 h 186"/>
                  <a:gd name="T52" fmla="*/ 123 w 155"/>
                  <a:gd name="T53" fmla="*/ 177 h 186"/>
                  <a:gd name="T54" fmla="*/ 116 w 155"/>
                  <a:gd name="T55" fmla="*/ 177 h 186"/>
                  <a:gd name="T56" fmla="*/ 108 w 155"/>
                  <a:gd name="T57" fmla="*/ 185 h 186"/>
                  <a:gd name="T58" fmla="*/ 100 w 155"/>
                  <a:gd name="T59" fmla="*/ 185 h 186"/>
                  <a:gd name="T60" fmla="*/ 92 w 155"/>
                  <a:gd name="T61" fmla="*/ 185 h 186"/>
                  <a:gd name="T62" fmla="*/ 77 w 155"/>
                  <a:gd name="T63" fmla="*/ 177 h 186"/>
                  <a:gd name="T64" fmla="*/ 69 w 155"/>
                  <a:gd name="T65" fmla="*/ 177 h 186"/>
                  <a:gd name="T66" fmla="*/ 62 w 155"/>
                  <a:gd name="T67" fmla="*/ 177 h 186"/>
                  <a:gd name="T68" fmla="*/ 62 w 155"/>
                  <a:gd name="T69" fmla="*/ 185 h 186"/>
                  <a:gd name="T70" fmla="*/ 39 w 155"/>
                  <a:gd name="T71" fmla="*/ 177 h 186"/>
                  <a:gd name="T72" fmla="*/ 39 w 155"/>
                  <a:gd name="T73" fmla="*/ 170 h 186"/>
                  <a:gd name="T74" fmla="*/ 39 w 155"/>
                  <a:gd name="T75" fmla="*/ 162 h 186"/>
                  <a:gd name="T76" fmla="*/ 39 w 155"/>
                  <a:gd name="T77" fmla="*/ 154 h 186"/>
                  <a:gd name="T78" fmla="*/ 39 w 155"/>
                  <a:gd name="T79" fmla="*/ 146 h 186"/>
                  <a:gd name="T80" fmla="*/ 39 w 155"/>
                  <a:gd name="T81" fmla="*/ 139 h 186"/>
                  <a:gd name="T82" fmla="*/ 46 w 155"/>
                  <a:gd name="T83" fmla="*/ 139 h 186"/>
                  <a:gd name="T84" fmla="*/ 39 w 155"/>
                  <a:gd name="T85" fmla="*/ 131 h 186"/>
                  <a:gd name="T86" fmla="*/ 39 w 155"/>
                  <a:gd name="T87" fmla="*/ 115 h 186"/>
                  <a:gd name="T88" fmla="*/ 39 w 155"/>
                  <a:gd name="T89" fmla="*/ 108 h 186"/>
                  <a:gd name="T90" fmla="*/ 23 w 155"/>
                  <a:gd name="T91" fmla="*/ 108 h 186"/>
                  <a:gd name="T92" fmla="*/ 15 w 155"/>
                  <a:gd name="T93" fmla="*/ 101 h 186"/>
                  <a:gd name="T94" fmla="*/ 8 w 155"/>
                  <a:gd name="T95" fmla="*/ 108 h 186"/>
                  <a:gd name="T96" fmla="*/ 8 w 155"/>
                  <a:gd name="T97" fmla="*/ 115 h 186"/>
                  <a:gd name="T98" fmla="*/ 15 w 155"/>
                  <a:gd name="T99" fmla="*/ 123 h 186"/>
                  <a:gd name="T100" fmla="*/ 15 w 155"/>
                  <a:gd name="T101" fmla="*/ 131 h 186"/>
                  <a:gd name="T102" fmla="*/ 8 w 155"/>
                  <a:gd name="T103" fmla="*/ 131 h 186"/>
                  <a:gd name="T104" fmla="*/ 8 w 155"/>
                  <a:gd name="T105" fmla="*/ 108 h 186"/>
                  <a:gd name="T106" fmla="*/ 0 w 155"/>
                  <a:gd name="T107" fmla="*/ 93 h 186"/>
                  <a:gd name="T108" fmla="*/ 0 w 155"/>
                  <a:gd name="T109" fmla="*/ 77 h 186"/>
                  <a:gd name="T110" fmla="*/ 8 w 155"/>
                  <a:gd name="T111" fmla="*/ 62 h 186"/>
                  <a:gd name="T112" fmla="*/ 8 w 155"/>
                  <a:gd name="T113" fmla="*/ 54 h 186"/>
                  <a:gd name="T114" fmla="*/ 8 w 155"/>
                  <a:gd name="T115" fmla="*/ 46 h 186"/>
                  <a:gd name="T116" fmla="*/ 15 w 155"/>
                  <a:gd name="T117" fmla="*/ 3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5" h="186">
                    <a:moveTo>
                      <a:pt x="15" y="31"/>
                    </a:moveTo>
                    <a:lnTo>
                      <a:pt x="23" y="23"/>
                    </a:lnTo>
                    <a:lnTo>
                      <a:pt x="23" y="8"/>
                    </a:lnTo>
                    <a:lnTo>
                      <a:pt x="39" y="8"/>
                    </a:lnTo>
                    <a:lnTo>
                      <a:pt x="46" y="0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85" y="0"/>
                    </a:lnTo>
                    <a:lnTo>
                      <a:pt x="100" y="0"/>
                    </a:lnTo>
                    <a:lnTo>
                      <a:pt x="108" y="8"/>
                    </a:lnTo>
                    <a:lnTo>
                      <a:pt x="116" y="8"/>
                    </a:lnTo>
                    <a:lnTo>
                      <a:pt x="123" y="15"/>
                    </a:lnTo>
                    <a:lnTo>
                      <a:pt x="131" y="23"/>
                    </a:lnTo>
                    <a:lnTo>
                      <a:pt x="139" y="23"/>
                    </a:lnTo>
                    <a:lnTo>
                      <a:pt x="139" y="31"/>
                    </a:lnTo>
                    <a:lnTo>
                      <a:pt x="146" y="46"/>
                    </a:lnTo>
                    <a:lnTo>
                      <a:pt x="146" y="54"/>
                    </a:lnTo>
                    <a:lnTo>
                      <a:pt x="154" y="77"/>
                    </a:lnTo>
                    <a:lnTo>
                      <a:pt x="154" y="85"/>
                    </a:lnTo>
                    <a:lnTo>
                      <a:pt x="154" y="101"/>
                    </a:lnTo>
                    <a:lnTo>
                      <a:pt x="154" y="108"/>
                    </a:lnTo>
                    <a:lnTo>
                      <a:pt x="146" y="131"/>
                    </a:lnTo>
                    <a:lnTo>
                      <a:pt x="146" y="139"/>
                    </a:lnTo>
                    <a:lnTo>
                      <a:pt x="146" y="154"/>
                    </a:lnTo>
                    <a:lnTo>
                      <a:pt x="139" y="170"/>
                    </a:lnTo>
                    <a:lnTo>
                      <a:pt x="131" y="177"/>
                    </a:lnTo>
                    <a:lnTo>
                      <a:pt x="123" y="177"/>
                    </a:lnTo>
                    <a:lnTo>
                      <a:pt x="116" y="177"/>
                    </a:lnTo>
                    <a:lnTo>
                      <a:pt x="108" y="185"/>
                    </a:lnTo>
                    <a:lnTo>
                      <a:pt x="100" y="185"/>
                    </a:lnTo>
                    <a:lnTo>
                      <a:pt x="92" y="185"/>
                    </a:lnTo>
                    <a:lnTo>
                      <a:pt x="77" y="177"/>
                    </a:lnTo>
                    <a:lnTo>
                      <a:pt x="69" y="177"/>
                    </a:lnTo>
                    <a:lnTo>
                      <a:pt x="62" y="177"/>
                    </a:lnTo>
                    <a:lnTo>
                      <a:pt x="62" y="185"/>
                    </a:lnTo>
                    <a:lnTo>
                      <a:pt x="39" y="177"/>
                    </a:lnTo>
                    <a:lnTo>
                      <a:pt x="39" y="170"/>
                    </a:lnTo>
                    <a:lnTo>
                      <a:pt x="39" y="162"/>
                    </a:lnTo>
                    <a:lnTo>
                      <a:pt x="39" y="154"/>
                    </a:lnTo>
                    <a:lnTo>
                      <a:pt x="39" y="146"/>
                    </a:lnTo>
                    <a:lnTo>
                      <a:pt x="39" y="139"/>
                    </a:lnTo>
                    <a:lnTo>
                      <a:pt x="46" y="139"/>
                    </a:lnTo>
                    <a:lnTo>
                      <a:pt x="39" y="131"/>
                    </a:lnTo>
                    <a:lnTo>
                      <a:pt x="39" y="115"/>
                    </a:lnTo>
                    <a:lnTo>
                      <a:pt x="39" y="108"/>
                    </a:lnTo>
                    <a:lnTo>
                      <a:pt x="23" y="108"/>
                    </a:lnTo>
                    <a:lnTo>
                      <a:pt x="15" y="101"/>
                    </a:lnTo>
                    <a:lnTo>
                      <a:pt x="8" y="108"/>
                    </a:lnTo>
                    <a:lnTo>
                      <a:pt x="8" y="115"/>
                    </a:lnTo>
                    <a:lnTo>
                      <a:pt x="15" y="123"/>
                    </a:lnTo>
                    <a:lnTo>
                      <a:pt x="15" y="131"/>
                    </a:lnTo>
                    <a:lnTo>
                      <a:pt x="8" y="131"/>
                    </a:lnTo>
                    <a:lnTo>
                      <a:pt x="8" y="108"/>
                    </a:lnTo>
                    <a:lnTo>
                      <a:pt x="0" y="93"/>
                    </a:lnTo>
                    <a:lnTo>
                      <a:pt x="0" y="77"/>
                    </a:lnTo>
                    <a:lnTo>
                      <a:pt x="8" y="62"/>
                    </a:lnTo>
                    <a:lnTo>
                      <a:pt x="8" y="54"/>
                    </a:lnTo>
                    <a:lnTo>
                      <a:pt x="8" y="46"/>
                    </a:lnTo>
                    <a:lnTo>
                      <a:pt x="15" y="31"/>
                    </a:lnTo>
                  </a:path>
                </a:pathLst>
              </a:custGeom>
              <a:solidFill>
                <a:srgbClr val="5F3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58" name="Freeform 834">
                <a:extLst>
                  <a:ext uri="{FF2B5EF4-FFF2-40B4-BE49-F238E27FC236}">
                    <a16:creationId xmlns:a16="http://schemas.microsoft.com/office/drawing/2014/main" id="{7C5F62D8-03FF-3A2F-F884-E14832ED7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3196"/>
                <a:ext cx="155" cy="186"/>
              </a:xfrm>
              <a:custGeom>
                <a:avLst/>
                <a:gdLst>
                  <a:gd name="T0" fmla="*/ 15 w 155"/>
                  <a:gd name="T1" fmla="*/ 31 h 186"/>
                  <a:gd name="T2" fmla="*/ 23 w 155"/>
                  <a:gd name="T3" fmla="*/ 23 h 186"/>
                  <a:gd name="T4" fmla="*/ 23 w 155"/>
                  <a:gd name="T5" fmla="*/ 8 h 186"/>
                  <a:gd name="T6" fmla="*/ 39 w 155"/>
                  <a:gd name="T7" fmla="*/ 8 h 186"/>
                  <a:gd name="T8" fmla="*/ 46 w 155"/>
                  <a:gd name="T9" fmla="*/ 0 h 186"/>
                  <a:gd name="T10" fmla="*/ 62 w 155"/>
                  <a:gd name="T11" fmla="*/ 0 h 186"/>
                  <a:gd name="T12" fmla="*/ 69 w 155"/>
                  <a:gd name="T13" fmla="*/ 0 h 186"/>
                  <a:gd name="T14" fmla="*/ 85 w 155"/>
                  <a:gd name="T15" fmla="*/ 0 h 186"/>
                  <a:gd name="T16" fmla="*/ 100 w 155"/>
                  <a:gd name="T17" fmla="*/ 0 h 186"/>
                  <a:gd name="T18" fmla="*/ 108 w 155"/>
                  <a:gd name="T19" fmla="*/ 8 h 186"/>
                  <a:gd name="T20" fmla="*/ 116 w 155"/>
                  <a:gd name="T21" fmla="*/ 8 h 186"/>
                  <a:gd name="T22" fmla="*/ 123 w 155"/>
                  <a:gd name="T23" fmla="*/ 15 h 186"/>
                  <a:gd name="T24" fmla="*/ 131 w 155"/>
                  <a:gd name="T25" fmla="*/ 23 h 186"/>
                  <a:gd name="T26" fmla="*/ 139 w 155"/>
                  <a:gd name="T27" fmla="*/ 23 h 186"/>
                  <a:gd name="T28" fmla="*/ 139 w 155"/>
                  <a:gd name="T29" fmla="*/ 31 h 186"/>
                  <a:gd name="T30" fmla="*/ 146 w 155"/>
                  <a:gd name="T31" fmla="*/ 46 h 186"/>
                  <a:gd name="T32" fmla="*/ 146 w 155"/>
                  <a:gd name="T33" fmla="*/ 54 h 186"/>
                  <a:gd name="T34" fmla="*/ 154 w 155"/>
                  <a:gd name="T35" fmla="*/ 77 h 186"/>
                  <a:gd name="T36" fmla="*/ 154 w 155"/>
                  <a:gd name="T37" fmla="*/ 85 h 186"/>
                  <a:gd name="T38" fmla="*/ 154 w 155"/>
                  <a:gd name="T39" fmla="*/ 101 h 186"/>
                  <a:gd name="T40" fmla="*/ 154 w 155"/>
                  <a:gd name="T41" fmla="*/ 108 h 186"/>
                  <a:gd name="T42" fmla="*/ 146 w 155"/>
                  <a:gd name="T43" fmla="*/ 131 h 186"/>
                  <a:gd name="T44" fmla="*/ 146 w 155"/>
                  <a:gd name="T45" fmla="*/ 139 h 186"/>
                  <a:gd name="T46" fmla="*/ 146 w 155"/>
                  <a:gd name="T47" fmla="*/ 154 h 186"/>
                  <a:gd name="T48" fmla="*/ 139 w 155"/>
                  <a:gd name="T49" fmla="*/ 170 h 186"/>
                  <a:gd name="T50" fmla="*/ 131 w 155"/>
                  <a:gd name="T51" fmla="*/ 177 h 186"/>
                  <a:gd name="T52" fmla="*/ 123 w 155"/>
                  <a:gd name="T53" fmla="*/ 177 h 186"/>
                  <a:gd name="T54" fmla="*/ 116 w 155"/>
                  <a:gd name="T55" fmla="*/ 177 h 186"/>
                  <a:gd name="T56" fmla="*/ 108 w 155"/>
                  <a:gd name="T57" fmla="*/ 185 h 186"/>
                  <a:gd name="T58" fmla="*/ 100 w 155"/>
                  <a:gd name="T59" fmla="*/ 185 h 186"/>
                  <a:gd name="T60" fmla="*/ 92 w 155"/>
                  <a:gd name="T61" fmla="*/ 185 h 186"/>
                  <a:gd name="T62" fmla="*/ 77 w 155"/>
                  <a:gd name="T63" fmla="*/ 177 h 186"/>
                  <a:gd name="T64" fmla="*/ 69 w 155"/>
                  <a:gd name="T65" fmla="*/ 177 h 186"/>
                  <a:gd name="T66" fmla="*/ 62 w 155"/>
                  <a:gd name="T67" fmla="*/ 177 h 186"/>
                  <a:gd name="T68" fmla="*/ 62 w 155"/>
                  <a:gd name="T69" fmla="*/ 185 h 186"/>
                  <a:gd name="T70" fmla="*/ 39 w 155"/>
                  <a:gd name="T71" fmla="*/ 177 h 186"/>
                  <a:gd name="T72" fmla="*/ 39 w 155"/>
                  <a:gd name="T73" fmla="*/ 170 h 186"/>
                  <a:gd name="T74" fmla="*/ 39 w 155"/>
                  <a:gd name="T75" fmla="*/ 162 h 186"/>
                  <a:gd name="T76" fmla="*/ 39 w 155"/>
                  <a:gd name="T77" fmla="*/ 154 h 186"/>
                  <a:gd name="T78" fmla="*/ 39 w 155"/>
                  <a:gd name="T79" fmla="*/ 146 h 186"/>
                  <a:gd name="T80" fmla="*/ 39 w 155"/>
                  <a:gd name="T81" fmla="*/ 139 h 186"/>
                  <a:gd name="T82" fmla="*/ 46 w 155"/>
                  <a:gd name="T83" fmla="*/ 139 h 186"/>
                  <a:gd name="T84" fmla="*/ 39 w 155"/>
                  <a:gd name="T85" fmla="*/ 131 h 186"/>
                  <a:gd name="T86" fmla="*/ 39 w 155"/>
                  <a:gd name="T87" fmla="*/ 115 h 186"/>
                  <a:gd name="T88" fmla="*/ 39 w 155"/>
                  <a:gd name="T89" fmla="*/ 108 h 186"/>
                  <a:gd name="T90" fmla="*/ 23 w 155"/>
                  <a:gd name="T91" fmla="*/ 108 h 186"/>
                  <a:gd name="T92" fmla="*/ 15 w 155"/>
                  <a:gd name="T93" fmla="*/ 101 h 186"/>
                  <a:gd name="T94" fmla="*/ 8 w 155"/>
                  <a:gd name="T95" fmla="*/ 108 h 186"/>
                  <a:gd name="T96" fmla="*/ 8 w 155"/>
                  <a:gd name="T97" fmla="*/ 115 h 186"/>
                  <a:gd name="T98" fmla="*/ 15 w 155"/>
                  <a:gd name="T99" fmla="*/ 123 h 186"/>
                  <a:gd name="T100" fmla="*/ 15 w 155"/>
                  <a:gd name="T101" fmla="*/ 131 h 186"/>
                  <a:gd name="T102" fmla="*/ 8 w 155"/>
                  <a:gd name="T103" fmla="*/ 131 h 186"/>
                  <a:gd name="T104" fmla="*/ 8 w 155"/>
                  <a:gd name="T105" fmla="*/ 108 h 186"/>
                  <a:gd name="T106" fmla="*/ 0 w 155"/>
                  <a:gd name="T107" fmla="*/ 93 h 186"/>
                  <a:gd name="T108" fmla="*/ 0 w 155"/>
                  <a:gd name="T109" fmla="*/ 77 h 186"/>
                  <a:gd name="T110" fmla="*/ 8 w 155"/>
                  <a:gd name="T111" fmla="*/ 62 h 186"/>
                  <a:gd name="T112" fmla="*/ 8 w 155"/>
                  <a:gd name="T113" fmla="*/ 54 h 186"/>
                  <a:gd name="T114" fmla="*/ 8 w 155"/>
                  <a:gd name="T115" fmla="*/ 46 h 186"/>
                  <a:gd name="T116" fmla="*/ 15 w 155"/>
                  <a:gd name="T117" fmla="*/ 3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5" h="186">
                    <a:moveTo>
                      <a:pt x="15" y="31"/>
                    </a:moveTo>
                    <a:lnTo>
                      <a:pt x="23" y="23"/>
                    </a:lnTo>
                    <a:lnTo>
                      <a:pt x="23" y="8"/>
                    </a:lnTo>
                    <a:lnTo>
                      <a:pt x="39" y="8"/>
                    </a:lnTo>
                    <a:lnTo>
                      <a:pt x="46" y="0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85" y="0"/>
                    </a:lnTo>
                    <a:lnTo>
                      <a:pt x="100" y="0"/>
                    </a:lnTo>
                    <a:lnTo>
                      <a:pt x="108" y="8"/>
                    </a:lnTo>
                    <a:lnTo>
                      <a:pt x="116" y="8"/>
                    </a:lnTo>
                    <a:lnTo>
                      <a:pt x="123" y="15"/>
                    </a:lnTo>
                    <a:lnTo>
                      <a:pt x="131" y="23"/>
                    </a:lnTo>
                    <a:lnTo>
                      <a:pt x="139" y="23"/>
                    </a:lnTo>
                    <a:lnTo>
                      <a:pt x="139" y="31"/>
                    </a:lnTo>
                    <a:lnTo>
                      <a:pt x="146" y="46"/>
                    </a:lnTo>
                    <a:lnTo>
                      <a:pt x="146" y="54"/>
                    </a:lnTo>
                    <a:lnTo>
                      <a:pt x="154" y="77"/>
                    </a:lnTo>
                    <a:lnTo>
                      <a:pt x="154" y="85"/>
                    </a:lnTo>
                    <a:lnTo>
                      <a:pt x="154" y="101"/>
                    </a:lnTo>
                    <a:lnTo>
                      <a:pt x="154" y="108"/>
                    </a:lnTo>
                    <a:lnTo>
                      <a:pt x="146" y="131"/>
                    </a:lnTo>
                    <a:lnTo>
                      <a:pt x="146" y="139"/>
                    </a:lnTo>
                    <a:lnTo>
                      <a:pt x="146" y="154"/>
                    </a:lnTo>
                    <a:lnTo>
                      <a:pt x="139" y="170"/>
                    </a:lnTo>
                    <a:lnTo>
                      <a:pt x="131" y="177"/>
                    </a:lnTo>
                    <a:lnTo>
                      <a:pt x="123" y="177"/>
                    </a:lnTo>
                    <a:lnTo>
                      <a:pt x="116" y="177"/>
                    </a:lnTo>
                    <a:lnTo>
                      <a:pt x="108" y="185"/>
                    </a:lnTo>
                    <a:lnTo>
                      <a:pt x="100" y="185"/>
                    </a:lnTo>
                    <a:lnTo>
                      <a:pt x="92" y="185"/>
                    </a:lnTo>
                    <a:lnTo>
                      <a:pt x="77" y="177"/>
                    </a:lnTo>
                    <a:lnTo>
                      <a:pt x="69" y="177"/>
                    </a:lnTo>
                    <a:lnTo>
                      <a:pt x="62" y="177"/>
                    </a:lnTo>
                    <a:lnTo>
                      <a:pt x="62" y="185"/>
                    </a:lnTo>
                    <a:lnTo>
                      <a:pt x="39" y="177"/>
                    </a:lnTo>
                    <a:lnTo>
                      <a:pt x="39" y="170"/>
                    </a:lnTo>
                    <a:lnTo>
                      <a:pt x="39" y="162"/>
                    </a:lnTo>
                    <a:lnTo>
                      <a:pt x="39" y="154"/>
                    </a:lnTo>
                    <a:lnTo>
                      <a:pt x="39" y="146"/>
                    </a:lnTo>
                    <a:lnTo>
                      <a:pt x="39" y="139"/>
                    </a:lnTo>
                    <a:lnTo>
                      <a:pt x="46" y="139"/>
                    </a:lnTo>
                    <a:lnTo>
                      <a:pt x="39" y="131"/>
                    </a:lnTo>
                    <a:lnTo>
                      <a:pt x="39" y="115"/>
                    </a:lnTo>
                    <a:lnTo>
                      <a:pt x="39" y="108"/>
                    </a:lnTo>
                    <a:lnTo>
                      <a:pt x="23" y="108"/>
                    </a:lnTo>
                    <a:lnTo>
                      <a:pt x="15" y="101"/>
                    </a:lnTo>
                    <a:lnTo>
                      <a:pt x="8" y="108"/>
                    </a:lnTo>
                    <a:lnTo>
                      <a:pt x="8" y="115"/>
                    </a:lnTo>
                    <a:lnTo>
                      <a:pt x="15" y="123"/>
                    </a:lnTo>
                    <a:lnTo>
                      <a:pt x="15" y="131"/>
                    </a:lnTo>
                    <a:lnTo>
                      <a:pt x="8" y="131"/>
                    </a:lnTo>
                    <a:lnTo>
                      <a:pt x="8" y="108"/>
                    </a:lnTo>
                    <a:lnTo>
                      <a:pt x="0" y="93"/>
                    </a:lnTo>
                    <a:lnTo>
                      <a:pt x="0" y="77"/>
                    </a:lnTo>
                    <a:lnTo>
                      <a:pt x="8" y="62"/>
                    </a:lnTo>
                    <a:lnTo>
                      <a:pt x="8" y="54"/>
                    </a:lnTo>
                    <a:lnTo>
                      <a:pt x="8" y="46"/>
                    </a:lnTo>
                    <a:lnTo>
                      <a:pt x="15" y="31"/>
                    </a:lnTo>
                  </a:path>
                </a:pathLst>
              </a:custGeom>
              <a:solidFill>
                <a:srgbClr val="5F3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78659" name="Freeform 835">
              <a:extLst>
                <a:ext uri="{FF2B5EF4-FFF2-40B4-BE49-F238E27FC236}">
                  <a16:creationId xmlns:a16="http://schemas.microsoft.com/office/drawing/2014/main" id="{60CE1A40-3890-168A-2222-74A4A7ACC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" y="3363"/>
              <a:ext cx="107" cy="43"/>
            </a:xfrm>
            <a:custGeom>
              <a:avLst/>
              <a:gdLst>
                <a:gd name="T0" fmla="*/ 0 w 107"/>
                <a:gd name="T1" fmla="*/ 0 h 43"/>
                <a:gd name="T2" fmla="*/ 0 w 107"/>
                <a:gd name="T3" fmla="*/ 0 h 43"/>
                <a:gd name="T4" fmla="*/ 15 w 107"/>
                <a:gd name="T5" fmla="*/ 0 h 43"/>
                <a:gd name="T6" fmla="*/ 30 w 107"/>
                <a:gd name="T7" fmla="*/ 0 h 43"/>
                <a:gd name="T8" fmla="*/ 53 w 107"/>
                <a:gd name="T9" fmla="*/ 7 h 43"/>
                <a:gd name="T10" fmla="*/ 61 w 107"/>
                <a:gd name="T11" fmla="*/ 14 h 43"/>
                <a:gd name="T12" fmla="*/ 76 w 107"/>
                <a:gd name="T13" fmla="*/ 14 h 43"/>
                <a:gd name="T14" fmla="*/ 83 w 107"/>
                <a:gd name="T15" fmla="*/ 21 h 43"/>
                <a:gd name="T16" fmla="*/ 98 w 107"/>
                <a:gd name="T17" fmla="*/ 28 h 43"/>
                <a:gd name="T18" fmla="*/ 106 w 107"/>
                <a:gd name="T19" fmla="*/ 35 h 43"/>
                <a:gd name="T20" fmla="*/ 106 w 107"/>
                <a:gd name="T21" fmla="*/ 42 h 43"/>
                <a:gd name="T22" fmla="*/ 0 w 107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43">
                  <a:moveTo>
                    <a:pt x="0" y="0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30" y="0"/>
                  </a:lnTo>
                  <a:lnTo>
                    <a:pt x="53" y="7"/>
                  </a:lnTo>
                  <a:lnTo>
                    <a:pt x="61" y="14"/>
                  </a:lnTo>
                  <a:lnTo>
                    <a:pt x="76" y="14"/>
                  </a:lnTo>
                  <a:lnTo>
                    <a:pt x="83" y="21"/>
                  </a:lnTo>
                  <a:lnTo>
                    <a:pt x="98" y="28"/>
                  </a:lnTo>
                  <a:lnTo>
                    <a:pt x="106" y="35"/>
                  </a:lnTo>
                  <a:lnTo>
                    <a:pt x="106" y="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660" name="Freeform 836">
              <a:extLst>
                <a:ext uri="{FF2B5EF4-FFF2-40B4-BE49-F238E27FC236}">
                  <a16:creationId xmlns:a16="http://schemas.microsoft.com/office/drawing/2014/main" id="{F8F9F7E9-9CCE-AE79-B66D-6E288CAF0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" y="3363"/>
              <a:ext cx="107" cy="43"/>
            </a:xfrm>
            <a:custGeom>
              <a:avLst/>
              <a:gdLst>
                <a:gd name="T0" fmla="*/ 0 w 107"/>
                <a:gd name="T1" fmla="*/ 0 h 43"/>
                <a:gd name="T2" fmla="*/ 15 w 107"/>
                <a:gd name="T3" fmla="*/ 0 h 43"/>
                <a:gd name="T4" fmla="*/ 30 w 107"/>
                <a:gd name="T5" fmla="*/ 0 h 43"/>
                <a:gd name="T6" fmla="*/ 53 w 107"/>
                <a:gd name="T7" fmla="*/ 7 h 43"/>
                <a:gd name="T8" fmla="*/ 61 w 107"/>
                <a:gd name="T9" fmla="*/ 14 h 43"/>
                <a:gd name="T10" fmla="*/ 76 w 107"/>
                <a:gd name="T11" fmla="*/ 14 h 43"/>
                <a:gd name="T12" fmla="*/ 83 w 107"/>
                <a:gd name="T13" fmla="*/ 21 h 43"/>
                <a:gd name="T14" fmla="*/ 98 w 107"/>
                <a:gd name="T15" fmla="*/ 28 h 43"/>
                <a:gd name="T16" fmla="*/ 106 w 107"/>
                <a:gd name="T17" fmla="*/ 35 h 43"/>
                <a:gd name="T18" fmla="*/ 106 w 107"/>
                <a:gd name="T19" fmla="*/ 42 h 43"/>
                <a:gd name="T20" fmla="*/ 0 w 107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43">
                  <a:moveTo>
                    <a:pt x="0" y="0"/>
                  </a:moveTo>
                  <a:lnTo>
                    <a:pt x="15" y="0"/>
                  </a:lnTo>
                  <a:lnTo>
                    <a:pt x="30" y="0"/>
                  </a:lnTo>
                  <a:lnTo>
                    <a:pt x="53" y="7"/>
                  </a:lnTo>
                  <a:lnTo>
                    <a:pt x="61" y="14"/>
                  </a:lnTo>
                  <a:lnTo>
                    <a:pt x="76" y="14"/>
                  </a:lnTo>
                  <a:lnTo>
                    <a:pt x="83" y="21"/>
                  </a:lnTo>
                  <a:lnTo>
                    <a:pt x="98" y="28"/>
                  </a:lnTo>
                  <a:lnTo>
                    <a:pt x="106" y="35"/>
                  </a:lnTo>
                  <a:lnTo>
                    <a:pt x="106" y="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661" name="Freeform 837">
              <a:extLst>
                <a:ext uri="{FF2B5EF4-FFF2-40B4-BE49-F238E27FC236}">
                  <a16:creationId xmlns:a16="http://schemas.microsoft.com/office/drawing/2014/main" id="{0CD089FE-B00B-574F-0BC7-219CB245F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" y="3331"/>
              <a:ext cx="754" cy="115"/>
            </a:xfrm>
            <a:custGeom>
              <a:avLst/>
              <a:gdLst>
                <a:gd name="T0" fmla="*/ 8 w 754"/>
                <a:gd name="T1" fmla="*/ 84 h 115"/>
                <a:gd name="T2" fmla="*/ 32 w 754"/>
                <a:gd name="T3" fmla="*/ 46 h 115"/>
                <a:gd name="T4" fmla="*/ 48 w 754"/>
                <a:gd name="T5" fmla="*/ 30 h 115"/>
                <a:gd name="T6" fmla="*/ 63 w 754"/>
                <a:gd name="T7" fmla="*/ 23 h 115"/>
                <a:gd name="T8" fmla="*/ 87 w 754"/>
                <a:gd name="T9" fmla="*/ 8 h 115"/>
                <a:gd name="T10" fmla="*/ 95 w 754"/>
                <a:gd name="T11" fmla="*/ 0 h 115"/>
                <a:gd name="T12" fmla="*/ 159 w 754"/>
                <a:gd name="T13" fmla="*/ 30 h 115"/>
                <a:gd name="T14" fmla="*/ 175 w 754"/>
                <a:gd name="T15" fmla="*/ 46 h 115"/>
                <a:gd name="T16" fmla="*/ 183 w 754"/>
                <a:gd name="T17" fmla="*/ 61 h 115"/>
                <a:gd name="T18" fmla="*/ 198 w 754"/>
                <a:gd name="T19" fmla="*/ 76 h 115"/>
                <a:gd name="T20" fmla="*/ 206 w 754"/>
                <a:gd name="T21" fmla="*/ 84 h 115"/>
                <a:gd name="T22" fmla="*/ 246 w 754"/>
                <a:gd name="T23" fmla="*/ 61 h 115"/>
                <a:gd name="T24" fmla="*/ 262 w 754"/>
                <a:gd name="T25" fmla="*/ 53 h 115"/>
                <a:gd name="T26" fmla="*/ 286 w 754"/>
                <a:gd name="T27" fmla="*/ 46 h 115"/>
                <a:gd name="T28" fmla="*/ 310 w 754"/>
                <a:gd name="T29" fmla="*/ 30 h 115"/>
                <a:gd name="T30" fmla="*/ 333 w 754"/>
                <a:gd name="T31" fmla="*/ 38 h 115"/>
                <a:gd name="T32" fmla="*/ 365 w 754"/>
                <a:gd name="T33" fmla="*/ 46 h 115"/>
                <a:gd name="T34" fmla="*/ 389 w 754"/>
                <a:gd name="T35" fmla="*/ 53 h 115"/>
                <a:gd name="T36" fmla="*/ 389 w 754"/>
                <a:gd name="T37" fmla="*/ 61 h 115"/>
                <a:gd name="T38" fmla="*/ 413 w 754"/>
                <a:gd name="T39" fmla="*/ 61 h 115"/>
                <a:gd name="T40" fmla="*/ 436 w 754"/>
                <a:gd name="T41" fmla="*/ 84 h 115"/>
                <a:gd name="T42" fmla="*/ 443 w 754"/>
                <a:gd name="T43" fmla="*/ 99 h 115"/>
                <a:gd name="T44" fmla="*/ 467 w 754"/>
                <a:gd name="T45" fmla="*/ 106 h 115"/>
                <a:gd name="T46" fmla="*/ 547 w 754"/>
                <a:gd name="T47" fmla="*/ 68 h 115"/>
                <a:gd name="T48" fmla="*/ 658 w 754"/>
                <a:gd name="T49" fmla="*/ 46 h 115"/>
                <a:gd name="T50" fmla="*/ 697 w 754"/>
                <a:gd name="T51" fmla="*/ 61 h 115"/>
                <a:gd name="T52" fmla="*/ 745 w 754"/>
                <a:gd name="T53" fmla="*/ 84 h 115"/>
                <a:gd name="T54" fmla="*/ 753 w 754"/>
                <a:gd name="T55" fmla="*/ 114 h 115"/>
                <a:gd name="T56" fmla="*/ 0 w 754"/>
                <a:gd name="T57" fmla="*/ 114 h 115"/>
                <a:gd name="T58" fmla="*/ 8 w 754"/>
                <a:gd name="T59" fmla="*/ 8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4" h="115">
                  <a:moveTo>
                    <a:pt x="8" y="84"/>
                  </a:moveTo>
                  <a:lnTo>
                    <a:pt x="32" y="46"/>
                  </a:lnTo>
                  <a:lnTo>
                    <a:pt x="48" y="30"/>
                  </a:lnTo>
                  <a:lnTo>
                    <a:pt x="63" y="23"/>
                  </a:lnTo>
                  <a:lnTo>
                    <a:pt x="87" y="8"/>
                  </a:lnTo>
                  <a:lnTo>
                    <a:pt x="95" y="0"/>
                  </a:lnTo>
                  <a:lnTo>
                    <a:pt x="159" y="30"/>
                  </a:lnTo>
                  <a:lnTo>
                    <a:pt x="175" y="46"/>
                  </a:lnTo>
                  <a:lnTo>
                    <a:pt x="183" y="61"/>
                  </a:lnTo>
                  <a:lnTo>
                    <a:pt x="198" y="76"/>
                  </a:lnTo>
                  <a:lnTo>
                    <a:pt x="206" y="84"/>
                  </a:lnTo>
                  <a:lnTo>
                    <a:pt x="246" y="61"/>
                  </a:lnTo>
                  <a:lnTo>
                    <a:pt x="262" y="53"/>
                  </a:lnTo>
                  <a:lnTo>
                    <a:pt x="286" y="46"/>
                  </a:lnTo>
                  <a:lnTo>
                    <a:pt x="310" y="30"/>
                  </a:lnTo>
                  <a:lnTo>
                    <a:pt x="333" y="38"/>
                  </a:lnTo>
                  <a:lnTo>
                    <a:pt x="365" y="46"/>
                  </a:lnTo>
                  <a:lnTo>
                    <a:pt x="389" y="53"/>
                  </a:lnTo>
                  <a:lnTo>
                    <a:pt x="389" y="61"/>
                  </a:lnTo>
                  <a:lnTo>
                    <a:pt x="413" y="61"/>
                  </a:lnTo>
                  <a:lnTo>
                    <a:pt x="436" y="84"/>
                  </a:lnTo>
                  <a:lnTo>
                    <a:pt x="443" y="99"/>
                  </a:lnTo>
                  <a:lnTo>
                    <a:pt x="467" y="106"/>
                  </a:lnTo>
                  <a:lnTo>
                    <a:pt x="547" y="68"/>
                  </a:lnTo>
                  <a:lnTo>
                    <a:pt x="658" y="46"/>
                  </a:lnTo>
                  <a:lnTo>
                    <a:pt x="697" y="61"/>
                  </a:lnTo>
                  <a:lnTo>
                    <a:pt x="745" y="84"/>
                  </a:lnTo>
                  <a:lnTo>
                    <a:pt x="753" y="114"/>
                  </a:lnTo>
                  <a:lnTo>
                    <a:pt x="0" y="114"/>
                  </a:lnTo>
                  <a:lnTo>
                    <a:pt x="8" y="84"/>
                  </a:lnTo>
                </a:path>
              </a:pathLst>
            </a:custGeom>
            <a:solidFill>
              <a:srgbClr val="5F5F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662" name="Freeform 838">
              <a:extLst>
                <a:ext uri="{FF2B5EF4-FFF2-40B4-BE49-F238E27FC236}">
                  <a16:creationId xmlns:a16="http://schemas.microsoft.com/office/drawing/2014/main" id="{70BB5980-FA68-5D82-90B2-3F1B30EC4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" y="3331"/>
              <a:ext cx="754" cy="115"/>
            </a:xfrm>
            <a:custGeom>
              <a:avLst/>
              <a:gdLst>
                <a:gd name="T0" fmla="*/ 8 w 754"/>
                <a:gd name="T1" fmla="*/ 84 h 115"/>
                <a:gd name="T2" fmla="*/ 32 w 754"/>
                <a:gd name="T3" fmla="*/ 46 h 115"/>
                <a:gd name="T4" fmla="*/ 48 w 754"/>
                <a:gd name="T5" fmla="*/ 30 h 115"/>
                <a:gd name="T6" fmla="*/ 63 w 754"/>
                <a:gd name="T7" fmla="*/ 23 h 115"/>
                <a:gd name="T8" fmla="*/ 87 w 754"/>
                <a:gd name="T9" fmla="*/ 8 h 115"/>
                <a:gd name="T10" fmla="*/ 95 w 754"/>
                <a:gd name="T11" fmla="*/ 0 h 115"/>
                <a:gd name="T12" fmla="*/ 159 w 754"/>
                <a:gd name="T13" fmla="*/ 30 h 115"/>
                <a:gd name="T14" fmla="*/ 175 w 754"/>
                <a:gd name="T15" fmla="*/ 46 h 115"/>
                <a:gd name="T16" fmla="*/ 183 w 754"/>
                <a:gd name="T17" fmla="*/ 61 h 115"/>
                <a:gd name="T18" fmla="*/ 198 w 754"/>
                <a:gd name="T19" fmla="*/ 76 h 115"/>
                <a:gd name="T20" fmla="*/ 206 w 754"/>
                <a:gd name="T21" fmla="*/ 84 h 115"/>
                <a:gd name="T22" fmla="*/ 246 w 754"/>
                <a:gd name="T23" fmla="*/ 61 h 115"/>
                <a:gd name="T24" fmla="*/ 262 w 754"/>
                <a:gd name="T25" fmla="*/ 53 h 115"/>
                <a:gd name="T26" fmla="*/ 286 w 754"/>
                <a:gd name="T27" fmla="*/ 46 h 115"/>
                <a:gd name="T28" fmla="*/ 310 w 754"/>
                <a:gd name="T29" fmla="*/ 30 h 115"/>
                <a:gd name="T30" fmla="*/ 333 w 754"/>
                <a:gd name="T31" fmla="*/ 38 h 115"/>
                <a:gd name="T32" fmla="*/ 365 w 754"/>
                <a:gd name="T33" fmla="*/ 46 h 115"/>
                <a:gd name="T34" fmla="*/ 389 w 754"/>
                <a:gd name="T35" fmla="*/ 53 h 115"/>
                <a:gd name="T36" fmla="*/ 389 w 754"/>
                <a:gd name="T37" fmla="*/ 61 h 115"/>
                <a:gd name="T38" fmla="*/ 413 w 754"/>
                <a:gd name="T39" fmla="*/ 61 h 115"/>
                <a:gd name="T40" fmla="*/ 436 w 754"/>
                <a:gd name="T41" fmla="*/ 84 h 115"/>
                <a:gd name="T42" fmla="*/ 443 w 754"/>
                <a:gd name="T43" fmla="*/ 99 h 115"/>
                <a:gd name="T44" fmla="*/ 467 w 754"/>
                <a:gd name="T45" fmla="*/ 106 h 115"/>
                <a:gd name="T46" fmla="*/ 547 w 754"/>
                <a:gd name="T47" fmla="*/ 68 h 115"/>
                <a:gd name="T48" fmla="*/ 658 w 754"/>
                <a:gd name="T49" fmla="*/ 46 h 115"/>
                <a:gd name="T50" fmla="*/ 697 w 754"/>
                <a:gd name="T51" fmla="*/ 61 h 115"/>
                <a:gd name="T52" fmla="*/ 745 w 754"/>
                <a:gd name="T53" fmla="*/ 84 h 115"/>
                <a:gd name="T54" fmla="*/ 753 w 754"/>
                <a:gd name="T55" fmla="*/ 114 h 115"/>
                <a:gd name="T56" fmla="*/ 0 w 754"/>
                <a:gd name="T57" fmla="*/ 114 h 115"/>
                <a:gd name="T58" fmla="*/ 8 w 754"/>
                <a:gd name="T59" fmla="*/ 8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4" h="115">
                  <a:moveTo>
                    <a:pt x="8" y="84"/>
                  </a:moveTo>
                  <a:lnTo>
                    <a:pt x="32" y="46"/>
                  </a:lnTo>
                  <a:lnTo>
                    <a:pt x="48" y="30"/>
                  </a:lnTo>
                  <a:lnTo>
                    <a:pt x="63" y="23"/>
                  </a:lnTo>
                  <a:lnTo>
                    <a:pt x="87" y="8"/>
                  </a:lnTo>
                  <a:lnTo>
                    <a:pt x="95" y="0"/>
                  </a:lnTo>
                  <a:lnTo>
                    <a:pt x="159" y="30"/>
                  </a:lnTo>
                  <a:lnTo>
                    <a:pt x="175" y="46"/>
                  </a:lnTo>
                  <a:lnTo>
                    <a:pt x="183" y="61"/>
                  </a:lnTo>
                  <a:lnTo>
                    <a:pt x="198" y="76"/>
                  </a:lnTo>
                  <a:lnTo>
                    <a:pt x="206" y="84"/>
                  </a:lnTo>
                  <a:lnTo>
                    <a:pt x="246" y="61"/>
                  </a:lnTo>
                  <a:lnTo>
                    <a:pt x="262" y="53"/>
                  </a:lnTo>
                  <a:lnTo>
                    <a:pt x="286" y="46"/>
                  </a:lnTo>
                  <a:lnTo>
                    <a:pt x="310" y="30"/>
                  </a:lnTo>
                  <a:lnTo>
                    <a:pt x="333" y="38"/>
                  </a:lnTo>
                  <a:lnTo>
                    <a:pt x="365" y="46"/>
                  </a:lnTo>
                  <a:lnTo>
                    <a:pt x="389" y="53"/>
                  </a:lnTo>
                  <a:lnTo>
                    <a:pt x="389" y="61"/>
                  </a:lnTo>
                  <a:lnTo>
                    <a:pt x="413" y="61"/>
                  </a:lnTo>
                  <a:lnTo>
                    <a:pt x="436" y="84"/>
                  </a:lnTo>
                  <a:lnTo>
                    <a:pt x="443" y="99"/>
                  </a:lnTo>
                  <a:lnTo>
                    <a:pt x="467" y="106"/>
                  </a:lnTo>
                  <a:lnTo>
                    <a:pt x="547" y="68"/>
                  </a:lnTo>
                  <a:lnTo>
                    <a:pt x="658" y="46"/>
                  </a:lnTo>
                  <a:lnTo>
                    <a:pt x="697" y="61"/>
                  </a:lnTo>
                  <a:lnTo>
                    <a:pt x="745" y="84"/>
                  </a:lnTo>
                  <a:lnTo>
                    <a:pt x="753" y="114"/>
                  </a:lnTo>
                  <a:lnTo>
                    <a:pt x="0" y="114"/>
                  </a:lnTo>
                  <a:lnTo>
                    <a:pt x="8" y="84"/>
                  </a:lnTo>
                </a:path>
              </a:pathLst>
            </a:custGeom>
            <a:solidFill>
              <a:srgbClr val="5F5F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663" name="Freeform 839">
              <a:extLst>
                <a:ext uri="{FF2B5EF4-FFF2-40B4-BE49-F238E27FC236}">
                  <a16:creationId xmlns:a16="http://schemas.microsoft.com/office/drawing/2014/main" id="{5B8F3874-B3CE-84DD-362E-C7837C279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" y="3363"/>
              <a:ext cx="83" cy="67"/>
            </a:xfrm>
            <a:custGeom>
              <a:avLst/>
              <a:gdLst>
                <a:gd name="T0" fmla="*/ 0 w 83"/>
                <a:gd name="T1" fmla="*/ 0 h 67"/>
                <a:gd name="T2" fmla="*/ 37 w 83"/>
                <a:gd name="T3" fmla="*/ 15 h 67"/>
                <a:gd name="T4" fmla="*/ 52 w 83"/>
                <a:gd name="T5" fmla="*/ 15 h 67"/>
                <a:gd name="T6" fmla="*/ 60 w 83"/>
                <a:gd name="T7" fmla="*/ 22 h 67"/>
                <a:gd name="T8" fmla="*/ 67 w 83"/>
                <a:gd name="T9" fmla="*/ 29 h 67"/>
                <a:gd name="T10" fmla="*/ 75 w 83"/>
                <a:gd name="T11" fmla="*/ 37 h 67"/>
                <a:gd name="T12" fmla="*/ 82 w 83"/>
                <a:gd name="T13" fmla="*/ 44 h 67"/>
                <a:gd name="T14" fmla="*/ 82 w 83"/>
                <a:gd name="T15" fmla="*/ 51 h 67"/>
                <a:gd name="T16" fmla="*/ 82 w 83"/>
                <a:gd name="T17" fmla="*/ 66 h 67"/>
                <a:gd name="T18" fmla="*/ 75 w 83"/>
                <a:gd name="T19" fmla="*/ 51 h 67"/>
                <a:gd name="T20" fmla="*/ 67 w 83"/>
                <a:gd name="T21" fmla="*/ 44 h 67"/>
                <a:gd name="T22" fmla="*/ 67 w 83"/>
                <a:gd name="T23" fmla="*/ 37 h 67"/>
                <a:gd name="T24" fmla="*/ 60 w 83"/>
                <a:gd name="T25" fmla="*/ 29 h 67"/>
                <a:gd name="T26" fmla="*/ 52 w 83"/>
                <a:gd name="T27" fmla="*/ 29 h 67"/>
                <a:gd name="T28" fmla="*/ 37 w 83"/>
                <a:gd name="T29" fmla="*/ 22 h 67"/>
                <a:gd name="T30" fmla="*/ 30 w 83"/>
                <a:gd name="T31" fmla="*/ 15 h 67"/>
                <a:gd name="T32" fmla="*/ 15 w 83"/>
                <a:gd name="T33" fmla="*/ 7 h 67"/>
                <a:gd name="T34" fmla="*/ 0 w 83"/>
                <a:gd name="T3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67">
                  <a:moveTo>
                    <a:pt x="0" y="0"/>
                  </a:moveTo>
                  <a:lnTo>
                    <a:pt x="37" y="15"/>
                  </a:lnTo>
                  <a:lnTo>
                    <a:pt x="52" y="15"/>
                  </a:lnTo>
                  <a:lnTo>
                    <a:pt x="60" y="22"/>
                  </a:lnTo>
                  <a:lnTo>
                    <a:pt x="67" y="29"/>
                  </a:lnTo>
                  <a:lnTo>
                    <a:pt x="75" y="37"/>
                  </a:lnTo>
                  <a:lnTo>
                    <a:pt x="82" y="44"/>
                  </a:lnTo>
                  <a:lnTo>
                    <a:pt x="82" y="51"/>
                  </a:lnTo>
                  <a:lnTo>
                    <a:pt x="82" y="66"/>
                  </a:lnTo>
                  <a:lnTo>
                    <a:pt x="75" y="51"/>
                  </a:lnTo>
                  <a:lnTo>
                    <a:pt x="67" y="44"/>
                  </a:lnTo>
                  <a:lnTo>
                    <a:pt x="67" y="37"/>
                  </a:lnTo>
                  <a:lnTo>
                    <a:pt x="60" y="29"/>
                  </a:lnTo>
                  <a:lnTo>
                    <a:pt x="52" y="29"/>
                  </a:lnTo>
                  <a:lnTo>
                    <a:pt x="37" y="22"/>
                  </a:lnTo>
                  <a:lnTo>
                    <a:pt x="30" y="15"/>
                  </a:lnTo>
                  <a:lnTo>
                    <a:pt x="15" y="7"/>
                  </a:lnTo>
                  <a:lnTo>
                    <a:pt x="0" y="0"/>
                  </a:lnTo>
                </a:path>
              </a:pathLst>
            </a:cu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664" name="Freeform 840">
              <a:extLst>
                <a:ext uri="{FF2B5EF4-FFF2-40B4-BE49-F238E27FC236}">
                  <a16:creationId xmlns:a16="http://schemas.microsoft.com/office/drawing/2014/main" id="{D793B936-B33E-1042-0906-B158346E4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" y="3363"/>
              <a:ext cx="83" cy="67"/>
            </a:xfrm>
            <a:custGeom>
              <a:avLst/>
              <a:gdLst>
                <a:gd name="T0" fmla="*/ 0 w 83"/>
                <a:gd name="T1" fmla="*/ 0 h 67"/>
                <a:gd name="T2" fmla="*/ 37 w 83"/>
                <a:gd name="T3" fmla="*/ 15 h 67"/>
                <a:gd name="T4" fmla="*/ 52 w 83"/>
                <a:gd name="T5" fmla="*/ 15 h 67"/>
                <a:gd name="T6" fmla="*/ 60 w 83"/>
                <a:gd name="T7" fmla="*/ 22 h 67"/>
                <a:gd name="T8" fmla="*/ 67 w 83"/>
                <a:gd name="T9" fmla="*/ 29 h 67"/>
                <a:gd name="T10" fmla="*/ 75 w 83"/>
                <a:gd name="T11" fmla="*/ 37 h 67"/>
                <a:gd name="T12" fmla="*/ 82 w 83"/>
                <a:gd name="T13" fmla="*/ 44 h 67"/>
                <a:gd name="T14" fmla="*/ 82 w 83"/>
                <a:gd name="T15" fmla="*/ 51 h 67"/>
                <a:gd name="T16" fmla="*/ 82 w 83"/>
                <a:gd name="T17" fmla="*/ 66 h 67"/>
                <a:gd name="T18" fmla="*/ 75 w 83"/>
                <a:gd name="T19" fmla="*/ 51 h 67"/>
                <a:gd name="T20" fmla="*/ 67 w 83"/>
                <a:gd name="T21" fmla="*/ 44 h 67"/>
                <a:gd name="T22" fmla="*/ 67 w 83"/>
                <a:gd name="T23" fmla="*/ 37 h 67"/>
                <a:gd name="T24" fmla="*/ 60 w 83"/>
                <a:gd name="T25" fmla="*/ 29 h 67"/>
                <a:gd name="T26" fmla="*/ 52 w 83"/>
                <a:gd name="T27" fmla="*/ 29 h 67"/>
                <a:gd name="T28" fmla="*/ 37 w 83"/>
                <a:gd name="T29" fmla="*/ 22 h 67"/>
                <a:gd name="T30" fmla="*/ 30 w 83"/>
                <a:gd name="T31" fmla="*/ 15 h 67"/>
                <a:gd name="T32" fmla="*/ 15 w 83"/>
                <a:gd name="T33" fmla="*/ 7 h 67"/>
                <a:gd name="T34" fmla="*/ 0 w 83"/>
                <a:gd name="T3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67">
                  <a:moveTo>
                    <a:pt x="0" y="0"/>
                  </a:moveTo>
                  <a:lnTo>
                    <a:pt x="37" y="15"/>
                  </a:lnTo>
                  <a:lnTo>
                    <a:pt x="52" y="15"/>
                  </a:lnTo>
                  <a:lnTo>
                    <a:pt x="60" y="22"/>
                  </a:lnTo>
                  <a:lnTo>
                    <a:pt x="67" y="29"/>
                  </a:lnTo>
                  <a:lnTo>
                    <a:pt x="75" y="37"/>
                  </a:lnTo>
                  <a:lnTo>
                    <a:pt x="82" y="44"/>
                  </a:lnTo>
                  <a:lnTo>
                    <a:pt x="82" y="51"/>
                  </a:lnTo>
                  <a:lnTo>
                    <a:pt x="82" y="66"/>
                  </a:lnTo>
                  <a:lnTo>
                    <a:pt x="75" y="51"/>
                  </a:lnTo>
                  <a:lnTo>
                    <a:pt x="67" y="44"/>
                  </a:lnTo>
                  <a:lnTo>
                    <a:pt x="67" y="37"/>
                  </a:lnTo>
                  <a:lnTo>
                    <a:pt x="60" y="29"/>
                  </a:lnTo>
                  <a:lnTo>
                    <a:pt x="52" y="29"/>
                  </a:lnTo>
                  <a:lnTo>
                    <a:pt x="37" y="22"/>
                  </a:lnTo>
                  <a:lnTo>
                    <a:pt x="30" y="15"/>
                  </a:lnTo>
                  <a:lnTo>
                    <a:pt x="15" y="7"/>
                  </a:lnTo>
                  <a:lnTo>
                    <a:pt x="0" y="0"/>
                  </a:lnTo>
                </a:path>
              </a:pathLst>
            </a:cu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8665" name="Group 841">
            <a:extLst>
              <a:ext uri="{FF2B5EF4-FFF2-40B4-BE49-F238E27FC236}">
                <a16:creationId xmlns:a16="http://schemas.microsoft.com/office/drawing/2014/main" id="{484EF32F-9EB0-0B71-EA6A-50939EF9C63F}"/>
              </a:ext>
            </a:extLst>
          </p:cNvPr>
          <p:cNvGrpSpPr>
            <a:grpSpLocks/>
          </p:cNvGrpSpPr>
          <p:nvPr/>
        </p:nvGrpSpPr>
        <p:grpSpPr bwMode="auto">
          <a:xfrm>
            <a:off x="7732713" y="2411414"/>
            <a:ext cx="1219200" cy="955675"/>
            <a:chOff x="3914" y="1519"/>
            <a:chExt cx="768" cy="602"/>
          </a:xfrm>
        </p:grpSpPr>
        <p:sp>
          <p:nvSpPr>
            <p:cNvPr id="78666" name="Freeform 842">
              <a:extLst>
                <a:ext uri="{FF2B5EF4-FFF2-40B4-BE49-F238E27FC236}">
                  <a16:creationId xmlns:a16="http://schemas.microsoft.com/office/drawing/2014/main" id="{D5596C67-C27F-2D7E-A714-93B1B84F1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" y="1974"/>
              <a:ext cx="73" cy="41"/>
            </a:xfrm>
            <a:custGeom>
              <a:avLst/>
              <a:gdLst>
                <a:gd name="T0" fmla="*/ 0 w 73"/>
                <a:gd name="T1" fmla="*/ 0 h 41"/>
                <a:gd name="T2" fmla="*/ 16 w 73"/>
                <a:gd name="T3" fmla="*/ 0 h 41"/>
                <a:gd name="T4" fmla="*/ 32 w 73"/>
                <a:gd name="T5" fmla="*/ 0 h 41"/>
                <a:gd name="T6" fmla="*/ 40 w 73"/>
                <a:gd name="T7" fmla="*/ 0 h 41"/>
                <a:gd name="T8" fmla="*/ 48 w 73"/>
                <a:gd name="T9" fmla="*/ 0 h 41"/>
                <a:gd name="T10" fmla="*/ 56 w 73"/>
                <a:gd name="T11" fmla="*/ 8 h 41"/>
                <a:gd name="T12" fmla="*/ 64 w 73"/>
                <a:gd name="T13" fmla="*/ 8 h 41"/>
                <a:gd name="T14" fmla="*/ 72 w 73"/>
                <a:gd name="T15" fmla="*/ 16 h 41"/>
                <a:gd name="T16" fmla="*/ 72 w 73"/>
                <a:gd name="T17" fmla="*/ 24 h 41"/>
                <a:gd name="T18" fmla="*/ 64 w 73"/>
                <a:gd name="T19" fmla="*/ 24 h 41"/>
                <a:gd name="T20" fmla="*/ 56 w 73"/>
                <a:gd name="T21" fmla="*/ 24 h 41"/>
                <a:gd name="T22" fmla="*/ 40 w 73"/>
                <a:gd name="T23" fmla="*/ 24 h 41"/>
                <a:gd name="T24" fmla="*/ 32 w 73"/>
                <a:gd name="T25" fmla="*/ 24 h 41"/>
                <a:gd name="T26" fmla="*/ 24 w 73"/>
                <a:gd name="T27" fmla="*/ 32 h 41"/>
                <a:gd name="T28" fmla="*/ 16 w 73"/>
                <a:gd name="T29" fmla="*/ 32 h 41"/>
                <a:gd name="T30" fmla="*/ 0 w 73"/>
                <a:gd name="T31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41">
                  <a:moveTo>
                    <a:pt x="0" y="0"/>
                  </a:moveTo>
                  <a:lnTo>
                    <a:pt x="16" y="0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8"/>
                  </a:lnTo>
                  <a:lnTo>
                    <a:pt x="64" y="8"/>
                  </a:lnTo>
                  <a:lnTo>
                    <a:pt x="72" y="16"/>
                  </a:lnTo>
                  <a:lnTo>
                    <a:pt x="72" y="24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0" y="40"/>
                  </a:lnTo>
                </a:path>
              </a:pathLst>
            </a:custGeom>
            <a:noFill/>
            <a:ln w="12700" cap="rnd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78667" name="Group 843">
              <a:extLst>
                <a:ext uri="{FF2B5EF4-FFF2-40B4-BE49-F238E27FC236}">
                  <a16:creationId xmlns:a16="http://schemas.microsoft.com/office/drawing/2014/main" id="{95A87658-8677-915D-7EF9-1ACBC32BF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0" y="1854"/>
              <a:ext cx="607" cy="203"/>
              <a:chOff x="4010" y="1854"/>
              <a:chExt cx="607" cy="203"/>
            </a:xfrm>
          </p:grpSpPr>
          <p:sp>
            <p:nvSpPr>
              <p:cNvPr id="78668" name="Freeform 844">
                <a:extLst>
                  <a:ext uri="{FF2B5EF4-FFF2-40B4-BE49-F238E27FC236}">
                    <a16:creationId xmlns:a16="http://schemas.microsoft.com/office/drawing/2014/main" id="{5721BE9C-B78A-002B-BC0E-7CF4C521A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0" y="1958"/>
                <a:ext cx="602" cy="99"/>
              </a:xfrm>
              <a:custGeom>
                <a:avLst/>
                <a:gdLst>
                  <a:gd name="T0" fmla="*/ 601 w 602"/>
                  <a:gd name="T1" fmla="*/ 8 h 99"/>
                  <a:gd name="T2" fmla="*/ 601 w 602"/>
                  <a:gd name="T3" fmla="*/ 45 h 99"/>
                  <a:gd name="T4" fmla="*/ 111 w 602"/>
                  <a:gd name="T5" fmla="*/ 98 h 99"/>
                  <a:gd name="T6" fmla="*/ 0 w 602"/>
                  <a:gd name="T7" fmla="*/ 38 h 99"/>
                  <a:gd name="T8" fmla="*/ 0 w 602"/>
                  <a:gd name="T9" fmla="*/ 0 h 99"/>
                  <a:gd name="T10" fmla="*/ 119 w 602"/>
                  <a:gd name="T11" fmla="*/ 53 h 99"/>
                  <a:gd name="T12" fmla="*/ 601 w 602"/>
                  <a:gd name="T13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2" h="99">
                    <a:moveTo>
                      <a:pt x="601" y="8"/>
                    </a:moveTo>
                    <a:lnTo>
                      <a:pt x="601" y="45"/>
                    </a:lnTo>
                    <a:lnTo>
                      <a:pt x="111" y="98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19" y="53"/>
                    </a:lnTo>
                    <a:lnTo>
                      <a:pt x="601" y="8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69" name="Freeform 845">
                <a:extLst>
                  <a:ext uri="{FF2B5EF4-FFF2-40B4-BE49-F238E27FC236}">
                    <a16:creationId xmlns:a16="http://schemas.microsoft.com/office/drawing/2014/main" id="{69C0A68C-0ADC-BD9A-E992-1AA7B54E5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0" y="1958"/>
                <a:ext cx="602" cy="99"/>
              </a:xfrm>
              <a:custGeom>
                <a:avLst/>
                <a:gdLst>
                  <a:gd name="T0" fmla="*/ 601 w 602"/>
                  <a:gd name="T1" fmla="*/ 8 h 99"/>
                  <a:gd name="T2" fmla="*/ 601 w 602"/>
                  <a:gd name="T3" fmla="*/ 45 h 99"/>
                  <a:gd name="T4" fmla="*/ 111 w 602"/>
                  <a:gd name="T5" fmla="*/ 98 h 99"/>
                  <a:gd name="T6" fmla="*/ 0 w 602"/>
                  <a:gd name="T7" fmla="*/ 38 h 99"/>
                  <a:gd name="T8" fmla="*/ 0 w 602"/>
                  <a:gd name="T9" fmla="*/ 0 h 99"/>
                  <a:gd name="T10" fmla="*/ 119 w 602"/>
                  <a:gd name="T11" fmla="*/ 53 h 99"/>
                  <a:gd name="T12" fmla="*/ 601 w 602"/>
                  <a:gd name="T13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2" h="99">
                    <a:moveTo>
                      <a:pt x="601" y="8"/>
                    </a:moveTo>
                    <a:lnTo>
                      <a:pt x="601" y="45"/>
                    </a:lnTo>
                    <a:lnTo>
                      <a:pt x="111" y="98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19" y="53"/>
                    </a:lnTo>
                    <a:lnTo>
                      <a:pt x="601" y="8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70" name="Freeform 846">
                <a:extLst>
                  <a:ext uri="{FF2B5EF4-FFF2-40B4-BE49-F238E27FC236}">
                    <a16:creationId xmlns:a16="http://schemas.microsoft.com/office/drawing/2014/main" id="{95F527AA-9C91-205E-BC6B-4288A5507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1854"/>
                <a:ext cx="482" cy="155"/>
              </a:xfrm>
              <a:custGeom>
                <a:avLst/>
                <a:gdLst>
                  <a:gd name="T0" fmla="*/ 481 w 482"/>
                  <a:gd name="T1" fmla="*/ 0 h 155"/>
                  <a:gd name="T2" fmla="*/ 0 w 482"/>
                  <a:gd name="T3" fmla="*/ 31 h 155"/>
                  <a:gd name="T4" fmla="*/ 0 w 482"/>
                  <a:gd name="T5" fmla="*/ 154 h 155"/>
                  <a:gd name="T6" fmla="*/ 481 w 482"/>
                  <a:gd name="T7" fmla="*/ 108 h 155"/>
                  <a:gd name="T8" fmla="*/ 481 w 482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155">
                    <a:moveTo>
                      <a:pt x="481" y="0"/>
                    </a:moveTo>
                    <a:lnTo>
                      <a:pt x="0" y="31"/>
                    </a:lnTo>
                    <a:lnTo>
                      <a:pt x="0" y="154"/>
                    </a:lnTo>
                    <a:lnTo>
                      <a:pt x="481" y="108"/>
                    </a:lnTo>
                    <a:lnTo>
                      <a:pt x="481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71" name="Freeform 847">
                <a:extLst>
                  <a:ext uri="{FF2B5EF4-FFF2-40B4-BE49-F238E27FC236}">
                    <a16:creationId xmlns:a16="http://schemas.microsoft.com/office/drawing/2014/main" id="{396EA103-60EE-B6B3-E148-399F4CB31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1854"/>
                <a:ext cx="482" cy="155"/>
              </a:xfrm>
              <a:custGeom>
                <a:avLst/>
                <a:gdLst>
                  <a:gd name="T0" fmla="*/ 481 w 482"/>
                  <a:gd name="T1" fmla="*/ 0 h 155"/>
                  <a:gd name="T2" fmla="*/ 0 w 482"/>
                  <a:gd name="T3" fmla="*/ 31 h 155"/>
                  <a:gd name="T4" fmla="*/ 0 w 482"/>
                  <a:gd name="T5" fmla="*/ 154 h 155"/>
                  <a:gd name="T6" fmla="*/ 481 w 482"/>
                  <a:gd name="T7" fmla="*/ 108 h 155"/>
                  <a:gd name="T8" fmla="*/ 481 w 482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155">
                    <a:moveTo>
                      <a:pt x="481" y="0"/>
                    </a:moveTo>
                    <a:lnTo>
                      <a:pt x="0" y="31"/>
                    </a:lnTo>
                    <a:lnTo>
                      <a:pt x="0" y="154"/>
                    </a:lnTo>
                    <a:lnTo>
                      <a:pt x="481" y="108"/>
                    </a:lnTo>
                    <a:lnTo>
                      <a:pt x="481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672" name="Group 848">
                <a:extLst>
                  <a:ext uri="{FF2B5EF4-FFF2-40B4-BE49-F238E27FC236}">
                    <a16:creationId xmlns:a16="http://schemas.microsoft.com/office/drawing/2014/main" id="{49185582-6C36-9C04-3D03-8E637C31CD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0" y="1878"/>
                <a:ext cx="487" cy="64"/>
                <a:chOff x="4130" y="1878"/>
                <a:chExt cx="487" cy="64"/>
              </a:xfrm>
            </p:grpSpPr>
            <p:sp>
              <p:nvSpPr>
                <p:cNvPr id="78673" name="Line 849">
                  <a:extLst>
                    <a:ext uri="{FF2B5EF4-FFF2-40B4-BE49-F238E27FC236}">
                      <a16:creationId xmlns:a16="http://schemas.microsoft.com/office/drawing/2014/main" id="{DCD7C9EF-14BF-B375-C648-6EE6A58D85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30" y="1878"/>
                  <a:ext cx="487" cy="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8674" name="Line 850">
                  <a:extLst>
                    <a:ext uri="{FF2B5EF4-FFF2-40B4-BE49-F238E27FC236}">
                      <a16:creationId xmlns:a16="http://schemas.microsoft.com/office/drawing/2014/main" id="{505E838E-4E9E-20F6-E8F2-1F8D6F9EEB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54" y="1910"/>
                  <a:ext cx="104" cy="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8675" name="Line 851">
                  <a:extLst>
                    <a:ext uri="{FF2B5EF4-FFF2-40B4-BE49-F238E27FC236}">
                      <a16:creationId xmlns:a16="http://schemas.microsoft.com/office/drawing/2014/main" id="{B98DA828-2A01-3E3C-8913-862B1A6B57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4" y="1902"/>
                  <a:ext cx="104" cy="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8676" name="Line 852">
                  <a:extLst>
                    <a:ext uri="{FF2B5EF4-FFF2-40B4-BE49-F238E27FC236}">
                      <a16:creationId xmlns:a16="http://schemas.microsoft.com/office/drawing/2014/main" id="{1E78C9D9-F5B1-1EA1-725F-7C1E285D4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30" y="1902"/>
                  <a:ext cx="487" cy="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78677" name="Group 853">
              <a:extLst>
                <a:ext uri="{FF2B5EF4-FFF2-40B4-BE49-F238E27FC236}">
                  <a16:creationId xmlns:a16="http://schemas.microsoft.com/office/drawing/2014/main" id="{39319025-E619-82B1-2F49-19ADDB3390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0" y="1830"/>
              <a:ext cx="602" cy="51"/>
              <a:chOff x="4010" y="1830"/>
              <a:chExt cx="602" cy="51"/>
            </a:xfrm>
          </p:grpSpPr>
          <p:sp>
            <p:nvSpPr>
              <p:cNvPr id="78678" name="Freeform 854">
                <a:extLst>
                  <a:ext uri="{FF2B5EF4-FFF2-40B4-BE49-F238E27FC236}">
                    <a16:creationId xmlns:a16="http://schemas.microsoft.com/office/drawing/2014/main" id="{75202C6B-0C54-DB0D-54D8-05209A146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0" y="1830"/>
                <a:ext cx="602" cy="51"/>
              </a:xfrm>
              <a:custGeom>
                <a:avLst/>
                <a:gdLst>
                  <a:gd name="T0" fmla="*/ 601 w 602"/>
                  <a:gd name="T1" fmla="*/ 21 h 51"/>
                  <a:gd name="T2" fmla="*/ 119 w 602"/>
                  <a:gd name="T3" fmla="*/ 50 h 51"/>
                  <a:gd name="T4" fmla="*/ 0 w 602"/>
                  <a:gd name="T5" fmla="*/ 21 h 51"/>
                  <a:gd name="T6" fmla="*/ 40 w 602"/>
                  <a:gd name="T7" fmla="*/ 21 h 51"/>
                  <a:gd name="T8" fmla="*/ 420 w 602"/>
                  <a:gd name="T9" fmla="*/ 0 h 51"/>
                  <a:gd name="T10" fmla="*/ 601 w 602"/>
                  <a:gd name="T11" fmla="*/ 2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2" h="51">
                    <a:moveTo>
                      <a:pt x="601" y="21"/>
                    </a:moveTo>
                    <a:lnTo>
                      <a:pt x="119" y="50"/>
                    </a:lnTo>
                    <a:lnTo>
                      <a:pt x="0" y="21"/>
                    </a:lnTo>
                    <a:lnTo>
                      <a:pt x="40" y="21"/>
                    </a:lnTo>
                    <a:lnTo>
                      <a:pt x="420" y="0"/>
                    </a:lnTo>
                    <a:lnTo>
                      <a:pt x="601" y="21"/>
                    </a:lnTo>
                  </a:path>
                </a:pathLst>
              </a:custGeom>
              <a:solidFill>
                <a:srgbClr val="DFDFD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79" name="Freeform 855">
                <a:extLst>
                  <a:ext uri="{FF2B5EF4-FFF2-40B4-BE49-F238E27FC236}">
                    <a16:creationId xmlns:a16="http://schemas.microsoft.com/office/drawing/2014/main" id="{0AF8EAA1-CA7C-828C-BB77-6432AF7BD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0" y="1830"/>
                <a:ext cx="602" cy="51"/>
              </a:xfrm>
              <a:custGeom>
                <a:avLst/>
                <a:gdLst>
                  <a:gd name="T0" fmla="*/ 601 w 602"/>
                  <a:gd name="T1" fmla="*/ 21 h 51"/>
                  <a:gd name="T2" fmla="*/ 119 w 602"/>
                  <a:gd name="T3" fmla="*/ 50 h 51"/>
                  <a:gd name="T4" fmla="*/ 0 w 602"/>
                  <a:gd name="T5" fmla="*/ 21 h 51"/>
                  <a:gd name="T6" fmla="*/ 40 w 602"/>
                  <a:gd name="T7" fmla="*/ 21 h 51"/>
                  <a:gd name="T8" fmla="*/ 420 w 602"/>
                  <a:gd name="T9" fmla="*/ 0 h 51"/>
                  <a:gd name="T10" fmla="*/ 601 w 602"/>
                  <a:gd name="T11" fmla="*/ 2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2" h="51">
                    <a:moveTo>
                      <a:pt x="601" y="21"/>
                    </a:moveTo>
                    <a:lnTo>
                      <a:pt x="119" y="50"/>
                    </a:lnTo>
                    <a:lnTo>
                      <a:pt x="0" y="21"/>
                    </a:lnTo>
                    <a:lnTo>
                      <a:pt x="40" y="21"/>
                    </a:lnTo>
                    <a:lnTo>
                      <a:pt x="420" y="0"/>
                    </a:lnTo>
                    <a:lnTo>
                      <a:pt x="601" y="21"/>
                    </a:lnTo>
                  </a:path>
                </a:pathLst>
              </a:custGeom>
              <a:solidFill>
                <a:srgbClr val="DFDFD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80" name="Freeform 856">
                <a:extLst>
                  <a:ext uri="{FF2B5EF4-FFF2-40B4-BE49-F238E27FC236}">
                    <a16:creationId xmlns:a16="http://schemas.microsoft.com/office/drawing/2014/main" id="{B82D108F-9D66-4AD0-D755-ED63813EE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1846"/>
                <a:ext cx="443" cy="27"/>
              </a:xfrm>
              <a:custGeom>
                <a:avLst/>
                <a:gdLst>
                  <a:gd name="T0" fmla="*/ 403 w 443"/>
                  <a:gd name="T1" fmla="*/ 0 h 27"/>
                  <a:gd name="T2" fmla="*/ 442 w 443"/>
                  <a:gd name="T3" fmla="*/ 13 h 27"/>
                  <a:gd name="T4" fmla="*/ 87 w 443"/>
                  <a:gd name="T5" fmla="*/ 26 h 27"/>
                  <a:gd name="T6" fmla="*/ 24 w 443"/>
                  <a:gd name="T7" fmla="*/ 13 h 27"/>
                  <a:gd name="T8" fmla="*/ 32 w 443"/>
                  <a:gd name="T9" fmla="*/ 13 h 27"/>
                  <a:gd name="T10" fmla="*/ 0 w 443"/>
                  <a:gd name="T11" fmla="*/ 7 h 27"/>
                  <a:gd name="T12" fmla="*/ 16 w 443"/>
                  <a:gd name="T13" fmla="*/ 7 h 27"/>
                  <a:gd name="T14" fmla="*/ 403 w 443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3" h="27">
                    <a:moveTo>
                      <a:pt x="403" y="0"/>
                    </a:moveTo>
                    <a:lnTo>
                      <a:pt x="442" y="13"/>
                    </a:lnTo>
                    <a:lnTo>
                      <a:pt x="87" y="26"/>
                    </a:lnTo>
                    <a:lnTo>
                      <a:pt x="24" y="13"/>
                    </a:lnTo>
                    <a:lnTo>
                      <a:pt x="32" y="13"/>
                    </a:lnTo>
                    <a:lnTo>
                      <a:pt x="0" y="7"/>
                    </a:lnTo>
                    <a:lnTo>
                      <a:pt x="16" y="7"/>
                    </a:lnTo>
                    <a:lnTo>
                      <a:pt x="403" y="0"/>
                    </a:lnTo>
                  </a:path>
                </a:pathLst>
              </a:custGeom>
              <a:solidFill>
                <a:srgbClr val="5F5F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681" name="Freeform 857">
                <a:extLst>
                  <a:ext uri="{FF2B5EF4-FFF2-40B4-BE49-F238E27FC236}">
                    <a16:creationId xmlns:a16="http://schemas.microsoft.com/office/drawing/2014/main" id="{B90D8839-C122-FA21-C06A-A696765F2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1846"/>
                <a:ext cx="443" cy="27"/>
              </a:xfrm>
              <a:custGeom>
                <a:avLst/>
                <a:gdLst>
                  <a:gd name="T0" fmla="*/ 403 w 443"/>
                  <a:gd name="T1" fmla="*/ 0 h 27"/>
                  <a:gd name="T2" fmla="*/ 442 w 443"/>
                  <a:gd name="T3" fmla="*/ 13 h 27"/>
                  <a:gd name="T4" fmla="*/ 87 w 443"/>
                  <a:gd name="T5" fmla="*/ 26 h 27"/>
                  <a:gd name="T6" fmla="*/ 24 w 443"/>
                  <a:gd name="T7" fmla="*/ 13 h 27"/>
                  <a:gd name="T8" fmla="*/ 32 w 443"/>
                  <a:gd name="T9" fmla="*/ 13 h 27"/>
                  <a:gd name="T10" fmla="*/ 0 w 443"/>
                  <a:gd name="T11" fmla="*/ 7 h 27"/>
                  <a:gd name="T12" fmla="*/ 16 w 443"/>
                  <a:gd name="T13" fmla="*/ 7 h 27"/>
                  <a:gd name="T14" fmla="*/ 403 w 443"/>
                  <a:gd name="T1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3" h="27">
                    <a:moveTo>
                      <a:pt x="403" y="0"/>
                    </a:moveTo>
                    <a:lnTo>
                      <a:pt x="442" y="13"/>
                    </a:lnTo>
                    <a:lnTo>
                      <a:pt x="87" y="26"/>
                    </a:lnTo>
                    <a:lnTo>
                      <a:pt x="24" y="13"/>
                    </a:lnTo>
                    <a:lnTo>
                      <a:pt x="32" y="13"/>
                    </a:lnTo>
                    <a:lnTo>
                      <a:pt x="0" y="7"/>
                    </a:lnTo>
                    <a:lnTo>
                      <a:pt x="16" y="7"/>
                    </a:lnTo>
                    <a:lnTo>
                      <a:pt x="403" y="0"/>
                    </a:lnTo>
                  </a:path>
                </a:pathLst>
              </a:custGeom>
              <a:solidFill>
                <a:srgbClr val="5F5F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8682" name="Group 858">
              <a:extLst>
                <a:ext uri="{FF2B5EF4-FFF2-40B4-BE49-F238E27FC236}">
                  <a16:creationId xmlns:a16="http://schemas.microsoft.com/office/drawing/2014/main" id="{97FA7FA2-24A5-845E-2ACB-047882518C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0" y="1527"/>
              <a:ext cx="107" cy="338"/>
              <a:chOff x="4010" y="1527"/>
              <a:chExt cx="107" cy="338"/>
            </a:xfrm>
          </p:grpSpPr>
          <p:grpSp>
            <p:nvGrpSpPr>
              <p:cNvPr id="78683" name="Group 859">
                <a:extLst>
                  <a:ext uri="{FF2B5EF4-FFF2-40B4-BE49-F238E27FC236}">
                    <a16:creationId xmlns:a16="http://schemas.microsoft.com/office/drawing/2014/main" id="{2F7403F0-B2B8-78A6-F02B-6D12F17A17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10" y="1566"/>
                <a:ext cx="72" cy="291"/>
                <a:chOff x="4010" y="1566"/>
                <a:chExt cx="72" cy="291"/>
              </a:xfrm>
            </p:grpSpPr>
            <p:sp>
              <p:nvSpPr>
                <p:cNvPr id="78684" name="Freeform 860">
                  <a:extLst>
                    <a:ext uri="{FF2B5EF4-FFF2-40B4-BE49-F238E27FC236}">
                      <a16:creationId xmlns:a16="http://schemas.microsoft.com/office/drawing/2014/main" id="{AADF804D-CE33-48D4-E455-8DF5E60954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0" y="1566"/>
                  <a:ext cx="67" cy="291"/>
                </a:xfrm>
                <a:custGeom>
                  <a:avLst/>
                  <a:gdLst>
                    <a:gd name="T0" fmla="*/ 59 w 67"/>
                    <a:gd name="T1" fmla="*/ 0 h 291"/>
                    <a:gd name="T2" fmla="*/ 0 w 67"/>
                    <a:gd name="T3" fmla="*/ 24 h 291"/>
                    <a:gd name="T4" fmla="*/ 7 w 67"/>
                    <a:gd name="T5" fmla="*/ 141 h 291"/>
                    <a:gd name="T6" fmla="*/ 15 w 67"/>
                    <a:gd name="T7" fmla="*/ 274 h 291"/>
                    <a:gd name="T8" fmla="*/ 66 w 67"/>
                    <a:gd name="T9" fmla="*/ 290 h 291"/>
                    <a:gd name="T10" fmla="*/ 59 w 67"/>
                    <a:gd name="T11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" h="291">
                      <a:moveTo>
                        <a:pt x="59" y="0"/>
                      </a:moveTo>
                      <a:lnTo>
                        <a:pt x="0" y="24"/>
                      </a:lnTo>
                      <a:lnTo>
                        <a:pt x="7" y="141"/>
                      </a:lnTo>
                      <a:lnTo>
                        <a:pt x="15" y="274"/>
                      </a:lnTo>
                      <a:lnTo>
                        <a:pt x="66" y="290"/>
                      </a:lnTo>
                      <a:lnTo>
                        <a:pt x="59" y="0"/>
                      </a:lnTo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685" name="Freeform 861">
                  <a:extLst>
                    <a:ext uri="{FF2B5EF4-FFF2-40B4-BE49-F238E27FC236}">
                      <a16:creationId xmlns:a16="http://schemas.microsoft.com/office/drawing/2014/main" id="{A86D3A0D-1A5A-C8C6-E018-70EA30D4B1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0" y="1566"/>
                  <a:ext cx="67" cy="291"/>
                </a:xfrm>
                <a:custGeom>
                  <a:avLst/>
                  <a:gdLst>
                    <a:gd name="T0" fmla="*/ 59 w 67"/>
                    <a:gd name="T1" fmla="*/ 0 h 291"/>
                    <a:gd name="T2" fmla="*/ 0 w 67"/>
                    <a:gd name="T3" fmla="*/ 24 h 291"/>
                    <a:gd name="T4" fmla="*/ 7 w 67"/>
                    <a:gd name="T5" fmla="*/ 141 h 291"/>
                    <a:gd name="T6" fmla="*/ 15 w 67"/>
                    <a:gd name="T7" fmla="*/ 274 h 291"/>
                    <a:gd name="T8" fmla="*/ 66 w 67"/>
                    <a:gd name="T9" fmla="*/ 290 h 291"/>
                    <a:gd name="T10" fmla="*/ 59 w 67"/>
                    <a:gd name="T11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" h="291">
                      <a:moveTo>
                        <a:pt x="59" y="0"/>
                      </a:moveTo>
                      <a:lnTo>
                        <a:pt x="0" y="24"/>
                      </a:lnTo>
                      <a:lnTo>
                        <a:pt x="7" y="141"/>
                      </a:lnTo>
                      <a:lnTo>
                        <a:pt x="15" y="274"/>
                      </a:lnTo>
                      <a:lnTo>
                        <a:pt x="66" y="290"/>
                      </a:lnTo>
                      <a:lnTo>
                        <a:pt x="59" y="0"/>
                      </a:lnTo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78686" name="Group 862">
                  <a:extLst>
                    <a:ext uri="{FF2B5EF4-FFF2-40B4-BE49-F238E27FC236}">
                      <a16:creationId xmlns:a16="http://schemas.microsoft.com/office/drawing/2014/main" id="{7EFDDE93-517A-4D7E-EBEE-C32676505D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10" y="1582"/>
                  <a:ext cx="72" cy="240"/>
                  <a:chOff x="4010" y="1582"/>
                  <a:chExt cx="72" cy="240"/>
                </a:xfrm>
              </p:grpSpPr>
              <p:grpSp>
                <p:nvGrpSpPr>
                  <p:cNvPr id="78687" name="Group 863">
                    <a:extLst>
                      <a:ext uri="{FF2B5EF4-FFF2-40B4-BE49-F238E27FC236}">
                        <a16:creationId xmlns:a16="http://schemas.microsoft.com/office/drawing/2014/main" id="{48E4FBC7-5CE1-0F2C-172E-DD79AF2551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10" y="1582"/>
                    <a:ext cx="72" cy="240"/>
                    <a:chOff x="4010" y="1582"/>
                    <a:chExt cx="72" cy="240"/>
                  </a:xfrm>
                </p:grpSpPr>
                <p:grpSp>
                  <p:nvGrpSpPr>
                    <p:cNvPr id="78688" name="Group 864">
                      <a:extLst>
                        <a:ext uri="{FF2B5EF4-FFF2-40B4-BE49-F238E27FC236}">
                          <a16:creationId xmlns:a16="http://schemas.microsoft.com/office/drawing/2014/main" id="{7ECE239C-C626-611A-484F-88EB53541A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10" y="1582"/>
                      <a:ext cx="72" cy="144"/>
                      <a:chOff x="4010" y="1582"/>
                      <a:chExt cx="72" cy="144"/>
                    </a:xfrm>
                  </p:grpSpPr>
                  <p:grpSp>
                    <p:nvGrpSpPr>
                      <p:cNvPr id="78689" name="Group 865">
                        <a:extLst>
                          <a:ext uri="{FF2B5EF4-FFF2-40B4-BE49-F238E27FC236}">
                            <a16:creationId xmlns:a16="http://schemas.microsoft.com/office/drawing/2014/main" id="{00A05C43-A9DF-BEB8-F35C-C5C5EC4FC9D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010" y="1582"/>
                        <a:ext cx="64" cy="80"/>
                        <a:chOff x="4010" y="1582"/>
                        <a:chExt cx="64" cy="80"/>
                      </a:xfrm>
                    </p:grpSpPr>
                    <p:sp>
                      <p:nvSpPr>
                        <p:cNvPr id="78690" name="Line 866">
                          <a:extLst>
                            <a:ext uri="{FF2B5EF4-FFF2-40B4-BE49-F238E27FC236}">
                              <a16:creationId xmlns:a16="http://schemas.microsoft.com/office/drawing/2014/main" id="{1D04D2E3-BD65-D14B-4D07-74A061B41B4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4010" y="1582"/>
                          <a:ext cx="64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7F7F7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691" name="Line 867">
                          <a:extLst>
                            <a:ext uri="{FF2B5EF4-FFF2-40B4-BE49-F238E27FC236}">
                              <a16:creationId xmlns:a16="http://schemas.microsoft.com/office/drawing/2014/main" id="{F98E1367-8153-3A33-8EE6-343F1846A78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4010" y="1590"/>
                          <a:ext cx="64" cy="24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7F7F7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692" name="Line 868">
                          <a:extLst>
                            <a:ext uri="{FF2B5EF4-FFF2-40B4-BE49-F238E27FC236}">
                              <a16:creationId xmlns:a16="http://schemas.microsoft.com/office/drawing/2014/main" id="{8D5EFAAD-CAA8-09E4-7A32-73483F36D84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4010" y="1606"/>
                          <a:ext cx="64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7F7F7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693" name="Line 869">
                          <a:extLst>
                            <a:ext uri="{FF2B5EF4-FFF2-40B4-BE49-F238E27FC236}">
                              <a16:creationId xmlns:a16="http://schemas.microsoft.com/office/drawing/2014/main" id="{35E38925-6A2D-D492-6CAE-D5AFFF8971B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4010" y="1614"/>
                          <a:ext cx="64" cy="24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7F7F7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694" name="Line 870">
                          <a:extLst>
                            <a:ext uri="{FF2B5EF4-FFF2-40B4-BE49-F238E27FC236}">
                              <a16:creationId xmlns:a16="http://schemas.microsoft.com/office/drawing/2014/main" id="{4D603B9D-52CE-CC62-92F6-A1EB1E37C6E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4018" y="1630"/>
                          <a:ext cx="56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7F7F7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695" name="Line 871">
                          <a:extLst>
                            <a:ext uri="{FF2B5EF4-FFF2-40B4-BE49-F238E27FC236}">
                              <a16:creationId xmlns:a16="http://schemas.microsoft.com/office/drawing/2014/main" id="{99E1FD8E-436E-4534-BFF8-9D4DA422483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4018" y="1646"/>
                          <a:ext cx="56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7F7F7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sp>
                    <p:nvSpPr>
                      <p:cNvPr id="78696" name="Line 872">
                        <a:extLst>
                          <a:ext uri="{FF2B5EF4-FFF2-40B4-BE49-F238E27FC236}">
                            <a16:creationId xmlns:a16="http://schemas.microsoft.com/office/drawing/2014/main" id="{9BB77698-B495-71FB-EEDD-2B41306AD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018" y="1670"/>
                        <a:ext cx="64" cy="8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697" name="Line 873">
                        <a:extLst>
                          <a:ext uri="{FF2B5EF4-FFF2-40B4-BE49-F238E27FC236}">
                            <a16:creationId xmlns:a16="http://schemas.microsoft.com/office/drawing/2014/main" id="{7B3CF311-BF21-AE25-B1C6-B7E0D8E8FB7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018" y="1678"/>
                        <a:ext cx="64" cy="16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698" name="Line 874">
                        <a:extLst>
                          <a:ext uri="{FF2B5EF4-FFF2-40B4-BE49-F238E27FC236}">
                            <a16:creationId xmlns:a16="http://schemas.microsoft.com/office/drawing/2014/main" id="{1C5F6F58-17A3-4ED2-A518-3A4E612C952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018" y="1694"/>
                        <a:ext cx="64" cy="8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699" name="Line 875">
                        <a:extLst>
                          <a:ext uri="{FF2B5EF4-FFF2-40B4-BE49-F238E27FC236}">
                            <a16:creationId xmlns:a16="http://schemas.microsoft.com/office/drawing/2014/main" id="{C0E41D0A-2F4F-EF2E-1B93-7BB6A4C8F4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018" y="1710"/>
                        <a:ext cx="6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700" name="Line 876">
                        <a:extLst>
                          <a:ext uri="{FF2B5EF4-FFF2-40B4-BE49-F238E27FC236}">
                            <a16:creationId xmlns:a16="http://schemas.microsoft.com/office/drawing/2014/main" id="{7BA159A4-31B2-A235-8783-4B19B4F5969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018" y="1718"/>
                        <a:ext cx="64" cy="8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</p:grpSp>
                <p:grpSp>
                  <p:nvGrpSpPr>
                    <p:cNvPr id="78701" name="Group 877">
                      <a:extLst>
                        <a:ext uri="{FF2B5EF4-FFF2-40B4-BE49-F238E27FC236}">
                          <a16:creationId xmlns:a16="http://schemas.microsoft.com/office/drawing/2014/main" id="{C32A03C1-F406-A932-3D91-1DEBD66DC6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18" y="1734"/>
                      <a:ext cx="64" cy="88"/>
                      <a:chOff x="4018" y="1734"/>
                      <a:chExt cx="64" cy="88"/>
                    </a:xfrm>
                  </p:grpSpPr>
                  <p:sp>
                    <p:nvSpPr>
                      <p:cNvPr id="78702" name="Line 878">
                        <a:extLst>
                          <a:ext uri="{FF2B5EF4-FFF2-40B4-BE49-F238E27FC236}">
                            <a16:creationId xmlns:a16="http://schemas.microsoft.com/office/drawing/2014/main" id="{7A65FC63-AC2C-20DD-243D-320ED3B3062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018" y="1734"/>
                        <a:ext cx="6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703" name="Line 879">
                        <a:extLst>
                          <a:ext uri="{FF2B5EF4-FFF2-40B4-BE49-F238E27FC236}">
                            <a16:creationId xmlns:a16="http://schemas.microsoft.com/office/drawing/2014/main" id="{A627D8F6-38D4-FA4C-4C67-9CD93BD23B3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018" y="1750"/>
                        <a:ext cx="6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704" name="Line 880">
                        <a:extLst>
                          <a:ext uri="{FF2B5EF4-FFF2-40B4-BE49-F238E27FC236}">
                            <a16:creationId xmlns:a16="http://schemas.microsoft.com/office/drawing/2014/main" id="{6942A6D7-1B66-350F-7484-F3EB8DF366B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018" y="1758"/>
                        <a:ext cx="6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705" name="Line 881">
                        <a:extLst>
                          <a:ext uri="{FF2B5EF4-FFF2-40B4-BE49-F238E27FC236}">
                            <a16:creationId xmlns:a16="http://schemas.microsoft.com/office/drawing/2014/main" id="{A0BF4490-3F89-9244-E102-19CD99A1BB5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018" y="1774"/>
                        <a:ext cx="6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706" name="Line 882">
                        <a:extLst>
                          <a:ext uri="{FF2B5EF4-FFF2-40B4-BE49-F238E27FC236}">
                            <a16:creationId xmlns:a16="http://schemas.microsoft.com/office/drawing/2014/main" id="{E0322AB9-3EF4-FEF1-B2CC-9759C739276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026" y="1782"/>
                        <a:ext cx="56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707" name="Line 883">
                        <a:extLst>
                          <a:ext uri="{FF2B5EF4-FFF2-40B4-BE49-F238E27FC236}">
                            <a16:creationId xmlns:a16="http://schemas.microsoft.com/office/drawing/2014/main" id="{2584C944-DE98-1F9F-331F-8FF9329396E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026" y="1798"/>
                        <a:ext cx="56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708" name="Line 884">
                        <a:extLst>
                          <a:ext uri="{FF2B5EF4-FFF2-40B4-BE49-F238E27FC236}">
                            <a16:creationId xmlns:a16="http://schemas.microsoft.com/office/drawing/2014/main" id="{019CE33F-39DD-5137-8E8F-9A94840CF0E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4026" y="1806"/>
                        <a:ext cx="56" cy="8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8709" name="Line 885">
                        <a:extLst>
                          <a:ext uri="{FF2B5EF4-FFF2-40B4-BE49-F238E27FC236}">
                            <a16:creationId xmlns:a16="http://schemas.microsoft.com/office/drawing/2014/main" id="{51F6F8D2-74E8-B7D5-29BE-A3C7970A431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4026" y="1814"/>
                        <a:ext cx="56" cy="8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7F7F7F"/>
                        </a:solidFill>
                        <a:round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sp>
                <p:nvSpPr>
                  <p:cNvPr id="78710" name="Line 886">
                    <a:extLst>
                      <a:ext uri="{FF2B5EF4-FFF2-40B4-BE49-F238E27FC236}">
                        <a16:creationId xmlns:a16="http://schemas.microsoft.com/office/drawing/2014/main" id="{E0ADFBEE-81CE-4E91-A05B-5D642B0D3F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18" y="1654"/>
                    <a:ext cx="56" cy="16"/>
                  </a:xfrm>
                  <a:prstGeom prst="line">
                    <a:avLst/>
                  </a:prstGeom>
                  <a:noFill/>
                  <a:ln w="12700">
                    <a:solidFill>
                      <a:srgbClr val="7F7F7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78711" name="Group 887">
                <a:extLst>
                  <a:ext uri="{FF2B5EF4-FFF2-40B4-BE49-F238E27FC236}">
                    <a16:creationId xmlns:a16="http://schemas.microsoft.com/office/drawing/2014/main" id="{97285AB9-13AC-4CEB-A8C7-1E98D7D9E4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66" y="1527"/>
                <a:ext cx="51" cy="338"/>
                <a:chOff x="4066" y="1527"/>
                <a:chExt cx="51" cy="338"/>
              </a:xfrm>
            </p:grpSpPr>
            <p:sp>
              <p:nvSpPr>
                <p:cNvPr id="78712" name="Freeform 888">
                  <a:extLst>
                    <a:ext uri="{FF2B5EF4-FFF2-40B4-BE49-F238E27FC236}">
                      <a16:creationId xmlns:a16="http://schemas.microsoft.com/office/drawing/2014/main" id="{9444BBFC-8360-C1C0-6CDD-DE608629F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6" y="1527"/>
                  <a:ext cx="51" cy="338"/>
                </a:xfrm>
                <a:custGeom>
                  <a:avLst/>
                  <a:gdLst>
                    <a:gd name="T0" fmla="*/ 36 w 51"/>
                    <a:gd name="T1" fmla="*/ 0 h 338"/>
                    <a:gd name="T2" fmla="*/ 0 w 51"/>
                    <a:gd name="T3" fmla="*/ 16 h 338"/>
                    <a:gd name="T4" fmla="*/ 0 w 51"/>
                    <a:gd name="T5" fmla="*/ 24 h 338"/>
                    <a:gd name="T6" fmla="*/ 7 w 51"/>
                    <a:gd name="T7" fmla="*/ 329 h 338"/>
                    <a:gd name="T8" fmla="*/ 14 w 51"/>
                    <a:gd name="T9" fmla="*/ 329 h 338"/>
                    <a:gd name="T10" fmla="*/ 50 w 51"/>
                    <a:gd name="T11" fmla="*/ 337 h 338"/>
                    <a:gd name="T12" fmla="*/ 43 w 51"/>
                    <a:gd name="T13" fmla="*/ 337 h 338"/>
                    <a:gd name="T14" fmla="*/ 43 w 51"/>
                    <a:gd name="T15" fmla="*/ 329 h 338"/>
                    <a:gd name="T16" fmla="*/ 36 w 51"/>
                    <a:gd name="T17" fmla="*/ 0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" h="338">
                      <a:moveTo>
                        <a:pt x="36" y="0"/>
                      </a:moveTo>
                      <a:lnTo>
                        <a:pt x="0" y="16"/>
                      </a:lnTo>
                      <a:lnTo>
                        <a:pt x="0" y="24"/>
                      </a:lnTo>
                      <a:lnTo>
                        <a:pt x="7" y="329"/>
                      </a:lnTo>
                      <a:lnTo>
                        <a:pt x="14" y="329"/>
                      </a:lnTo>
                      <a:lnTo>
                        <a:pt x="50" y="337"/>
                      </a:lnTo>
                      <a:lnTo>
                        <a:pt x="43" y="337"/>
                      </a:lnTo>
                      <a:lnTo>
                        <a:pt x="43" y="329"/>
                      </a:lnTo>
                      <a:lnTo>
                        <a:pt x="36" y="0"/>
                      </a:ln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713" name="Freeform 889">
                  <a:extLst>
                    <a:ext uri="{FF2B5EF4-FFF2-40B4-BE49-F238E27FC236}">
                      <a16:creationId xmlns:a16="http://schemas.microsoft.com/office/drawing/2014/main" id="{782F1249-33C3-BA98-28B7-86549BD74A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6" y="1527"/>
                  <a:ext cx="51" cy="338"/>
                </a:xfrm>
                <a:custGeom>
                  <a:avLst/>
                  <a:gdLst>
                    <a:gd name="T0" fmla="*/ 36 w 51"/>
                    <a:gd name="T1" fmla="*/ 0 h 338"/>
                    <a:gd name="T2" fmla="*/ 0 w 51"/>
                    <a:gd name="T3" fmla="*/ 16 h 338"/>
                    <a:gd name="T4" fmla="*/ 0 w 51"/>
                    <a:gd name="T5" fmla="*/ 24 h 338"/>
                    <a:gd name="T6" fmla="*/ 7 w 51"/>
                    <a:gd name="T7" fmla="*/ 329 h 338"/>
                    <a:gd name="T8" fmla="*/ 14 w 51"/>
                    <a:gd name="T9" fmla="*/ 329 h 338"/>
                    <a:gd name="T10" fmla="*/ 50 w 51"/>
                    <a:gd name="T11" fmla="*/ 337 h 338"/>
                    <a:gd name="T12" fmla="*/ 43 w 51"/>
                    <a:gd name="T13" fmla="*/ 337 h 338"/>
                    <a:gd name="T14" fmla="*/ 43 w 51"/>
                    <a:gd name="T15" fmla="*/ 329 h 338"/>
                    <a:gd name="T16" fmla="*/ 36 w 51"/>
                    <a:gd name="T17" fmla="*/ 0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" h="338">
                      <a:moveTo>
                        <a:pt x="36" y="0"/>
                      </a:moveTo>
                      <a:lnTo>
                        <a:pt x="0" y="16"/>
                      </a:lnTo>
                      <a:lnTo>
                        <a:pt x="0" y="24"/>
                      </a:lnTo>
                      <a:lnTo>
                        <a:pt x="7" y="329"/>
                      </a:lnTo>
                      <a:lnTo>
                        <a:pt x="14" y="329"/>
                      </a:lnTo>
                      <a:lnTo>
                        <a:pt x="50" y="337"/>
                      </a:lnTo>
                      <a:lnTo>
                        <a:pt x="43" y="337"/>
                      </a:lnTo>
                      <a:lnTo>
                        <a:pt x="43" y="329"/>
                      </a:lnTo>
                      <a:lnTo>
                        <a:pt x="36" y="0"/>
                      </a:ln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78714" name="Group 890">
              <a:extLst>
                <a:ext uri="{FF2B5EF4-FFF2-40B4-BE49-F238E27FC236}">
                  <a16:creationId xmlns:a16="http://schemas.microsoft.com/office/drawing/2014/main" id="{18D08B50-50D0-441C-5017-F0904E8E3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4" y="2046"/>
              <a:ext cx="185" cy="75"/>
              <a:chOff x="3914" y="2046"/>
              <a:chExt cx="185" cy="75"/>
            </a:xfrm>
          </p:grpSpPr>
          <p:sp>
            <p:nvSpPr>
              <p:cNvPr id="78715" name="Freeform 891">
                <a:extLst>
                  <a:ext uri="{FF2B5EF4-FFF2-40B4-BE49-F238E27FC236}">
                    <a16:creationId xmlns:a16="http://schemas.microsoft.com/office/drawing/2014/main" id="{C742FDB5-7AD2-DC85-C431-5DC86D3FB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" y="2046"/>
                <a:ext cx="185" cy="49"/>
              </a:xfrm>
              <a:custGeom>
                <a:avLst/>
                <a:gdLst>
                  <a:gd name="T0" fmla="*/ 184 w 185"/>
                  <a:gd name="T1" fmla="*/ 0 h 49"/>
                  <a:gd name="T2" fmla="*/ 152 w 185"/>
                  <a:gd name="T3" fmla="*/ 0 h 49"/>
                  <a:gd name="T4" fmla="*/ 128 w 185"/>
                  <a:gd name="T5" fmla="*/ 0 h 49"/>
                  <a:gd name="T6" fmla="*/ 104 w 185"/>
                  <a:gd name="T7" fmla="*/ 8 h 49"/>
                  <a:gd name="T8" fmla="*/ 80 w 185"/>
                  <a:gd name="T9" fmla="*/ 8 h 49"/>
                  <a:gd name="T10" fmla="*/ 64 w 185"/>
                  <a:gd name="T11" fmla="*/ 8 h 49"/>
                  <a:gd name="T12" fmla="*/ 40 w 185"/>
                  <a:gd name="T13" fmla="*/ 16 h 49"/>
                  <a:gd name="T14" fmla="*/ 32 w 185"/>
                  <a:gd name="T15" fmla="*/ 16 h 49"/>
                  <a:gd name="T16" fmla="*/ 24 w 185"/>
                  <a:gd name="T17" fmla="*/ 16 h 49"/>
                  <a:gd name="T18" fmla="*/ 16 w 185"/>
                  <a:gd name="T19" fmla="*/ 16 h 49"/>
                  <a:gd name="T20" fmla="*/ 8 w 185"/>
                  <a:gd name="T21" fmla="*/ 24 h 49"/>
                  <a:gd name="T22" fmla="*/ 0 w 185"/>
                  <a:gd name="T23" fmla="*/ 24 h 49"/>
                  <a:gd name="T24" fmla="*/ 0 w 185"/>
                  <a:gd name="T25" fmla="*/ 32 h 49"/>
                  <a:gd name="T26" fmla="*/ 0 w 185"/>
                  <a:gd name="T27" fmla="*/ 40 h 49"/>
                  <a:gd name="T28" fmla="*/ 8 w 185"/>
                  <a:gd name="T29" fmla="*/ 40 h 49"/>
                  <a:gd name="T30" fmla="*/ 8 w 185"/>
                  <a:gd name="T31" fmla="*/ 48 h 49"/>
                  <a:gd name="T32" fmla="*/ 16 w 185"/>
                  <a:gd name="T33" fmla="*/ 48 h 49"/>
                  <a:gd name="T34" fmla="*/ 24 w 185"/>
                  <a:gd name="T35" fmla="*/ 48 h 49"/>
                  <a:gd name="T36" fmla="*/ 32 w 185"/>
                  <a:gd name="T37" fmla="*/ 48 h 49"/>
                  <a:gd name="T38" fmla="*/ 40 w 185"/>
                  <a:gd name="T39" fmla="*/ 48 h 49"/>
                  <a:gd name="T40" fmla="*/ 48 w 185"/>
                  <a:gd name="T41" fmla="*/ 4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5" h="49">
                    <a:moveTo>
                      <a:pt x="184" y="0"/>
                    </a:moveTo>
                    <a:lnTo>
                      <a:pt x="152" y="0"/>
                    </a:lnTo>
                    <a:lnTo>
                      <a:pt x="128" y="0"/>
                    </a:lnTo>
                    <a:lnTo>
                      <a:pt x="104" y="8"/>
                    </a:lnTo>
                    <a:lnTo>
                      <a:pt x="80" y="8"/>
                    </a:lnTo>
                    <a:lnTo>
                      <a:pt x="64" y="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16" y="16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8" y="40"/>
                    </a:lnTo>
                    <a:lnTo>
                      <a:pt x="8" y="48"/>
                    </a:lnTo>
                    <a:lnTo>
                      <a:pt x="16" y="48"/>
                    </a:lnTo>
                    <a:lnTo>
                      <a:pt x="24" y="48"/>
                    </a:lnTo>
                    <a:lnTo>
                      <a:pt x="32" y="48"/>
                    </a:lnTo>
                    <a:lnTo>
                      <a:pt x="40" y="48"/>
                    </a:lnTo>
                    <a:lnTo>
                      <a:pt x="48" y="48"/>
                    </a:lnTo>
                  </a:path>
                </a:pathLst>
              </a:custGeom>
              <a:noFill/>
              <a:ln w="12700" cap="rnd" cmpd="sng">
                <a:solidFill>
                  <a:srgbClr val="C0C0C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716" name="Group 892">
                <a:extLst>
                  <a:ext uri="{FF2B5EF4-FFF2-40B4-BE49-F238E27FC236}">
                    <a16:creationId xmlns:a16="http://schemas.microsoft.com/office/drawing/2014/main" id="{EA56F9CF-E0C1-3D50-8181-FF0DCF76B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62" y="2078"/>
                <a:ext cx="128" cy="43"/>
                <a:chOff x="3962" y="2078"/>
                <a:chExt cx="128" cy="43"/>
              </a:xfrm>
            </p:grpSpPr>
            <p:grpSp>
              <p:nvGrpSpPr>
                <p:cNvPr id="78717" name="Group 893">
                  <a:extLst>
                    <a:ext uri="{FF2B5EF4-FFF2-40B4-BE49-F238E27FC236}">
                      <a16:creationId xmlns:a16="http://schemas.microsoft.com/office/drawing/2014/main" id="{094E1E45-28F9-31F3-4F2C-51AB3FC891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62" y="2078"/>
                  <a:ext cx="123" cy="43"/>
                  <a:chOff x="3962" y="2078"/>
                  <a:chExt cx="123" cy="43"/>
                </a:xfrm>
              </p:grpSpPr>
              <p:sp>
                <p:nvSpPr>
                  <p:cNvPr id="78718" name="Freeform 894">
                    <a:extLst>
                      <a:ext uri="{FF2B5EF4-FFF2-40B4-BE49-F238E27FC236}">
                        <a16:creationId xmlns:a16="http://schemas.microsoft.com/office/drawing/2014/main" id="{743EAE2E-9BC3-6BDD-B969-17CE79AD24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10" y="2078"/>
                    <a:ext cx="75" cy="27"/>
                  </a:xfrm>
                  <a:custGeom>
                    <a:avLst/>
                    <a:gdLst>
                      <a:gd name="T0" fmla="*/ 74 w 75"/>
                      <a:gd name="T1" fmla="*/ 13 h 27"/>
                      <a:gd name="T2" fmla="*/ 59 w 75"/>
                      <a:gd name="T3" fmla="*/ 0 h 27"/>
                      <a:gd name="T4" fmla="*/ 0 w 75"/>
                      <a:gd name="T5" fmla="*/ 7 h 27"/>
                      <a:gd name="T6" fmla="*/ 22 w 75"/>
                      <a:gd name="T7" fmla="*/ 26 h 27"/>
                      <a:gd name="T8" fmla="*/ 74 w 75"/>
                      <a:gd name="T9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27">
                        <a:moveTo>
                          <a:pt x="74" y="13"/>
                        </a:moveTo>
                        <a:lnTo>
                          <a:pt x="59" y="0"/>
                        </a:lnTo>
                        <a:lnTo>
                          <a:pt x="0" y="7"/>
                        </a:lnTo>
                        <a:lnTo>
                          <a:pt x="22" y="26"/>
                        </a:lnTo>
                        <a:lnTo>
                          <a:pt x="74" y="13"/>
                        </a:lnTo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719" name="Freeform 895">
                    <a:extLst>
                      <a:ext uri="{FF2B5EF4-FFF2-40B4-BE49-F238E27FC236}">
                        <a16:creationId xmlns:a16="http://schemas.microsoft.com/office/drawing/2014/main" id="{F53A6710-304D-8868-7DDD-03AD0CC7B1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10" y="2078"/>
                    <a:ext cx="75" cy="27"/>
                  </a:xfrm>
                  <a:custGeom>
                    <a:avLst/>
                    <a:gdLst>
                      <a:gd name="T0" fmla="*/ 74 w 75"/>
                      <a:gd name="T1" fmla="*/ 13 h 27"/>
                      <a:gd name="T2" fmla="*/ 59 w 75"/>
                      <a:gd name="T3" fmla="*/ 0 h 27"/>
                      <a:gd name="T4" fmla="*/ 0 w 75"/>
                      <a:gd name="T5" fmla="*/ 7 h 27"/>
                      <a:gd name="T6" fmla="*/ 22 w 75"/>
                      <a:gd name="T7" fmla="*/ 26 h 27"/>
                      <a:gd name="T8" fmla="*/ 74 w 75"/>
                      <a:gd name="T9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27">
                        <a:moveTo>
                          <a:pt x="74" y="13"/>
                        </a:moveTo>
                        <a:lnTo>
                          <a:pt x="59" y="0"/>
                        </a:lnTo>
                        <a:lnTo>
                          <a:pt x="0" y="7"/>
                        </a:lnTo>
                        <a:lnTo>
                          <a:pt x="22" y="26"/>
                        </a:lnTo>
                        <a:lnTo>
                          <a:pt x="74" y="13"/>
                        </a:lnTo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720" name="Freeform 896">
                    <a:extLst>
                      <a:ext uri="{FF2B5EF4-FFF2-40B4-BE49-F238E27FC236}">
                        <a16:creationId xmlns:a16="http://schemas.microsoft.com/office/drawing/2014/main" id="{2E6474B2-9140-CAFF-CD65-730EEB4E89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4" y="2094"/>
                    <a:ext cx="51" cy="27"/>
                  </a:xfrm>
                  <a:custGeom>
                    <a:avLst/>
                    <a:gdLst>
                      <a:gd name="T0" fmla="*/ 50 w 51"/>
                      <a:gd name="T1" fmla="*/ 0 h 27"/>
                      <a:gd name="T2" fmla="*/ 50 w 51"/>
                      <a:gd name="T3" fmla="*/ 13 h 27"/>
                      <a:gd name="T4" fmla="*/ 0 w 51"/>
                      <a:gd name="T5" fmla="*/ 26 h 27"/>
                      <a:gd name="T6" fmla="*/ 0 w 51"/>
                      <a:gd name="T7" fmla="*/ 13 h 27"/>
                      <a:gd name="T8" fmla="*/ 50 w 51"/>
                      <a:gd name="T9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1" h="27">
                        <a:moveTo>
                          <a:pt x="50" y="0"/>
                        </a:moveTo>
                        <a:lnTo>
                          <a:pt x="50" y="13"/>
                        </a:lnTo>
                        <a:lnTo>
                          <a:pt x="0" y="26"/>
                        </a:lnTo>
                        <a:lnTo>
                          <a:pt x="0" y="13"/>
                        </a:lnTo>
                        <a:lnTo>
                          <a:pt x="50" y="0"/>
                        </a:lnTo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721" name="Freeform 897">
                    <a:extLst>
                      <a:ext uri="{FF2B5EF4-FFF2-40B4-BE49-F238E27FC236}">
                        <a16:creationId xmlns:a16="http://schemas.microsoft.com/office/drawing/2014/main" id="{FDF39185-B97E-8CAA-D5C7-D34D92F899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4" y="2094"/>
                    <a:ext cx="51" cy="27"/>
                  </a:xfrm>
                  <a:custGeom>
                    <a:avLst/>
                    <a:gdLst>
                      <a:gd name="T0" fmla="*/ 50 w 51"/>
                      <a:gd name="T1" fmla="*/ 0 h 27"/>
                      <a:gd name="T2" fmla="*/ 50 w 51"/>
                      <a:gd name="T3" fmla="*/ 13 h 27"/>
                      <a:gd name="T4" fmla="*/ 0 w 51"/>
                      <a:gd name="T5" fmla="*/ 26 h 27"/>
                      <a:gd name="T6" fmla="*/ 0 w 51"/>
                      <a:gd name="T7" fmla="*/ 13 h 27"/>
                      <a:gd name="T8" fmla="*/ 50 w 51"/>
                      <a:gd name="T9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1" h="27">
                        <a:moveTo>
                          <a:pt x="50" y="0"/>
                        </a:moveTo>
                        <a:lnTo>
                          <a:pt x="50" y="13"/>
                        </a:lnTo>
                        <a:lnTo>
                          <a:pt x="0" y="26"/>
                        </a:lnTo>
                        <a:lnTo>
                          <a:pt x="0" y="13"/>
                        </a:lnTo>
                        <a:lnTo>
                          <a:pt x="50" y="0"/>
                        </a:lnTo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722" name="Freeform 898">
                    <a:extLst>
                      <a:ext uri="{FF2B5EF4-FFF2-40B4-BE49-F238E27FC236}">
                        <a16:creationId xmlns:a16="http://schemas.microsoft.com/office/drawing/2014/main" id="{FAF3A5E3-59E1-4F05-32FB-FE959CD7AD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086"/>
                    <a:ext cx="67" cy="35"/>
                  </a:xfrm>
                  <a:custGeom>
                    <a:avLst/>
                    <a:gdLst>
                      <a:gd name="T0" fmla="*/ 66 w 67"/>
                      <a:gd name="T1" fmla="*/ 14 h 35"/>
                      <a:gd name="T2" fmla="*/ 44 w 67"/>
                      <a:gd name="T3" fmla="*/ 0 h 35"/>
                      <a:gd name="T4" fmla="*/ 0 w 67"/>
                      <a:gd name="T5" fmla="*/ 7 h 35"/>
                      <a:gd name="T6" fmla="*/ 0 w 67"/>
                      <a:gd name="T7" fmla="*/ 20 h 35"/>
                      <a:gd name="T8" fmla="*/ 66 w 67"/>
                      <a:gd name="T9" fmla="*/ 34 h 35"/>
                      <a:gd name="T10" fmla="*/ 66 w 67"/>
                      <a:gd name="T11" fmla="*/ 14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7" h="35">
                        <a:moveTo>
                          <a:pt x="66" y="14"/>
                        </a:moveTo>
                        <a:lnTo>
                          <a:pt x="44" y="0"/>
                        </a:lnTo>
                        <a:lnTo>
                          <a:pt x="0" y="7"/>
                        </a:lnTo>
                        <a:lnTo>
                          <a:pt x="0" y="20"/>
                        </a:lnTo>
                        <a:lnTo>
                          <a:pt x="66" y="34"/>
                        </a:lnTo>
                        <a:lnTo>
                          <a:pt x="66" y="14"/>
                        </a:lnTo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723" name="Freeform 899">
                    <a:extLst>
                      <a:ext uri="{FF2B5EF4-FFF2-40B4-BE49-F238E27FC236}">
                        <a16:creationId xmlns:a16="http://schemas.microsoft.com/office/drawing/2014/main" id="{58D02D39-1582-DF57-6D56-69BBBA159F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086"/>
                    <a:ext cx="67" cy="35"/>
                  </a:xfrm>
                  <a:custGeom>
                    <a:avLst/>
                    <a:gdLst>
                      <a:gd name="T0" fmla="*/ 66 w 67"/>
                      <a:gd name="T1" fmla="*/ 14 h 35"/>
                      <a:gd name="T2" fmla="*/ 44 w 67"/>
                      <a:gd name="T3" fmla="*/ 0 h 35"/>
                      <a:gd name="T4" fmla="*/ 0 w 67"/>
                      <a:gd name="T5" fmla="*/ 7 h 35"/>
                      <a:gd name="T6" fmla="*/ 0 w 67"/>
                      <a:gd name="T7" fmla="*/ 20 h 35"/>
                      <a:gd name="T8" fmla="*/ 66 w 67"/>
                      <a:gd name="T9" fmla="*/ 34 h 35"/>
                      <a:gd name="T10" fmla="*/ 66 w 67"/>
                      <a:gd name="T11" fmla="*/ 14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7" h="35">
                        <a:moveTo>
                          <a:pt x="66" y="14"/>
                        </a:moveTo>
                        <a:lnTo>
                          <a:pt x="44" y="0"/>
                        </a:lnTo>
                        <a:lnTo>
                          <a:pt x="0" y="7"/>
                        </a:lnTo>
                        <a:lnTo>
                          <a:pt x="0" y="20"/>
                        </a:lnTo>
                        <a:lnTo>
                          <a:pt x="66" y="34"/>
                        </a:lnTo>
                        <a:lnTo>
                          <a:pt x="66" y="14"/>
                        </a:lnTo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724" name="Freeform 900">
                    <a:extLst>
                      <a:ext uri="{FF2B5EF4-FFF2-40B4-BE49-F238E27FC236}">
                        <a16:creationId xmlns:a16="http://schemas.microsoft.com/office/drawing/2014/main" id="{019BC6A7-5CC6-627B-BE19-C51463CA07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078"/>
                    <a:ext cx="99" cy="17"/>
                  </a:xfrm>
                  <a:custGeom>
                    <a:avLst/>
                    <a:gdLst>
                      <a:gd name="T0" fmla="*/ 98 w 99"/>
                      <a:gd name="T1" fmla="*/ 0 h 17"/>
                      <a:gd name="T2" fmla="*/ 53 w 99"/>
                      <a:gd name="T3" fmla="*/ 0 h 17"/>
                      <a:gd name="T4" fmla="*/ 0 w 99"/>
                      <a:gd name="T5" fmla="*/ 16 h 17"/>
                      <a:gd name="T6" fmla="*/ 45 w 99"/>
                      <a:gd name="T7" fmla="*/ 8 h 17"/>
                      <a:gd name="T8" fmla="*/ 98 w 99"/>
                      <a:gd name="T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9" h="17">
                        <a:moveTo>
                          <a:pt x="98" y="0"/>
                        </a:moveTo>
                        <a:lnTo>
                          <a:pt x="53" y="0"/>
                        </a:lnTo>
                        <a:lnTo>
                          <a:pt x="0" y="16"/>
                        </a:lnTo>
                        <a:lnTo>
                          <a:pt x="45" y="8"/>
                        </a:lnTo>
                        <a:lnTo>
                          <a:pt x="98" y="0"/>
                        </a:lnTo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725" name="Freeform 901">
                    <a:extLst>
                      <a:ext uri="{FF2B5EF4-FFF2-40B4-BE49-F238E27FC236}">
                        <a16:creationId xmlns:a16="http://schemas.microsoft.com/office/drawing/2014/main" id="{8B9048B0-3248-50C2-CA43-C44B331A73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62" y="2078"/>
                    <a:ext cx="99" cy="17"/>
                  </a:xfrm>
                  <a:custGeom>
                    <a:avLst/>
                    <a:gdLst>
                      <a:gd name="T0" fmla="*/ 98 w 99"/>
                      <a:gd name="T1" fmla="*/ 0 h 17"/>
                      <a:gd name="T2" fmla="*/ 53 w 99"/>
                      <a:gd name="T3" fmla="*/ 0 h 17"/>
                      <a:gd name="T4" fmla="*/ 0 w 99"/>
                      <a:gd name="T5" fmla="*/ 16 h 17"/>
                      <a:gd name="T6" fmla="*/ 45 w 99"/>
                      <a:gd name="T7" fmla="*/ 8 h 17"/>
                      <a:gd name="T8" fmla="*/ 98 w 99"/>
                      <a:gd name="T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9" h="17">
                        <a:moveTo>
                          <a:pt x="98" y="0"/>
                        </a:moveTo>
                        <a:lnTo>
                          <a:pt x="53" y="0"/>
                        </a:lnTo>
                        <a:lnTo>
                          <a:pt x="0" y="16"/>
                        </a:lnTo>
                        <a:lnTo>
                          <a:pt x="45" y="8"/>
                        </a:lnTo>
                        <a:lnTo>
                          <a:pt x="98" y="0"/>
                        </a:lnTo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726" name="Group 902">
                  <a:extLst>
                    <a:ext uri="{FF2B5EF4-FFF2-40B4-BE49-F238E27FC236}">
                      <a16:creationId xmlns:a16="http://schemas.microsoft.com/office/drawing/2014/main" id="{77A8484E-5D04-1B0F-6E2F-5CDB1C7D66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62" y="2086"/>
                  <a:ext cx="128" cy="24"/>
                  <a:chOff x="3962" y="2086"/>
                  <a:chExt cx="128" cy="24"/>
                </a:xfrm>
              </p:grpSpPr>
              <p:sp>
                <p:nvSpPr>
                  <p:cNvPr id="78727" name="Line 903">
                    <a:extLst>
                      <a:ext uri="{FF2B5EF4-FFF2-40B4-BE49-F238E27FC236}">
                        <a16:creationId xmlns:a16="http://schemas.microsoft.com/office/drawing/2014/main" id="{AA344F2C-241F-91E8-1612-1701158E59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34" y="2094"/>
                    <a:ext cx="56" cy="16"/>
                  </a:xfrm>
                  <a:prstGeom prst="line">
                    <a:avLst/>
                  </a:prstGeom>
                  <a:noFill/>
                  <a:ln w="12700">
                    <a:solidFill>
                      <a:srgbClr val="7F7F7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728" name="Line 904">
                    <a:extLst>
                      <a:ext uri="{FF2B5EF4-FFF2-40B4-BE49-F238E27FC236}">
                        <a16:creationId xmlns:a16="http://schemas.microsoft.com/office/drawing/2014/main" id="{C5AD355F-8481-F8FE-5C67-5918E046A6D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010" y="2086"/>
                    <a:ext cx="24" cy="24"/>
                  </a:xfrm>
                  <a:prstGeom prst="line">
                    <a:avLst/>
                  </a:prstGeom>
                  <a:noFill/>
                  <a:ln w="12700">
                    <a:solidFill>
                      <a:srgbClr val="5F5F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729" name="Line 905">
                    <a:extLst>
                      <a:ext uri="{FF2B5EF4-FFF2-40B4-BE49-F238E27FC236}">
                        <a16:creationId xmlns:a16="http://schemas.microsoft.com/office/drawing/2014/main" id="{0707F109-55AA-D025-4547-4DEEA14C98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62" y="2086"/>
                    <a:ext cx="48" cy="8"/>
                  </a:xfrm>
                  <a:prstGeom prst="line">
                    <a:avLst/>
                  </a:prstGeom>
                  <a:noFill/>
                  <a:ln w="12700">
                    <a:solidFill>
                      <a:srgbClr val="5F5F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sp>
          <p:nvSpPr>
            <p:cNvPr id="78730" name="Freeform 906">
              <a:extLst>
                <a:ext uri="{FF2B5EF4-FFF2-40B4-BE49-F238E27FC236}">
                  <a16:creationId xmlns:a16="http://schemas.microsoft.com/office/drawing/2014/main" id="{63BA715E-E4D8-DAB6-1467-4FD8ED451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" y="1958"/>
              <a:ext cx="115" cy="99"/>
            </a:xfrm>
            <a:custGeom>
              <a:avLst/>
              <a:gdLst>
                <a:gd name="T0" fmla="*/ 114 w 115"/>
                <a:gd name="T1" fmla="*/ 45 h 99"/>
                <a:gd name="T2" fmla="*/ 0 w 115"/>
                <a:gd name="T3" fmla="*/ 0 h 99"/>
                <a:gd name="T4" fmla="*/ 0 w 115"/>
                <a:gd name="T5" fmla="*/ 38 h 99"/>
                <a:gd name="T6" fmla="*/ 114 w 115"/>
                <a:gd name="T7" fmla="*/ 98 h 99"/>
                <a:gd name="T8" fmla="*/ 114 w 115"/>
                <a:gd name="T9" fmla="*/ 4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9">
                  <a:moveTo>
                    <a:pt x="11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114" y="98"/>
                  </a:lnTo>
                  <a:lnTo>
                    <a:pt x="114" y="45"/>
                  </a:lnTo>
                </a:path>
              </a:pathLst>
            </a:custGeom>
            <a:solidFill>
              <a:srgbClr val="5F5F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731" name="Freeform 907">
              <a:extLst>
                <a:ext uri="{FF2B5EF4-FFF2-40B4-BE49-F238E27FC236}">
                  <a16:creationId xmlns:a16="http://schemas.microsoft.com/office/drawing/2014/main" id="{1EEBE4CB-462E-42A2-ADF6-DB6374E83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" y="1958"/>
              <a:ext cx="115" cy="99"/>
            </a:xfrm>
            <a:custGeom>
              <a:avLst/>
              <a:gdLst>
                <a:gd name="T0" fmla="*/ 114 w 115"/>
                <a:gd name="T1" fmla="*/ 45 h 99"/>
                <a:gd name="T2" fmla="*/ 0 w 115"/>
                <a:gd name="T3" fmla="*/ 0 h 99"/>
                <a:gd name="T4" fmla="*/ 0 w 115"/>
                <a:gd name="T5" fmla="*/ 38 h 99"/>
                <a:gd name="T6" fmla="*/ 114 w 115"/>
                <a:gd name="T7" fmla="*/ 98 h 99"/>
                <a:gd name="T8" fmla="*/ 114 w 115"/>
                <a:gd name="T9" fmla="*/ 4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9">
                  <a:moveTo>
                    <a:pt x="11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114" y="98"/>
                  </a:lnTo>
                  <a:lnTo>
                    <a:pt x="114" y="45"/>
                  </a:lnTo>
                </a:path>
              </a:pathLst>
            </a:custGeom>
            <a:solidFill>
              <a:srgbClr val="5F5F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732" name="Freeform 908">
              <a:extLst>
                <a:ext uri="{FF2B5EF4-FFF2-40B4-BE49-F238E27FC236}">
                  <a16:creationId xmlns:a16="http://schemas.microsoft.com/office/drawing/2014/main" id="{F5108D30-20DD-1730-6A57-3EC1BA710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" y="1854"/>
              <a:ext cx="115" cy="155"/>
            </a:xfrm>
            <a:custGeom>
              <a:avLst/>
              <a:gdLst>
                <a:gd name="T0" fmla="*/ 114 w 115"/>
                <a:gd name="T1" fmla="*/ 31 h 155"/>
                <a:gd name="T2" fmla="*/ 0 w 115"/>
                <a:gd name="T3" fmla="*/ 0 h 155"/>
                <a:gd name="T4" fmla="*/ 0 w 115"/>
                <a:gd name="T5" fmla="*/ 100 h 155"/>
                <a:gd name="T6" fmla="*/ 114 w 115"/>
                <a:gd name="T7" fmla="*/ 154 h 155"/>
                <a:gd name="T8" fmla="*/ 114 w 115"/>
                <a:gd name="T9" fmla="*/ 3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55">
                  <a:moveTo>
                    <a:pt x="114" y="31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14" y="154"/>
                  </a:lnTo>
                  <a:lnTo>
                    <a:pt x="114" y="31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733" name="Freeform 909">
              <a:extLst>
                <a:ext uri="{FF2B5EF4-FFF2-40B4-BE49-F238E27FC236}">
                  <a16:creationId xmlns:a16="http://schemas.microsoft.com/office/drawing/2014/main" id="{4F54504A-DA7A-1117-323A-B308E987B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" y="1854"/>
              <a:ext cx="115" cy="155"/>
            </a:xfrm>
            <a:custGeom>
              <a:avLst/>
              <a:gdLst>
                <a:gd name="T0" fmla="*/ 114 w 115"/>
                <a:gd name="T1" fmla="*/ 31 h 155"/>
                <a:gd name="T2" fmla="*/ 0 w 115"/>
                <a:gd name="T3" fmla="*/ 0 h 155"/>
                <a:gd name="T4" fmla="*/ 0 w 115"/>
                <a:gd name="T5" fmla="*/ 100 h 155"/>
                <a:gd name="T6" fmla="*/ 114 w 115"/>
                <a:gd name="T7" fmla="*/ 154 h 155"/>
                <a:gd name="T8" fmla="*/ 114 w 115"/>
                <a:gd name="T9" fmla="*/ 3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55">
                  <a:moveTo>
                    <a:pt x="114" y="31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14" y="154"/>
                  </a:lnTo>
                  <a:lnTo>
                    <a:pt x="114" y="31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734" name="Freeform 910">
              <a:extLst>
                <a:ext uri="{FF2B5EF4-FFF2-40B4-BE49-F238E27FC236}">
                  <a16:creationId xmlns:a16="http://schemas.microsoft.com/office/drawing/2014/main" id="{65A9451A-B916-2D8C-6A8B-7C306AE9C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" y="1574"/>
              <a:ext cx="291" cy="235"/>
            </a:xfrm>
            <a:custGeom>
              <a:avLst/>
              <a:gdLst>
                <a:gd name="T0" fmla="*/ 274 w 291"/>
                <a:gd name="T1" fmla="*/ 0 h 235"/>
                <a:gd name="T2" fmla="*/ 0 w 291"/>
                <a:gd name="T3" fmla="*/ 0 h 235"/>
                <a:gd name="T4" fmla="*/ 16 w 291"/>
                <a:gd name="T5" fmla="*/ 234 h 235"/>
                <a:gd name="T6" fmla="*/ 290 w 291"/>
                <a:gd name="T7" fmla="*/ 218 h 235"/>
                <a:gd name="T8" fmla="*/ 274 w 291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35">
                  <a:moveTo>
                    <a:pt x="274" y="0"/>
                  </a:moveTo>
                  <a:lnTo>
                    <a:pt x="0" y="0"/>
                  </a:lnTo>
                  <a:lnTo>
                    <a:pt x="16" y="234"/>
                  </a:lnTo>
                  <a:lnTo>
                    <a:pt x="290" y="218"/>
                  </a:lnTo>
                  <a:lnTo>
                    <a:pt x="274" y="0"/>
                  </a:lnTo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735" name="Freeform 911">
              <a:extLst>
                <a:ext uri="{FF2B5EF4-FFF2-40B4-BE49-F238E27FC236}">
                  <a16:creationId xmlns:a16="http://schemas.microsoft.com/office/drawing/2014/main" id="{CCCFFF17-E4B5-933B-8D8D-7F19E48E3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" y="1574"/>
              <a:ext cx="291" cy="235"/>
            </a:xfrm>
            <a:custGeom>
              <a:avLst/>
              <a:gdLst>
                <a:gd name="T0" fmla="*/ 274 w 291"/>
                <a:gd name="T1" fmla="*/ 0 h 235"/>
                <a:gd name="T2" fmla="*/ 0 w 291"/>
                <a:gd name="T3" fmla="*/ 0 h 235"/>
                <a:gd name="T4" fmla="*/ 16 w 291"/>
                <a:gd name="T5" fmla="*/ 234 h 235"/>
                <a:gd name="T6" fmla="*/ 290 w 291"/>
                <a:gd name="T7" fmla="*/ 218 h 235"/>
                <a:gd name="T8" fmla="*/ 274 w 291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35">
                  <a:moveTo>
                    <a:pt x="274" y="0"/>
                  </a:moveTo>
                  <a:lnTo>
                    <a:pt x="0" y="0"/>
                  </a:lnTo>
                  <a:lnTo>
                    <a:pt x="16" y="234"/>
                  </a:lnTo>
                  <a:lnTo>
                    <a:pt x="290" y="218"/>
                  </a:lnTo>
                  <a:lnTo>
                    <a:pt x="274" y="0"/>
                  </a:lnTo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736" name="Freeform 912">
              <a:extLst>
                <a:ext uri="{FF2B5EF4-FFF2-40B4-BE49-F238E27FC236}">
                  <a16:creationId xmlns:a16="http://schemas.microsoft.com/office/drawing/2014/main" id="{0833412D-FBD3-3E09-6B8D-28A44AC11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" y="1982"/>
              <a:ext cx="546" cy="99"/>
            </a:xfrm>
            <a:custGeom>
              <a:avLst/>
              <a:gdLst>
                <a:gd name="T0" fmla="*/ 451 w 546"/>
                <a:gd name="T1" fmla="*/ 0 h 99"/>
                <a:gd name="T2" fmla="*/ 0 w 546"/>
                <a:gd name="T3" fmla="*/ 38 h 99"/>
                <a:gd name="T4" fmla="*/ 40 w 546"/>
                <a:gd name="T5" fmla="*/ 75 h 99"/>
                <a:gd name="T6" fmla="*/ 71 w 546"/>
                <a:gd name="T7" fmla="*/ 98 h 99"/>
                <a:gd name="T8" fmla="*/ 545 w 546"/>
                <a:gd name="T9" fmla="*/ 45 h 99"/>
                <a:gd name="T10" fmla="*/ 505 w 546"/>
                <a:gd name="T11" fmla="*/ 38 h 99"/>
                <a:gd name="T12" fmla="*/ 451 w 54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6" h="99">
                  <a:moveTo>
                    <a:pt x="451" y="0"/>
                  </a:moveTo>
                  <a:lnTo>
                    <a:pt x="0" y="38"/>
                  </a:lnTo>
                  <a:lnTo>
                    <a:pt x="40" y="75"/>
                  </a:lnTo>
                  <a:lnTo>
                    <a:pt x="71" y="98"/>
                  </a:lnTo>
                  <a:lnTo>
                    <a:pt x="545" y="45"/>
                  </a:lnTo>
                  <a:lnTo>
                    <a:pt x="505" y="38"/>
                  </a:lnTo>
                  <a:lnTo>
                    <a:pt x="451" y="0"/>
                  </a:lnTo>
                </a:path>
              </a:pathLst>
            </a:custGeom>
            <a:solidFill>
              <a:srgbClr val="DF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737" name="Freeform 913">
              <a:extLst>
                <a:ext uri="{FF2B5EF4-FFF2-40B4-BE49-F238E27FC236}">
                  <a16:creationId xmlns:a16="http://schemas.microsoft.com/office/drawing/2014/main" id="{187BBD66-18FA-9D39-F0AB-0ED6DE822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" y="1982"/>
              <a:ext cx="546" cy="99"/>
            </a:xfrm>
            <a:custGeom>
              <a:avLst/>
              <a:gdLst>
                <a:gd name="T0" fmla="*/ 451 w 546"/>
                <a:gd name="T1" fmla="*/ 0 h 99"/>
                <a:gd name="T2" fmla="*/ 0 w 546"/>
                <a:gd name="T3" fmla="*/ 38 h 99"/>
                <a:gd name="T4" fmla="*/ 40 w 546"/>
                <a:gd name="T5" fmla="*/ 75 h 99"/>
                <a:gd name="T6" fmla="*/ 71 w 546"/>
                <a:gd name="T7" fmla="*/ 98 h 99"/>
                <a:gd name="T8" fmla="*/ 545 w 546"/>
                <a:gd name="T9" fmla="*/ 45 h 99"/>
                <a:gd name="T10" fmla="*/ 505 w 546"/>
                <a:gd name="T11" fmla="*/ 38 h 99"/>
                <a:gd name="T12" fmla="*/ 451 w 54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6" h="99">
                  <a:moveTo>
                    <a:pt x="451" y="0"/>
                  </a:moveTo>
                  <a:lnTo>
                    <a:pt x="0" y="38"/>
                  </a:lnTo>
                  <a:lnTo>
                    <a:pt x="40" y="75"/>
                  </a:lnTo>
                  <a:lnTo>
                    <a:pt x="71" y="98"/>
                  </a:lnTo>
                  <a:lnTo>
                    <a:pt x="545" y="45"/>
                  </a:lnTo>
                  <a:lnTo>
                    <a:pt x="505" y="38"/>
                  </a:lnTo>
                  <a:lnTo>
                    <a:pt x="451" y="0"/>
                  </a:lnTo>
                </a:path>
              </a:pathLst>
            </a:custGeom>
            <a:solidFill>
              <a:srgbClr val="DF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78738" name="Group 914">
              <a:extLst>
                <a:ext uri="{FF2B5EF4-FFF2-40B4-BE49-F238E27FC236}">
                  <a16:creationId xmlns:a16="http://schemas.microsoft.com/office/drawing/2014/main" id="{3D6A75F0-FEE7-E369-8205-F05210154A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0" y="1862"/>
              <a:ext cx="120" cy="136"/>
              <a:chOff x="4010" y="1862"/>
              <a:chExt cx="120" cy="136"/>
            </a:xfrm>
          </p:grpSpPr>
          <p:sp>
            <p:nvSpPr>
              <p:cNvPr id="78739" name="Line 915">
                <a:extLst>
                  <a:ext uri="{FF2B5EF4-FFF2-40B4-BE49-F238E27FC236}">
                    <a16:creationId xmlns:a16="http://schemas.microsoft.com/office/drawing/2014/main" id="{747A66E2-8342-8045-3A32-08B77CF06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10" y="1902"/>
                <a:ext cx="120" cy="4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8740" name="Line 916">
                <a:extLst>
                  <a:ext uri="{FF2B5EF4-FFF2-40B4-BE49-F238E27FC236}">
                    <a16:creationId xmlns:a16="http://schemas.microsoft.com/office/drawing/2014/main" id="{0CCD47B5-80DF-EE72-0F5A-464EA0F1AC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10" y="1918"/>
                <a:ext cx="96" cy="32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8741" name="Line 917">
                <a:extLst>
                  <a:ext uri="{FF2B5EF4-FFF2-40B4-BE49-F238E27FC236}">
                    <a16:creationId xmlns:a16="http://schemas.microsoft.com/office/drawing/2014/main" id="{4BA072E7-3367-DC95-8E41-EB35D05670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10" y="1926"/>
                <a:ext cx="96" cy="4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8742" name="Line 918">
                <a:extLst>
                  <a:ext uri="{FF2B5EF4-FFF2-40B4-BE49-F238E27FC236}">
                    <a16:creationId xmlns:a16="http://schemas.microsoft.com/office/drawing/2014/main" id="{6901F358-3043-171E-4EEC-4E427A5CD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10" y="1934"/>
                <a:ext cx="96" cy="4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8743" name="Line 919">
                <a:extLst>
                  <a:ext uri="{FF2B5EF4-FFF2-40B4-BE49-F238E27FC236}">
                    <a16:creationId xmlns:a16="http://schemas.microsoft.com/office/drawing/2014/main" id="{E17FBCCD-F1E2-02E3-2B96-3B4B862B1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10" y="1950"/>
                <a:ext cx="96" cy="4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8744" name="Line 920">
                <a:extLst>
                  <a:ext uri="{FF2B5EF4-FFF2-40B4-BE49-F238E27FC236}">
                    <a16:creationId xmlns:a16="http://schemas.microsoft.com/office/drawing/2014/main" id="{7A461D03-D0C0-3524-464B-6B5E94A3AE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10" y="1894"/>
                <a:ext cx="96" cy="32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8745" name="Line 921">
                <a:extLst>
                  <a:ext uri="{FF2B5EF4-FFF2-40B4-BE49-F238E27FC236}">
                    <a16:creationId xmlns:a16="http://schemas.microsoft.com/office/drawing/2014/main" id="{29A25FD2-28C5-DC42-7FAB-7A0FBC786B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10" y="1878"/>
                <a:ext cx="96" cy="32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8746" name="Line 922">
                <a:extLst>
                  <a:ext uri="{FF2B5EF4-FFF2-40B4-BE49-F238E27FC236}">
                    <a16:creationId xmlns:a16="http://schemas.microsoft.com/office/drawing/2014/main" id="{25D5477D-CF3F-EB3E-8C70-4DF5D8C04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10" y="1862"/>
                <a:ext cx="96" cy="32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8747" name="Line 923">
                <a:extLst>
                  <a:ext uri="{FF2B5EF4-FFF2-40B4-BE49-F238E27FC236}">
                    <a16:creationId xmlns:a16="http://schemas.microsoft.com/office/drawing/2014/main" id="{B1E3138D-2630-0ACD-9492-20E6ED2E2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6" y="1878"/>
                <a:ext cx="0" cy="12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78748" name="Group 924">
              <a:extLst>
                <a:ext uri="{FF2B5EF4-FFF2-40B4-BE49-F238E27FC236}">
                  <a16:creationId xmlns:a16="http://schemas.microsoft.com/office/drawing/2014/main" id="{D59B2B71-CF46-7C91-740D-0652E9A07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4" y="1519"/>
              <a:ext cx="383" cy="346"/>
              <a:chOff x="4104" y="1519"/>
              <a:chExt cx="383" cy="346"/>
            </a:xfrm>
          </p:grpSpPr>
          <p:grpSp>
            <p:nvGrpSpPr>
              <p:cNvPr id="78749" name="Group 925">
                <a:extLst>
                  <a:ext uri="{FF2B5EF4-FFF2-40B4-BE49-F238E27FC236}">
                    <a16:creationId xmlns:a16="http://schemas.microsoft.com/office/drawing/2014/main" id="{A6BEFCEA-607F-34F1-2877-21CC5A7A99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4" y="1519"/>
                <a:ext cx="383" cy="346"/>
                <a:chOff x="4104" y="1519"/>
                <a:chExt cx="383" cy="346"/>
              </a:xfrm>
            </p:grpSpPr>
            <p:grpSp>
              <p:nvGrpSpPr>
                <p:cNvPr id="78750" name="Group 926">
                  <a:extLst>
                    <a:ext uri="{FF2B5EF4-FFF2-40B4-BE49-F238E27FC236}">
                      <a16:creationId xmlns:a16="http://schemas.microsoft.com/office/drawing/2014/main" id="{3F61DC83-B4A5-5E32-351B-694E068D09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04" y="1519"/>
                  <a:ext cx="383" cy="346"/>
                  <a:chOff x="4104" y="1519"/>
                  <a:chExt cx="383" cy="346"/>
                </a:xfrm>
              </p:grpSpPr>
              <p:sp>
                <p:nvSpPr>
                  <p:cNvPr id="78751" name="Freeform 927">
                    <a:extLst>
                      <a:ext uri="{FF2B5EF4-FFF2-40B4-BE49-F238E27FC236}">
                        <a16:creationId xmlns:a16="http://schemas.microsoft.com/office/drawing/2014/main" id="{324E8177-BA14-A8B0-5A56-4B02010101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06" y="1519"/>
                    <a:ext cx="379" cy="346"/>
                  </a:xfrm>
                  <a:custGeom>
                    <a:avLst/>
                    <a:gdLst>
                      <a:gd name="T0" fmla="*/ 347 w 379"/>
                      <a:gd name="T1" fmla="*/ 8 h 346"/>
                      <a:gd name="T2" fmla="*/ 315 w 379"/>
                      <a:gd name="T3" fmla="*/ 8 h 346"/>
                      <a:gd name="T4" fmla="*/ 268 w 379"/>
                      <a:gd name="T5" fmla="*/ 0 h 346"/>
                      <a:gd name="T6" fmla="*/ 221 w 379"/>
                      <a:gd name="T7" fmla="*/ 0 h 346"/>
                      <a:gd name="T8" fmla="*/ 173 w 379"/>
                      <a:gd name="T9" fmla="*/ 0 h 346"/>
                      <a:gd name="T10" fmla="*/ 134 w 379"/>
                      <a:gd name="T11" fmla="*/ 0 h 346"/>
                      <a:gd name="T12" fmla="*/ 71 w 379"/>
                      <a:gd name="T13" fmla="*/ 0 h 346"/>
                      <a:gd name="T14" fmla="*/ 16 w 379"/>
                      <a:gd name="T15" fmla="*/ 8 h 346"/>
                      <a:gd name="T16" fmla="*/ 8 w 379"/>
                      <a:gd name="T17" fmla="*/ 8 h 346"/>
                      <a:gd name="T18" fmla="*/ 0 w 379"/>
                      <a:gd name="T19" fmla="*/ 8 h 346"/>
                      <a:gd name="T20" fmla="*/ 0 w 379"/>
                      <a:gd name="T21" fmla="*/ 16 h 346"/>
                      <a:gd name="T22" fmla="*/ 16 w 379"/>
                      <a:gd name="T23" fmla="*/ 337 h 346"/>
                      <a:gd name="T24" fmla="*/ 16 w 379"/>
                      <a:gd name="T25" fmla="*/ 345 h 346"/>
                      <a:gd name="T26" fmla="*/ 142 w 379"/>
                      <a:gd name="T27" fmla="*/ 337 h 346"/>
                      <a:gd name="T28" fmla="*/ 260 w 379"/>
                      <a:gd name="T29" fmla="*/ 329 h 346"/>
                      <a:gd name="T30" fmla="*/ 370 w 379"/>
                      <a:gd name="T31" fmla="*/ 321 h 346"/>
                      <a:gd name="T32" fmla="*/ 378 w 379"/>
                      <a:gd name="T33" fmla="*/ 314 h 346"/>
                      <a:gd name="T34" fmla="*/ 362 w 379"/>
                      <a:gd name="T35" fmla="*/ 16 h 346"/>
                      <a:gd name="T36" fmla="*/ 347 w 379"/>
                      <a:gd name="T37" fmla="*/ 8 h 3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79" h="346">
                        <a:moveTo>
                          <a:pt x="347" y="8"/>
                        </a:moveTo>
                        <a:lnTo>
                          <a:pt x="315" y="8"/>
                        </a:lnTo>
                        <a:lnTo>
                          <a:pt x="268" y="0"/>
                        </a:lnTo>
                        <a:lnTo>
                          <a:pt x="221" y="0"/>
                        </a:lnTo>
                        <a:lnTo>
                          <a:pt x="173" y="0"/>
                        </a:lnTo>
                        <a:lnTo>
                          <a:pt x="134" y="0"/>
                        </a:lnTo>
                        <a:lnTo>
                          <a:pt x="71" y="0"/>
                        </a:lnTo>
                        <a:lnTo>
                          <a:pt x="16" y="8"/>
                        </a:lnTo>
                        <a:lnTo>
                          <a:pt x="8" y="8"/>
                        </a:lnTo>
                        <a:lnTo>
                          <a:pt x="0" y="8"/>
                        </a:lnTo>
                        <a:lnTo>
                          <a:pt x="0" y="16"/>
                        </a:lnTo>
                        <a:lnTo>
                          <a:pt x="16" y="337"/>
                        </a:lnTo>
                        <a:lnTo>
                          <a:pt x="16" y="345"/>
                        </a:lnTo>
                        <a:lnTo>
                          <a:pt x="142" y="337"/>
                        </a:lnTo>
                        <a:lnTo>
                          <a:pt x="260" y="329"/>
                        </a:lnTo>
                        <a:lnTo>
                          <a:pt x="370" y="321"/>
                        </a:lnTo>
                        <a:lnTo>
                          <a:pt x="378" y="314"/>
                        </a:lnTo>
                        <a:lnTo>
                          <a:pt x="362" y="16"/>
                        </a:lnTo>
                        <a:lnTo>
                          <a:pt x="347" y="8"/>
                        </a:lnTo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752" name="Freeform 928">
                    <a:extLst>
                      <a:ext uri="{FF2B5EF4-FFF2-40B4-BE49-F238E27FC236}">
                        <a16:creationId xmlns:a16="http://schemas.microsoft.com/office/drawing/2014/main" id="{CACFB219-8224-A7D0-88E7-8E0F60EF22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06" y="1519"/>
                    <a:ext cx="379" cy="346"/>
                  </a:xfrm>
                  <a:custGeom>
                    <a:avLst/>
                    <a:gdLst>
                      <a:gd name="T0" fmla="*/ 347 w 379"/>
                      <a:gd name="T1" fmla="*/ 8 h 346"/>
                      <a:gd name="T2" fmla="*/ 315 w 379"/>
                      <a:gd name="T3" fmla="*/ 8 h 346"/>
                      <a:gd name="T4" fmla="*/ 268 w 379"/>
                      <a:gd name="T5" fmla="*/ 0 h 346"/>
                      <a:gd name="T6" fmla="*/ 221 w 379"/>
                      <a:gd name="T7" fmla="*/ 0 h 346"/>
                      <a:gd name="T8" fmla="*/ 173 w 379"/>
                      <a:gd name="T9" fmla="*/ 0 h 346"/>
                      <a:gd name="T10" fmla="*/ 134 w 379"/>
                      <a:gd name="T11" fmla="*/ 0 h 346"/>
                      <a:gd name="T12" fmla="*/ 71 w 379"/>
                      <a:gd name="T13" fmla="*/ 0 h 346"/>
                      <a:gd name="T14" fmla="*/ 16 w 379"/>
                      <a:gd name="T15" fmla="*/ 8 h 346"/>
                      <a:gd name="T16" fmla="*/ 8 w 379"/>
                      <a:gd name="T17" fmla="*/ 8 h 346"/>
                      <a:gd name="T18" fmla="*/ 0 w 379"/>
                      <a:gd name="T19" fmla="*/ 8 h 346"/>
                      <a:gd name="T20" fmla="*/ 0 w 379"/>
                      <a:gd name="T21" fmla="*/ 16 h 346"/>
                      <a:gd name="T22" fmla="*/ 16 w 379"/>
                      <a:gd name="T23" fmla="*/ 337 h 346"/>
                      <a:gd name="T24" fmla="*/ 16 w 379"/>
                      <a:gd name="T25" fmla="*/ 345 h 346"/>
                      <a:gd name="T26" fmla="*/ 142 w 379"/>
                      <a:gd name="T27" fmla="*/ 337 h 346"/>
                      <a:gd name="T28" fmla="*/ 260 w 379"/>
                      <a:gd name="T29" fmla="*/ 329 h 346"/>
                      <a:gd name="T30" fmla="*/ 370 w 379"/>
                      <a:gd name="T31" fmla="*/ 321 h 346"/>
                      <a:gd name="T32" fmla="*/ 378 w 379"/>
                      <a:gd name="T33" fmla="*/ 314 h 346"/>
                      <a:gd name="T34" fmla="*/ 362 w 379"/>
                      <a:gd name="T35" fmla="*/ 16 h 346"/>
                      <a:gd name="T36" fmla="*/ 347 w 379"/>
                      <a:gd name="T37" fmla="*/ 8 h 3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79" h="346">
                        <a:moveTo>
                          <a:pt x="347" y="8"/>
                        </a:moveTo>
                        <a:lnTo>
                          <a:pt x="315" y="8"/>
                        </a:lnTo>
                        <a:lnTo>
                          <a:pt x="268" y="0"/>
                        </a:lnTo>
                        <a:lnTo>
                          <a:pt x="221" y="0"/>
                        </a:lnTo>
                        <a:lnTo>
                          <a:pt x="173" y="0"/>
                        </a:lnTo>
                        <a:lnTo>
                          <a:pt x="134" y="0"/>
                        </a:lnTo>
                        <a:lnTo>
                          <a:pt x="71" y="0"/>
                        </a:lnTo>
                        <a:lnTo>
                          <a:pt x="16" y="8"/>
                        </a:lnTo>
                        <a:lnTo>
                          <a:pt x="8" y="8"/>
                        </a:lnTo>
                        <a:lnTo>
                          <a:pt x="0" y="8"/>
                        </a:lnTo>
                        <a:lnTo>
                          <a:pt x="0" y="16"/>
                        </a:lnTo>
                        <a:lnTo>
                          <a:pt x="16" y="337"/>
                        </a:lnTo>
                        <a:lnTo>
                          <a:pt x="16" y="345"/>
                        </a:lnTo>
                        <a:lnTo>
                          <a:pt x="142" y="337"/>
                        </a:lnTo>
                        <a:lnTo>
                          <a:pt x="260" y="329"/>
                        </a:lnTo>
                        <a:lnTo>
                          <a:pt x="370" y="321"/>
                        </a:lnTo>
                        <a:lnTo>
                          <a:pt x="378" y="314"/>
                        </a:lnTo>
                        <a:lnTo>
                          <a:pt x="362" y="16"/>
                        </a:lnTo>
                        <a:lnTo>
                          <a:pt x="347" y="8"/>
                        </a:lnTo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753" name="Arc 929">
                    <a:extLst>
                      <a:ext uri="{FF2B5EF4-FFF2-40B4-BE49-F238E27FC236}">
                        <a16:creationId xmlns:a16="http://schemas.microsoft.com/office/drawing/2014/main" id="{D1A648F1-4224-0E61-E83F-2077A3B623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04" y="1525"/>
                    <a:ext cx="8" cy="8"/>
                  </a:xfrm>
                  <a:custGeom>
                    <a:avLst/>
                    <a:gdLst>
                      <a:gd name="G0" fmla="+- 21600 0 0"/>
                      <a:gd name="G1" fmla="+- 21433 0 0"/>
                      <a:gd name="G2" fmla="+- 21600 0 0"/>
                      <a:gd name="T0" fmla="*/ 0 w 21600"/>
                      <a:gd name="T1" fmla="*/ 21433 h 21433"/>
                      <a:gd name="T2" fmla="*/ 18921 w 21600"/>
                      <a:gd name="T3" fmla="*/ 0 h 21433"/>
                      <a:gd name="T4" fmla="*/ 21600 w 21600"/>
                      <a:gd name="T5" fmla="*/ 21433 h 214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433" fill="none" extrusionOk="0">
                        <a:moveTo>
                          <a:pt x="0" y="21432"/>
                        </a:moveTo>
                        <a:cubicBezTo>
                          <a:pt x="0" y="10539"/>
                          <a:pt x="8111" y="1350"/>
                          <a:pt x="18920" y="-1"/>
                        </a:cubicBezTo>
                      </a:path>
                      <a:path w="21600" h="21433" stroke="0" extrusionOk="0">
                        <a:moveTo>
                          <a:pt x="0" y="21432"/>
                        </a:moveTo>
                        <a:cubicBezTo>
                          <a:pt x="0" y="10539"/>
                          <a:pt x="8111" y="1350"/>
                          <a:pt x="18920" y="-1"/>
                        </a:cubicBezTo>
                        <a:lnTo>
                          <a:pt x="21600" y="2143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754" name="Arc 930">
                    <a:extLst>
                      <a:ext uri="{FF2B5EF4-FFF2-40B4-BE49-F238E27FC236}">
                        <a16:creationId xmlns:a16="http://schemas.microsoft.com/office/drawing/2014/main" id="{CEA3AE73-42C0-7DAF-D8B2-C5A00D4941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47" y="1528"/>
                    <a:ext cx="21" cy="13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21600"/>
                      <a:gd name="T1" fmla="*/ 0 h 21600"/>
                      <a:gd name="T2" fmla="*/ 21600 w 21600"/>
                      <a:gd name="T3" fmla="*/ 21600 h 21600"/>
                      <a:gd name="T4" fmla="*/ 0 w 21600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755" name="Arc 931">
                    <a:extLst>
                      <a:ext uri="{FF2B5EF4-FFF2-40B4-BE49-F238E27FC236}">
                        <a16:creationId xmlns:a16="http://schemas.microsoft.com/office/drawing/2014/main" id="{62F1DDED-6B73-3B9C-1C36-26A749B7F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79" y="1835"/>
                    <a:ext cx="8" cy="8"/>
                  </a:xfrm>
                  <a:custGeom>
                    <a:avLst/>
                    <a:gdLst>
                      <a:gd name="G0" fmla="+- 0 0 0"/>
                      <a:gd name="G1" fmla="+- 0 0 0"/>
                      <a:gd name="G2" fmla="+- 21600 0 0"/>
                      <a:gd name="T0" fmla="*/ 21600 w 21600"/>
                      <a:gd name="T1" fmla="*/ 0 h 21600"/>
                      <a:gd name="T2" fmla="*/ 0 w 21600"/>
                      <a:gd name="T3" fmla="*/ 21600 h 21600"/>
                      <a:gd name="T4" fmla="*/ 0 w 21600"/>
                      <a:gd name="T5" fmla="*/ 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599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599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78756" name="Group 932">
                  <a:extLst>
                    <a:ext uri="{FF2B5EF4-FFF2-40B4-BE49-F238E27FC236}">
                      <a16:creationId xmlns:a16="http://schemas.microsoft.com/office/drawing/2014/main" id="{87DD9C0F-F536-2109-1EA0-2E7C49A53D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54" y="1574"/>
                  <a:ext cx="291" cy="235"/>
                  <a:chOff x="4154" y="1574"/>
                  <a:chExt cx="291" cy="235"/>
                </a:xfrm>
              </p:grpSpPr>
              <p:grpSp>
                <p:nvGrpSpPr>
                  <p:cNvPr id="78757" name="Group 933">
                    <a:extLst>
                      <a:ext uri="{FF2B5EF4-FFF2-40B4-BE49-F238E27FC236}">
                        <a16:creationId xmlns:a16="http://schemas.microsoft.com/office/drawing/2014/main" id="{5969448D-1D14-0DBA-469F-E296E79B8A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154" y="1574"/>
                    <a:ext cx="291" cy="235"/>
                    <a:chOff x="4154" y="1574"/>
                    <a:chExt cx="291" cy="235"/>
                  </a:xfrm>
                </p:grpSpPr>
                <p:sp>
                  <p:nvSpPr>
                    <p:cNvPr id="78758" name="Freeform 934">
                      <a:extLst>
                        <a:ext uri="{FF2B5EF4-FFF2-40B4-BE49-F238E27FC236}">
                          <a16:creationId xmlns:a16="http://schemas.microsoft.com/office/drawing/2014/main" id="{A2EC3D46-3F98-B0F6-2709-CB1DB99FBD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54" y="1574"/>
                      <a:ext cx="275" cy="17"/>
                    </a:xfrm>
                    <a:custGeom>
                      <a:avLst/>
                      <a:gdLst>
                        <a:gd name="T0" fmla="*/ 274 w 275"/>
                        <a:gd name="T1" fmla="*/ 0 h 17"/>
                        <a:gd name="T2" fmla="*/ 0 w 275"/>
                        <a:gd name="T3" fmla="*/ 0 h 17"/>
                        <a:gd name="T4" fmla="*/ 8 w 275"/>
                        <a:gd name="T5" fmla="*/ 16 h 17"/>
                        <a:gd name="T6" fmla="*/ 266 w 275"/>
                        <a:gd name="T7" fmla="*/ 16 h 17"/>
                        <a:gd name="T8" fmla="*/ 274 w 275"/>
                        <a:gd name="T9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5" h="17">
                          <a:moveTo>
                            <a:pt x="274" y="0"/>
                          </a:moveTo>
                          <a:lnTo>
                            <a:pt x="0" y="0"/>
                          </a:lnTo>
                          <a:lnTo>
                            <a:pt x="8" y="16"/>
                          </a:lnTo>
                          <a:lnTo>
                            <a:pt x="266" y="16"/>
                          </a:lnTo>
                          <a:lnTo>
                            <a:pt x="274" y="0"/>
                          </a:lnTo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59" name="Freeform 935">
                      <a:extLst>
                        <a:ext uri="{FF2B5EF4-FFF2-40B4-BE49-F238E27FC236}">
                          <a16:creationId xmlns:a16="http://schemas.microsoft.com/office/drawing/2014/main" id="{49FCD813-C34A-E7D6-B2B5-7BE0DC0D78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54" y="1574"/>
                      <a:ext cx="275" cy="17"/>
                    </a:xfrm>
                    <a:custGeom>
                      <a:avLst/>
                      <a:gdLst>
                        <a:gd name="T0" fmla="*/ 274 w 275"/>
                        <a:gd name="T1" fmla="*/ 0 h 17"/>
                        <a:gd name="T2" fmla="*/ 0 w 275"/>
                        <a:gd name="T3" fmla="*/ 0 h 17"/>
                        <a:gd name="T4" fmla="*/ 8 w 275"/>
                        <a:gd name="T5" fmla="*/ 16 h 17"/>
                        <a:gd name="T6" fmla="*/ 266 w 275"/>
                        <a:gd name="T7" fmla="*/ 16 h 17"/>
                        <a:gd name="T8" fmla="*/ 274 w 275"/>
                        <a:gd name="T9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5" h="17">
                          <a:moveTo>
                            <a:pt x="274" y="0"/>
                          </a:moveTo>
                          <a:lnTo>
                            <a:pt x="0" y="0"/>
                          </a:lnTo>
                          <a:lnTo>
                            <a:pt x="8" y="16"/>
                          </a:lnTo>
                          <a:lnTo>
                            <a:pt x="266" y="16"/>
                          </a:lnTo>
                          <a:lnTo>
                            <a:pt x="274" y="0"/>
                          </a:lnTo>
                        </a:path>
                      </a:pathLst>
                    </a:custGeom>
                    <a:solidFill>
                      <a:srgbClr val="8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60" name="Freeform 936">
                      <a:extLst>
                        <a:ext uri="{FF2B5EF4-FFF2-40B4-BE49-F238E27FC236}">
                          <a16:creationId xmlns:a16="http://schemas.microsoft.com/office/drawing/2014/main" id="{3BEC2DEA-7FB3-C53A-D041-1F2119E1D1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54" y="1574"/>
                      <a:ext cx="17" cy="235"/>
                    </a:xfrm>
                    <a:custGeom>
                      <a:avLst/>
                      <a:gdLst>
                        <a:gd name="T0" fmla="*/ 8 w 17"/>
                        <a:gd name="T1" fmla="*/ 8 h 235"/>
                        <a:gd name="T2" fmla="*/ 0 w 17"/>
                        <a:gd name="T3" fmla="*/ 0 h 235"/>
                        <a:gd name="T4" fmla="*/ 8 w 17"/>
                        <a:gd name="T5" fmla="*/ 125 h 235"/>
                        <a:gd name="T6" fmla="*/ 16 w 17"/>
                        <a:gd name="T7" fmla="*/ 234 h 235"/>
                        <a:gd name="T8" fmla="*/ 16 w 17"/>
                        <a:gd name="T9" fmla="*/ 226 h 235"/>
                        <a:gd name="T10" fmla="*/ 8 w 17"/>
                        <a:gd name="T11" fmla="*/ 8 h 2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235">
                          <a:moveTo>
                            <a:pt x="8" y="8"/>
                          </a:moveTo>
                          <a:lnTo>
                            <a:pt x="0" y="0"/>
                          </a:lnTo>
                          <a:lnTo>
                            <a:pt x="8" y="125"/>
                          </a:lnTo>
                          <a:lnTo>
                            <a:pt x="16" y="234"/>
                          </a:lnTo>
                          <a:lnTo>
                            <a:pt x="16" y="226"/>
                          </a:lnTo>
                          <a:lnTo>
                            <a:pt x="8" y="8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61" name="Freeform 937">
                      <a:extLst>
                        <a:ext uri="{FF2B5EF4-FFF2-40B4-BE49-F238E27FC236}">
                          <a16:creationId xmlns:a16="http://schemas.microsoft.com/office/drawing/2014/main" id="{C5212812-F126-CE98-D5E8-5166CB2697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54" y="1574"/>
                      <a:ext cx="17" cy="235"/>
                    </a:xfrm>
                    <a:custGeom>
                      <a:avLst/>
                      <a:gdLst>
                        <a:gd name="T0" fmla="*/ 8 w 17"/>
                        <a:gd name="T1" fmla="*/ 8 h 235"/>
                        <a:gd name="T2" fmla="*/ 0 w 17"/>
                        <a:gd name="T3" fmla="*/ 0 h 235"/>
                        <a:gd name="T4" fmla="*/ 8 w 17"/>
                        <a:gd name="T5" fmla="*/ 125 h 235"/>
                        <a:gd name="T6" fmla="*/ 16 w 17"/>
                        <a:gd name="T7" fmla="*/ 234 h 235"/>
                        <a:gd name="T8" fmla="*/ 16 w 17"/>
                        <a:gd name="T9" fmla="*/ 226 h 235"/>
                        <a:gd name="T10" fmla="*/ 8 w 17"/>
                        <a:gd name="T11" fmla="*/ 8 h 2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235">
                          <a:moveTo>
                            <a:pt x="8" y="8"/>
                          </a:moveTo>
                          <a:lnTo>
                            <a:pt x="0" y="0"/>
                          </a:lnTo>
                          <a:lnTo>
                            <a:pt x="8" y="125"/>
                          </a:lnTo>
                          <a:lnTo>
                            <a:pt x="16" y="234"/>
                          </a:lnTo>
                          <a:lnTo>
                            <a:pt x="16" y="226"/>
                          </a:lnTo>
                          <a:lnTo>
                            <a:pt x="8" y="8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62" name="Freeform 938">
                      <a:extLst>
                        <a:ext uri="{FF2B5EF4-FFF2-40B4-BE49-F238E27FC236}">
                          <a16:creationId xmlns:a16="http://schemas.microsoft.com/office/drawing/2014/main" id="{13C637DE-869E-1F83-4C74-E1E437E52A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70" y="1790"/>
                      <a:ext cx="275" cy="19"/>
                    </a:xfrm>
                    <a:custGeom>
                      <a:avLst/>
                      <a:gdLst>
                        <a:gd name="T0" fmla="*/ 266 w 275"/>
                        <a:gd name="T1" fmla="*/ 0 h 19"/>
                        <a:gd name="T2" fmla="*/ 274 w 275"/>
                        <a:gd name="T3" fmla="*/ 6 h 19"/>
                        <a:gd name="T4" fmla="*/ 0 w 275"/>
                        <a:gd name="T5" fmla="*/ 18 h 19"/>
                        <a:gd name="T6" fmla="*/ 0 w 275"/>
                        <a:gd name="T7" fmla="*/ 12 h 19"/>
                        <a:gd name="T8" fmla="*/ 266 w 275"/>
                        <a:gd name="T9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5" h="19">
                          <a:moveTo>
                            <a:pt x="266" y="0"/>
                          </a:moveTo>
                          <a:lnTo>
                            <a:pt x="274" y="6"/>
                          </a:lnTo>
                          <a:lnTo>
                            <a:pt x="0" y="18"/>
                          </a:lnTo>
                          <a:lnTo>
                            <a:pt x="0" y="12"/>
                          </a:lnTo>
                          <a:lnTo>
                            <a:pt x="266" y="0"/>
                          </a:lnTo>
                        </a:path>
                      </a:pathLst>
                    </a:custGeom>
                    <a:solidFill>
                      <a:srgbClr val="DFDFD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63" name="Freeform 939">
                      <a:extLst>
                        <a:ext uri="{FF2B5EF4-FFF2-40B4-BE49-F238E27FC236}">
                          <a16:creationId xmlns:a16="http://schemas.microsoft.com/office/drawing/2014/main" id="{41BADB54-EC19-73F6-ABC5-8393DE0BE5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70" y="1790"/>
                      <a:ext cx="275" cy="19"/>
                    </a:xfrm>
                    <a:custGeom>
                      <a:avLst/>
                      <a:gdLst>
                        <a:gd name="T0" fmla="*/ 266 w 275"/>
                        <a:gd name="T1" fmla="*/ 0 h 19"/>
                        <a:gd name="T2" fmla="*/ 274 w 275"/>
                        <a:gd name="T3" fmla="*/ 6 h 19"/>
                        <a:gd name="T4" fmla="*/ 0 w 275"/>
                        <a:gd name="T5" fmla="*/ 18 h 19"/>
                        <a:gd name="T6" fmla="*/ 0 w 275"/>
                        <a:gd name="T7" fmla="*/ 12 h 19"/>
                        <a:gd name="T8" fmla="*/ 266 w 275"/>
                        <a:gd name="T9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5" h="19">
                          <a:moveTo>
                            <a:pt x="266" y="0"/>
                          </a:moveTo>
                          <a:lnTo>
                            <a:pt x="274" y="6"/>
                          </a:lnTo>
                          <a:lnTo>
                            <a:pt x="0" y="18"/>
                          </a:lnTo>
                          <a:lnTo>
                            <a:pt x="0" y="12"/>
                          </a:lnTo>
                          <a:lnTo>
                            <a:pt x="266" y="0"/>
                          </a:lnTo>
                        </a:path>
                      </a:pathLst>
                    </a:custGeom>
                    <a:solidFill>
                      <a:srgbClr val="DFDFD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64" name="Freeform 940">
                      <a:extLst>
                        <a:ext uri="{FF2B5EF4-FFF2-40B4-BE49-F238E27FC236}">
                          <a16:creationId xmlns:a16="http://schemas.microsoft.com/office/drawing/2014/main" id="{9E535C64-B5F4-2625-2814-7576CF0097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26" y="1574"/>
                      <a:ext cx="19" cy="219"/>
                    </a:xfrm>
                    <a:custGeom>
                      <a:avLst/>
                      <a:gdLst>
                        <a:gd name="T0" fmla="*/ 6 w 19"/>
                        <a:gd name="T1" fmla="*/ 0 h 219"/>
                        <a:gd name="T2" fmla="*/ 0 w 19"/>
                        <a:gd name="T3" fmla="*/ 8 h 219"/>
                        <a:gd name="T4" fmla="*/ 12 w 19"/>
                        <a:gd name="T5" fmla="*/ 210 h 219"/>
                        <a:gd name="T6" fmla="*/ 18 w 19"/>
                        <a:gd name="T7" fmla="*/ 218 h 219"/>
                        <a:gd name="T8" fmla="*/ 6 w 19"/>
                        <a:gd name="T9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9" h="219">
                          <a:moveTo>
                            <a:pt x="6" y="0"/>
                          </a:moveTo>
                          <a:lnTo>
                            <a:pt x="0" y="8"/>
                          </a:lnTo>
                          <a:lnTo>
                            <a:pt x="12" y="210"/>
                          </a:lnTo>
                          <a:lnTo>
                            <a:pt x="18" y="218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BFBFB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65" name="Freeform 941">
                      <a:extLst>
                        <a:ext uri="{FF2B5EF4-FFF2-40B4-BE49-F238E27FC236}">
                          <a16:creationId xmlns:a16="http://schemas.microsoft.com/office/drawing/2014/main" id="{ED284114-458E-3EDC-9B57-23B048AA359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26" y="1574"/>
                      <a:ext cx="19" cy="219"/>
                    </a:xfrm>
                    <a:custGeom>
                      <a:avLst/>
                      <a:gdLst>
                        <a:gd name="T0" fmla="*/ 6 w 19"/>
                        <a:gd name="T1" fmla="*/ 0 h 219"/>
                        <a:gd name="T2" fmla="*/ 0 w 19"/>
                        <a:gd name="T3" fmla="*/ 8 h 219"/>
                        <a:gd name="T4" fmla="*/ 12 w 19"/>
                        <a:gd name="T5" fmla="*/ 210 h 219"/>
                        <a:gd name="T6" fmla="*/ 18 w 19"/>
                        <a:gd name="T7" fmla="*/ 218 h 219"/>
                        <a:gd name="T8" fmla="*/ 6 w 19"/>
                        <a:gd name="T9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9" h="219">
                          <a:moveTo>
                            <a:pt x="6" y="0"/>
                          </a:moveTo>
                          <a:lnTo>
                            <a:pt x="0" y="8"/>
                          </a:lnTo>
                          <a:lnTo>
                            <a:pt x="12" y="210"/>
                          </a:lnTo>
                          <a:lnTo>
                            <a:pt x="18" y="218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BFBFB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8766" name="Group 942">
                    <a:extLst>
                      <a:ext uri="{FF2B5EF4-FFF2-40B4-BE49-F238E27FC236}">
                        <a16:creationId xmlns:a16="http://schemas.microsoft.com/office/drawing/2014/main" id="{6CD421D3-EBDF-BF0F-377D-8B4C414A04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162" y="1582"/>
                    <a:ext cx="275" cy="219"/>
                    <a:chOff x="4162" y="1582"/>
                    <a:chExt cx="275" cy="219"/>
                  </a:xfrm>
                </p:grpSpPr>
                <p:sp>
                  <p:nvSpPr>
                    <p:cNvPr id="78767" name="Freeform 943">
                      <a:extLst>
                        <a:ext uri="{FF2B5EF4-FFF2-40B4-BE49-F238E27FC236}">
                          <a16:creationId xmlns:a16="http://schemas.microsoft.com/office/drawing/2014/main" id="{1A2944C7-4F94-1960-40E3-46DE7E756F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62" y="1582"/>
                      <a:ext cx="275" cy="219"/>
                    </a:xfrm>
                    <a:custGeom>
                      <a:avLst/>
                      <a:gdLst>
                        <a:gd name="T0" fmla="*/ 258 w 275"/>
                        <a:gd name="T1" fmla="*/ 0 h 219"/>
                        <a:gd name="T2" fmla="*/ 0 w 275"/>
                        <a:gd name="T3" fmla="*/ 0 h 219"/>
                        <a:gd name="T4" fmla="*/ 8 w 275"/>
                        <a:gd name="T5" fmla="*/ 218 h 219"/>
                        <a:gd name="T6" fmla="*/ 274 w 275"/>
                        <a:gd name="T7" fmla="*/ 202 h 219"/>
                        <a:gd name="T8" fmla="*/ 258 w 275"/>
                        <a:gd name="T9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5" h="219">
                          <a:moveTo>
                            <a:pt x="258" y="0"/>
                          </a:moveTo>
                          <a:lnTo>
                            <a:pt x="0" y="0"/>
                          </a:lnTo>
                          <a:lnTo>
                            <a:pt x="8" y="218"/>
                          </a:lnTo>
                          <a:lnTo>
                            <a:pt x="274" y="202"/>
                          </a:lnTo>
                          <a:lnTo>
                            <a:pt x="258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68" name="Freeform 944">
                      <a:extLst>
                        <a:ext uri="{FF2B5EF4-FFF2-40B4-BE49-F238E27FC236}">
                          <a16:creationId xmlns:a16="http://schemas.microsoft.com/office/drawing/2014/main" id="{4A763C0C-8E61-3136-CD66-D9C95B1885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62" y="1582"/>
                      <a:ext cx="275" cy="219"/>
                    </a:xfrm>
                    <a:custGeom>
                      <a:avLst/>
                      <a:gdLst>
                        <a:gd name="T0" fmla="*/ 258 w 275"/>
                        <a:gd name="T1" fmla="*/ 0 h 219"/>
                        <a:gd name="T2" fmla="*/ 0 w 275"/>
                        <a:gd name="T3" fmla="*/ 0 h 219"/>
                        <a:gd name="T4" fmla="*/ 8 w 275"/>
                        <a:gd name="T5" fmla="*/ 218 h 219"/>
                        <a:gd name="T6" fmla="*/ 274 w 275"/>
                        <a:gd name="T7" fmla="*/ 202 h 219"/>
                        <a:gd name="T8" fmla="*/ 258 w 275"/>
                        <a:gd name="T9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5" h="219">
                          <a:moveTo>
                            <a:pt x="258" y="0"/>
                          </a:moveTo>
                          <a:lnTo>
                            <a:pt x="0" y="0"/>
                          </a:lnTo>
                          <a:lnTo>
                            <a:pt x="8" y="218"/>
                          </a:lnTo>
                          <a:lnTo>
                            <a:pt x="274" y="202"/>
                          </a:lnTo>
                          <a:lnTo>
                            <a:pt x="258" y="0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69" name="Freeform 945">
                      <a:extLst>
                        <a:ext uri="{FF2B5EF4-FFF2-40B4-BE49-F238E27FC236}">
                          <a16:creationId xmlns:a16="http://schemas.microsoft.com/office/drawing/2014/main" id="{0DC194E0-2516-0C5E-4E97-49666B3620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70" y="1590"/>
                      <a:ext cx="259" cy="203"/>
                    </a:xfrm>
                    <a:custGeom>
                      <a:avLst/>
                      <a:gdLst>
                        <a:gd name="T0" fmla="*/ 250 w 259"/>
                        <a:gd name="T1" fmla="*/ 0 h 203"/>
                        <a:gd name="T2" fmla="*/ 0 w 259"/>
                        <a:gd name="T3" fmla="*/ 0 h 203"/>
                        <a:gd name="T4" fmla="*/ 16 w 259"/>
                        <a:gd name="T5" fmla="*/ 202 h 203"/>
                        <a:gd name="T6" fmla="*/ 258 w 259"/>
                        <a:gd name="T7" fmla="*/ 194 h 203"/>
                        <a:gd name="T8" fmla="*/ 250 w 259"/>
                        <a:gd name="T9" fmla="*/ 0 h 2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9" h="203">
                          <a:moveTo>
                            <a:pt x="250" y="0"/>
                          </a:moveTo>
                          <a:lnTo>
                            <a:pt x="0" y="0"/>
                          </a:lnTo>
                          <a:lnTo>
                            <a:pt x="16" y="202"/>
                          </a:lnTo>
                          <a:lnTo>
                            <a:pt x="258" y="194"/>
                          </a:lnTo>
                          <a:lnTo>
                            <a:pt x="250" y="0"/>
                          </a:lnTo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70" name="Freeform 946">
                      <a:extLst>
                        <a:ext uri="{FF2B5EF4-FFF2-40B4-BE49-F238E27FC236}">
                          <a16:creationId xmlns:a16="http://schemas.microsoft.com/office/drawing/2014/main" id="{738AA27E-849E-B93D-9695-383079B2AD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70" y="1590"/>
                      <a:ext cx="259" cy="203"/>
                    </a:xfrm>
                    <a:custGeom>
                      <a:avLst/>
                      <a:gdLst>
                        <a:gd name="T0" fmla="*/ 250 w 259"/>
                        <a:gd name="T1" fmla="*/ 0 h 203"/>
                        <a:gd name="T2" fmla="*/ 0 w 259"/>
                        <a:gd name="T3" fmla="*/ 0 h 203"/>
                        <a:gd name="T4" fmla="*/ 16 w 259"/>
                        <a:gd name="T5" fmla="*/ 202 h 203"/>
                        <a:gd name="T6" fmla="*/ 258 w 259"/>
                        <a:gd name="T7" fmla="*/ 194 h 203"/>
                        <a:gd name="T8" fmla="*/ 250 w 259"/>
                        <a:gd name="T9" fmla="*/ 0 h 2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9" h="203">
                          <a:moveTo>
                            <a:pt x="250" y="0"/>
                          </a:moveTo>
                          <a:lnTo>
                            <a:pt x="0" y="0"/>
                          </a:lnTo>
                          <a:lnTo>
                            <a:pt x="16" y="202"/>
                          </a:lnTo>
                          <a:lnTo>
                            <a:pt x="258" y="194"/>
                          </a:lnTo>
                          <a:lnTo>
                            <a:pt x="250" y="0"/>
                          </a:lnTo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71" name="Freeform 947">
                      <a:extLst>
                        <a:ext uri="{FF2B5EF4-FFF2-40B4-BE49-F238E27FC236}">
                          <a16:creationId xmlns:a16="http://schemas.microsoft.com/office/drawing/2014/main" id="{8DA4A7E1-2BD7-F897-FE6F-62AE1ECE50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86" y="1598"/>
                      <a:ext cx="235" cy="187"/>
                    </a:xfrm>
                    <a:custGeom>
                      <a:avLst/>
                      <a:gdLst>
                        <a:gd name="T0" fmla="*/ 226 w 235"/>
                        <a:gd name="T1" fmla="*/ 0 h 187"/>
                        <a:gd name="T2" fmla="*/ 0 w 235"/>
                        <a:gd name="T3" fmla="*/ 0 h 187"/>
                        <a:gd name="T4" fmla="*/ 8 w 235"/>
                        <a:gd name="T5" fmla="*/ 186 h 187"/>
                        <a:gd name="T6" fmla="*/ 234 w 235"/>
                        <a:gd name="T7" fmla="*/ 178 h 187"/>
                        <a:gd name="T8" fmla="*/ 226 w 235"/>
                        <a:gd name="T9" fmla="*/ 0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5" h="187">
                          <a:moveTo>
                            <a:pt x="226" y="0"/>
                          </a:moveTo>
                          <a:lnTo>
                            <a:pt x="0" y="0"/>
                          </a:lnTo>
                          <a:lnTo>
                            <a:pt x="8" y="186"/>
                          </a:lnTo>
                          <a:lnTo>
                            <a:pt x="234" y="178"/>
                          </a:lnTo>
                          <a:lnTo>
                            <a:pt x="226" y="0"/>
                          </a:lnTo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772" name="Freeform 948">
                      <a:extLst>
                        <a:ext uri="{FF2B5EF4-FFF2-40B4-BE49-F238E27FC236}">
                          <a16:creationId xmlns:a16="http://schemas.microsoft.com/office/drawing/2014/main" id="{910F0605-9634-3C34-0806-5132835744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86" y="1598"/>
                      <a:ext cx="235" cy="187"/>
                    </a:xfrm>
                    <a:custGeom>
                      <a:avLst/>
                      <a:gdLst>
                        <a:gd name="T0" fmla="*/ 226 w 235"/>
                        <a:gd name="T1" fmla="*/ 0 h 187"/>
                        <a:gd name="T2" fmla="*/ 0 w 235"/>
                        <a:gd name="T3" fmla="*/ 0 h 187"/>
                        <a:gd name="T4" fmla="*/ 8 w 235"/>
                        <a:gd name="T5" fmla="*/ 186 h 187"/>
                        <a:gd name="T6" fmla="*/ 234 w 235"/>
                        <a:gd name="T7" fmla="*/ 178 h 187"/>
                        <a:gd name="T8" fmla="*/ 226 w 235"/>
                        <a:gd name="T9" fmla="*/ 0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5" h="187">
                          <a:moveTo>
                            <a:pt x="226" y="0"/>
                          </a:moveTo>
                          <a:lnTo>
                            <a:pt x="0" y="0"/>
                          </a:lnTo>
                          <a:lnTo>
                            <a:pt x="8" y="186"/>
                          </a:lnTo>
                          <a:lnTo>
                            <a:pt x="234" y="178"/>
                          </a:lnTo>
                          <a:lnTo>
                            <a:pt x="226" y="0"/>
                          </a:lnTo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IN"/>
                    </a:p>
                  </p:txBody>
                </p:sp>
              </p:grpSp>
            </p:grpSp>
          </p:grpSp>
          <p:sp>
            <p:nvSpPr>
              <p:cNvPr id="78773" name="Line 949">
                <a:extLst>
                  <a:ext uri="{FF2B5EF4-FFF2-40B4-BE49-F238E27FC236}">
                    <a16:creationId xmlns:a16="http://schemas.microsoft.com/office/drawing/2014/main" id="{12A974D7-16EF-E1B1-821D-7E4412834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2" y="1846"/>
                <a:ext cx="16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8774" name="Line 950">
                <a:extLst>
                  <a:ext uri="{FF2B5EF4-FFF2-40B4-BE49-F238E27FC236}">
                    <a16:creationId xmlns:a16="http://schemas.microsoft.com/office/drawing/2014/main" id="{40A4EF80-8938-0CAE-8759-D670995ED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2" y="1846"/>
                <a:ext cx="16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78775" name="Group 951">
              <a:extLst>
                <a:ext uri="{FF2B5EF4-FFF2-40B4-BE49-F238E27FC236}">
                  <a16:creationId xmlns:a16="http://schemas.microsoft.com/office/drawing/2014/main" id="{2B696B0F-3309-71F4-9DD7-4C6A7167E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0" y="1982"/>
              <a:ext cx="546" cy="123"/>
              <a:chOff x="4090" y="1982"/>
              <a:chExt cx="546" cy="123"/>
            </a:xfrm>
          </p:grpSpPr>
          <p:sp>
            <p:nvSpPr>
              <p:cNvPr id="78776" name="Freeform 952">
                <a:extLst>
                  <a:ext uri="{FF2B5EF4-FFF2-40B4-BE49-F238E27FC236}">
                    <a16:creationId xmlns:a16="http://schemas.microsoft.com/office/drawing/2014/main" id="{CF20C668-0D55-217D-7D6A-92EDBF7F3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2022"/>
                <a:ext cx="131" cy="51"/>
              </a:xfrm>
              <a:custGeom>
                <a:avLst/>
                <a:gdLst>
                  <a:gd name="T0" fmla="*/ 76 w 131"/>
                  <a:gd name="T1" fmla="*/ 0 h 51"/>
                  <a:gd name="T2" fmla="*/ 107 w 131"/>
                  <a:gd name="T3" fmla="*/ 29 h 51"/>
                  <a:gd name="T4" fmla="*/ 130 w 131"/>
                  <a:gd name="T5" fmla="*/ 43 h 51"/>
                  <a:gd name="T6" fmla="*/ 46 w 131"/>
                  <a:gd name="T7" fmla="*/ 50 h 51"/>
                  <a:gd name="T8" fmla="*/ 31 w 131"/>
                  <a:gd name="T9" fmla="*/ 36 h 51"/>
                  <a:gd name="T10" fmla="*/ 0 w 131"/>
                  <a:gd name="T11" fmla="*/ 7 h 51"/>
                  <a:gd name="T12" fmla="*/ 76 w 1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" h="51">
                    <a:moveTo>
                      <a:pt x="76" y="0"/>
                    </a:moveTo>
                    <a:lnTo>
                      <a:pt x="107" y="29"/>
                    </a:lnTo>
                    <a:lnTo>
                      <a:pt x="130" y="43"/>
                    </a:lnTo>
                    <a:lnTo>
                      <a:pt x="46" y="50"/>
                    </a:lnTo>
                    <a:lnTo>
                      <a:pt x="31" y="36"/>
                    </a:lnTo>
                    <a:lnTo>
                      <a:pt x="0" y="7"/>
                    </a:lnTo>
                    <a:lnTo>
                      <a:pt x="76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777" name="Freeform 953">
                <a:extLst>
                  <a:ext uri="{FF2B5EF4-FFF2-40B4-BE49-F238E27FC236}">
                    <a16:creationId xmlns:a16="http://schemas.microsoft.com/office/drawing/2014/main" id="{341EAA1F-6875-DE82-33FC-968D6D98E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2022"/>
                <a:ext cx="131" cy="51"/>
              </a:xfrm>
              <a:custGeom>
                <a:avLst/>
                <a:gdLst>
                  <a:gd name="T0" fmla="*/ 76 w 131"/>
                  <a:gd name="T1" fmla="*/ 0 h 51"/>
                  <a:gd name="T2" fmla="*/ 107 w 131"/>
                  <a:gd name="T3" fmla="*/ 29 h 51"/>
                  <a:gd name="T4" fmla="*/ 130 w 131"/>
                  <a:gd name="T5" fmla="*/ 43 h 51"/>
                  <a:gd name="T6" fmla="*/ 46 w 131"/>
                  <a:gd name="T7" fmla="*/ 50 h 51"/>
                  <a:gd name="T8" fmla="*/ 31 w 131"/>
                  <a:gd name="T9" fmla="*/ 36 h 51"/>
                  <a:gd name="T10" fmla="*/ 0 w 131"/>
                  <a:gd name="T11" fmla="*/ 7 h 51"/>
                  <a:gd name="T12" fmla="*/ 76 w 1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" h="51">
                    <a:moveTo>
                      <a:pt x="76" y="0"/>
                    </a:moveTo>
                    <a:lnTo>
                      <a:pt x="107" y="29"/>
                    </a:lnTo>
                    <a:lnTo>
                      <a:pt x="130" y="43"/>
                    </a:lnTo>
                    <a:lnTo>
                      <a:pt x="46" y="50"/>
                    </a:lnTo>
                    <a:lnTo>
                      <a:pt x="31" y="36"/>
                    </a:lnTo>
                    <a:lnTo>
                      <a:pt x="0" y="7"/>
                    </a:lnTo>
                    <a:lnTo>
                      <a:pt x="76" y="0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8778" name="Group 954">
                <a:extLst>
                  <a:ext uri="{FF2B5EF4-FFF2-40B4-BE49-F238E27FC236}">
                    <a16:creationId xmlns:a16="http://schemas.microsoft.com/office/drawing/2014/main" id="{34E2E456-C647-5D81-F10D-759EB8D1E7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0" y="1982"/>
                <a:ext cx="546" cy="123"/>
                <a:chOff x="4090" y="1982"/>
                <a:chExt cx="546" cy="123"/>
              </a:xfrm>
            </p:grpSpPr>
            <p:sp>
              <p:nvSpPr>
                <p:cNvPr id="78779" name="Freeform 955">
                  <a:extLst>
                    <a:ext uri="{FF2B5EF4-FFF2-40B4-BE49-F238E27FC236}">
                      <a16:creationId xmlns:a16="http://schemas.microsoft.com/office/drawing/2014/main" id="{EC3EC302-5539-4543-91F6-3BE2A1EE6A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4" y="2030"/>
                  <a:ext cx="482" cy="75"/>
                </a:xfrm>
                <a:custGeom>
                  <a:avLst/>
                  <a:gdLst>
                    <a:gd name="T0" fmla="*/ 481 w 482"/>
                    <a:gd name="T1" fmla="*/ 0 h 75"/>
                    <a:gd name="T2" fmla="*/ 481 w 482"/>
                    <a:gd name="T3" fmla="*/ 22 h 75"/>
                    <a:gd name="T4" fmla="*/ 0 w 482"/>
                    <a:gd name="T5" fmla="*/ 74 h 75"/>
                    <a:gd name="T6" fmla="*/ 8 w 482"/>
                    <a:gd name="T7" fmla="*/ 52 h 75"/>
                    <a:gd name="T8" fmla="*/ 481 w 482"/>
                    <a:gd name="T9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2" h="75">
                      <a:moveTo>
                        <a:pt x="481" y="0"/>
                      </a:moveTo>
                      <a:lnTo>
                        <a:pt x="481" y="22"/>
                      </a:lnTo>
                      <a:lnTo>
                        <a:pt x="0" y="74"/>
                      </a:lnTo>
                      <a:lnTo>
                        <a:pt x="8" y="52"/>
                      </a:lnTo>
                      <a:lnTo>
                        <a:pt x="481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780" name="Freeform 956">
                  <a:extLst>
                    <a:ext uri="{FF2B5EF4-FFF2-40B4-BE49-F238E27FC236}">
                      <a16:creationId xmlns:a16="http://schemas.microsoft.com/office/drawing/2014/main" id="{1627F5E6-973F-DF14-2744-4BC181B921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4" y="2030"/>
                  <a:ext cx="482" cy="75"/>
                </a:xfrm>
                <a:custGeom>
                  <a:avLst/>
                  <a:gdLst>
                    <a:gd name="T0" fmla="*/ 481 w 482"/>
                    <a:gd name="T1" fmla="*/ 0 h 75"/>
                    <a:gd name="T2" fmla="*/ 481 w 482"/>
                    <a:gd name="T3" fmla="*/ 22 h 75"/>
                    <a:gd name="T4" fmla="*/ 0 w 482"/>
                    <a:gd name="T5" fmla="*/ 74 h 75"/>
                    <a:gd name="T6" fmla="*/ 8 w 482"/>
                    <a:gd name="T7" fmla="*/ 52 h 75"/>
                    <a:gd name="T8" fmla="*/ 481 w 482"/>
                    <a:gd name="T9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2" h="75">
                      <a:moveTo>
                        <a:pt x="481" y="0"/>
                      </a:moveTo>
                      <a:lnTo>
                        <a:pt x="481" y="22"/>
                      </a:lnTo>
                      <a:lnTo>
                        <a:pt x="0" y="74"/>
                      </a:lnTo>
                      <a:lnTo>
                        <a:pt x="8" y="52"/>
                      </a:lnTo>
                      <a:lnTo>
                        <a:pt x="481" y="0"/>
                      </a:lnTo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781" name="Freeform 957">
                  <a:extLst>
                    <a:ext uri="{FF2B5EF4-FFF2-40B4-BE49-F238E27FC236}">
                      <a16:creationId xmlns:a16="http://schemas.microsoft.com/office/drawing/2014/main" id="{C2DF0FD6-C971-A6AD-76DB-6847E8261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0" y="2022"/>
                  <a:ext cx="67" cy="83"/>
                </a:xfrm>
                <a:custGeom>
                  <a:avLst/>
                  <a:gdLst>
                    <a:gd name="T0" fmla="*/ 66 w 67"/>
                    <a:gd name="T1" fmla="*/ 60 h 83"/>
                    <a:gd name="T2" fmla="*/ 66 w 67"/>
                    <a:gd name="T3" fmla="*/ 82 h 83"/>
                    <a:gd name="T4" fmla="*/ 37 w 67"/>
                    <a:gd name="T5" fmla="*/ 60 h 83"/>
                    <a:gd name="T6" fmla="*/ 22 w 67"/>
                    <a:gd name="T7" fmla="*/ 52 h 83"/>
                    <a:gd name="T8" fmla="*/ 0 w 67"/>
                    <a:gd name="T9" fmla="*/ 22 h 83"/>
                    <a:gd name="T10" fmla="*/ 0 w 67"/>
                    <a:gd name="T11" fmla="*/ 0 h 83"/>
                    <a:gd name="T12" fmla="*/ 37 w 67"/>
                    <a:gd name="T13" fmla="*/ 37 h 83"/>
                    <a:gd name="T14" fmla="*/ 66 w 67"/>
                    <a:gd name="T15" fmla="*/ 6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83">
                      <a:moveTo>
                        <a:pt x="66" y="60"/>
                      </a:moveTo>
                      <a:lnTo>
                        <a:pt x="66" y="82"/>
                      </a:lnTo>
                      <a:lnTo>
                        <a:pt x="37" y="60"/>
                      </a:lnTo>
                      <a:lnTo>
                        <a:pt x="22" y="52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37" y="37"/>
                      </a:lnTo>
                      <a:lnTo>
                        <a:pt x="66" y="60"/>
                      </a:lnTo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782" name="Freeform 958">
                  <a:extLst>
                    <a:ext uri="{FF2B5EF4-FFF2-40B4-BE49-F238E27FC236}">
                      <a16:creationId xmlns:a16="http://schemas.microsoft.com/office/drawing/2014/main" id="{9EED5AF5-E8E4-F5E9-8851-FDFDDC1BA5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0" y="2022"/>
                  <a:ext cx="67" cy="83"/>
                </a:xfrm>
                <a:custGeom>
                  <a:avLst/>
                  <a:gdLst>
                    <a:gd name="T0" fmla="*/ 66 w 67"/>
                    <a:gd name="T1" fmla="*/ 60 h 83"/>
                    <a:gd name="T2" fmla="*/ 66 w 67"/>
                    <a:gd name="T3" fmla="*/ 82 h 83"/>
                    <a:gd name="T4" fmla="*/ 37 w 67"/>
                    <a:gd name="T5" fmla="*/ 60 h 83"/>
                    <a:gd name="T6" fmla="*/ 22 w 67"/>
                    <a:gd name="T7" fmla="*/ 52 h 83"/>
                    <a:gd name="T8" fmla="*/ 0 w 67"/>
                    <a:gd name="T9" fmla="*/ 22 h 83"/>
                    <a:gd name="T10" fmla="*/ 0 w 67"/>
                    <a:gd name="T11" fmla="*/ 0 h 83"/>
                    <a:gd name="T12" fmla="*/ 37 w 67"/>
                    <a:gd name="T13" fmla="*/ 37 h 83"/>
                    <a:gd name="T14" fmla="*/ 66 w 67"/>
                    <a:gd name="T15" fmla="*/ 6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83">
                      <a:moveTo>
                        <a:pt x="66" y="60"/>
                      </a:moveTo>
                      <a:lnTo>
                        <a:pt x="66" y="82"/>
                      </a:lnTo>
                      <a:lnTo>
                        <a:pt x="37" y="60"/>
                      </a:lnTo>
                      <a:lnTo>
                        <a:pt x="22" y="52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37" y="37"/>
                      </a:lnTo>
                      <a:lnTo>
                        <a:pt x="66" y="60"/>
                      </a:lnTo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783" name="Line 959">
                  <a:extLst>
                    <a:ext uri="{FF2B5EF4-FFF2-40B4-BE49-F238E27FC236}">
                      <a16:creationId xmlns:a16="http://schemas.microsoft.com/office/drawing/2014/main" id="{1CE05A5D-386B-65C2-2C80-F4A08B5775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54" y="2038"/>
                  <a:ext cx="479" cy="56"/>
                </a:xfrm>
                <a:prstGeom prst="line">
                  <a:avLst/>
                </a:prstGeom>
                <a:noFill/>
                <a:ln w="12700">
                  <a:solidFill>
                    <a:srgbClr val="7F7F7F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grpSp>
              <p:nvGrpSpPr>
                <p:cNvPr id="78784" name="Group 960">
                  <a:extLst>
                    <a:ext uri="{FF2B5EF4-FFF2-40B4-BE49-F238E27FC236}">
                      <a16:creationId xmlns:a16="http://schemas.microsoft.com/office/drawing/2014/main" id="{9535B711-1DC2-A5E2-0108-AD7B29B03F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46" y="1982"/>
                  <a:ext cx="458" cy="96"/>
                  <a:chOff x="4146" y="1982"/>
                  <a:chExt cx="458" cy="96"/>
                </a:xfrm>
              </p:grpSpPr>
              <p:sp>
                <p:nvSpPr>
                  <p:cNvPr id="78785" name="Freeform 961">
                    <a:extLst>
                      <a:ext uri="{FF2B5EF4-FFF2-40B4-BE49-F238E27FC236}">
                        <a16:creationId xmlns:a16="http://schemas.microsoft.com/office/drawing/2014/main" id="{BC9A7064-27B8-DA0D-A4E4-1BB3514092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50" y="1990"/>
                    <a:ext cx="354" cy="67"/>
                  </a:xfrm>
                  <a:custGeom>
                    <a:avLst/>
                    <a:gdLst>
                      <a:gd name="T0" fmla="*/ 291 w 354"/>
                      <a:gd name="T1" fmla="*/ 0 h 67"/>
                      <a:gd name="T2" fmla="*/ 329 w 354"/>
                      <a:gd name="T3" fmla="*/ 29 h 67"/>
                      <a:gd name="T4" fmla="*/ 353 w 354"/>
                      <a:gd name="T5" fmla="*/ 37 h 67"/>
                      <a:gd name="T6" fmla="*/ 55 w 354"/>
                      <a:gd name="T7" fmla="*/ 66 h 67"/>
                      <a:gd name="T8" fmla="*/ 31 w 354"/>
                      <a:gd name="T9" fmla="*/ 51 h 67"/>
                      <a:gd name="T10" fmla="*/ 0 w 354"/>
                      <a:gd name="T11" fmla="*/ 29 h 67"/>
                      <a:gd name="T12" fmla="*/ 291 w 354"/>
                      <a:gd name="T13" fmla="*/ 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54" h="67">
                        <a:moveTo>
                          <a:pt x="291" y="0"/>
                        </a:moveTo>
                        <a:lnTo>
                          <a:pt x="329" y="29"/>
                        </a:lnTo>
                        <a:lnTo>
                          <a:pt x="353" y="37"/>
                        </a:lnTo>
                        <a:lnTo>
                          <a:pt x="55" y="66"/>
                        </a:lnTo>
                        <a:lnTo>
                          <a:pt x="31" y="51"/>
                        </a:lnTo>
                        <a:lnTo>
                          <a:pt x="0" y="29"/>
                        </a:lnTo>
                        <a:lnTo>
                          <a:pt x="291" y="0"/>
                        </a:lnTo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78786" name="Freeform 962">
                    <a:extLst>
                      <a:ext uri="{FF2B5EF4-FFF2-40B4-BE49-F238E27FC236}">
                        <a16:creationId xmlns:a16="http://schemas.microsoft.com/office/drawing/2014/main" id="{B7A49525-A005-A0B8-1198-F493C271AB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50" y="1990"/>
                    <a:ext cx="354" cy="67"/>
                  </a:xfrm>
                  <a:custGeom>
                    <a:avLst/>
                    <a:gdLst>
                      <a:gd name="T0" fmla="*/ 291 w 354"/>
                      <a:gd name="T1" fmla="*/ 0 h 67"/>
                      <a:gd name="T2" fmla="*/ 329 w 354"/>
                      <a:gd name="T3" fmla="*/ 29 h 67"/>
                      <a:gd name="T4" fmla="*/ 353 w 354"/>
                      <a:gd name="T5" fmla="*/ 37 h 67"/>
                      <a:gd name="T6" fmla="*/ 55 w 354"/>
                      <a:gd name="T7" fmla="*/ 66 h 67"/>
                      <a:gd name="T8" fmla="*/ 31 w 354"/>
                      <a:gd name="T9" fmla="*/ 51 h 67"/>
                      <a:gd name="T10" fmla="*/ 0 w 354"/>
                      <a:gd name="T11" fmla="*/ 29 h 67"/>
                      <a:gd name="T12" fmla="*/ 291 w 354"/>
                      <a:gd name="T13" fmla="*/ 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54" h="67">
                        <a:moveTo>
                          <a:pt x="291" y="0"/>
                        </a:moveTo>
                        <a:lnTo>
                          <a:pt x="329" y="29"/>
                        </a:lnTo>
                        <a:lnTo>
                          <a:pt x="353" y="37"/>
                        </a:lnTo>
                        <a:lnTo>
                          <a:pt x="55" y="66"/>
                        </a:lnTo>
                        <a:lnTo>
                          <a:pt x="31" y="51"/>
                        </a:lnTo>
                        <a:lnTo>
                          <a:pt x="0" y="29"/>
                        </a:lnTo>
                        <a:lnTo>
                          <a:pt x="291" y="0"/>
                        </a:lnTo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grpSp>
                <p:nvGrpSpPr>
                  <p:cNvPr id="78787" name="Group 963">
                    <a:extLst>
                      <a:ext uri="{FF2B5EF4-FFF2-40B4-BE49-F238E27FC236}">
                        <a16:creationId xmlns:a16="http://schemas.microsoft.com/office/drawing/2014/main" id="{9EAD19FF-C37E-6B53-BBBD-711F96708E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146" y="1982"/>
                    <a:ext cx="455" cy="96"/>
                    <a:chOff x="4146" y="1982"/>
                    <a:chExt cx="455" cy="96"/>
                  </a:xfrm>
                </p:grpSpPr>
                <p:grpSp>
                  <p:nvGrpSpPr>
                    <p:cNvPr id="78788" name="Group 964">
                      <a:extLst>
                        <a:ext uri="{FF2B5EF4-FFF2-40B4-BE49-F238E27FC236}">
                          <a16:creationId xmlns:a16="http://schemas.microsoft.com/office/drawing/2014/main" id="{371258AE-1D3B-E3E2-3388-5D8FE0D117A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58" y="1982"/>
                      <a:ext cx="327" cy="80"/>
                      <a:chOff x="4258" y="1982"/>
                      <a:chExt cx="327" cy="80"/>
                    </a:xfrm>
                  </p:grpSpPr>
                  <p:grpSp>
                    <p:nvGrpSpPr>
                      <p:cNvPr id="78789" name="Group 965">
                        <a:extLst>
                          <a:ext uri="{FF2B5EF4-FFF2-40B4-BE49-F238E27FC236}">
                            <a16:creationId xmlns:a16="http://schemas.microsoft.com/office/drawing/2014/main" id="{61E75C1B-5A56-0B03-E1F8-2DD8C45BFF0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522" y="1982"/>
                        <a:ext cx="63" cy="56"/>
                        <a:chOff x="4522" y="1982"/>
                        <a:chExt cx="63" cy="56"/>
                      </a:xfrm>
                    </p:grpSpPr>
                    <p:sp>
                      <p:nvSpPr>
                        <p:cNvPr id="78790" name="Line 966">
                          <a:extLst>
                            <a:ext uri="{FF2B5EF4-FFF2-40B4-BE49-F238E27FC236}">
                              <a16:creationId xmlns:a16="http://schemas.microsoft.com/office/drawing/2014/main" id="{0C6CDA38-CEC2-8A51-A89D-E1E2CE84D53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570" y="2022"/>
                          <a:ext cx="15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791" name="Line 967">
                          <a:extLst>
                            <a:ext uri="{FF2B5EF4-FFF2-40B4-BE49-F238E27FC236}">
                              <a16:creationId xmlns:a16="http://schemas.microsoft.com/office/drawing/2014/main" id="{78A5FFED-9E64-3999-544E-D41E5602B94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522" y="1982"/>
                          <a:ext cx="48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792" name="Group 968">
                        <a:extLst>
                          <a:ext uri="{FF2B5EF4-FFF2-40B4-BE49-F238E27FC236}">
                            <a16:creationId xmlns:a16="http://schemas.microsoft.com/office/drawing/2014/main" id="{D86C08A4-362A-0D12-D30E-28C6971F8BC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90" y="1990"/>
                        <a:ext cx="72" cy="48"/>
                        <a:chOff x="4490" y="1990"/>
                        <a:chExt cx="72" cy="48"/>
                      </a:xfrm>
                    </p:grpSpPr>
                    <p:sp>
                      <p:nvSpPr>
                        <p:cNvPr id="78793" name="Line 969">
                          <a:extLst>
                            <a:ext uri="{FF2B5EF4-FFF2-40B4-BE49-F238E27FC236}">
                              <a16:creationId xmlns:a16="http://schemas.microsoft.com/office/drawing/2014/main" id="{862FC14C-1D14-D43F-EACA-1F3CBED1B9E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538" y="2022"/>
                          <a:ext cx="24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794" name="Line 970">
                          <a:extLst>
                            <a:ext uri="{FF2B5EF4-FFF2-40B4-BE49-F238E27FC236}">
                              <a16:creationId xmlns:a16="http://schemas.microsoft.com/office/drawing/2014/main" id="{AF13DFC1-19B3-37B4-E2C4-3D947AEFF07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490" y="1990"/>
                          <a:ext cx="48" cy="32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795" name="Group 971">
                        <a:extLst>
                          <a:ext uri="{FF2B5EF4-FFF2-40B4-BE49-F238E27FC236}">
                            <a16:creationId xmlns:a16="http://schemas.microsoft.com/office/drawing/2014/main" id="{6546B216-657F-7ACD-3077-A0DF51E6DC3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66" y="1990"/>
                        <a:ext cx="72" cy="48"/>
                        <a:chOff x="4466" y="1990"/>
                        <a:chExt cx="72" cy="48"/>
                      </a:xfrm>
                    </p:grpSpPr>
                    <p:sp>
                      <p:nvSpPr>
                        <p:cNvPr id="78796" name="Line 972">
                          <a:extLst>
                            <a:ext uri="{FF2B5EF4-FFF2-40B4-BE49-F238E27FC236}">
                              <a16:creationId xmlns:a16="http://schemas.microsoft.com/office/drawing/2014/main" id="{0270D95F-F5B2-F016-0400-867954CC736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514" y="2030"/>
                          <a:ext cx="24" cy="8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797" name="Line 973">
                          <a:extLst>
                            <a:ext uri="{FF2B5EF4-FFF2-40B4-BE49-F238E27FC236}">
                              <a16:creationId xmlns:a16="http://schemas.microsoft.com/office/drawing/2014/main" id="{44F26956-E97F-40D6-1456-21B3C37E242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466" y="1990"/>
                          <a:ext cx="48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798" name="Group 974">
                        <a:extLst>
                          <a:ext uri="{FF2B5EF4-FFF2-40B4-BE49-F238E27FC236}">
                            <a16:creationId xmlns:a16="http://schemas.microsoft.com/office/drawing/2014/main" id="{E13601DF-2AE1-62BB-D284-554E25BBD19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42" y="1990"/>
                        <a:ext cx="72" cy="56"/>
                        <a:chOff x="4442" y="1990"/>
                        <a:chExt cx="72" cy="56"/>
                      </a:xfrm>
                    </p:grpSpPr>
                    <p:sp>
                      <p:nvSpPr>
                        <p:cNvPr id="78799" name="Line 975">
                          <a:extLst>
                            <a:ext uri="{FF2B5EF4-FFF2-40B4-BE49-F238E27FC236}">
                              <a16:creationId xmlns:a16="http://schemas.microsoft.com/office/drawing/2014/main" id="{F0B099E6-AEF7-7EEE-FCE4-69EF1621003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490" y="2030"/>
                          <a:ext cx="24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800" name="Line 976">
                          <a:extLst>
                            <a:ext uri="{FF2B5EF4-FFF2-40B4-BE49-F238E27FC236}">
                              <a16:creationId xmlns:a16="http://schemas.microsoft.com/office/drawing/2014/main" id="{40FE26AF-1B71-3448-9243-E4484528B30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442" y="1990"/>
                          <a:ext cx="48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801" name="Group 977">
                        <a:extLst>
                          <a:ext uri="{FF2B5EF4-FFF2-40B4-BE49-F238E27FC236}">
                            <a16:creationId xmlns:a16="http://schemas.microsoft.com/office/drawing/2014/main" id="{29F41B65-BA35-B78D-8C0E-9A452A1B228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410" y="1998"/>
                        <a:ext cx="72" cy="48"/>
                        <a:chOff x="4410" y="1998"/>
                        <a:chExt cx="72" cy="48"/>
                      </a:xfrm>
                    </p:grpSpPr>
                    <p:sp>
                      <p:nvSpPr>
                        <p:cNvPr id="78802" name="Line 978">
                          <a:extLst>
                            <a:ext uri="{FF2B5EF4-FFF2-40B4-BE49-F238E27FC236}">
                              <a16:creationId xmlns:a16="http://schemas.microsoft.com/office/drawing/2014/main" id="{51AD85E2-3C0E-33FF-41AB-CECF9575ACB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458" y="2030"/>
                          <a:ext cx="24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803" name="Line 979">
                          <a:extLst>
                            <a:ext uri="{FF2B5EF4-FFF2-40B4-BE49-F238E27FC236}">
                              <a16:creationId xmlns:a16="http://schemas.microsoft.com/office/drawing/2014/main" id="{C9423501-7B1E-1BF8-F710-F3CFE6274DA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410" y="1998"/>
                          <a:ext cx="48" cy="32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804" name="Group 980">
                        <a:extLst>
                          <a:ext uri="{FF2B5EF4-FFF2-40B4-BE49-F238E27FC236}">
                            <a16:creationId xmlns:a16="http://schemas.microsoft.com/office/drawing/2014/main" id="{DF058A2B-38A2-03A9-A981-0F2BBC4A672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86" y="1998"/>
                        <a:ext cx="72" cy="48"/>
                        <a:chOff x="4386" y="1998"/>
                        <a:chExt cx="72" cy="48"/>
                      </a:xfrm>
                    </p:grpSpPr>
                    <p:sp>
                      <p:nvSpPr>
                        <p:cNvPr id="78805" name="Line 981">
                          <a:extLst>
                            <a:ext uri="{FF2B5EF4-FFF2-40B4-BE49-F238E27FC236}">
                              <a16:creationId xmlns:a16="http://schemas.microsoft.com/office/drawing/2014/main" id="{F2CE6D84-7208-2FA1-DF14-6BC71C6C1B2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434" y="2038"/>
                          <a:ext cx="24" cy="8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806" name="Line 982">
                          <a:extLst>
                            <a:ext uri="{FF2B5EF4-FFF2-40B4-BE49-F238E27FC236}">
                              <a16:creationId xmlns:a16="http://schemas.microsoft.com/office/drawing/2014/main" id="{8A376F5D-660B-8B5E-7ACF-A22262B2C81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386" y="1998"/>
                          <a:ext cx="48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807" name="Group 983">
                        <a:extLst>
                          <a:ext uri="{FF2B5EF4-FFF2-40B4-BE49-F238E27FC236}">
                            <a16:creationId xmlns:a16="http://schemas.microsoft.com/office/drawing/2014/main" id="{B29A55B1-893D-9F3A-656B-8399D5D3D0D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62" y="1998"/>
                        <a:ext cx="64" cy="48"/>
                        <a:chOff x="4362" y="1998"/>
                        <a:chExt cx="64" cy="48"/>
                      </a:xfrm>
                    </p:grpSpPr>
                    <p:sp>
                      <p:nvSpPr>
                        <p:cNvPr id="78808" name="Line 984">
                          <a:extLst>
                            <a:ext uri="{FF2B5EF4-FFF2-40B4-BE49-F238E27FC236}">
                              <a16:creationId xmlns:a16="http://schemas.microsoft.com/office/drawing/2014/main" id="{D7FD3681-8364-9090-9A57-A1CBA52B580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410" y="2038"/>
                          <a:ext cx="16" cy="8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809" name="Line 985">
                          <a:extLst>
                            <a:ext uri="{FF2B5EF4-FFF2-40B4-BE49-F238E27FC236}">
                              <a16:creationId xmlns:a16="http://schemas.microsoft.com/office/drawing/2014/main" id="{2907C088-E32D-7097-F597-FC166DB3D50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362" y="1998"/>
                          <a:ext cx="48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810" name="Group 986">
                        <a:extLst>
                          <a:ext uri="{FF2B5EF4-FFF2-40B4-BE49-F238E27FC236}">
                            <a16:creationId xmlns:a16="http://schemas.microsoft.com/office/drawing/2014/main" id="{4A9CBBC3-7741-46B2-CBC1-E76520B85B6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38" y="1998"/>
                        <a:ext cx="64" cy="56"/>
                        <a:chOff x="4338" y="1998"/>
                        <a:chExt cx="64" cy="56"/>
                      </a:xfrm>
                    </p:grpSpPr>
                    <p:sp>
                      <p:nvSpPr>
                        <p:cNvPr id="78811" name="Line 987">
                          <a:extLst>
                            <a:ext uri="{FF2B5EF4-FFF2-40B4-BE49-F238E27FC236}">
                              <a16:creationId xmlns:a16="http://schemas.microsoft.com/office/drawing/2014/main" id="{C2AE58CC-1B92-A38D-8FD0-A58085E5887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386" y="2038"/>
                          <a:ext cx="16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812" name="Line 988">
                          <a:extLst>
                            <a:ext uri="{FF2B5EF4-FFF2-40B4-BE49-F238E27FC236}">
                              <a16:creationId xmlns:a16="http://schemas.microsoft.com/office/drawing/2014/main" id="{545F8F95-6E59-EC6F-1D3A-489BFD7A0485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338" y="1998"/>
                          <a:ext cx="48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813" name="Group 989">
                        <a:extLst>
                          <a:ext uri="{FF2B5EF4-FFF2-40B4-BE49-F238E27FC236}">
                            <a16:creationId xmlns:a16="http://schemas.microsoft.com/office/drawing/2014/main" id="{A68DD9BB-6691-198F-A7EF-A7F0F32BAC6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314" y="2006"/>
                        <a:ext cx="64" cy="48"/>
                        <a:chOff x="4314" y="2006"/>
                        <a:chExt cx="64" cy="48"/>
                      </a:xfrm>
                    </p:grpSpPr>
                    <p:sp>
                      <p:nvSpPr>
                        <p:cNvPr id="78814" name="Line 990">
                          <a:extLst>
                            <a:ext uri="{FF2B5EF4-FFF2-40B4-BE49-F238E27FC236}">
                              <a16:creationId xmlns:a16="http://schemas.microsoft.com/office/drawing/2014/main" id="{06324C08-9252-AB8A-8D6D-BF1211AA845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354" y="2046"/>
                          <a:ext cx="24" cy="8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815" name="Line 991">
                          <a:extLst>
                            <a:ext uri="{FF2B5EF4-FFF2-40B4-BE49-F238E27FC236}">
                              <a16:creationId xmlns:a16="http://schemas.microsoft.com/office/drawing/2014/main" id="{A065BBF6-BC49-8F11-243F-1138F7D660EF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314" y="2006"/>
                          <a:ext cx="40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816" name="Group 992">
                        <a:extLst>
                          <a:ext uri="{FF2B5EF4-FFF2-40B4-BE49-F238E27FC236}">
                            <a16:creationId xmlns:a16="http://schemas.microsoft.com/office/drawing/2014/main" id="{90DA497E-7D68-6CA5-5662-23355603126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82" y="2006"/>
                        <a:ext cx="72" cy="48"/>
                        <a:chOff x="4282" y="2006"/>
                        <a:chExt cx="72" cy="48"/>
                      </a:xfrm>
                    </p:grpSpPr>
                    <p:sp>
                      <p:nvSpPr>
                        <p:cNvPr id="78817" name="Line 993">
                          <a:extLst>
                            <a:ext uri="{FF2B5EF4-FFF2-40B4-BE49-F238E27FC236}">
                              <a16:creationId xmlns:a16="http://schemas.microsoft.com/office/drawing/2014/main" id="{65D440F5-6B87-C170-0FBC-06EFF852A89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330" y="2046"/>
                          <a:ext cx="24" cy="8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818" name="Line 994">
                          <a:extLst>
                            <a:ext uri="{FF2B5EF4-FFF2-40B4-BE49-F238E27FC236}">
                              <a16:creationId xmlns:a16="http://schemas.microsoft.com/office/drawing/2014/main" id="{10EF7D63-68E6-7B0B-57A7-16D02BAEE5B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282" y="2006"/>
                          <a:ext cx="48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819" name="Group 995">
                        <a:extLst>
                          <a:ext uri="{FF2B5EF4-FFF2-40B4-BE49-F238E27FC236}">
                            <a16:creationId xmlns:a16="http://schemas.microsoft.com/office/drawing/2014/main" id="{97276B27-0790-5E4E-ED3C-B2EABDFBA3B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58" y="2006"/>
                        <a:ext cx="72" cy="56"/>
                        <a:chOff x="4258" y="2006"/>
                        <a:chExt cx="72" cy="56"/>
                      </a:xfrm>
                    </p:grpSpPr>
                    <p:sp>
                      <p:nvSpPr>
                        <p:cNvPr id="78820" name="Line 996">
                          <a:extLst>
                            <a:ext uri="{FF2B5EF4-FFF2-40B4-BE49-F238E27FC236}">
                              <a16:creationId xmlns:a16="http://schemas.microsoft.com/office/drawing/2014/main" id="{9734E867-85E1-209F-6E2B-5C8A86ED0DD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306" y="2046"/>
                          <a:ext cx="24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821" name="Line 997">
                          <a:extLst>
                            <a:ext uri="{FF2B5EF4-FFF2-40B4-BE49-F238E27FC236}">
                              <a16:creationId xmlns:a16="http://schemas.microsoft.com/office/drawing/2014/main" id="{292488BF-31DF-0D8D-B89F-9F2166EDC78B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258" y="2006"/>
                          <a:ext cx="48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</p:grpSp>
                <p:grpSp>
                  <p:nvGrpSpPr>
                    <p:cNvPr id="78822" name="Group 998">
                      <a:extLst>
                        <a:ext uri="{FF2B5EF4-FFF2-40B4-BE49-F238E27FC236}">
                          <a16:creationId xmlns:a16="http://schemas.microsoft.com/office/drawing/2014/main" id="{AB2659D0-FA80-4485-67CC-65D36AE75FF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46" y="2014"/>
                      <a:ext cx="104" cy="64"/>
                      <a:chOff x="4146" y="2014"/>
                      <a:chExt cx="104" cy="64"/>
                    </a:xfrm>
                  </p:grpSpPr>
                  <p:grpSp>
                    <p:nvGrpSpPr>
                      <p:cNvPr id="78823" name="Group 999">
                        <a:extLst>
                          <a:ext uri="{FF2B5EF4-FFF2-40B4-BE49-F238E27FC236}">
                            <a16:creationId xmlns:a16="http://schemas.microsoft.com/office/drawing/2014/main" id="{4C794199-71FC-2D4D-7C7F-CF3D936FD02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46" y="2022"/>
                        <a:ext cx="56" cy="56"/>
                        <a:chOff x="4146" y="2022"/>
                        <a:chExt cx="56" cy="56"/>
                      </a:xfrm>
                    </p:grpSpPr>
                    <p:sp>
                      <p:nvSpPr>
                        <p:cNvPr id="78824" name="Line 1000">
                          <a:extLst>
                            <a:ext uri="{FF2B5EF4-FFF2-40B4-BE49-F238E27FC236}">
                              <a16:creationId xmlns:a16="http://schemas.microsoft.com/office/drawing/2014/main" id="{BBC0C01F-617D-7E84-C636-723DFD4ADF39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186" y="2062"/>
                          <a:ext cx="16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825" name="Line 1001">
                          <a:extLst>
                            <a:ext uri="{FF2B5EF4-FFF2-40B4-BE49-F238E27FC236}">
                              <a16:creationId xmlns:a16="http://schemas.microsoft.com/office/drawing/2014/main" id="{951E650E-56F6-5D57-64C3-16B14B8B533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146" y="2022"/>
                          <a:ext cx="40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826" name="Group 1002">
                        <a:extLst>
                          <a:ext uri="{FF2B5EF4-FFF2-40B4-BE49-F238E27FC236}">
                            <a16:creationId xmlns:a16="http://schemas.microsoft.com/office/drawing/2014/main" id="{969E3D05-1784-3B30-4577-4835C58CD02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70" y="2022"/>
                        <a:ext cx="56" cy="48"/>
                        <a:chOff x="4170" y="2022"/>
                        <a:chExt cx="56" cy="48"/>
                      </a:xfrm>
                    </p:grpSpPr>
                    <p:sp>
                      <p:nvSpPr>
                        <p:cNvPr id="78827" name="Line 1003">
                          <a:extLst>
                            <a:ext uri="{FF2B5EF4-FFF2-40B4-BE49-F238E27FC236}">
                              <a16:creationId xmlns:a16="http://schemas.microsoft.com/office/drawing/2014/main" id="{293BF90C-CF42-D9D7-6906-5C830FB2FF57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202" y="2062"/>
                          <a:ext cx="24" cy="8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828" name="Line 1004">
                          <a:extLst>
                            <a:ext uri="{FF2B5EF4-FFF2-40B4-BE49-F238E27FC236}">
                              <a16:creationId xmlns:a16="http://schemas.microsoft.com/office/drawing/2014/main" id="{F933A94C-E84E-57BC-8178-C06EC476EACF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170" y="2022"/>
                          <a:ext cx="32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  <p:grpSp>
                    <p:nvGrpSpPr>
                      <p:cNvPr id="78829" name="Group 1005">
                        <a:extLst>
                          <a:ext uri="{FF2B5EF4-FFF2-40B4-BE49-F238E27FC236}">
                            <a16:creationId xmlns:a16="http://schemas.microsoft.com/office/drawing/2014/main" id="{FA25D82A-1CD2-16BA-FD89-A7A2449462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86" y="2014"/>
                        <a:ext cx="64" cy="56"/>
                        <a:chOff x="4186" y="2014"/>
                        <a:chExt cx="64" cy="56"/>
                      </a:xfrm>
                    </p:grpSpPr>
                    <p:sp>
                      <p:nvSpPr>
                        <p:cNvPr id="78830" name="Line 1006">
                          <a:extLst>
                            <a:ext uri="{FF2B5EF4-FFF2-40B4-BE49-F238E27FC236}">
                              <a16:creationId xmlns:a16="http://schemas.microsoft.com/office/drawing/2014/main" id="{C0D0B535-CA01-F7E0-D9BB-4C5B334BD57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226" y="2054"/>
                          <a:ext cx="24" cy="16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  <p:sp>
                      <p:nvSpPr>
                        <p:cNvPr id="78831" name="Line 1007">
                          <a:extLst>
                            <a:ext uri="{FF2B5EF4-FFF2-40B4-BE49-F238E27FC236}">
                              <a16:creationId xmlns:a16="http://schemas.microsoft.com/office/drawing/2014/main" id="{4AE5348B-8651-1482-58BD-75B863693FC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 flipV="1">
                          <a:off x="4186" y="2014"/>
                          <a:ext cx="40" cy="4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DFDFDF"/>
                          </a:solidFill>
                          <a:round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IN"/>
                        </a:p>
                      </p:txBody>
                    </p:sp>
                  </p:grpSp>
                </p:grpSp>
                <p:sp>
                  <p:nvSpPr>
                    <p:cNvPr id="78832" name="Line 1008">
                      <a:extLst>
                        <a:ext uri="{FF2B5EF4-FFF2-40B4-BE49-F238E27FC236}">
                          <a16:creationId xmlns:a16="http://schemas.microsoft.com/office/drawing/2014/main" id="{66B3F95E-BF32-6E04-3FD9-B0B2D3EEA0D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146" y="1998"/>
                      <a:ext cx="416" cy="4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DFDFDF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833" name="Line 1009">
                      <a:extLst>
                        <a:ext uri="{FF2B5EF4-FFF2-40B4-BE49-F238E27FC236}">
                          <a16:creationId xmlns:a16="http://schemas.microsoft.com/office/drawing/2014/main" id="{B6EA1F75-7881-871A-206A-B9879527DCE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154" y="2006"/>
                      <a:ext cx="431" cy="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DFDFDF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834" name="Line 1010">
                      <a:extLst>
                        <a:ext uri="{FF2B5EF4-FFF2-40B4-BE49-F238E27FC236}">
                          <a16:creationId xmlns:a16="http://schemas.microsoft.com/office/drawing/2014/main" id="{DEDCC22A-7C9B-DB86-6C1B-DB7723D430B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162" y="2014"/>
                      <a:ext cx="439" cy="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DFDFDF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78835" name="Group 1011">
                  <a:extLst>
                    <a:ext uri="{FF2B5EF4-FFF2-40B4-BE49-F238E27FC236}">
                      <a16:creationId xmlns:a16="http://schemas.microsoft.com/office/drawing/2014/main" id="{885837DF-E34B-396F-9907-33C6ABD9D9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98" y="2030"/>
                  <a:ext cx="56" cy="64"/>
                  <a:chOff x="4098" y="2030"/>
                  <a:chExt cx="56" cy="64"/>
                </a:xfrm>
              </p:grpSpPr>
              <p:sp>
                <p:nvSpPr>
                  <p:cNvPr id="78836" name="Line 1012">
                    <a:extLst>
                      <a:ext uri="{FF2B5EF4-FFF2-40B4-BE49-F238E27FC236}">
                        <a16:creationId xmlns:a16="http://schemas.microsoft.com/office/drawing/2014/main" id="{0681711C-A6C8-C41D-97D8-52342BCF42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122" y="2070"/>
                    <a:ext cx="32" cy="24"/>
                  </a:xfrm>
                  <a:prstGeom prst="line">
                    <a:avLst/>
                  </a:prstGeom>
                  <a:noFill/>
                  <a:ln w="12700">
                    <a:solidFill>
                      <a:srgbClr val="3F3F3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837" name="Line 1013">
                    <a:extLst>
                      <a:ext uri="{FF2B5EF4-FFF2-40B4-BE49-F238E27FC236}">
                        <a16:creationId xmlns:a16="http://schemas.microsoft.com/office/drawing/2014/main" id="{1CB66FEC-00F0-1040-AD0F-499E612F78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098" y="2030"/>
                    <a:ext cx="24" cy="40"/>
                  </a:xfrm>
                  <a:prstGeom prst="line">
                    <a:avLst/>
                  </a:prstGeom>
                  <a:noFill/>
                  <a:ln w="12700">
                    <a:solidFill>
                      <a:srgbClr val="3F3F3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81" name="AutoShape 33">
            <a:extLst>
              <a:ext uri="{FF2B5EF4-FFF2-40B4-BE49-F238E27FC236}">
                <a16:creationId xmlns:a16="http://schemas.microsoft.com/office/drawing/2014/main" id="{71C9C663-1EF7-CF97-6BBC-303864FAA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altLang="en-US" sz="1800"/>
              <a:t>Objects Must Have Concise &amp; Accurate Names From the Language of the Domain</a:t>
            </a:r>
            <a:endParaRPr lang="en-US" altLang="en-US" sz="240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AA88CC1-7A2C-1517-D655-B4CA12DA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8850" name="AutoShape 2">
            <a:extLst>
              <a:ext uri="{FF2B5EF4-FFF2-40B4-BE49-F238E27FC236}">
                <a16:creationId xmlns:a16="http://schemas.microsoft.com/office/drawing/2014/main" id="{864BE04E-AF88-9F9B-47CF-3205F7D1B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5297488"/>
            <a:ext cx="2691576" cy="431758"/>
          </a:xfrm>
          <a:prstGeom prst="roundRect">
            <a:avLst>
              <a:gd name="adj" fmla="val 12495"/>
            </a:avLst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2000" b="1">
                <a:solidFill>
                  <a:schemeClr val="bg1"/>
                </a:solidFill>
              </a:rPr>
              <a:t>Sales Order System</a:t>
            </a:r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9287039C-8085-73FC-1FD4-27B09A1FD555}"/>
              </a:ext>
            </a:extLst>
          </p:cNvPr>
          <p:cNvGrpSpPr>
            <a:grpSpLocks/>
          </p:cNvGrpSpPr>
          <p:nvPr/>
        </p:nvGrpSpPr>
        <p:grpSpPr bwMode="auto">
          <a:xfrm>
            <a:off x="2047876" y="1550988"/>
            <a:ext cx="2868613" cy="3357562"/>
            <a:chOff x="333" y="977"/>
            <a:chExt cx="1807" cy="2115"/>
          </a:xfrm>
        </p:grpSpPr>
        <p:sp>
          <p:nvSpPr>
            <p:cNvPr id="78852" name="AutoShape 4">
              <a:extLst>
                <a:ext uri="{FF2B5EF4-FFF2-40B4-BE49-F238E27FC236}">
                  <a16:creationId xmlns:a16="http://schemas.microsoft.com/office/drawing/2014/main" id="{7C42BDE8-9F20-E99F-F418-7290E2FC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" y="977"/>
              <a:ext cx="1807" cy="2115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78853" name="Picture 5">
              <a:extLst>
                <a:ext uri="{FF2B5EF4-FFF2-40B4-BE49-F238E27FC236}">
                  <a16:creationId xmlns:a16="http://schemas.microsoft.com/office/drawing/2014/main" id="{0135A490-7D65-D4EA-E5D8-C086296672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" y="1056"/>
              <a:ext cx="1605" cy="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8854" name="Group 6">
              <a:extLst>
                <a:ext uri="{FF2B5EF4-FFF2-40B4-BE49-F238E27FC236}">
                  <a16:creationId xmlns:a16="http://schemas.microsoft.com/office/drawing/2014/main" id="{5DF9E728-DFB0-246E-8F5F-261922528D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" y="2802"/>
              <a:ext cx="637" cy="240"/>
              <a:chOff x="546" y="2802"/>
              <a:chExt cx="637" cy="240"/>
            </a:xfrm>
          </p:grpSpPr>
          <p:sp>
            <p:nvSpPr>
              <p:cNvPr id="78855" name="Rectangle 7">
                <a:extLst>
                  <a:ext uri="{FF2B5EF4-FFF2-40B4-BE49-F238E27FC236}">
                    <a16:creationId xmlns:a16="http://schemas.microsoft.com/office/drawing/2014/main" id="{DAD2B8CB-9A12-3D3C-6BF7-641A89639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" y="2816"/>
                <a:ext cx="637" cy="2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1600" b="1"/>
                  <a:t>Person?</a:t>
                </a:r>
              </a:p>
            </p:txBody>
          </p:sp>
          <p:grpSp>
            <p:nvGrpSpPr>
              <p:cNvPr id="78856" name="Group 8">
                <a:extLst>
                  <a:ext uri="{FF2B5EF4-FFF2-40B4-BE49-F238E27FC236}">
                    <a16:creationId xmlns:a16="http://schemas.microsoft.com/office/drawing/2014/main" id="{091B23E4-CE24-836E-A471-2D78FD785D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4" y="2802"/>
                <a:ext cx="432" cy="240"/>
                <a:chOff x="644" y="2802"/>
                <a:chExt cx="432" cy="240"/>
              </a:xfrm>
            </p:grpSpPr>
            <p:sp>
              <p:nvSpPr>
                <p:cNvPr id="78857" name="Line 9">
                  <a:extLst>
                    <a:ext uri="{FF2B5EF4-FFF2-40B4-BE49-F238E27FC236}">
                      <a16:creationId xmlns:a16="http://schemas.microsoft.com/office/drawing/2014/main" id="{85569529-9955-B3B6-191F-00CACF6FA4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4" y="2802"/>
                  <a:ext cx="432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8858" name="Line 10">
                  <a:extLst>
                    <a:ext uri="{FF2B5EF4-FFF2-40B4-BE49-F238E27FC236}">
                      <a16:creationId xmlns:a16="http://schemas.microsoft.com/office/drawing/2014/main" id="{67FA8773-CA66-6E82-7A9E-1C2B8B3266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4" y="2802"/>
                  <a:ext cx="432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78859" name="Rectangle 11">
              <a:extLst>
                <a:ext uri="{FF2B5EF4-FFF2-40B4-BE49-F238E27FC236}">
                  <a16:creationId xmlns:a16="http://schemas.microsoft.com/office/drawing/2014/main" id="{0DBA9B2F-882C-CF83-9E31-C642834F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" y="2816"/>
              <a:ext cx="731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600" b="1"/>
                <a:t>Salesman</a:t>
              </a:r>
            </a:p>
          </p:txBody>
        </p:sp>
      </p:grpSp>
      <p:grpSp>
        <p:nvGrpSpPr>
          <p:cNvPr id="78860" name="Group 12">
            <a:extLst>
              <a:ext uri="{FF2B5EF4-FFF2-40B4-BE49-F238E27FC236}">
                <a16:creationId xmlns:a16="http://schemas.microsoft.com/office/drawing/2014/main" id="{54D965C1-1B81-CDDF-6310-0DC77CF132A9}"/>
              </a:ext>
            </a:extLst>
          </p:cNvPr>
          <p:cNvGrpSpPr>
            <a:grpSpLocks/>
          </p:cNvGrpSpPr>
          <p:nvPr/>
        </p:nvGrpSpPr>
        <p:grpSpPr bwMode="auto">
          <a:xfrm>
            <a:off x="4784726" y="1550988"/>
            <a:ext cx="2868613" cy="3357562"/>
            <a:chOff x="2057" y="977"/>
            <a:chExt cx="1807" cy="2115"/>
          </a:xfrm>
        </p:grpSpPr>
        <p:sp>
          <p:nvSpPr>
            <p:cNvPr id="78861" name="AutoShape 13">
              <a:extLst>
                <a:ext uri="{FF2B5EF4-FFF2-40B4-BE49-F238E27FC236}">
                  <a16:creationId xmlns:a16="http://schemas.microsoft.com/office/drawing/2014/main" id="{A5770974-954B-832B-75CF-F8F42F7EC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977"/>
              <a:ext cx="1807" cy="2115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78862" name="Picture 14">
              <a:extLst>
                <a:ext uri="{FF2B5EF4-FFF2-40B4-BE49-F238E27FC236}">
                  <a16:creationId xmlns:a16="http://schemas.microsoft.com/office/drawing/2014/main" id="{3A80CBFC-14B7-FAB8-F4F5-B8DEA8BF469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0" y="1124"/>
              <a:ext cx="660" cy="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863" name="Picture 15">
              <a:extLst>
                <a:ext uri="{FF2B5EF4-FFF2-40B4-BE49-F238E27FC236}">
                  <a16:creationId xmlns:a16="http://schemas.microsoft.com/office/drawing/2014/main" id="{D064BFD7-01F1-7EDB-C7D2-BCAB66D9326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7" y="1461"/>
              <a:ext cx="711" cy="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864" name="Picture 16">
              <a:extLst>
                <a:ext uri="{FF2B5EF4-FFF2-40B4-BE49-F238E27FC236}">
                  <a16:creationId xmlns:a16="http://schemas.microsoft.com/office/drawing/2014/main" id="{4917E7AB-832A-35BD-B9A8-0D606EE02D8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" y="2090"/>
              <a:ext cx="602" cy="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8865" name="Group 17">
              <a:extLst>
                <a:ext uri="{FF2B5EF4-FFF2-40B4-BE49-F238E27FC236}">
                  <a16:creationId xmlns:a16="http://schemas.microsoft.com/office/drawing/2014/main" id="{F9E28777-7810-1272-0C64-A58267A2A6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3" y="2786"/>
              <a:ext cx="473" cy="240"/>
              <a:chOff x="2353" y="2786"/>
              <a:chExt cx="473" cy="240"/>
            </a:xfrm>
          </p:grpSpPr>
          <p:grpSp>
            <p:nvGrpSpPr>
              <p:cNvPr id="78866" name="Group 18">
                <a:extLst>
                  <a:ext uri="{FF2B5EF4-FFF2-40B4-BE49-F238E27FC236}">
                    <a16:creationId xmlns:a16="http://schemas.microsoft.com/office/drawing/2014/main" id="{D56D8417-89A7-D750-B70A-0832875330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69" y="2786"/>
                <a:ext cx="432" cy="240"/>
                <a:chOff x="2369" y="2786"/>
                <a:chExt cx="432" cy="240"/>
              </a:xfrm>
            </p:grpSpPr>
            <p:sp>
              <p:nvSpPr>
                <p:cNvPr id="78867" name="Line 19">
                  <a:extLst>
                    <a:ext uri="{FF2B5EF4-FFF2-40B4-BE49-F238E27FC236}">
                      <a16:creationId xmlns:a16="http://schemas.microsoft.com/office/drawing/2014/main" id="{F1B3681C-111E-37AE-7FDA-F7F5BE0ABD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9" y="2786"/>
                  <a:ext cx="432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8868" name="Line 20">
                  <a:extLst>
                    <a:ext uri="{FF2B5EF4-FFF2-40B4-BE49-F238E27FC236}">
                      <a16:creationId xmlns:a16="http://schemas.microsoft.com/office/drawing/2014/main" id="{B27B432B-FE98-D8BE-38FC-1E6E74CCD7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69" y="2786"/>
                  <a:ext cx="432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sp>
            <p:nvSpPr>
              <p:cNvPr id="78869" name="Rectangle 21">
                <a:extLst>
                  <a:ext uri="{FF2B5EF4-FFF2-40B4-BE49-F238E27FC236}">
                    <a16:creationId xmlns:a16="http://schemas.microsoft.com/office/drawing/2014/main" id="{EF30599E-E9DE-6B40-3D1A-56E9E4C7D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3" y="2800"/>
                <a:ext cx="473" cy="2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altLang="en-US" sz="1600" b="1"/>
                  <a:t>Tool?</a:t>
                </a:r>
              </a:p>
            </p:txBody>
          </p:sp>
        </p:grpSp>
        <p:sp>
          <p:nvSpPr>
            <p:cNvPr id="78870" name="Rectangle 22">
              <a:extLst>
                <a:ext uri="{FF2B5EF4-FFF2-40B4-BE49-F238E27FC236}">
                  <a16:creationId xmlns:a16="http://schemas.microsoft.com/office/drawing/2014/main" id="{30F886A5-6DC4-9FF5-4962-8CB5886F1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9" y="2800"/>
              <a:ext cx="622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600" b="1"/>
                <a:t>Product</a:t>
              </a:r>
            </a:p>
          </p:txBody>
        </p:sp>
      </p:grpSp>
      <p:grpSp>
        <p:nvGrpSpPr>
          <p:cNvPr id="78871" name="Group 23">
            <a:extLst>
              <a:ext uri="{FF2B5EF4-FFF2-40B4-BE49-F238E27FC236}">
                <a16:creationId xmlns:a16="http://schemas.microsoft.com/office/drawing/2014/main" id="{95CE9100-FF1D-AE7F-7383-BF6A9A090C0A}"/>
              </a:ext>
            </a:extLst>
          </p:cNvPr>
          <p:cNvGrpSpPr>
            <a:grpSpLocks/>
          </p:cNvGrpSpPr>
          <p:nvPr/>
        </p:nvGrpSpPr>
        <p:grpSpPr bwMode="auto">
          <a:xfrm>
            <a:off x="7477126" y="1550988"/>
            <a:ext cx="2868613" cy="3357562"/>
            <a:chOff x="3753" y="977"/>
            <a:chExt cx="1807" cy="2115"/>
          </a:xfrm>
        </p:grpSpPr>
        <p:sp>
          <p:nvSpPr>
            <p:cNvPr id="78872" name="AutoShape 24">
              <a:extLst>
                <a:ext uri="{FF2B5EF4-FFF2-40B4-BE49-F238E27FC236}">
                  <a16:creationId xmlns:a16="http://schemas.microsoft.com/office/drawing/2014/main" id="{C5AC92FE-FFF2-4726-53B0-1F55BCE85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3" y="977"/>
              <a:ext cx="1807" cy="2115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78873" name="Picture 25">
              <a:extLst>
                <a:ext uri="{FF2B5EF4-FFF2-40B4-BE49-F238E27FC236}">
                  <a16:creationId xmlns:a16="http://schemas.microsoft.com/office/drawing/2014/main" id="{0F61D8E2-999F-13E2-02F4-8E648F925BA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" y="1091"/>
              <a:ext cx="1225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8874" name="Group 26">
              <a:extLst>
                <a:ext uri="{FF2B5EF4-FFF2-40B4-BE49-F238E27FC236}">
                  <a16:creationId xmlns:a16="http://schemas.microsoft.com/office/drawing/2014/main" id="{56D530D3-FCC4-F2BC-5532-AD1D62B399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6" y="2708"/>
              <a:ext cx="1157" cy="369"/>
              <a:chOff x="4136" y="2708"/>
              <a:chExt cx="1157" cy="369"/>
            </a:xfrm>
          </p:grpSpPr>
          <p:grpSp>
            <p:nvGrpSpPr>
              <p:cNvPr id="78875" name="Group 27">
                <a:extLst>
                  <a:ext uri="{FF2B5EF4-FFF2-40B4-BE49-F238E27FC236}">
                    <a16:creationId xmlns:a16="http://schemas.microsoft.com/office/drawing/2014/main" id="{7D680E36-43F5-1809-960B-D4273AC56C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6" y="2771"/>
                <a:ext cx="579" cy="240"/>
                <a:chOff x="4136" y="2771"/>
                <a:chExt cx="579" cy="240"/>
              </a:xfrm>
            </p:grpSpPr>
            <p:grpSp>
              <p:nvGrpSpPr>
                <p:cNvPr id="78876" name="Group 28">
                  <a:extLst>
                    <a:ext uri="{FF2B5EF4-FFF2-40B4-BE49-F238E27FC236}">
                      <a16:creationId xmlns:a16="http://schemas.microsoft.com/office/drawing/2014/main" id="{6A18DAFF-D6EC-FBB9-8BE8-621AF55E7D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91" y="2771"/>
                  <a:ext cx="432" cy="240"/>
                  <a:chOff x="4191" y="2771"/>
                  <a:chExt cx="432" cy="240"/>
                </a:xfrm>
              </p:grpSpPr>
              <p:sp>
                <p:nvSpPr>
                  <p:cNvPr id="78877" name="Line 29">
                    <a:extLst>
                      <a:ext uri="{FF2B5EF4-FFF2-40B4-BE49-F238E27FC236}">
                        <a16:creationId xmlns:a16="http://schemas.microsoft.com/office/drawing/2014/main" id="{AD2BCB7F-15A8-96B2-8DCD-0499DEFADD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91" y="2771"/>
                    <a:ext cx="432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78878" name="Line 30">
                    <a:extLst>
                      <a:ext uri="{FF2B5EF4-FFF2-40B4-BE49-F238E27FC236}">
                        <a16:creationId xmlns:a16="http://schemas.microsoft.com/office/drawing/2014/main" id="{5C59F8F3-F7AF-0572-92FD-B5675CF19E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191" y="2771"/>
                    <a:ext cx="432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78879" name="Rectangle 31">
                  <a:extLst>
                    <a:ext uri="{FF2B5EF4-FFF2-40B4-BE49-F238E27FC236}">
                      <a16:creationId xmlns:a16="http://schemas.microsoft.com/office/drawing/2014/main" id="{1BB22747-271C-5C08-92F6-D2415F686A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6" y="2785"/>
                  <a:ext cx="579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:r>
                    <a:rPr lang="en-US" altLang="en-US" sz="1600" b="1"/>
                    <a:t>Graph?</a:t>
                  </a:r>
                </a:p>
              </p:txBody>
            </p:sp>
          </p:grpSp>
          <p:sp>
            <p:nvSpPr>
              <p:cNvPr id="78880" name="Rectangle 32">
                <a:extLst>
                  <a:ext uri="{FF2B5EF4-FFF2-40B4-BE49-F238E27FC236}">
                    <a16:creationId xmlns:a16="http://schemas.microsoft.com/office/drawing/2014/main" id="{80A1E149-3199-C615-F8E7-04797A84A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3" y="2708"/>
                <a:ext cx="550" cy="3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ctr" eaLnBrk="0" hangingPunct="0"/>
                <a:r>
                  <a:rPr lang="en-US" altLang="en-US" sz="1600" b="1"/>
                  <a:t>Sales</a:t>
                </a:r>
              </a:p>
              <a:p>
                <a:pPr algn="ctr" eaLnBrk="0" hangingPunct="0"/>
                <a:r>
                  <a:rPr lang="en-US" altLang="en-US" sz="1600" b="1"/>
                  <a:t>Report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0" name="AutoShape 38">
            <a:extLst>
              <a:ext uri="{FF2B5EF4-FFF2-40B4-BE49-F238E27FC236}">
                <a16:creationId xmlns:a16="http://schemas.microsoft.com/office/drawing/2014/main" id="{93149B7F-A7A0-1493-B8AD-297CE7E16B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altLang="en-US"/>
              <a:t>Objects are service providers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E8DA9BF-298C-95C1-C85A-69A34937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9874" name="AutoShape 2">
            <a:extLst>
              <a:ext uri="{FF2B5EF4-FFF2-40B4-BE49-F238E27FC236}">
                <a16:creationId xmlns:a16="http://schemas.microsoft.com/office/drawing/2014/main" id="{0305F878-B429-72AC-A030-C0021E1246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443288" y="1308100"/>
            <a:ext cx="1739900" cy="730250"/>
          </a:xfrm>
          <a:prstGeom prst="wedgeRoundRectCallout">
            <a:avLst>
              <a:gd name="adj1" fmla="val -41671"/>
              <a:gd name="adj2" fmla="val 66667"/>
              <a:gd name="adj3" fmla="val 16667"/>
            </a:avLst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1600" b="1"/>
              <a:t>What is your</a:t>
            </a:r>
            <a:br>
              <a:rPr lang="en-US" altLang="en-US" sz="1600" b="1"/>
            </a:br>
            <a:r>
              <a:rPr lang="en-US" altLang="en-US" sz="1600" b="1"/>
              <a:t>Serial Number?</a:t>
            </a:r>
          </a:p>
        </p:txBody>
      </p:sp>
      <p:sp>
        <p:nvSpPr>
          <p:cNvPr id="79875" name="AutoShape 3">
            <a:extLst>
              <a:ext uri="{FF2B5EF4-FFF2-40B4-BE49-F238E27FC236}">
                <a16:creationId xmlns:a16="http://schemas.microsoft.com/office/drawing/2014/main" id="{7F397608-D433-831A-1F93-A6A67A02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376" y="1333501"/>
            <a:ext cx="1763713" cy="687917"/>
          </a:xfrm>
          <a:prstGeom prst="wedgeRoundRectCallout">
            <a:avLst>
              <a:gd name="adj1" fmla="val -41671"/>
              <a:gd name="adj2" fmla="val 66667"/>
              <a:gd name="adj3" fmla="val 16667"/>
            </a:avLst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1600" b="1"/>
              <a:t>Who is your </a:t>
            </a:r>
          </a:p>
          <a:p>
            <a:pPr algn="ctr" eaLnBrk="0" hangingPunct="0"/>
            <a:r>
              <a:rPr lang="en-US" altLang="en-US" sz="1600" b="1"/>
              <a:t>Manufacturer?</a:t>
            </a:r>
          </a:p>
        </p:txBody>
      </p:sp>
      <p:pic>
        <p:nvPicPr>
          <p:cNvPr id="79876" name="Picture 4">
            <a:extLst>
              <a:ext uri="{FF2B5EF4-FFF2-40B4-BE49-F238E27FC236}">
                <a16:creationId xmlns:a16="http://schemas.microsoft.com/office/drawing/2014/main" id="{A5979071-71E5-FD37-291B-F80C68ACF7C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2124076"/>
            <a:ext cx="2393950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9877" name="Group 5">
            <a:extLst>
              <a:ext uri="{FF2B5EF4-FFF2-40B4-BE49-F238E27FC236}">
                <a16:creationId xmlns:a16="http://schemas.microsoft.com/office/drawing/2014/main" id="{4461C13A-159F-E82F-75F9-1B0AF6FCB401}"/>
              </a:ext>
            </a:extLst>
          </p:cNvPr>
          <p:cNvGrpSpPr>
            <a:grpSpLocks/>
          </p:cNvGrpSpPr>
          <p:nvPr/>
        </p:nvGrpSpPr>
        <p:grpSpPr bwMode="auto">
          <a:xfrm>
            <a:off x="7739064" y="2611438"/>
            <a:ext cx="1711325" cy="1046162"/>
            <a:chOff x="3914" y="1450"/>
            <a:chExt cx="1078" cy="659"/>
          </a:xfrm>
        </p:grpSpPr>
        <p:grpSp>
          <p:nvGrpSpPr>
            <p:cNvPr id="79878" name="Group 6">
              <a:extLst>
                <a:ext uri="{FF2B5EF4-FFF2-40B4-BE49-F238E27FC236}">
                  <a16:creationId xmlns:a16="http://schemas.microsoft.com/office/drawing/2014/main" id="{70E7E8FF-C9DC-0E84-5828-28F6017AD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4" y="1450"/>
              <a:ext cx="1078" cy="659"/>
              <a:chOff x="3914" y="1450"/>
              <a:chExt cx="1078" cy="659"/>
            </a:xfrm>
          </p:grpSpPr>
          <p:sp>
            <p:nvSpPr>
              <p:cNvPr id="79879" name="AutoShape 7">
                <a:extLst>
                  <a:ext uri="{FF2B5EF4-FFF2-40B4-BE49-F238E27FC236}">
                    <a16:creationId xmlns:a16="http://schemas.microsoft.com/office/drawing/2014/main" id="{2D929576-0F74-5563-4078-45949049F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4" y="1450"/>
                <a:ext cx="990" cy="659"/>
              </a:xfrm>
              <a:prstGeom prst="leftArrow">
                <a:avLst>
                  <a:gd name="adj1" fmla="val 50000"/>
                  <a:gd name="adj2" fmla="val 75107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9880" name="Rectangle 8">
                <a:extLst>
                  <a:ext uri="{FF2B5EF4-FFF2-40B4-BE49-F238E27FC236}">
                    <a16:creationId xmlns:a16="http://schemas.microsoft.com/office/drawing/2014/main" id="{54352ED1-9201-0FC7-05B7-036EC26C5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1" y="1597"/>
                <a:ext cx="871" cy="21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79881" name="Rectangle 9">
              <a:extLst>
                <a:ext uri="{FF2B5EF4-FFF2-40B4-BE49-F238E27FC236}">
                  <a16:creationId xmlns:a16="http://schemas.microsoft.com/office/drawing/2014/main" id="{73B867DB-53E7-9FB6-A59F-C36DEA203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" y="1595"/>
              <a:ext cx="87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/>
                <a:t>Set Cutting Angle</a:t>
              </a:r>
            </a:p>
          </p:txBody>
        </p:sp>
      </p:grpSp>
      <p:grpSp>
        <p:nvGrpSpPr>
          <p:cNvPr id="79882" name="Group 10">
            <a:extLst>
              <a:ext uri="{FF2B5EF4-FFF2-40B4-BE49-F238E27FC236}">
                <a16:creationId xmlns:a16="http://schemas.microsoft.com/office/drawing/2014/main" id="{E7D49854-35AA-393A-1BFC-8B5FFC79750E}"/>
              </a:ext>
            </a:extLst>
          </p:cNvPr>
          <p:cNvGrpSpPr>
            <a:grpSpLocks/>
          </p:cNvGrpSpPr>
          <p:nvPr/>
        </p:nvGrpSpPr>
        <p:grpSpPr bwMode="auto">
          <a:xfrm>
            <a:off x="7518400" y="3751263"/>
            <a:ext cx="1779588" cy="1046162"/>
            <a:chOff x="3775" y="2168"/>
            <a:chExt cx="1121" cy="659"/>
          </a:xfrm>
        </p:grpSpPr>
        <p:sp>
          <p:nvSpPr>
            <p:cNvPr id="79883" name="AutoShape 11">
              <a:extLst>
                <a:ext uri="{FF2B5EF4-FFF2-40B4-BE49-F238E27FC236}">
                  <a16:creationId xmlns:a16="http://schemas.microsoft.com/office/drawing/2014/main" id="{592B02FD-C380-46EE-5E74-437D33FD8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5" y="2168"/>
              <a:ext cx="1030" cy="659"/>
            </a:xfrm>
            <a:prstGeom prst="leftArrow">
              <a:avLst>
                <a:gd name="adj1" fmla="val 50000"/>
                <a:gd name="adj2" fmla="val 78141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9884" name="Rectangle 12">
              <a:extLst>
                <a:ext uri="{FF2B5EF4-FFF2-40B4-BE49-F238E27FC236}">
                  <a16:creationId xmlns:a16="http://schemas.microsoft.com/office/drawing/2014/main" id="{C6F348E8-D3F5-B45D-FFC8-523DFC237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" y="2315"/>
              <a:ext cx="905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b="1"/>
                <a:t>Set Cutting Depth</a:t>
              </a:r>
            </a:p>
          </p:txBody>
        </p:sp>
      </p:grpSp>
      <p:grpSp>
        <p:nvGrpSpPr>
          <p:cNvPr id="79885" name="Group 13">
            <a:extLst>
              <a:ext uri="{FF2B5EF4-FFF2-40B4-BE49-F238E27FC236}">
                <a16:creationId xmlns:a16="http://schemas.microsoft.com/office/drawing/2014/main" id="{78E94880-6569-0625-DCE7-6592EC8629B2}"/>
              </a:ext>
            </a:extLst>
          </p:cNvPr>
          <p:cNvGrpSpPr>
            <a:grpSpLocks/>
          </p:cNvGrpSpPr>
          <p:nvPr/>
        </p:nvGrpSpPr>
        <p:grpSpPr bwMode="auto">
          <a:xfrm>
            <a:off x="5307013" y="4551363"/>
            <a:ext cx="1504950" cy="1155700"/>
            <a:chOff x="2382" y="2672"/>
            <a:chExt cx="948" cy="728"/>
          </a:xfrm>
        </p:grpSpPr>
        <p:sp>
          <p:nvSpPr>
            <p:cNvPr id="79886" name="AutoShape 14">
              <a:extLst>
                <a:ext uri="{FF2B5EF4-FFF2-40B4-BE49-F238E27FC236}">
                  <a16:creationId xmlns:a16="http://schemas.microsoft.com/office/drawing/2014/main" id="{3EB3898B-3EA5-3765-8373-23A809B9A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2" y="2672"/>
              <a:ext cx="948" cy="728"/>
            </a:xfrm>
            <a:prstGeom prst="upArrow">
              <a:avLst>
                <a:gd name="adj1" fmla="val 50000"/>
                <a:gd name="adj2" fmla="val 49995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9887" name="Rectangle 15">
              <a:extLst>
                <a:ext uri="{FF2B5EF4-FFF2-40B4-BE49-F238E27FC236}">
                  <a16:creationId xmlns:a16="http://schemas.microsoft.com/office/drawing/2014/main" id="{23CCCAF4-22EB-F656-62E1-E6ADDAEB9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2847"/>
              <a:ext cx="813" cy="5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en-US" sz="1600" b="1"/>
                <a:t>Connect to</a:t>
              </a:r>
            </a:p>
            <a:p>
              <a:pPr algn="ctr" eaLnBrk="0" hangingPunct="0"/>
              <a:r>
                <a:rPr lang="en-US" altLang="en-US" sz="1600" b="1"/>
                <a:t>Power</a:t>
              </a:r>
            </a:p>
            <a:p>
              <a:pPr algn="ctr" eaLnBrk="0" hangingPunct="0"/>
              <a:r>
                <a:rPr lang="en-US" altLang="en-US" sz="1600" b="1"/>
                <a:t>Source</a:t>
              </a:r>
            </a:p>
          </p:txBody>
        </p:sp>
      </p:grpSp>
      <p:grpSp>
        <p:nvGrpSpPr>
          <p:cNvPr id="79888" name="Group 16">
            <a:extLst>
              <a:ext uri="{FF2B5EF4-FFF2-40B4-BE49-F238E27FC236}">
                <a16:creationId xmlns:a16="http://schemas.microsoft.com/office/drawing/2014/main" id="{8184D2FF-E910-022C-9F9B-BE5454F35CCD}"/>
              </a:ext>
            </a:extLst>
          </p:cNvPr>
          <p:cNvGrpSpPr>
            <a:grpSpLocks/>
          </p:cNvGrpSpPr>
          <p:nvPr/>
        </p:nvGrpSpPr>
        <p:grpSpPr bwMode="auto">
          <a:xfrm>
            <a:off x="3230564" y="5829301"/>
            <a:ext cx="5495925" cy="530225"/>
            <a:chOff x="1074" y="3477"/>
            <a:chExt cx="3462" cy="334"/>
          </a:xfrm>
        </p:grpSpPr>
        <p:grpSp>
          <p:nvGrpSpPr>
            <p:cNvPr id="79889" name="Group 17">
              <a:extLst>
                <a:ext uri="{FF2B5EF4-FFF2-40B4-BE49-F238E27FC236}">
                  <a16:creationId xmlns:a16="http://schemas.microsoft.com/office/drawing/2014/main" id="{6E8B85D1-8761-3121-558E-8D4E1D077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4" y="3477"/>
              <a:ext cx="3462" cy="334"/>
              <a:chOff x="1074" y="3477"/>
              <a:chExt cx="3462" cy="334"/>
            </a:xfrm>
          </p:grpSpPr>
          <p:sp>
            <p:nvSpPr>
              <p:cNvPr id="79890" name="AutoShape 18">
                <a:extLst>
                  <a:ext uri="{FF2B5EF4-FFF2-40B4-BE49-F238E27FC236}">
                    <a16:creationId xmlns:a16="http://schemas.microsoft.com/office/drawing/2014/main" id="{272C3748-D1A2-A375-A8F8-5D8E0CD6E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" y="3477"/>
                <a:ext cx="3462" cy="334"/>
              </a:xfrm>
              <a:prstGeom prst="roundRect">
                <a:avLst>
                  <a:gd name="adj" fmla="val 12495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9891" name="AutoShape 19">
                <a:extLst>
                  <a:ext uri="{FF2B5EF4-FFF2-40B4-BE49-F238E27FC236}">
                    <a16:creationId xmlns:a16="http://schemas.microsoft.com/office/drawing/2014/main" id="{C3D95B3C-2D85-E141-A972-1180BE49C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0" y="3505"/>
                <a:ext cx="125" cy="215"/>
              </a:xfrm>
              <a:prstGeom prst="roundRect">
                <a:avLst>
                  <a:gd name="adj" fmla="val 12495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79892" name="Rectangle 20">
              <a:extLst>
                <a:ext uri="{FF2B5EF4-FFF2-40B4-BE49-F238E27FC236}">
                  <a16:creationId xmlns:a16="http://schemas.microsoft.com/office/drawing/2014/main" id="{FD23A4C7-2467-2C63-2B8D-28B5BCA0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" y="3534"/>
              <a:ext cx="338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b="1">
                  <a:solidFill>
                    <a:schemeClr val="bg1"/>
                  </a:solidFill>
                </a:rPr>
                <a:t>Objects provide Services requested by Clients</a:t>
              </a:r>
            </a:p>
          </p:txBody>
        </p:sp>
      </p:grpSp>
      <p:grpSp>
        <p:nvGrpSpPr>
          <p:cNvPr id="79893" name="Group 21">
            <a:extLst>
              <a:ext uri="{FF2B5EF4-FFF2-40B4-BE49-F238E27FC236}">
                <a16:creationId xmlns:a16="http://schemas.microsoft.com/office/drawing/2014/main" id="{00190085-2D1A-CD6E-F047-060E7924A639}"/>
              </a:ext>
            </a:extLst>
          </p:cNvPr>
          <p:cNvGrpSpPr>
            <a:grpSpLocks/>
          </p:cNvGrpSpPr>
          <p:nvPr/>
        </p:nvGrpSpPr>
        <p:grpSpPr bwMode="auto">
          <a:xfrm>
            <a:off x="3352801" y="4065588"/>
            <a:ext cx="1603375" cy="723900"/>
            <a:chOff x="1151" y="2366"/>
            <a:chExt cx="1010" cy="456"/>
          </a:xfrm>
        </p:grpSpPr>
        <p:grpSp>
          <p:nvGrpSpPr>
            <p:cNvPr id="79894" name="Group 22">
              <a:extLst>
                <a:ext uri="{FF2B5EF4-FFF2-40B4-BE49-F238E27FC236}">
                  <a16:creationId xmlns:a16="http://schemas.microsoft.com/office/drawing/2014/main" id="{4C038A56-131F-7BD5-C6D0-B9DE84B082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" y="2366"/>
              <a:ext cx="1010" cy="456"/>
              <a:chOff x="1151" y="2366"/>
              <a:chExt cx="1010" cy="456"/>
            </a:xfrm>
          </p:grpSpPr>
          <p:sp>
            <p:nvSpPr>
              <p:cNvPr id="79895" name="AutoShape 23">
                <a:extLst>
                  <a:ext uri="{FF2B5EF4-FFF2-40B4-BE49-F238E27FC236}">
                    <a16:creationId xmlns:a16="http://schemas.microsoft.com/office/drawing/2014/main" id="{9DC185B4-6356-D095-BB00-64907E37C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4" y="2366"/>
                <a:ext cx="927" cy="456"/>
              </a:xfrm>
              <a:prstGeom prst="rightArrow">
                <a:avLst>
                  <a:gd name="adj1" fmla="val 50000"/>
                  <a:gd name="adj2" fmla="val 10165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9896" name="Rectangle 24">
                <a:extLst>
                  <a:ext uri="{FF2B5EF4-FFF2-40B4-BE49-F238E27FC236}">
                    <a16:creationId xmlns:a16="http://schemas.microsoft.com/office/drawing/2014/main" id="{4BE8FB72-5496-1E03-4B41-D0394391B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151" y="2466"/>
                <a:ext cx="816" cy="1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79897" name="Rectangle 25">
              <a:extLst>
                <a:ext uri="{FF2B5EF4-FFF2-40B4-BE49-F238E27FC236}">
                  <a16:creationId xmlns:a16="http://schemas.microsoft.com/office/drawing/2014/main" id="{DE32DD27-8BEA-87CD-63D4-40727742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6" y="2479"/>
              <a:ext cx="649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600" b="1"/>
                <a:t>Turn Off</a:t>
              </a:r>
            </a:p>
          </p:txBody>
        </p:sp>
      </p:grpSp>
      <p:grpSp>
        <p:nvGrpSpPr>
          <p:cNvPr id="79898" name="Group 26">
            <a:extLst>
              <a:ext uri="{FF2B5EF4-FFF2-40B4-BE49-F238E27FC236}">
                <a16:creationId xmlns:a16="http://schemas.microsoft.com/office/drawing/2014/main" id="{2F86A7A3-502D-A9AC-CA52-1F7308984057}"/>
              </a:ext>
            </a:extLst>
          </p:cNvPr>
          <p:cNvGrpSpPr>
            <a:grpSpLocks/>
          </p:cNvGrpSpPr>
          <p:nvPr/>
        </p:nvGrpSpPr>
        <p:grpSpPr bwMode="auto">
          <a:xfrm>
            <a:off x="3275014" y="2451100"/>
            <a:ext cx="1603375" cy="723900"/>
            <a:chOff x="1102" y="1349"/>
            <a:chExt cx="1010" cy="456"/>
          </a:xfrm>
        </p:grpSpPr>
        <p:grpSp>
          <p:nvGrpSpPr>
            <p:cNvPr id="79899" name="Group 27">
              <a:extLst>
                <a:ext uri="{FF2B5EF4-FFF2-40B4-BE49-F238E27FC236}">
                  <a16:creationId xmlns:a16="http://schemas.microsoft.com/office/drawing/2014/main" id="{0DEF6797-7157-54C8-0F58-6B35C64593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2" y="1349"/>
              <a:ext cx="1010" cy="456"/>
              <a:chOff x="1102" y="1349"/>
              <a:chExt cx="1010" cy="456"/>
            </a:xfrm>
          </p:grpSpPr>
          <p:sp>
            <p:nvSpPr>
              <p:cNvPr id="79900" name="AutoShape 28">
                <a:extLst>
                  <a:ext uri="{FF2B5EF4-FFF2-40B4-BE49-F238E27FC236}">
                    <a16:creationId xmlns:a16="http://schemas.microsoft.com/office/drawing/2014/main" id="{C188BEDC-BD8D-6518-1878-CEA1A7609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" y="1349"/>
                <a:ext cx="927" cy="456"/>
              </a:xfrm>
              <a:prstGeom prst="rightArrow">
                <a:avLst>
                  <a:gd name="adj1" fmla="val 50000"/>
                  <a:gd name="adj2" fmla="val 10165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9901" name="Rectangle 29">
                <a:extLst>
                  <a:ext uri="{FF2B5EF4-FFF2-40B4-BE49-F238E27FC236}">
                    <a16:creationId xmlns:a16="http://schemas.microsoft.com/office/drawing/2014/main" id="{2B3BC8E0-134B-10DE-F150-899285F80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102" y="1449"/>
                <a:ext cx="816" cy="1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79902" name="Rectangle 30">
              <a:extLst>
                <a:ext uri="{FF2B5EF4-FFF2-40B4-BE49-F238E27FC236}">
                  <a16:creationId xmlns:a16="http://schemas.microsoft.com/office/drawing/2014/main" id="{FC8DC423-287E-06DC-1202-9EBA0A8A4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1462"/>
              <a:ext cx="624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600" b="1"/>
                <a:t>Turn On</a:t>
              </a:r>
            </a:p>
          </p:txBody>
        </p:sp>
      </p:grpSp>
      <p:grpSp>
        <p:nvGrpSpPr>
          <p:cNvPr id="79903" name="Group 31">
            <a:extLst>
              <a:ext uri="{FF2B5EF4-FFF2-40B4-BE49-F238E27FC236}">
                <a16:creationId xmlns:a16="http://schemas.microsoft.com/office/drawing/2014/main" id="{E5EB3B90-CBEA-1A85-5367-5329EC9B493C}"/>
              </a:ext>
            </a:extLst>
          </p:cNvPr>
          <p:cNvGrpSpPr>
            <a:grpSpLocks/>
          </p:cNvGrpSpPr>
          <p:nvPr/>
        </p:nvGrpSpPr>
        <p:grpSpPr bwMode="auto">
          <a:xfrm>
            <a:off x="2622551" y="3281363"/>
            <a:ext cx="1603375" cy="723900"/>
            <a:chOff x="691" y="1872"/>
            <a:chExt cx="1010" cy="456"/>
          </a:xfrm>
        </p:grpSpPr>
        <p:grpSp>
          <p:nvGrpSpPr>
            <p:cNvPr id="79904" name="Group 32">
              <a:extLst>
                <a:ext uri="{FF2B5EF4-FFF2-40B4-BE49-F238E27FC236}">
                  <a16:creationId xmlns:a16="http://schemas.microsoft.com/office/drawing/2014/main" id="{F9F23C57-3358-B855-09A5-03F446A65A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" y="1872"/>
              <a:ext cx="1010" cy="456"/>
              <a:chOff x="691" y="1872"/>
              <a:chExt cx="1010" cy="456"/>
            </a:xfrm>
          </p:grpSpPr>
          <p:grpSp>
            <p:nvGrpSpPr>
              <p:cNvPr id="79905" name="Group 33">
                <a:extLst>
                  <a:ext uri="{FF2B5EF4-FFF2-40B4-BE49-F238E27FC236}">
                    <a16:creationId xmlns:a16="http://schemas.microsoft.com/office/drawing/2014/main" id="{A2B932F7-585E-C93A-72EB-CEDD7F9581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1" y="1872"/>
                <a:ext cx="1010" cy="456"/>
                <a:chOff x="691" y="1872"/>
                <a:chExt cx="1010" cy="456"/>
              </a:xfrm>
            </p:grpSpPr>
            <p:sp>
              <p:nvSpPr>
                <p:cNvPr id="79906" name="AutoShape 34">
                  <a:extLst>
                    <a:ext uri="{FF2B5EF4-FFF2-40B4-BE49-F238E27FC236}">
                      <a16:creationId xmlns:a16="http://schemas.microsoft.com/office/drawing/2014/main" id="{E143F279-91A7-774D-0933-86A9DE5C2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4" y="1872"/>
                  <a:ext cx="927" cy="456"/>
                </a:xfrm>
                <a:prstGeom prst="rightArrow">
                  <a:avLst>
                    <a:gd name="adj1" fmla="val 50000"/>
                    <a:gd name="adj2" fmla="val 101654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9907" name="Rectangle 35">
                  <a:extLst>
                    <a:ext uri="{FF2B5EF4-FFF2-40B4-BE49-F238E27FC236}">
                      <a16:creationId xmlns:a16="http://schemas.microsoft.com/office/drawing/2014/main" id="{826C8AAD-FE68-8305-2A8A-EB18B9E5D8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691" y="1972"/>
                  <a:ext cx="816" cy="1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sp>
            <p:nvSpPr>
              <p:cNvPr id="79908" name="Rectangle 36">
                <a:extLst>
                  <a:ext uri="{FF2B5EF4-FFF2-40B4-BE49-F238E27FC236}">
                    <a16:creationId xmlns:a16="http://schemas.microsoft.com/office/drawing/2014/main" id="{EF082B4A-59AB-F964-5F6E-A79263DF6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" y="1985"/>
                <a:ext cx="11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79909" name="Rectangle 37">
              <a:extLst>
                <a:ext uri="{FF2B5EF4-FFF2-40B4-BE49-F238E27FC236}">
                  <a16:creationId xmlns:a16="http://schemas.microsoft.com/office/drawing/2014/main" id="{A63B7E61-C0C9-1F8F-0B3A-3A3680C4D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" y="2006"/>
              <a:ext cx="63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600" b="1"/>
                <a:t>Lock 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9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animBg="1" autoUpdateAnimBg="0"/>
      <p:bldP spid="79875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8" name="AutoShape 12">
            <a:extLst>
              <a:ext uri="{FF2B5EF4-FFF2-40B4-BE49-F238E27FC236}">
                <a16:creationId xmlns:a16="http://schemas.microsoft.com/office/drawing/2014/main" id="{81E612D9-BC54-7720-8116-C9D727A61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altLang="en-US"/>
              <a:t>Services Provided By Objects Are Operations</a:t>
            </a:r>
            <a:endParaRPr lang="en-US" altLang="en-US" sz="320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0A1DA4D-360E-7542-622B-76347B5E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56782E91-666C-5676-FA45-33595BF66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76" y="2470150"/>
            <a:ext cx="3986213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0" hangingPunct="0"/>
            <a:r>
              <a:rPr lang="en-US" altLang="en-US" sz="2400">
                <a:latin typeface="Times New Roman" panose="02020603050405020304" pitchFamily="18" charset="0"/>
              </a:rPr>
              <a:t>Provide observable behavior</a:t>
            </a:r>
          </a:p>
          <a:p>
            <a:pPr eaLnBrk="0" hangingPunct="0"/>
            <a:r>
              <a:rPr lang="en-US" altLang="en-US" sz="2400">
                <a:latin typeface="Times New Roman" panose="02020603050405020304" pitchFamily="18" charset="0"/>
              </a:rPr>
              <a:t>Define signature</a:t>
            </a:r>
          </a:p>
          <a:p>
            <a:pPr lvl="1" eaLnBrk="0" hangingPunct="0"/>
            <a:r>
              <a:rPr lang="en-US" altLang="en-US" sz="2400">
                <a:latin typeface="Times New Roman" panose="02020603050405020304" pitchFamily="18" charset="0"/>
              </a:rPr>
              <a:t>Name</a:t>
            </a:r>
          </a:p>
          <a:p>
            <a:pPr lvl="1" eaLnBrk="0" hangingPunct="0"/>
            <a:r>
              <a:rPr lang="en-US" altLang="en-US" sz="2400">
                <a:latin typeface="Times New Roman" panose="02020603050405020304" pitchFamily="18" charset="0"/>
              </a:rPr>
              <a:t>Optional parameters</a:t>
            </a:r>
          </a:p>
          <a:p>
            <a:pPr lvl="1" eaLnBrk="0" hangingPunct="0"/>
            <a:r>
              <a:rPr lang="en-US" altLang="en-US" sz="2400">
                <a:latin typeface="Times New Roman" panose="02020603050405020304" pitchFamily="18" charset="0"/>
              </a:rPr>
              <a:t>Optional return values</a:t>
            </a:r>
          </a:p>
          <a:p>
            <a:pPr eaLnBrk="0" hangingPunct="0"/>
            <a:r>
              <a:rPr lang="en-US" altLang="en-US" sz="2400">
                <a:latin typeface="Times New Roman" panose="02020603050405020304" pitchFamily="18" charset="0"/>
              </a:rPr>
              <a:t>Are visible to other objects in the system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59A78358-556A-E039-38C4-6D56D6A1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763" y="2482850"/>
            <a:ext cx="2501900" cy="3263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ACD9A176-8398-EF44-0A38-17DFFD6B4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0" y="3702051"/>
            <a:ext cx="2476500" cy="2036763"/>
          </a:xfrm>
          <a:prstGeom prst="rect">
            <a:avLst/>
          </a:prstGeom>
          <a:solidFill>
            <a:srgbClr val="FFE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0901" name="Rectangle 5">
            <a:extLst>
              <a:ext uri="{FF2B5EF4-FFF2-40B4-BE49-F238E27FC236}">
                <a16:creationId xmlns:a16="http://schemas.microsoft.com/office/drawing/2014/main" id="{1D0830A1-7A4B-A2A5-C280-213014A5A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763" y="2482850"/>
            <a:ext cx="25019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0902" name="Rectangle 6">
            <a:extLst>
              <a:ext uri="{FF2B5EF4-FFF2-40B4-BE49-F238E27FC236}">
                <a16:creationId xmlns:a16="http://schemas.microsoft.com/office/drawing/2014/main" id="{E926D8DC-DA6C-5862-1324-E398A3E95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589" y="2619375"/>
            <a:ext cx="1452321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1600" b="1"/>
              <a:t>Circular Saw</a:t>
            </a:r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19562C15-6E55-A7C8-928E-1736F6E05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075" y="3736976"/>
            <a:ext cx="2242602" cy="157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1600" b="1"/>
              <a:t>Turn On</a:t>
            </a:r>
          </a:p>
          <a:p>
            <a:pPr eaLnBrk="0" hangingPunct="0"/>
            <a:r>
              <a:rPr lang="en-US" altLang="en-US" sz="1600" b="1"/>
              <a:t>Turn Off</a:t>
            </a:r>
          </a:p>
          <a:p>
            <a:pPr eaLnBrk="0" hangingPunct="0"/>
            <a:r>
              <a:rPr lang="en-US" altLang="en-US" sz="1600" b="1"/>
              <a:t>Lock On</a:t>
            </a:r>
          </a:p>
          <a:p>
            <a:pPr eaLnBrk="0" hangingPunct="0"/>
            <a:r>
              <a:rPr lang="en-US" altLang="en-US" sz="1600" b="1"/>
              <a:t>Set Angle( Degrees )</a:t>
            </a:r>
          </a:p>
          <a:p>
            <a:pPr eaLnBrk="0" hangingPunct="0"/>
            <a:r>
              <a:rPr lang="en-US" altLang="en-US" sz="1600" b="1"/>
              <a:t>Set Depth( Inches )</a:t>
            </a:r>
          </a:p>
          <a:p>
            <a:pPr eaLnBrk="0" hangingPunct="0"/>
            <a:r>
              <a:rPr lang="en-US" altLang="en-US" sz="2400" b="1" baseline="30000"/>
              <a:t>...</a:t>
            </a:r>
          </a:p>
        </p:txBody>
      </p:sp>
      <p:pic>
        <p:nvPicPr>
          <p:cNvPr id="80904" name="Picture 8">
            <a:extLst>
              <a:ext uri="{FF2B5EF4-FFF2-40B4-BE49-F238E27FC236}">
                <a16:creationId xmlns:a16="http://schemas.microsoft.com/office/drawing/2014/main" id="{D073A1DF-3CFD-71C4-9376-B306ABFF7CB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51" y="1154114"/>
            <a:ext cx="1863725" cy="183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5" name="Rectangle 9">
            <a:extLst>
              <a:ext uri="{FF2B5EF4-FFF2-40B4-BE49-F238E27FC236}">
                <a16:creationId xmlns:a16="http://schemas.microsoft.com/office/drawing/2014/main" id="{E704DF68-285F-9B82-6226-BE3BB5074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864" y="3116264"/>
            <a:ext cx="1721625" cy="83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1600" b="1"/>
              <a:t>Manufacturer?</a:t>
            </a:r>
          </a:p>
          <a:p>
            <a:pPr eaLnBrk="0" hangingPunct="0"/>
            <a:r>
              <a:rPr lang="en-US" altLang="en-US" sz="1600" b="1"/>
              <a:t>Serial Number?</a:t>
            </a:r>
          </a:p>
          <a:p>
            <a:pPr eaLnBrk="0" hangingPunct="0"/>
            <a:endParaRPr lang="en-US" altLang="en-US" sz="1600" b="1"/>
          </a:p>
        </p:txBody>
      </p:sp>
      <p:sp>
        <p:nvSpPr>
          <p:cNvPr id="80906" name="Line 10">
            <a:extLst>
              <a:ext uri="{FF2B5EF4-FFF2-40B4-BE49-F238E27FC236}">
                <a16:creationId xmlns:a16="http://schemas.microsoft.com/office/drawing/2014/main" id="{DE1C0C3B-8650-33A9-CE9D-E0ED1DB946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3050" y="3681413"/>
            <a:ext cx="2497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0907" name="Text Box 11">
            <a:extLst>
              <a:ext uri="{FF2B5EF4-FFF2-40B4-BE49-F238E27FC236}">
                <a16:creationId xmlns:a16="http://schemas.microsoft.com/office/drawing/2014/main" id="{5937940E-47B7-6E0E-4664-DA1807DB7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00200"/>
            <a:ext cx="220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b="1">
                <a:latin typeface="Times New Roman" panose="02020603050405020304" pitchFamily="18" charset="0"/>
              </a:rPr>
              <a:t>Operations</a:t>
            </a:r>
            <a:r>
              <a:rPr lang="en-US" altLang="en-US" sz="2400">
                <a:latin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0" name="AutoShape 200">
            <a:extLst>
              <a:ext uri="{FF2B5EF4-FFF2-40B4-BE49-F238E27FC236}">
                <a16:creationId xmlns:a16="http://schemas.microsoft.com/office/drawing/2014/main" id="{FF54ABB5-07DE-92D0-FDEB-42634031D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altLang="en-US"/>
              <a:t>Objects Communicate By Sending Messages</a:t>
            </a:r>
            <a:endParaRPr lang="en-US" altLang="en-US" sz="320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0CD3295-4F50-3454-86DE-3FFB97F3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2DAB3A2B-C27F-E7C3-A99C-5C3610C4B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9113" y="5421314"/>
            <a:ext cx="1655762" cy="26193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2EEFBFAE-424E-145E-1C63-118ED9AD4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038" y="4805364"/>
            <a:ext cx="1655762" cy="26193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B9DC3998-B6C5-6FFD-6D81-110F33869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826" y="5200650"/>
            <a:ext cx="1655763" cy="261938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pic>
        <p:nvPicPr>
          <p:cNvPr id="81925" name="Picture 5">
            <a:extLst>
              <a:ext uri="{FF2B5EF4-FFF2-40B4-BE49-F238E27FC236}">
                <a16:creationId xmlns:a16="http://schemas.microsoft.com/office/drawing/2014/main" id="{2DE43CD0-7862-76F2-16C5-FC527177DBA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317876"/>
            <a:ext cx="11239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6" name="Picture 6">
            <a:extLst>
              <a:ext uri="{FF2B5EF4-FFF2-40B4-BE49-F238E27FC236}">
                <a16:creationId xmlns:a16="http://schemas.microsoft.com/office/drawing/2014/main" id="{DEFA891C-E6E3-2D9C-72DC-CA2F481D018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1" y="3321050"/>
            <a:ext cx="1160463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1927" name="Group 7">
            <a:extLst>
              <a:ext uri="{FF2B5EF4-FFF2-40B4-BE49-F238E27FC236}">
                <a16:creationId xmlns:a16="http://schemas.microsoft.com/office/drawing/2014/main" id="{6761ED63-5091-336C-EFCB-14504BF52547}"/>
              </a:ext>
            </a:extLst>
          </p:cNvPr>
          <p:cNvGrpSpPr>
            <a:grpSpLocks/>
          </p:cNvGrpSpPr>
          <p:nvPr/>
        </p:nvGrpSpPr>
        <p:grpSpPr bwMode="auto">
          <a:xfrm>
            <a:off x="4992689" y="4271963"/>
            <a:ext cx="1125537" cy="1460500"/>
            <a:chOff x="2354" y="2408"/>
            <a:chExt cx="709" cy="920"/>
          </a:xfrm>
        </p:grpSpPr>
        <p:sp>
          <p:nvSpPr>
            <p:cNvPr id="81928" name="Rectangle 8">
              <a:extLst>
                <a:ext uri="{FF2B5EF4-FFF2-40B4-BE49-F238E27FC236}">
                  <a16:creationId xmlns:a16="http://schemas.microsoft.com/office/drawing/2014/main" id="{3FEE5F3A-0FA3-342B-CB23-BA05E3CB6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" y="2411"/>
              <a:ext cx="678" cy="91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929" name="Rectangle 9">
              <a:extLst>
                <a:ext uri="{FF2B5EF4-FFF2-40B4-BE49-F238E27FC236}">
                  <a16:creationId xmlns:a16="http://schemas.microsoft.com/office/drawing/2014/main" id="{210947C2-B0CA-7ED6-EA26-A2D783DB8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" y="2408"/>
              <a:ext cx="678" cy="19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930" name="Rectangle 10">
              <a:extLst>
                <a:ext uri="{FF2B5EF4-FFF2-40B4-BE49-F238E27FC236}">
                  <a16:creationId xmlns:a16="http://schemas.microsoft.com/office/drawing/2014/main" id="{1D2F8C99-05CE-D87A-71DC-29562C64A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" y="2428"/>
              <a:ext cx="70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400" b="1"/>
                <a:t>Tape Deck</a:t>
              </a:r>
            </a:p>
          </p:txBody>
        </p:sp>
        <p:sp>
          <p:nvSpPr>
            <p:cNvPr id="81931" name="Rectangle 11">
              <a:extLst>
                <a:ext uri="{FF2B5EF4-FFF2-40B4-BE49-F238E27FC236}">
                  <a16:creationId xmlns:a16="http://schemas.microsoft.com/office/drawing/2014/main" id="{EFCBABF8-A632-93B6-6B44-61B9F90D9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" y="2718"/>
              <a:ext cx="58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400" b="1"/>
                <a:t>Turn On</a:t>
              </a:r>
            </a:p>
            <a:p>
              <a:pPr eaLnBrk="0" hangingPunct="0"/>
              <a:r>
                <a:rPr lang="en-US" altLang="en-US" sz="1400" b="1"/>
                <a:t>Turn Off</a:t>
              </a:r>
            </a:p>
            <a:p>
              <a:pPr eaLnBrk="0" hangingPunct="0"/>
              <a:r>
                <a:rPr lang="en-US" altLang="en-US" sz="1400" b="1"/>
                <a:t>Play</a:t>
              </a:r>
            </a:p>
            <a:p>
              <a:pPr eaLnBrk="0" hangingPunct="0"/>
              <a:r>
                <a:rPr lang="en-US" altLang="en-US" sz="1400" b="1"/>
                <a:t>Stop</a:t>
              </a:r>
            </a:p>
          </p:txBody>
        </p:sp>
        <p:sp>
          <p:nvSpPr>
            <p:cNvPr id="81932" name="Line 12">
              <a:extLst>
                <a:ext uri="{FF2B5EF4-FFF2-40B4-BE49-F238E27FC236}">
                  <a16:creationId xmlns:a16="http://schemas.microsoft.com/office/drawing/2014/main" id="{04F59866-0AD9-B987-8CC9-EC8FC22E4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7" y="2731"/>
              <a:ext cx="6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81933" name="Group 13">
            <a:extLst>
              <a:ext uri="{FF2B5EF4-FFF2-40B4-BE49-F238E27FC236}">
                <a16:creationId xmlns:a16="http://schemas.microsoft.com/office/drawing/2014/main" id="{711A198B-5F2F-2E95-D8A2-9ED503C3183C}"/>
              </a:ext>
            </a:extLst>
          </p:cNvPr>
          <p:cNvGrpSpPr>
            <a:grpSpLocks/>
          </p:cNvGrpSpPr>
          <p:nvPr/>
        </p:nvGrpSpPr>
        <p:grpSpPr bwMode="auto">
          <a:xfrm>
            <a:off x="4324351" y="2654300"/>
            <a:ext cx="868363" cy="838200"/>
            <a:chOff x="1933" y="1389"/>
            <a:chExt cx="547" cy="528"/>
          </a:xfrm>
        </p:grpSpPr>
        <p:sp>
          <p:nvSpPr>
            <p:cNvPr id="81934" name="Arc 14">
              <a:extLst>
                <a:ext uri="{FF2B5EF4-FFF2-40B4-BE49-F238E27FC236}">
                  <a16:creationId xmlns:a16="http://schemas.microsoft.com/office/drawing/2014/main" id="{4A7F1F03-A94A-7B04-75DB-FC0D047F079A}"/>
                </a:ext>
              </a:extLst>
            </p:cNvPr>
            <p:cNvSpPr>
              <a:spLocks/>
            </p:cNvSpPr>
            <p:nvPr/>
          </p:nvSpPr>
          <p:spPr bwMode="auto">
            <a:xfrm rot="17940000">
              <a:off x="2054" y="1491"/>
              <a:ext cx="312" cy="540"/>
            </a:xfrm>
            <a:custGeom>
              <a:avLst/>
              <a:gdLst>
                <a:gd name="G0" fmla="+- 69 0 0"/>
                <a:gd name="G1" fmla="+- 21600 0 0"/>
                <a:gd name="G2" fmla="+- 21600 0 0"/>
                <a:gd name="T0" fmla="*/ 0 w 21669"/>
                <a:gd name="T1" fmla="*/ 0 h 21600"/>
                <a:gd name="T2" fmla="*/ 21669 w 21669"/>
                <a:gd name="T3" fmla="*/ 21560 h 21600"/>
                <a:gd name="T4" fmla="*/ 69 w 2166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9" h="21600" fill="none" extrusionOk="0">
                  <a:moveTo>
                    <a:pt x="0" y="0"/>
                  </a:moveTo>
                  <a:cubicBezTo>
                    <a:pt x="23" y="0"/>
                    <a:pt x="46" y="0"/>
                    <a:pt x="69" y="0"/>
                  </a:cubicBezTo>
                  <a:cubicBezTo>
                    <a:pt x="11982" y="0"/>
                    <a:pt x="21646" y="9646"/>
                    <a:pt x="21668" y="21560"/>
                  </a:cubicBezTo>
                </a:path>
                <a:path w="21669" h="21600" stroke="0" extrusionOk="0">
                  <a:moveTo>
                    <a:pt x="0" y="0"/>
                  </a:moveTo>
                  <a:cubicBezTo>
                    <a:pt x="23" y="0"/>
                    <a:pt x="46" y="0"/>
                    <a:pt x="69" y="0"/>
                  </a:cubicBezTo>
                  <a:cubicBezTo>
                    <a:pt x="11982" y="0"/>
                    <a:pt x="21646" y="9646"/>
                    <a:pt x="21668" y="21560"/>
                  </a:cubicBezTo>
                  <a:lnTo>
                    <a:pt x="69" y="21600"/>
                  </a:lnTo>
                  <a:close/>
                </a:path>
              </a:pathLst>
            </a:custGeom>
            <a:noFill/>
            <a:ln w="25400" cap="rnd">
              <a:solidFill>
                <a:srgbClr val="0000CC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935" name="Rectangle 15">
              <a:extLst>
                <a:ext uri="{FF2B5EF4-FFF2-40B4-BE49-F238E27FC236}">
                  <a16:creationId xmlns:a16="http://schemas.microsoft.com/office/drawing/2014/main" id="{7E7DD69B-E9F3-1CF2-88CD-3E37FC935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389"/>
              <a:ext cx="387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en-US" sz="1600" b="1">
                  <a:solidFill>
                    <a:schemeClr val="hlink"/>
                  </a:solidFill>
                </a:rPr>
                <a:t>Play</a:t>
              </a:r>
            </a:p>
          </p:txBody>
        </p:sp>
      </p:grpSp>
      <p:grpSp>
        <p:nvGrpSpPr>
          <p:cNvPr id="81936" name="Group 16">
            <a:extLst>
              <a:ext uri="{FF2B5EF4-FFF2-40B4-BE49-F238E27FC236}">
                <a16:creationId xmlns:a16="http://schemas.microsoft.com/office/drawing/2014/main" id="{3112B028-4160-DF7B-7A48-7C651DE203CD}"/>
              </a:ext>
            </a:extLst>
          </p:cNvPr>
          <p:cNvGrpSpPr>
            <a:grpSpLocks/>
          </p:cNvGrpSpPr>
          <p:nvPr/>
        </p:nvGrpSpPr>
        <p:grpSpPr bwMode="auto">
          <a:xfrm>
            <a:off x="7026277" y="4287839"/>
            <a:ext cx="1443038" cy="1455737"/>
            <a:chOff x="3635" y="2418"/>
            <a:chExt cx="909" cy="917"/>
          </a:xfrm>
        </p:grpSpPr>
        <p:sp>
          <p:nvSpPr>
            <p:cNvPr id="81937" name="Rectangle 17">
              <a:extLst>
                <a:ext uri="{FF2B5EF4-FFF2-40B4-BE49-F238E27FC236}">
                  <a16:creationId xmlns:a16="http://schemas.microsoft.com/office/drawing/2014/main" id="{B6CD3C0C-25E7-6591-6219-23066787A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2418"/>
              <a:ext cx="839" cy="91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938" name="Rectangle 18">
              <a:extLst>
                <a:ext uri="{FF2B5EF4-FFF2-40B4-BE49-F238E27FC236}">
                  <a16:creationId xmlns:a16="http://schemas.microsoft.com/office/drawing/2014/main" id="{48055A22-72F0-89F3-7B9F-1319DD7DB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2418"/>
              <a:ext cx="839" cy="17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939" name="Rectangle 19">
              <a:extLst>
                <a:ext uri="{FF2B5EF4-FFF2-40B4-BE49-F238E27FC236}">
                  <a16:creationId xmlns:a16="http://schemas.microsoft.com/office/drawing/2014/main" id="{F85DAEA8-BE68-4CDE-5FFD-4BF37F6D8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2423"/>
              <a:ext cx="62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400" b="1"/>
                <a:t>Amplifier</a:t>
              </a:r>
            </a:p>
          </p:txBody>
        </p:sp>
        <p:sp>
          <p:nvSpPr>
            <p:cNvPr id="81940" name="Rectangle 20">
              <a:extLst>
                <a:ext uri="{FF2B5EF4-FFF2-40B4-BE49-F238E27FC236}">
                  <a16:creationId xmlns:a16="http://schemas.microsoft.com/office/drawing/2014/main" id="{2FDCCA0A-233F-1F8A-AF9A-E7DE9484F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2713"/>
              <a:ext cx="909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400" b="1"/>
                <a:t>Turn On</a:t>
              </a:r>
            </a:p>
            <a:p>
              <a:pPr eaLnBrk="0" hangingPunct="0"/>
              <a:r>
                <a:rPr lang="en-US" altLang="en-US" sz="1400" b="1"/>
                <a:t>Turn Off</a:t>
              </a:r>
            </a:p>
            <a:p>
              <a:pPr eaLnBrk="0" hangingPunct="0"/>
              <a:r>
                <a:rPr lang="en-US" altLang="en-US" sz="1400" b="1"/>
                <a:t>Set Volume</a:t>
              </a:r>
            </a:p>
            <a:p>
              <a:pPr eaLnBrk="0" hangingPunct="0"/>
              <a:r>
                <a:rPr lang="en-US" altLang="en-US" sz="1400" b="1"/>
                <a:t>Amplify Signal</a:t>
              </a:r>
            </a:p>
          </p:txBody>
        </p:sp>
        <p:sp>
          <p:nvSpPr>
            <p:cNvPr id="81941" name="Line 21">
              <a:extLst>
                <a:ext uri="{FF2B5EF4-FFF2-40B4-BE49-F238E27FC236}">
                  <a16:creationId xmlns:a16="http://schemas.microsoft.com/office/drawing/2014/main" id="{12C923D5-5630-2625-E94B-962BE29E6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" y="2720"/>
              <a:ext cx="8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81942" name="Group 22">
            <a:extLst>
              <a:ext uri="{FF2B5EF4-FFF2-40B4-BE49-F238E27FC236}">
                <a16:creationId xmlns:a16="http://schemas.microsoft.com/office/drawing/2014/main" id="{BB0BE3E6-2F95-9C02-753C-EEB987286E57}"/>
              </a:ext>
            </a:extLst>
          </p:cNvPr>
          <p:cNvGrpSpPr>
            <a:grpSpLocks/>
          </p:cNvGrpSpPr>
          <p:nvPr/>
        </p:nvGrpSpPr>
        <p:grpSpPr bwMode="auto">
          <a:xfrm>
            <a:off x="9158288" y="2614614"/>
            <a:ext cx="646112" cy="1222375"/>
            <a:chOff x="4978" y="1364"/>
            <a:chExt cx="407" cy="770"/>
          </a:xfrm>
        </p:grpSpPr>
        <p:sp>
          <p:nvSpPr>
            <p:cNvPr id="81943" name="Freeform 23">
              <a:extLst>
                <a:ext uri="{FF2B5EF4-FFF2-40B4-BE49-F238E27FC236}">
                  <a16:creationId xmlns:a16="http://schemas.microsoft.com/office/drawing/2014/main" id="{D11BB25C-C662-FDC4-8E6B-B43985EFA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0" y="1364"/>
              <a:ext cx="399" cy="764"/>
            </a:xfrm>
            <a:custGeom>
              <a:avLst/>
              <a:gdLst>
                <a:gd name="T0" fmla="*/ 0 w 399"/>
                <a:gd name="T1" fmla="*/ 763 h 764"/>
                <a:gd name="T2" fmla="*/ 0 w 399"/>
                <a:gd name="T3" fmla="*/ 52 h 764"/>
                <a:gd name="T4" fmla="*/ 51 w 399"/>
                <a:gd name="T5" fmla="*/ 0 h 764"/>
                <a:gd name="T6" fmla="*/ 398 w 399"/>
                <a:gd name="T7" fmla="*/ 0 h 764"/>
                <a:gd name="T8" fmla="*/ 398 w 399"/>
                <a:gd name="T9" fmla="*/ 52 h 764"/>
                <a:gd name="T10" fmla="*/ 398 w 399"/>
                <a:gd name="T11" fmla="*/ 763 h 764"/>
                <a:gd name="T12" fmla="*/ 0 w 399"/>
                <a:gd name="T13" fmla="*/ 76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764">
                  <a:moveTo>
                    <a:pt x="0" y="763"/>
                  </a:moveTo>
                  <a:lnTo>
                    <a:pt x="0" y="52"/>
                  </a:lnTo>
                  <a:lnTo>
                    <a:pt x="51" y="0"/>
                  </a:lnTo>
                  <a:lnTo>
                    <a:pt x="398" y="0"/>
                  </a:lnTo>
                  <a:lnTo>
                    <a:pt x="398" y="52"/>
                  </a:lnTo>
                  <a:lnTo>
                    <a:pt x="398" y="763"/>
                  </a:lnTo>
                  <a:lnTo>
                    <a:pt x="0" y="76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44" name="Freeform 24">
              <a:extLst>
                <a:ext uri="{FF2B5EF4-FFF2-40B4-BE49-F238E27FC236}">
                  <a16:creationId xmlns:a16="http://schemas.microsoft.com/office/drawing/2014/main" id="{C518EA6A-B88D-0A30-E83D-83A671249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0" y="1364"/>
              <a:ext cx="405" cy="770"/>
            </a:xfrm>
            <a:custGeom>
              <a:avLst/>
              <a:gdLst>
                <a:gd name="T0" fmla="*/ 0 w 405"/>
                <a:gd name="T1" fmla="*/ 769 h 770"/>
                <a:gd name="T2" fmla="*/ 0 w 405"/>
                <a:gd name="T3" fmla="*/ 52 h 770"/>
                <a:gd name="T4" fmla="*/ 52 w 405"/>
                <a:gd name="T5" fmla="*/ 0 h 770"/>
                <a:gd name="T6" fmla="*/ 404 w 405"/>
                <a:gd name="T7" fmla="*/ 0 h 770"/>
                <a:gd name="T8" fmla="*/ 404 w 405"/>
                <a:gd name="T9" fmla="*/ 52 h 770"/>
                <a:gd name="T10" fmla="*/ 404 w 405"/>
                <a:gd name="T11" fmla="*/ 769 h 770"/>
                <a:gd name="T12" fmla="*/ 0 w 405"/>
                <a:gd name="T13" fmla="*/ 769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770">
                  <a:moveTo>
                    <a:pt x="0" y="769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404" y="0"/>
                  </a:lnTo>
                  <a:lnTo>
                    <a:pt x="404" y="52"/>
                  </a:lnTo>
                  <a:lnTo>
                    <a:pt x="404" y="769"/>
                  </a:lnTo>
                  <a:lnTo>
                    <a:pt x="0" y="76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45" name="Freeform 25">
              <a:extLst>
                <a:ext uri="{FF2B5EF4-FFF2-40B4-BE49-F238E27FC236}">
                  <a16:creationId xmlns:a16="http://schemas.microsoft.com/office/drawing/2014/main" id="{03CFD295-A0D8-6C97-B2D2-317599B84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" y="1412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8 w 17"/>
                <a:gd name="T3" fmla="*/ 16 h 17"/>
                <a:gd name="T4" fmla="*/ 8 w 17"/>
                <a:gd name="T5" fmla="*/ 8 h 17"/>
                <a:gd name="T6" fmla="*/ 16 w 17"/>
                <a:gd name="T7" fmla="*/ 8 h 17"/>
                <a:gd name="T8" fmla="*/ 16 w 17"/>
                <a:gd name="T9" fmla="*/ 8 h 17"/>
                <a:gd name="T10" fmla="*/ 16 w 17"/>
                <a:gd name="T11" fmla="*/ 0 h 17"/>
                <a:gd name="T12" fmla="*/ 8 w 17"/>
                <a:gd name="T13" fmla="*/ 0 h 17"/>
                <a:gd name="T14" fmla="*/ 8 w 17"/>
                <a:gd name="T15" fmla="*/ 0 h 17"/>
                <a:gd name="T16" fmla="*/ 0 w 17"/>
                <a:gd name="T17" fmla="*/ 0 h 17"/>
                <a:gd name="T18" fmla="*/ 0 w 17"/>
                <a:gd name="T1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46" name="Freeform 26">
              <a:extLst>
                <a:ext uri="{FF2B5EF4-FFF2-40B4-BE49-F238E27FC236}">
                  <a16:creationId xmlns:a16="http://schemas.microsoft.com/office/drawing/2014/main" id="{992EF4E7-2980-6048-7EA7-96746CFAA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" y="1412"/>
              <a:ext cx="393" cy="17"/>
            </a:xfrm>
            <a:custGeom>
              <a:avLst/>
              <a:gdLst>
                <a:gd name="T0" fmla="*/ 392 w 393"/>
                <a:gd name="T1" fmla="*/ 8 h 17"/>
                <a:gd name="T2" fmla="*/ 392 w 393"/>
                <a:gd name="T3" fmla="*/ 16 h 17"/>
                <a:gd name="T4" fmla="*/ 0 w 393"/>
                <a:gd name="T5" fmla="*/ 16 h 17"/>
                <a:gd name="T6" fmla="*/ 0 w 393"/>
                <a:gd name="T7" fmla="*/ 0 h 17"/>
                <a:gd name="T8" fmla="*/ 392 w 393"/>
                <a:gd name="T9" fmla="*/ 0 h 17"/>
                <a:gd name="T10" fmla="*/ 392 w 393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17">
                  <a:moveTo>
                    <a:pt x="392" y="8"/>
                  </a:moveTo>
                  <a:lnTo>
                    <a:pt x="39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392" y="0"/>
                  </a:lnTo>
                  <a:lnTo>
                    <a:pt x="392" y="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47" name="Freeform 27">
              <a:extLst>
                <a:ext uri="{FF2B5EF4-FFF2-40B4-BE49-F238E27FC236}">
                  <a16:creationId xmlns:a16="http://schemas.microsoft.com/office/drawing/2014/main" id="{D92DE521-1384-5BCE-5058-F699590DA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1774"/>
              <a:ext cx="328" cy="328"/>
            </a:xfrm>
            <a:custGeom>
              <a:avLst/>
              <a:gdLst>
                <a:gd name="T0" fmla="*/ 60 w 328"/>
                <a:gd name="T1" fmla="*/ 37 h 328"/>
                <a:gd name="T2" fmla="*/ 81 w 328"/>
                <a:gd name="T3" fmla="*/ 24 h 328"/>
                <a:gd name="T4" fmla="*/ 102 w 328"/>
                <a:gd name="T5" fmla="*/ 13 h 328"/>
                <a:gd name="T6" fmla="*/ 125 w 328"/>
                <a:gd name="T7" fmla="*/ 5 h 328"/>
                <a:gd name="T8" fmla="*/ 147 w 328"/>
                <a:gd name="T9" fmla="*/ 1 h 328"/>
                <a:gd name="T10" fmla="*/ 171 w 328"/>
                <a:gd name="T11" fmla="*/ 1 h 328"/>
                <a:gd name="T12" fmla="*/ 194 w 328"/>
                <a:gd name="T13" fmla="*/ 4 h 328"/>
                <a:gd name="T14" fmla="*/ 217 w 328"/>
                <a:gd name="T15" fmla="*/ 10 h 328"/>
                <a:gd name="T16" fmla="*/ 240 w 328"/>
                <a:gd name="T17" fmla="*/ 20 h 328"/>
                <a:gd name="T18" fmla="*/ 260 w 328"/>
                <a:gd name="T19" fmla="*/ 32 h 328"/>
                <a:gd name="T20" fmla="*/ 279 w 328"/>
                <a:gd name="T21" fmla="*/ 48 h 328"/>
                <a:gd name="T22" fmla="*/ 295 w 328"/>
                <a:gd name="T23" fmla="*/ 67 h 328"/>
                <a:gd name="T24" fmla="*/ 308 w 328"/>
                <a:gd name="T25" fmla="*/ 87 h 328"/>
                <a:gd name="T26" fmla="*/ 317 w 328"/>
                <a:gd name="T27" fmla="*/ 110 h 328"/>
                <a:gd name="T28" fmla="*/ 323 w 328"/>
                <a:gd name="T29" fmla="*/ 133 h 328"/>
                <a:gd name="T30" fmla="*/ 326 w 328"/>
                <a:gd name="T31" fmla="*/ 156 h 328"/>
                <a:gd name="T32" fmla="*/ 326 w 328"/>
                <a:gd name="T33" fmla="*/ 180 h 328"/>
                <a:gd name="T34" fmla="*/ 322 w 328"/>
                <a:gd name="T35" fmla="*/ 203 h 328"/>
                <a:gd name="T36" fmla="*/ 314 w 328"/>
                <a:gd name="T37" fmla="*/ 226 h 328"/>
                <a:gd name="T38" fmla="*/ 304 w 328"/>
                <a:gd name="T39" fmla="*/ 247 h 328"/>
                <a:gd name="T40" fmla="*/ 290 w 328"/>
                <a:gd name="T41" fmla="*/ 267 h 328"/>
                <a:gd name="T42" fmla="*/ 273 w 328"/>
                <a:gd name="T43" fmla="*/ 286 h 328"/>
                <a:gd name="T44" fmla="*/ 253 w 328"/>
                <a:gd name="T45" fmla="*/ 300 h 328"/>
                <a:gd name="T46" fmla="*/ 232 w 328"/>
                <a:gd name="T47" fmla="*/ 312 h 328"/>
                <a:gd name="T48" fmla="*/ 210 w 328"/>
                <a:gd name="T49" fmla="*/ 321 h 328"/>
                <a:gd name="T50" fmla="*/ 187 w 328"/>
                <a:gd name="T51" fmla="*/ 326 h 328"/>
                <a:gd name="T52" fmla="*/ 163 w 328"/>
                <a:gd name="T53" fmla="*/ 327 h 328"/>
                <a:gd name="T54" fmla="*/ 139 w 328"/>
                <a:gd name="T55" fmla="*/ 326 h 328"/>
                <a:gd name="T56" fmla="*/ 117 w 328"/>
                <a:gd name="T57" fmla="*/ 321 h 328"/>
                <a:gd name="T58" fmla="*/ 94 w 328"/>
                <a:gd name="T59" fmla="*/ 312 h 328"/>
                <a:gd name="T60" fmla="*/ 74 w 328"/>
                <a:gd name="T61" fmla="*/ 300 h 328"/>
                <a:gd name="T62" fmla="*/ 54 w 328"/>
                <a:gd name="T63" fmla="*/ 286 h 328"/>
                <a:gd name="T64" fmla="*/ 36 w 328"/>
                <a:gd name="T65" fmla="*/ 267 h 328"/>
                <a:gd name="T66" fmla="*/ 23 w 328"/>
                <a:gd name="T67" fmla="*/ 247 h 328"/>
                <a:gd name="T68" fmla="*/ 12 w 328"/>
                <a:gd name="T69" fmla="*/ 226 h 328"/>
                <a:gd name="T70" fmla="*/ 5 w 328"/>
                <a:gd name="T71" fmla="*/ 203 h 328"/>
                <a:gd name="T72" fmla="*/ 1 w 328"/>
                <a:gd name="T73" fmla="*/ 180 h 328"/>
                <a:gd name="T74" fmla="*/ 0 w 328"/>
                <a:gd name="T75" fmla="*/ 156 h 328"/>
                <a:gd name="T76" fmla="*/ 3 w 328"/>
                <a:gd name="T77" fmla="*/ 133 h 328"/>
                <a:gd name="T78" fmla="*/ 9 w 328"/>
                <a:gd name="T79" fmla="*/ 110 h 328"/>
                <a:gd name="T80" fmla="*/ 19 w 328"/>
                <a:gd name="T81" fmla="*/ 87 h 328"/>
                <a:gd name="T82" fmla="*/ 31 w 328"/>
                <a:gd name="T83" fmla="*/ 67 h 328"/>
                <a:gd name="T84" fmla="*/ 48 w 328"/>
                <a:gd name="T85" fmla="*/ 4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8" h="328">
                  <a:moveTo>
                    <a:pt x="48" y="48"/>
                  </a:moveTo>
                  <a:lnTo>
                    <a:pt x="54" y="42"/>
                  </a:lnTo>
                  <a:lnTo>
                    <a:pt x="60" y="37"/>
                  </a:lnTo>
                  <a:lnTo>
                    <a:pt x="67" y="32"/>
                  </a:lnTo>
                  <a:lnTo>
                    <a:pt x="74" y="27"/>
                  </a:lnTo>
                  <a:lnTo>
                    <a:pt x="81" y="24"/>
                  </a:lnTo>
                  <a:lnTo>
                    <a:pt x="87" y="20"/>
                  </a:lnTo>
                  <a:lnTo>
                    <a:pt x="94" y="16"/>
                  </a:lnTo>
                  <a:lnTo>
                    <a:pt x="102" y="13"/>
                  </a:lnTo>
                  <a:lnTo>
                    <a:pt x="109" y="10"/>
                  </a:lnTo>
                  <a:lnTo>
                    <a:pt x="117" y="7"/>
                  </a:lnTo>
                  <a:lnTo>
                    <a:pt x="125" y="5"/>
                  </a:lnTo>
                  <a:lnTo>
                    <a:pt x="132" y="4"/>
                  </a:lnTo>
                  <a:lnTo>
                    <a:pt x="139" y="2"/>
                  </a:lnTo>
                  <a:lnTo>
                    <a:pt x="147" y="1"/>
                  </a:lnTo>
                  <a:lnTo>
                    <a:pt x="155" y="1"/>
                  </a:lnTo>
                  <a:lnTo>
                    <a:pt x="163" y="0"/>
                  </a:lnTo>
                  <a:lnTo>
                    <a:pt x="171" y="1"/>
                  </a:lnTo>
                  <a:lnTo>
                    <a:pt x="179" y="1"/>
                  </a:lnTo>
                  <a:lnTo>
                    <a:pt x="187" y="2"/>
                  </a:lnTo>
                  <a:lnTo>
                    <a:pt x="194" y="4"/>
                  </a:lnTo>
                  <a:lnTo>
                    <a:pt x="202" y="5"/>
                  </a:lnTo>
                  <a:lnTo>
                    <a:pt x="210" y="7"/>
                  </a:lnTo>
                  <a:lnTo>
                    <a:pt x="217" y="10"/>
                  </a:lnTo>
                  <a:lnTo>
                    <a:pt x="225" y="13"/>
                  </a:lnTo>
                  <a:lnTo>
                    <a:pt x="232" y="16"/>
                  </a:lnTo>
                  <a:lnTo>
                    <a:pt x="240" y="20"/>
                  </a:lnTo>
                  <a:lnTo>
                    <a:pt x="246" y="24"/>
                  </a:lnTo>
                  <a:lnTo>
                    <a:pt x="253" y="27"/>
                  </a:lnTo>
                  <a:lnTo>
                    <a:pt x="260" y="32"/>
                  </a:lnTo>
                  <a:lnTo>
                    <a:pt x="266" y="37"/>
                  </a:lnTo>
                  <a:lnTo>
                    <a:pt x="273" y="42"/>
                  </a:lnTo>
                  <a:lnTo>
                    <a:pt x="279" y="48"/>
                  </a:lnTo>
                  <a:lnTo>
                    <a:pt x="285" y="54"/>
                  </a:lnTo>
                  <a:lnTo>
                    <a:pt x="290" y="61"/>
                  </a:lnTo>
                  <a:lnTo>
                    <a:pt x="295" y="67"/>
                  </a:lnTo>
                  <a:lnTo>
                    <a:pt x="300" y="74"/>
                  </a:lnTo>
                  <a:lnTo>
                    <a:pt x="304" y="81"/>
                  </a:lnTo>
                  <a:lnTo>
                    <a:pt x="308" y="87"/>
                  </a:lnTo>
                  <a:lnTo>
                    <a:pt x="311" y="95"/>
                  </a:lnTo>
                  <a:lnTo>
                    <a:pt x="314" y="102"/>
                  </a:lnTo>
                  <a:lnTo>
                    <a:pt x="317" y="110"/>
                  </a:lnTo>
                  <a:lnTo>
                    <a:pt x="320" y="117"/>
                  </a:lnTo>
                  <a:lnTo>
                    <a:pt x="322" y="125"/>
                  </a:lnTo>
                  <a:lnTo>
                    <a:pt x="323" y="133"/>
                  </a:lnTo>
                  <a:lnTo>
                    <a:pt x="325" y="140"/>
                  </a:lnTo>
                  <a:lnTo>
                    <a:pt x="326" y="148"/>
                  </a:lnTo>
                  <a:lnTo>
                    <a:pt x="326" y="156"/>
                  </a:lnTo>
                  <a:lnTo>
                    <a:pt x="327" y="164"/>
                  </a:lnTo>
                  <a:lnTo>
                    <a:pt x="326" y="172"/>
                  </a:lnTo>
                  <a:lnTo>
                    <a:pt x="326" y="180"/>
                  </a:lnTo>
                  <a:lnTo>
                    <a:pt x="325" y="188"/>
                  </a:lnTo>
                  <a:lnTo>
                    <a:pt x="323" y="195"/>
                  </a:lnTo>
                  <a:lnTo>
                    <a:pt x="322" y="203"/>
                  </a:lnTo>
                  <a:lnTo>
                    <a:pt x="320" y="210"/>
                  </a:lnTo>
                  <a:lnTo>
                    <a:pt x="317" y="218"/>
                  </a:lnTo>
                  <a:lnTo>
                    <a:pt x="314" y="226"/>
                  </a:lnTo>
                  <a:lnTo>
                    <a:pt x="311" y="233"/>
                  </a:lnTo>
                  <a:lnTo>
                    <a:pt x="308" y="240"/>
                  </a:lnTo>
                  <a:lnTo>
                    <a:pt x="304" y="247"/>
                  </a:lnTo>
                  <a:lnTo>
                    <a:pt x="300" y="254"/>
                  </a:lnTo>
                  <a:lnTo>
                    <a:pt x="295" y="261"/>
                  </a:lnTo>
                  <a:lnTo>
                    <a:pt x="290" y="267"/>
                  </a:lnTo>
                  <a:lnTo>
                    <a:pt x="285" y="274"/>
                  </a:lnTo>
                  <a:lnTo>
                    <a:pt x="279" y="280"/>
                  </a:lnTo>
                  <a:lnTo>
                    <a:pt x="273" y="286"/>
                  </a:lnTo>
                  <a:lnTo>
                    <a:pt x="266" y="291"/>
                  </a:lnTo>
                  <a:lnTo>
                    <a:pt x="260" y="296"/>
                  </a:lnTo>
                  <a:lnTo>
                    <a:pt x="253" y="300"/>
                  </a:lnTo>
                  <a:lnTo>
                    <a:pt x="246" y="304"/>
                  </a:lnTo>
                  <a:lnTo>
                    <a:pt x="240" y="308"/>
                  </a:lnTo>
                  <a:lnTo>
                    <a:pt x="232" y="312"/>
                  </a:lnTo>
                  <a:lnTo>
                    <a:pt x="225" y="315"/>
                  </a:lnTo>
                  <a:lnTo>
                    <a:pt x="217" y="318"/>
                  </a:lnTo>
                  <a:lnTo>
                    <a:pt x="210" y="321"/>
                  </a:lnTo>
                  <a:lnTo>
                    <a:pt x="202" y="323"/>
                  </a:lnTo>
                  <a:lnTo>
                    <a:pt x="194" y="324"/>
                  </a:lnTo>
                  <a:lnTo>
                    <a:pt x="187" y="326"/>
                  </a:lnTo>
                  <a:lnTo>
                    <a:pt x="179" y="327"/>
                  </a:lnTo>
                  <a:lnTo>
                    <a:pt x="171" y="327"/>
                  </a:lnTo>
                  <a:lnTo>
                    <a:pt x="163" y="327"/>
                  </a:lnTo>
                  <a:lnTo>
                    <a:pt x="155" y="327"/>
                  </a:lnTo>
                  <a:lnTo>
                    <a:pt x="147" y="327"/>
                  </a:lnTo>
                  <a:lnTo>
                    <a:pt x="139" y="326"/>
                  </a:lnTo>
                  <a:lnTo>
                    <a:pt x="132" y="324"/>
                  </a:lnTo>
                  <a:lnTo>
                    <a:pt x="125" y="323"/>
                  </a:lnTo>
                  <a:lnTo>
                    <a:pt x="117" y="321"/>
                  </a:lnTo>
                  <a:lnTo>
                    <a:pt x="109" y="318"/>
                  </a:lnTo>
                  <a:lnTo>
                    <a:pt x="102" y="315"/>
                  </a:lnTo>
                  <a:lnTo>
                    <a:pt x="94" y="312"/>
                  </a:lnTo>
                  <a:lnTo>
                    <a:pt x="87" y="308"/>
                  </a:lnTo>
                  <a:lnTo>
                    <a:pt x="81" y="304"/>
                  </a:lnTo>
                  <a:lnTo>
                    <a:pt x="74" y="300"/>
                  </a:lnTo>
                  <a:lnTo>
                    <a:pt x="67" y="296"/>
                  </a:lnTo>
                  <a:lnTo>
                    <a:pt x="60" y="291"/>
                  </a:lnTo>
                  <a:lnTo>
                    <a:pt x="54" y="286"/>
                  </a:lnTo>
                  <a:lnTo>
                    <a:pt x="48" y="280"/>
                  </a:lnTo>
                  <a:lnTo>
                    <a:pt x="42" y="274"/>
                  </a:lnTo>
                  <a:lnTo>
                    <a:pt x="36" y="267"/>
                  </a:lnTo>
                  <a:lnTo>
                    <a:pt x="31" y="261"/>
                  </a:lnTo>
                  <a:lnTo>
                    <a:pt x="27" y="254"/>
                  </a:lnTo>
                  <a:lnTo>
                    <a:pt x="23" y="247"/>
                  </a:lnTo>
                  <a:lnTo>
                    <a:pt x="19" y="240"/>
                  </a:lnTo>
                  <a:lnTo>
                    <a:pt x="15" y="233"/>
                  </a:lnTo>
                  <a:lnTo>
                    <a:pt x="12" y="226"/>
                  </a:lnTo>
                  <a:lnTo>
                    <a:pt x="9" y="218"/>
                  </a:lnTo>
                  <a:lnTo>
                    <a:pt x="7" y="210"/>
                  </a:lnTo>
                  <a:lnTo>
                    <a:pt x="5" y="203"/>
                  </a:lnTo>
                  <a:lnTo>
                    <a:pt x="3" y="195"/>
                  </a:lnTo>
                  <a:lnTo>
                    <a:pt x="2" y="188"/>
                  </a:lnTo>
                  <a:lnTo>
                    <a:pt x="1" y="180"/>
                  </a:lnTo>
                  <a:lnTo>
                    <a:pt x="0" y="172"/>
                  </a:lnTo>
                  <a:lnTo>
                    <a:pt x="0" y="164"/>
                  </a:lnTo>
                  <a:lnTo>
                    <a:pt x="0" y="156"/>
                  </a:lnTo>
                  <a:lnTo>
                    <a:pt x="1" y="148"/>
                  </a:lnTo>
                  <a:lnTo>
                    <a:pt x="2" y="140"/>
                  </a:lnTo>
                  <a:lnTo>
                    <a:pt x="3" y="133"/>
                  </a:lnTo>
                  <a:lnTo>
                    <a:pt x="5" y="125"/>
                  </a:lnTo>
                  <a:lnTo>
                    <a:pt x="7" y="117"/>
                  </a:lnTo>
                  <a:lnTo>
                    <a:pt x="9" y="110"/>
                  </a:lnTo>
                  <a:lnTo>
                    <a:pt x="12" y="102"/>
                  </a:lnTo>
                  <a:lnTo>
                    <a:pt x="15" y="95"/>
                  </a:lnTo>
                  <a:lnTo>
                    <a:pt x="19" y="87"/>
                  </a:lnTo>
                  <a:lnTo>
                    <a:pt x="23" y="81"/>
                  </a:lnTo>
                  <a:lnTo>
                    <a:pt x="27" y="74"/>
                  </a:lnTo>
                  <a:lnTo>
                    <a:pt x="31" y="67"/>
                  </a:lnTo>
                  <a:lnTo>
                    <a:pt x="36" y="61"/>
                  </a:lnTo>
                  <a:lnTo>
                    <a:pt x="42" y="54"/>
                  </a:lnTo>
                  <a:lnTo>
                    <a:pt x="48" y="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48" name="Freeform 28">
              <a:extLst>
                <a:ext uri="{FF2B5EF4-FFF2-40B4-BE49-F238E27FC236}">
                  <a16:creationId xmlns:a16="http://schemas.microsoft.com/office/drawing/2014/main" id="{E16C00EC-560E-92E0-D2B2-823E48024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" y="1773"/>
              <a:ext cx="232" cy="46"/>
            </a:xfrm>
            <a:custGeom>
              <a:avLst/>
              <a:gdLst>
                <a:gd name="T0" fmla="*/ 231 w 232"/>
                <a:gd name="T1" fmla="*/ 43 h 46"/>
                <a:gd name="T2" fmla="*/ 218 w 232"/>
                <a:gd name="T3" fmla="*/ 34 h 46"/>
                <a:gd name="T4" fmla="*/ 205 w 232"/>
                <a:gd name="T5" fmla="*/ 25 h 46"/>
                <a:gd name="T6" fmla="*/ 191 w 232"/>
                <a:gd name="T7" fmla="*/ 18 h 46"/>
                <a:gd name="T8" fmla="*/ 176 w 232"/>
                <a:gd name="T9" fmla="*/ 11 h 46"/>
                <a:gd name="T10" fmla="*/ 162 w 232"/>
                <a:gd name="T11" fmla="*/ 6 h 46"/>
                <a:gd name="T12" fmla="*/ 146 w 232"/>
                <a:gd name="T13" fmla="*/ 4 h 46"/>
                <a:gd name="T14" fmla="*/ 131 w 232"/>
                <a:gd name="T15" fmla="*/ 1 h 46"/>
                <a:gd name="T16" fmla="*/ 115 w 232"/>
                <a:gd name="T17" fmla="*/ 0 h 46"/>
                <a:gd name="T18" fmla="*/ 99 w 232"/>
                <a:gd name="T19" fmla="*/ 1 h 46"/>
                <a:gd name="T20" fmla="*/ 84 w 232"/>
                <a:gd name="T21" fmla="*/ 4 h 46"/>
                <a:gd name="T22" fmla="*/ 69 w 232"/>
                <a:gd name="T23" fmla="*/ 6 h 46"/>
                <a:gd name="T24" fmla="*/ 54 w 232"/>
                <a:gd name="T25" fmla="*/ 11 h 46"/>
                <a:gd name="T26" fmla="*/ 39 w 232"/>
                <a:gd name="T27" fmla="*/ 18 h 46"/>
                <a:gd name="T28" fmla="*/ 25 w 232"/>
                <a:gd name="T29" fmla="*/ 25 h 46"/>
                <a:gd name="T30" fmla="*/ 13 w 232"/>
                <a:gd name="T31" fmla="*/ 34 h 46"/>
                <a:gd name="T32" fmla="*/ 0 w 232"/>
                <a:gd name="T33" fmla="*/ 43 h 46"/>
                <a:gd name="T34" fmla="*/ 7 w 232"/>
                <a:gd name="T35" fmla="*/ 40 h 46"/>
                <a:gd name="T36" fmla="*/ 19 w 232"/>
                <a:gd name="T37" fmla="*/ 30 h 46"/>
                <a:gd name="T38" fmla="*/ 33 w 232"/>
                <a:gd name="T39" fmla="*/ 22 h 46"/>
                <a:gd name="T40" fmla="*/ 48 w 232"/>
                <a:gd name="T41" fmla="*/ 16 h 46"/>
                <a:gd name="T42" fmla="*/ 61 w 232"/>
                <a:gd name="T43" fmla="*/ 11 h 46"/>
                <a:gd name="T44" fmla="*/ 77 w 232"/>
                <a:gd name="T45" fmla="*/ 6 h 46"/>
                <a:gd name="T46" fmla="*/ 92 w 232"/>
                <a:gd name="T47" fmla="*/ 4 h 46"/>
                <a:gd name="T48" fmla="*/ 107 w 232"/>
                <a:gd name="T49" fmla="*/ 3 h 46"/>
                <a:gd name="T50" fmla="*/ 123 w 232"/>
                <a:gd name="T51" fmla="*/ 3 h 46"/>
                <a:gd name="T52" fmla="*/ 138 w 232"/>
                <a:gd name="T53" fmla="*/ 4 h 46"/>
                <a:gd name="T54" fmla="*/ 154 w 232"/>
                <a:gd name="T55" fmla="*/ 6 h 46"/>
                <a:gd name="T56" fmla="*/ 169 w 232"/>
                <a:gd name="T57" fmla="*/ 11 h 46"/>
                <a:gd name="T58" fmla="*/ 183 w 232"/>
                <a:gd name="T59" fmla="*/ 16 h 46"/>
                <a:gd name="T60" fmla="*/ 197 w 232"/>
                <a:gd name="T61" fmla="*/ 22 h 46"/>
                <a:gd name="T62" fmla="*/ 211 w 232"/>
                <a:gd name="T63" fmla="*/ 30 h 46"/>
                <a:gd name="T64" fmla="*/ 223 w 232"/>
                <a:gd name="T65" fmla="*/ 40 h 46"/>
                <a:gd name="T66" fmla="*/ 231 w 232"/>
                <a:gd name="T6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2" h="46">
                  <a:moveTo>
                    <a:pt x="231" y="43"/>
                  </a:moveTo>
                  <a:lnTo>
                    <a:pt x="231" y="43"/>
                  </a:lnTo>
                  <a:lnTo>
                    <a:pt x="224" y="39"/>
                  </a:lnTo>
                  <a:lnTo>
                    <a:pt x="218" y="34"/>
                  </a:lnTo>
                  <a:lnTo>
                    <a:pt x="212" y="29"/>
                  </a:lnTo>
                  <a:lnTo>
                    <a:pt x="205" y="25"/>
                  </a:lnTo>
                  <a:lnTo>
                    <a:pt x="198" y="21"/>
                  </a:lnTo>
                  <a:lnTo>
                    <a:pt x="191" y="18"/>
                  </a:lnTo>
                  <a:lnTo>
                    <a:pt x="184" y="14"/>
                  </a:lnTo>
                  <a:lnTo>
                    <a:pt x="176" y="11"/>
                  </a:lnTo>
                  <a:lnTo>
                    <a:pt x="170" y="9"/>
                  </a:lnTo>
                  <a:lnTo>
                    <a:pt x="162" y="6"/>
                  </a:lnTo>
                  <a:lnTo>
                    <a:pt x="154" y="4"/>
                  </a:lnTo>
                  <a:lnTo>
                    <a:pt x="146" y="4"/>
                  </a:lnTo>
                  <a:lnTo>
                    <a:pt x="138" y="2"/>
                  </a:lnTo>
                  <a:lnTo>
                    <a:pt x="131" y="1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7" y="1"/>
                  </a:lnTo>
                  <a:lnTo>
                    <a:pt x="99" y="1"/>
                  </a:lnTo>
                  <a:lnTo>
                    <a:pt x="92" y="2"/>
                  </a:lnTo>
                  <a:lnTo>
                    <a:pt x="84" y="4"/>
                  </a:lnTo>
                  <a:lnTo>
                    <a:pt x="76" y="4"/>
                  </a:lnTo>
                  <a:lnTo>
                    <a:pt x="69" y="6"/>
                  </a:lnTo>
                  <a:lnTo>
                    <a:pt x="61" y="9"/>
                  </a:lnTo>
                  <a:lnTo>
                    <a:pt x="54" y="11"/>
                  </a:lnTo>
                  <a:lnTo>
                    <a:pt x="47" y="14"/>
                  </a:lnTo>
                  <a:lnTo>
                    <a:pt x="39" y="18"/>
                  </a:lnTo>
                  <a:lnTo>
                    <a:pt x="32" y="21"/>
                  </a:lnTo>
                  <a:lnTo>
                    <a:pt x="25" y="25"/>
                  </a:lnTo>
                  <a:lnTo>
                    <a:pt x="19" y="29"/>
                  </a:lnTo>
                  <a:lnTo>
                    <a:pt x="13" y="34"/>
                  </a:lnTo>
                  <a:lnTo>
                    <a:pt x="6" y="39"/>
                  </a:lnTo>
                  <a:lnTo>
                    <a:pt x="0" y="43"/>
                  </a:lnTo>
                  <a:lnTo>
                    <a:pt x="1" y="45"/>
                  </a:lnTo>
                  <a:lnTo>
                    <a:pt x="7" y="40"/>
                  </a:lnTo>
                  <a:lnTo>
                    <a:pt x="14" y="35"/>
                  </a:lnTo>
                  <a:lnTo>
                    <a:pt x="19" y="30"/>
                  </a:lnTo>
                  <a:lnTo>
                    <a:pt x="26" y="26"/>
                  </a:lnTo>
                  <a:lnTo>
                    <a:pt x="33" y="22"/>
                  </a:lnTo>
                  <a:lnTo>
                    <a:pt x="40" y="19"/>
                  </a:lnTo>
                  <a:lnTo>
                    <a:pt x="48" y="16"/>
                  </a:lnTo>
                  <a:lnTo>
                    <a:pt x="55" y="13"/>
                  </a:lnTo>
                  <a:lnTo>
                    <a:pt x="61" y="11"/>
                  </a:lnTo>
                  <a:lnTo>
                    <a:pt x="69" y="8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9" y="3"/>
                  </a:lnTo>
                  <a:lnTo>
                    <a:pt x="107" y="3"/>
                  </a:lnTo>
                  <a:lnTo>
                    <a:pt x="115" y="3"/>
                  </a:lnTo>
                  <a:lnTo>
                    <a:pt x="123" y="3"/>
                  </a:lnTo>
                  <a:lnTo>
                    <a:pt x="131" y="3"/>
                  </a:lnTo>
                  <a:lnTo>
                    <a:pt x="138" y="4"/>
                  </a:lnTo>
                  <a:lnTo>
                    <a:pt x="146" y="4"/>
                  </a:lnTo>
                  <a:lnTo>
                    <a:pt x="154" y="6"/>
                  </a:lnTo>
                  <a:lnTo>
                    <a:pt x="162" y="8"/>
                  </a:lnTo>
                  <a:lnTo>
                    <a:pt x="169" y="11"/>
                  </a:lnTo>
                  <a:lnTo>
                    <a:pt x="176" y="13"/>
                  </a:lnTo>
                  <a:lnTo>
                    <a:pt x="183" y="16"/>
                  </a:lnTo>
                  <a:lnTo>
                    <a:pt x="190" y="19"/>
                  </a:lnTo>
                  <a:lnTo>
                    <a:pt x="197" y="22"/>
                  </a:lnTo>
                  <a:lnTo>
                    <a:pt x="204" y="26"/>
                  </a:lnTo>
                  <a:lnTo>
                    <a:pt x="211" y="30"/>
                  </a:lnTo>
                  <a:lnTo>
                    <a:pt x="217" y="35"/>
                  </a:lnTo>
                  <a:lnTo>
                    <a:pt x="223" y="40"/>
                  </a:lnTo>
                  <a:lnTo>
                    <a:pt x="229" y="45"/>
                  </a:lnTo>
                  <a:lnTo>
                    <a:pt x="231" y="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49" name="Freeform 29">
              <a:extLst>
                <a:ext uri="{FF2B5EF4-FFF2-40B4-BE49-F238E27FC236}">
                  <a16:creationId xmlns:a16="http://schemas.microsoft.com/office/drawing/2014/main" id="{6DF0A552-AFBA-CB9C-CAE2-EC5943452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9" y="1822"/>
              <a:ext cx="46" cy="233"/>
            </a:xfrm>
            <a:custGeom>
              <a:avLst/>
              <a:gdLst>
                <a:gd name="T0" fmla="*/ 2 w 46"/>
                <a:gd name="T1" fmla="*/ 232 h 233"/>
                <a:gd name="T2" fmla="*/ 11 w 46"/>
                <a:gd name="T3" fmla="*/ 219 h 233"/>
                <a:gd name="T4" fmla="*/ 20 w 46"/>
                <a:gd name="T5" fmla="*/ 206 h 233"/>
                <a:gd name="T6" fmla="*/ 27 w 46"/>
                <a:gd name="T7" fmla="*/ 192 h 233"/>
                <a:gd name="T8" fmla="*/ 34 w 46"/>
                <a:gd name="T9" fmla="*/ 177 h 233"/>
                <a:gd name="T10" fmla="*/ 39 w 46"/>
                <a:gd name="T11" fmla="*/ 163 h 233"/>
                <a:gd name="T12" fmla="*/ 41 w 46"/>
                <a:gd name="T13" fmla="*/ 147 h 233"/>
                <a:gd name="T14" fmla="*/ 44 w 46"/>
                <a:gd name="T15" fmla="*/ 132 h 233"/>
                <a:gd name="T16" fmla="*/ 45 w 46"/>
                <a:gd name="T17" fmla="*/ 116 h 233"/>
                <a:gd name="T18" fmla="*/ 44 w 46"/>
                <a:gd name="T19" fmla="*/ 100 h 233"/>
                <a:gd name="T20" fmla="*/ 41 w 46"/>
                <a:gd name="T21" fmla="*/ 85 h 233"/>
                <a:gd name="T22" fmla="*/ 39 w 46"/>
                <a:gd name="T23" fmla="*/ 69 h 233"/>
                <a:gd name="T24" fmla="*/ 34 w 46"/>
                <a:gd name="T25" fmla="*/ 55 h 233"/>
                <a:gd name="T26" fmla="*/ 27 w 46"/>
                <a:gd name="T27" fmla="*/ 40 h 233"/>
                <a:gd name="T28" fmla="*/ 20 w 46"/>
                <a:gd name="T29" fmla="*/ 26 h 233"/>
                <a:gd name="T30" fmla="*/ 11 w 46"/>
                <a:gd name="T31" fmla="*/ 13 h 233"/>
                <a:gd name="T32" fmla="*/ 2 w 46"/>
                <a:gd name="T33" fmla="*/ 0 h 233"/>
                <a:gd name="T34" fmla="*/ 5 w 46"/>
                <a:gd name="T35" fmla="*/ 8 h 233"/>
                <a:gd name="T36" fmla="*/ 15 w 46"/>
                <a:gd name="T37" fmla="*/ 20 h 233"/>
                <a:gd name="T38" fmla="*/ 23 w 46"/>
                <a:gd name="T39" fmla="*/ 34 h 233"/>
                <a:gd name="T40" fmla="*/ 29 w 46"/>
                <a:gd name="T41" fmla="*/ 48 h 233"/>
                <a:gd name="T42" fmla="*/ 34 w 46"/>
                <a:gd name="T43" fmla="*/ 62 h 233"/>
                <a:gd name="T44" fmla="*/ 39 w 46"/>
                <a:gd name="T45" fmla="*/ 77 h 233"/>
                <a:gd name="T46" fmla="*/ 41 w 46"/>
                <a:gd name="T47" fmla="*/ 93 h 233"/>
                <a:gd name="T48" fmla="*/ 42 w 46"/>
                <a:gd name="T49" fmla="*/ 108 h 233"/>
                <a:gd name="T50" fmla="*/ 42 w 46"/>
                <a:gd name="T51" fmla="*/ 124 h 233"/>
                <a:gd name="T52" fmla="*/ 41 w 46"/>
                <a:gd name="T53" fmla="*/ 139 h 233"/>
                <a:gd name="T54" fmla="*/ 39 w 46"/>
                <a:gd name="T55" fmla="*/ 154 h 233"/>
                <a:gd name="T56" fmla="*/ 34 w 46"/>
                <a:gd name="T57" fmla="*/ 170 h 233"/>
                <a:gd name="T58" fmla="*/ 29 w 46"/>
                <a:gd name="T59" fmla="*/ 184 h 233"/>
                <a:gd name="T60" fmla="*/ 23 w 46"/>
                <a:gd name="T61" fmla="*/ 198 h 233"/>
                <a:gd name="T62" fmla="*/ 15 w 46"/>
                <a:gd name="T63" fmla="*/ 212 h 233"/>
                <a:gd name="T64" fmla="*/ 5 w 46"/>
                <a:gd name="T65" fmla="*/ 224 h 233"/>
                <a:gd name="T66" fmla="*/ 2 w 46"/>
                <a:gd name="T6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" h="233">
                  <a:moveTo>
                    <a:pt x="2" y="232"/>
                  </a:moveTo>
                  <a:lnTo>
                    <a:pt x="2" y="232"/>
                  </a:lnTo>
                  <a:lnTo>
                    <a:pt x="7" y="225"/>
                  </a:lnTo>
                  <a:lnTo>
                    <a:pt x="11" y="219"/>
                  </a:lnTo>
                  <a:lnTo>
                    <a:pt x="16" y="213"/>
                  </a:lnTo>
                  <a:lnTo>
                    <a:pt x="20" y="206"/>
                  </a:lnTo>
                  <a:lnTo>
                    <a:pt x="24" y="199"/>
                  </a:lnTo>
                  <a:lnTo>
                    <a:pt x="27" y="192"/>
                  </a:lnTo>
                  <a:lnTo>
                    <a:pt x="31" y="185"/>
                  </a:lnTo>
                  <a:lnTo>
                    <a:pt x="34" y="177"/>
                  </a:lnTo>
                  <a:lnTo>
                    <a:pt x="36" y="170"/>
                  </a:lnTo>
                  <a:lnTo>
                    <a:pt x="39" y="163"/>
                  </a:lnTo>
                  <a:lnTo>
                    <a:pt x="41" y="155"/>
                  </a:lnTo>
                  <a:lnTo>
                    <a:pt x="41" y="147"/>
                  </a:lnTo>
                  <a:lnTo>
                    <a:pt x="43" y="139"/>
                  </a:lnTo>
                  <a:lnTo>
                    <a:pt x="44" y="132"/>
                  </a:lnTo>
                  <a:lnTo>
                    <a:pt x="44" y="124"/>
                  </a:lnTo>
                  <a:lnTo>
                    <a:pt x="45" y="116"/>
                  </a:lnTo>
                  <a:lnTo>
                    <a:pt x="44" y="108"/>
                  </a:lnTo>
                  <a:lnTo>
                    <a:pt x="44" y="100"/>
                  </a:lnTo>
                  <a:lnTo>
                    <a:pt x="43" y="93"/>
                  </a:lnTo>
                  <a:lnTo>
                    <a:pt x="41" y="85"/>
                  </a:lnTo>
                  <a:lnTo>
                    <a:pt x="41" y="77"/>
                  </a:lnTo>
                  <a:lnTo>
                    <a:pt x="39" y="69"/>
                  </a:lnTo>
                  <a:lnTo>
                    <a:pt x="36" y="61"/>
                  </a:lnTo>
                  <a:lnTo>
                    <a:pt x="34" y="55"/>
                  </a:lnTo>
                  <a:lnTo>
                    <a:pt x="31" y="47"/>
                  </a:lnTo>
                  <a:lnTo>
                    <a:pt x="27" y="40"/>
                  </a:lnTo>
                  <a:lnTo>
                    <a:pt x="24" y="33"/>
                  </a:lnTo>
                  <a:lnTo>
                    <a:pt x="20" y="26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7" y="7"/>
                  </a:lnTo>
                  <a:lnTo>
                    <a:pt x="2" y="0"/>
                  </a:lnTo>
                  <a:lnTo>
                    <a:pt x="0" y="2"/>
                  </a:lnTo>
                  <a:lnTo>
                    <a:pt x="5" y="8"/>
                  </a:lnTo>
                  <a:lnTo>
                    <a:pt x="11" y="14"/>
                  </a:lnTo>
                  <a:lnTo>
                    <a:pt x="15" y="20"/>
                  </a:lnTo>
                  <a:lnTo>
                    <a:pt x="19" y="27"/>
                  </a:lnTo>
                  <a:lnTo>
                    <a:pt x="23" y="34"/>
                  </a:lnTo>
                  <a:lnTo>
                    <a:pt x="26" y="41"/>
                  </a:lnTo>
                  <a:lnTo>
                    <a:pt x="29" y="48"/>
                  </a:lnTo>
                  <a:lnTo>
                    <a:pt x="33" y="56"/>
                  </a:lnTo>
                  <a:lnTo>
                    <a:pt x="34" y="62"/>
                  </a:lnTo>
                  <a:lnTo>
                    <a:pt x="37" y="70"/>
                  </a:lnTo>
                  <a:lnTo>
                    <a:pt x="39" y="77"/>
                  </a:lnTo>
                  <a:lnTo>
                    <a:pt x="41" y="85"/>
                  </a:lnTo>
                  <a:lnTo>
                    <a:pt x="41" y="93"/>
                  </a:lnTo>
                  <a:lnTo>
                    <a:pt x="42" y="100"/>
                  </a:lnTo>
                  <a:lnTo>
                    <a:pt x="42" y="108"/>
                  </a:lnTo>
                  <a:lnTo>
                    <a:pt x="42" y="116"/>
                  </a:lnTo>
                  <a:lnTo>
                    <a:pt x="42" y="124"/>
                  </a:lnTo>
                  <a:lnTo>
                    <a:pt x="42" y="132"/>
                  </a:lnTo>
                  <a:lnTo>
                    <a:pt x="41" y="139"/>
                  </a:lnTo>
                  <a:lnTo>
                    <a:pt x="41" y="147"/>
                  </a:lnTo>
                  <a:lnTo>
                    <a:pt x="39" y="154"/>
                  </a:lnTo>
                  <a:lnTo>
                    <a:pt x="37" y="162"/>
                  </a:lnTo>
                  <a:lnTo>
                    <a:pt x="34" y="170"/>
                  </a:lnTo>
                  <a:lnTo>
                    <a:pt x="33" y="176"/>
                  </a:lnTo>
                  <a:lnTo>
                    <a:pt x="29" y="184"/>
                  </a:lnTo>
                  <a:lnTo>
                    <a:pt x="26" y="191"/>
                  </a:lnTo>
                  <a:lnTo>
                    <a:pt x="23" y="198"/>
                  </a:lnTo>
                  <a:lnTo>
                    <a:pt x="19" y="205"/>
                  </a:lnTo>
                  <a:lnTo>
                    <a:pt x="15" y="212"/>
                  </a:lnTo>
                  <a:lnTo>
                    <a:pt x="11" y="218"/>
                  </a:lnTo>
                  <a:lnTo>
                    <a:pt x="5" y="224"/>
                  </a:lnTo>
                  <a:lnTo>
                    <a:pt x="0" y="230"/>
                  </a:lnTo>
                  <a:lnTo>
                    <a:pt x="2" y="23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50" name="Freeform 30">
              <a:extLst>
                <a:ext uri="{FF2B5EF4-FFF2-40B4-BE49-F238E27FC236}">
                  <a16:creationId xmlns:a16="http://schemas.microsoft.com/office/drawing/2014/main" id="{5817113E-37DA-9FE1-E252-96C40B679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" y="2058"/>
              <a:ext cx="232" cy="46"/>
            </a:xfrm>
            <a:custGeom>
              <a:avLst/>
              <a:gdLst>
                <a:gd name="T0" fmla="*/ 0 w 232"/>
                <a:gd name="T1" fmla="*/ 2 h 46"/>
                <a:gd name="T2" fmla="*/ 13 w 232"/>
                <a:gd name="T3" fmla="*/ 11 h 46"/>
                <a:gd name="T4" fmla="*/ 25 w 232"/>
                <a:gd name="T5" fmla="*/ 20 h 46"/>
                <a:gd name="T6" fmla="*/ 39 w 232"/>
                <a:gd name="T7" fmla="*/ 27 h 46"/>
                <a:gd name="T8" fmla="*/ 54 w 232"/>
                <a:gd name="T9" fmla="*/ 34 h 46"/>
                <a:gd name="T10" fmla="*/ 69 w 232"/>
                <a:gd name="T11" fmla="*/ 39 h 46"/>
                <a:gd name="T12" fmla="*/ 84 w 232"/>
                <a:gd name="T13" fmla="*/ 41 h 46"/>
                <a:gd name="T14" fmla="*/ 99 w 232"/>
                <a:gd name="T15" fmla="*/ 44 h 46"/>
                <a:gd name="T16" fmla="*/ 115 w 232"/>
                <a:gd name="T17" fmla="*/ 45 h 46"/>
                <a:gd name="T18" fmla="*/ 131 w 232"/>
                <a:gd name="T19" fmla="*/ 44 h 46"/>
                <a:gd name="T20" fmla="*/ 146 w 232"/>
                <a:gd name="T21" fmla="*/ 41 h 46"/>
                <a:gd name="T22" fmla="*/ 162 w 232"/>
                <a:gd name="T23" fmla="*/ 39 h 46"/>
                <a:gd name="T24" fmla="*/ 176 w 232"/>
                <a:gd name="T25" fmla="*/ 34 h 46"/>
                <a:gd name="T26" fmla="*/ 191 w 232"/>
                <a:gd name="T27" fmla="*/ 27 h 46"/>
                <a:gd name="T28" fmla="*/ 205 w 232"/>
                <a:gd name="T29" fmla="*/ 20 h 46"/>
                <a:gd name="T30" fmla="*/ 218 w 232"/>
                <a:gd name="T31" fmla="*/ 11 h 46"/>
                <a:gd name="T32" fmla="*/ 231 w 232"/>
                <a:gd name="T33" fmla="*/ 2 h 46"/>
                <a:gd name="T34" fmla="*/ 223 w 232"/>
                <a:gd name="T35" fmla="*/ 5 h 46"/>
                <a:gd name="T36" fmla="*/ 211 w 232"/>
                <a:gd name="T37" fmla="*/ 15 h 46"/>
                <a:gd name="T38" fmla="*/ 197 w 232"/>
                <a:gd name="T39" fmla="*/ 23 h 46"/>
                <a:gd name="T40" fmla="*/ 183 w 232"/>
                <a:gd name="T41" fmla="*/ 29 h 46"/>
                <a:gd name="T42" fmla="*/ 169 w 232"/>
                <a:gd name="T43" fmla="*/ 34 h 46"/>
                <a:gd name="T44" fmla="*/ 154 w 232"/>
                <a:gd name="T45" fmla="*/ 39 h 46"/>
                <a:gd name="T46" fmla="*/ 138 w 232"/>
                <a:gd name="T47" fmla="*/ 41 h 46"/>
                <a:gd name="T48" fmla="*/ 123 w 232"/>
                <a:gd name="T49" fmla="*/ 42 h 46"/>
                <a:gd name="T50" fmla="*/ 107 w 232"/>
                <a:gd name="T51" fmla="*/ 42 h 46"/>
                <a:gd name="T52" fmla="*/ 92 w 232"/>
                <a:gd name="T53" fmla="*/ 41 h 46"/>
                <a:gd name="T54" fmla="*/ 77 w 232"/>
                <a:gd name="T55" fmla="*/ 39 h 46"/>
                <a:gd name="T56" fmla="*/ 62 w 232"/>
                <a:gd name="T57" fmla="*/ 34 h 46"/>
                <a:gd name="T58" fmla="*/ 48 w 232"/>
                <a:gd name="T59" fmla="*/ 29 h 46"/>
                <a:gd name="T60" fmla="*/ 33 w 232"/>
                <a:gd name="T61" fmla="*/ 23 h 46"/>
                <a:gd name="T62" fmla="*/ 20 w 232"/>
                <a:gd name="T63" fmla="*/ 15 h 46"/>
                <a:gd name="T64" fmla="*/ 8 w 232"/>
                <a:gd name="T65" fmla="*/ 5 h 46"/>
                <a:gd name="T66" fmla="*/ 0 w 232"/>
                <a:gd name="T6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2" h="46">
                  <a:moveTo>
                    <a:pt x="0" y="2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13" y="11"/>
                  </a:lnTo>
                  <a:lnTo>
                    <a:pt x="19" y="16"/>
                  </a:lnTo>
                  <a:lnTo>
                    <a:pt x="25" y="20"/>
                  </a:lnTo>
                  <a:lnTo>
                    <a:pt x="32" y="24"/>
                  </a:lnTo>
                  <a:lnTo>
                    <a:pt x="39" y="27"/>
                  </a:lnTo>
                  <a:lnTo>
                    <a:pt x="47" y="31"/>
                  </a:lnTo>
                  <a:lnTo>
                    <a:pt x="54" y="34"/>
                  </a:lnTo>
                  <a:lnTo>
                    <a:pt x="61" y="36"/>
                  </a:lnTo>
                  <a:lnTo>
                    <a:pt x="69" y="39"/>
                  </a:lnTo>
                  <a:lnTo>
                    <a:pt x="76" y="41"/>
                  </a:lnTo>
                  <a:lnTo>
                    <a:pt x="84" y="41"/>
                  </a:lnTo>
                  <a:lnTo>
                    <a:pt x="92" y="43"/>
                  </a:lnTo>
                  <a:lnTo>
                    <a:pt x="99" y="44"/>
                  </a:lnTo>
                  <a:lnTo>
                    <a:pt x="107" y="44"/>
                  </a:lnTo>
                  <a:lnTo>
                    <a:pt x="115" y="45"/>
                  </a:lnTo>
                  <a:lnTo>
                    <a:pt x="123" y="44"/>
                  </a:lnTo>
                  <a:lnTo>
                    <a:pt x="131" y="44"/>
                  </a:lnTo>
                  <a:lnTo>
                    <a:pt x="138" y="43"/>
                  </a:lnTo>
                  <a:lnTo>
                    <a:pt x="146" y="41"/>
                  </a:lnTo>
                  <a:lnTo>
                    <a:pt x="154" y="41"/>
                  </a:lnTo>
                  <a:lnTo>
                    <a:pt x="162" y="39"/>
                  </a:lnTo>
                  <a:lnTo>
                    <a:pt x="170" y="36"/>
                  </a:lnTo>
                  <a:lnTo>
                    <a:pt x="176" y="34"/>
                  </a:lnTo>
                  <a:lnTo>
                    <a:pt x="184" y="31"/>
                  </a:lnTo>
                  <a:lnTo>
                    <a:pt x="191" y="27"/>
                  </a:lnTo>
                  <a:lnTo>
                    <a:pt x="198" y="24"/>
                  </a:lnTo>
                  <a:lnTo>
                    <a:pt x="205" y="20"/>
                  </a:lnTo>
                  <a:lnTo>
                    <a:pt x="212" y="16"/>
                  </a:lnTo>
                  <a:lnTo>
                    <a:pt x="218" y="11"/>
                  </a:lnTo>
                  <a:lnTo>
                    <a:pt x="224" y="6"/>
                  </a:lnTo>
                  <a:lnTo>
                    <a:pt x="231" y="2"/>
                  </a:lnTo>
                  <a:lnTo>
                    <a:pt x="229" y="0"/>
                  </a:lnTo>
                  <a:lnTo>
                    <a:pt x="223" y="5"/>
                  </a:lnTo>
                  <a:lnTo>
                    <a:pt x="217" y="10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7" y="23"/>
                  </a:lnTo>
                  <a:lnTo>
                    <a:pt x="190" y="26"/>
                  </a:lnTo>
                  <a:lnTo>
                    <a:pt x="183" y="29"/>
                  </a:lnTo>
                  <a:lnTo>
                    <a:pt x="176" y="32"/>
                  </a:lnTo>
                  <a:lnTo>
                    <a:pt x="169" y="34"/>
                  </a:lnTo>
                  <a:lnTo>
                    <a:pt x="162" y="37"/>
                  </a:lnTo>
                  <a:lnTo>
                    <a:pt x="154" y="39"/>
                  </a:lnTo>
                  <a:lnTo>
                    <a:pt x="146" y="40"/>
                  </a:lnTo>
                  <a:lnTo>
                    <a:pt x="138" y="41"/>
                  </a:lnTo>
                  <a:lnTo>
                    <a:pt x="131" y="42"/>
                  </a:lnTo>
                  <a:lnTo>
                    <a:pt x="123" y="42"/>
                  </a:lnTo>
                  <a:lnTo>
                    <a:pt x="115" y="42"/>
                  </a:lnTo>
                  <a:lnTo>
                    <a:pt x="107" y="42"/>
                  </a:lnTo>
                  <a:lnTo>
                    <a:pt x="99" y="42"/>
                  </a:lnTo>
                  <a:lnTo>
                    <a:pt x="92" y="41"/>
                  </a:lnTo>
                  <a:lnTo>
                    <a:pt x="85" y="40"/>
                  </a:lnTo>
                  <a:lnTo>
                    <a:pt x="77" y="39"/>
                  </a:lnTo>
                  <a:lnTo>
                    <a:pt x="69" y="37"/>
                  </a:lnTo>
                  <a:lnTo>
                    <a:pt x="62" y="34"/>
                  </a:lnTo>
                  <a:lnTo>
                    <a:pt x="55" y="32"/>
                  </a:lnTo>
                  <a:lnTo>
                    <a:pt x="48" y="29"/>
                  </a:lnTo>
                  <a:lnTo>
                    <a:pt x="40" y="26"/>
                  </a:lnTo>
                  <a:lnTo>
                    <a:pt x="33" y="23"/>
                  </a:lnTo>
                  <a:lnTo>
                    <a:pt x="26" y="19"/>
                  </a:lnTo>
                  <a:lnTo>
                    <a:pt x="20" y="15"/>
                  </a:lnTo>
                  <a:lnTo>
                    <a:pt x="14" y="10"/>
                  </a:lnTo>
                  <a:lnTo>
                    <a:pt x="8" y="5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51" name="Freeform 31">
              <a:extLst>
                <a:ext uri="{FF2B5EF4-FFF2-40B4-BE49-F238E27FC236}">
                  <a16:creationId xmlns:a16="http://schemas.microsoft.com/office/drawing/2014/main" id="{05E62E5C-5B5F-7164-EBAF-F6F3C4FE2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5" y="1822"/>
              <a:ext cx="45" cy="233"/>
            </a:xfrm>
            <a:custGeom>
              <a:avLst/>
              <a:gdLst>
                <a:gd name="T0" fmla="*/ 43 w 45"/>
                <a:gd name="T1" fmla="*/ 0 h 233"/>
                <a:gd name="T2" fmla="*/ 33 w 45"/>
                <a:gd name="T3" fmla="*/ 13 h 233"/>
                <a:gd name="T4" fmla="*/ 24 w 45"/>
                <a:gd name="T5" fmla="*/ 26 h 233"/>
                <a:gd name="T6" fmla="*/ 17 w 45"/>
                <a:gd name="T7" fmla="*/ 40 h 233"/>
                <a:gd name="T8" fmla="*/ 11 w 45"/>
                <a:gd name="T9" fmla="*/ 55 h 233"/>
                <a:gd name="T10" fmla="*/ 6 w 45"/>
                <a:gd name="T11" fmla="*/ 69 h 233"/>
                <a:gd name="T12" fmla="*/ 3 w 45"/>
                <a:gd name="T13" fmla="*/ 85 h 233"/>
                <a:gd name="T14" fmla="*/ 1 w 45"/>
                <a:gd name="T15" fmla="*/ 100 h 233"/>
                <a:gd name="T16" fmla="*/ 0 w 45"/>
                <a:gd name="T17" fmla="*/ 116 h 233"/>
                <a:gd name="T18" fmla="*/ 1 w 45"/>
                <a:gd name="T19" fmla="*/ 132 h 233"/>
                <a:gd name="T20" fmla="*/ 3 w 45"/>
                <a:gd name="T21" fmla="*/ 147 h 233"/>
                <a:gd name="T22" fmla="*/ 6 w 45"/>
                <a:gd name="T23" fmla="*/ 163 h 233"/>
                <a:gd name="T24" fmla="*/ 11 w 45"/>
                <a:gd name="T25" fmla="*/ 177 h 233"/>
                <a:gd name="T26" fmla="*/ 17 w 45"/>
                <a:gd name="T27" fmla="*/ 192 h 233"/>
                <a:gd name="T28" fmla="*/ 25 w 45"/>
                <a:gd name="T29" fmla="*/ 206 h 233"/>
                <a:gd name="T30" fmla="*/ 33 w 45"/>
                <a:gd name="T31" fmla="*/ 219 h 233"/>
                <a:gd name="T32" fmla="*/ 43 w 45"/>
                <a:gd name="T33" fmla="*/ 232 h 233"/>
                <a:gd name="T34" fmla="*/ 40 w 45"/>
                <a:gd name="T35" fmla="*/ 224 h 233"/>
                <a:gd name="T36" fmla="*/ 30 w 45"/>
                <a:gd name="T37" fmla="*/ 212 h 233"/>
                <a:gd name="T38" fmla="*/ 22 w 45"/>
                <a:gd name="T39" fmla="*/ 198 h 233"/>
                <a:gd name="T40" fmla="*/ 15 w 45"/>
                <a:gd name="T41" fmla="*/ 184 h 233"/>
                <a:gd name="T42" fmla="*/ 10 w 45"/>
                <a:gd name="T43" fmla="*/ 170 h 233"/>
                <a:gd name="T44" fmla="*/ 6 w 45"/>
                <a:gd name="T45" fmla="*/ 154 h 233"/>
                <a:gd name="T46" fmla="*/ 4 w 45"/>
                <a:gd name="T47" fmla="*/ 139 h 233"/>
                <a:gd name="T48" fmla="*/ 2 w 45"/>
                <a:gd name="T49" fmla="*/ 124 h 233"/>
                <a:gd name="T50" fmla="*/ 2 w 45"/>
                <a:gd name="T51" fmla="*/ 108 h 233"/>
                <a:gd name="T52" fmla="*/ 4 w 45"/>
                <a:gd name="T53" fmla="*/ 93 h 233"/>
                <a:gd name="T54" fmla="*/ 6 w 45"/>
                <a:gd name="T55" fmla="*/ 77 h 233"/>
                <a:gd name="T56" fmla="*/ 10 w 45"/>
                <a:gd name="T57" fmla="*/ 62 h 233"/>
                <a:gd name="T58" fmla="*/ 15 w 45"/>
                <a:gd name="T59" fmla="*/ 48 h 233"/>
                <a:gd name="T60" fmla="*/ 22 w 45"/>
                <a:gd name="T61" fmla="*/ 34 h 233"/>
                <a:gd name="T62" fmla="*/ 30 w 45"/>
                <a:gd name="T63" fmla="*/ 20 h 233"/>
                <a:gd name="T64" fmla="*/ 39 w 45"/>
                <a:gd name="T65" fmla="*/ 8 h 233"/>
                <a:gd name="T66" fmla="*/ 43 w 45"/>
                <a:gd name="T6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" h="233">
                  <a:moveTo>
                    <a:pt x="43" y="0"/>
                  </a:moveTo>
                  <a:lnTo>
                    <a:pt x="43" y="0"/>
                  </a:lnTo>
                  <a:lnTo>
                    <a:pt x="38" y="7"/>
                  </a:lnTo>
                  <a:lnTo>
                    <a:pt x="33" y="13"/>
                  </a:lnTo>
                  <a:lnTo>
                    <a:pt x="28" y="19"/>
                  </a:lnTo>
                  <a:lnTo>
                    <a:pt x="24" y="26"/>
                  </a:lnTo>
                  <a:lnTo>
                    <a:pt x="20" y="33"/>
                  </a:lnTo>
                  <a:lnTo>
                    <a:pt x="17" y="40"/>
                  </a:lnTo>
                  <a:lnTo>
                    <a:pt x="14" y="47"/>
                  </a:lnTo>
                  <a:lnTo>
                    <a:pt x="11" y="55"/>
                  </a:lnTo>
                  <a:lnTo>
                    <a:pt x="8" y="61"/>
                  </a:lnTo>
                  <a:lnTo>
                    <a:pt x="6" y="69"/>
                  </a:lnTo>
                  <a:lnTo>
                    <a:pt x="4" y="77"/>
                  </a:lnTo>
                  <a:lnTo>
                    <a:pt x="3" y="85"/>
                  </a:lnTo>
                  <a:lnTo>
                    <a:pt x="2" y="93"/>
                  </a:lnTo>
                  <a:lnTo>
                    <a:pt x="1" y="100"/>
                  </a:lnTo>
                  <a:lnTo>
                    <a:pt x="0" y="108"/>
                  </a:lnTo>
                  <a:lnTo>
                    <a:pt x="0" y="116"/>
                  </a:lnTo>
                  <a:lnTo>
                    <a:pt x="0" y="124"/>
                  </a:lnTo>
                  <a:lnTo>
                    <a:pt x="1" y="132"/>
                  </a:lnTo>
                  <a:lnTo>
                    <a:pt x="2" y="139"/>
                  </a:lnTo>
                  <a:lnTo>
                    <a:pt x="3" y="147"/>
                  </a:lnTo>
                  <a:lnTo>
                    <a:pt x="4" y="155"/>
                  </a:lnTo>
                  <a:lnTo>
                    <a:pt x="6" y="163"/>
                  </a:lnTo>
                  <a:lnTo>
                    <a:pt x="8" y="170"/>
                  </a:lnTo>
                  <a:lnTo>
                    <a:pt x="11" y="177"/>
                  </a:lnTo>
                  <a:lnTo>
                    <a:pt x="14" y="185"/>
                  </a:lnTo>
                  <a:lnTo>
                    <a:pt x="17" y="192"/>
                  </a:lnTo>
                  <a:lnTo>
                    <a:pt x="20" y="199"/>
                  </a:lnTo>
                  <a:lnTo>
                    <a:pt x="25" y="206"/>
                  </a:lnTo>
                  <a:lnTo>
                    <a:pt x="28" y="213"/>
                  </a:lnTo>
                  <a:lnTo>
                    <a:pt x="33" y="219"/>
                  </a:lnTo>
                  <a:lnTo>
                    <a:pt x="38" y="225"/>
                  </a:lnTo>
                  <a:lnTo>
                    <a:pt x="43" y="232"/>
                  </a:lnTo>
                  <a:lnTo>
                    <a:pt x="44" y="230"/>
                  </a:lnTo>
                  <a:lnTo>
                    <a:pt x="40" y="224"/>
                  </a:lnTo>
                  <a:lnTo>
                    <a:pt x="34" y="218"/>
                  </a:lnTo>
                  <a:lnTo>
                    <a:pt x="30" y="212"/>
                  </a:lnTo>
                  <a:lnTo>
                    <a:pt x="26" y="205"/>
                  </a:lnTo>
                  <a:lnTo>
                    <a:pt x="22" y="198"/>
                  </a:lnTo>
                  <a:lnTo>
                    <a:pt x="18" y="191"/>
                  </a:lnTo>
                  <a:lnTo>
                    <a:pt x="15" y="184"/>
                  </a:lnTo>
                  <a:lnTo>
                    <a:pt x="12" y="176"/>
                  </a:lnTo>
                  <a:lnTo>
                    <a:pt x="10" y="170"/>
                  </a:lnTo>
                  <a:lnTo>
                    <a:pt x="8" y="162"/>
                  </a:lnTo>
                  <a:lnTo>
                    <a:pt x="6" y="154"/>
                  </a:lnTo>
                  <a:lnTo>
                    <a:pt x="4" y="147"/>
                  </a:lnTo>
                  <a:lnTo>
                    <a:pt x="4" y="139"/>
                  </a:lnTo>
                  <a:lnTo>
                    <a:pt x="3" y="132"/>
                  </a:lnTo>
                  <a:lnTo>
                    <a:pt x="2" y="124"/>
                  </a:lnTo>
                  <a:lnTo>
                    <a:pt x="2" y="116"/>
                  </a:lnTo>
                  <a:lnTo>
                    <a:pt x="2" y="108"/>
                  </a:lnTo>
                  <a:lnTo>
                    <a:pt x="3" y="100"/>
                  </a:lnTo>
                  <a:lnTo>
                    <a:pt x="4" y="93"/>
                  </a:lnTo>
                  <a:lnTo>
                    <a:pt x="4" y="85"/>
                  </a:lnTo>
                  <a:lnTo>
                    <a:pt x="6" y="77"/>
                  </a:lnTo>
                  <a:lnTo>
                    <a:pt x="8" y="70"/>
                  </a:lnTo>
                  <a:lnTo>
                    <a:pt x="10" y="62"/>
                  </a:lnTo>
                  <a:lnTo>
                    <a:pt x="12" y="56"/>
                  </a:lnTo>
                  <a:lnTo>
                    <a:pt x="15" y="48"/>
                  </a:lnTo>
                  <a:lnTo>
                    <a:pt x="18" y="41"/>
                  </a:lnTo>
                  <a:lnTo>
                    <a:pt x="22" y="34"/>
                  </a:lnTo>
                  <a:lnTo>
                    <a:pt x="26" y="27"/>
                  </a:lnTo>
                  <a:lnTo>
                    <a:pt x="30" y="20"/>
                  </a:lnTo>
                  <a:lnTo>
                    <a:pt x="34" y="14"/>
                  </a:lnTo>
                  <a:lnTo>
                    <a:pt x="39" y="8"/>
                  </a:lnTo>
                  <a:lnTo>
                    <a:pt x="44" y="2"/>
                  </a:lnTo>
                  <a:lnTo>
                    <a:pt x="4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52" name="Freeform 32">
              <a:extLst>
                <a:ext uri="{FF2B5EF4-FFF2-40B4-BE49-F238E27FC236}">
                  <a16:creationId xmlns:a16="http://schemas.microsoft.com/office/drawing/2014/main" id="{1FDC243C-E3ED-3211-2320-0BA28B46D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" y="1785"/>
              <a:ext cx="306" cy="307"/>
            </a:xfrm>
            <a:custGeom>
              <a:avLst/>
              <a:gdLst>
                <a:gd name="T0" fmla="*/ 56 w 306"/>
                <a:gd name="T1" fmla="*/ 34 h 307"/>
                <a:gd name="T2" fmla="*/ 75 w 306"/>
                <a:gd name="T3" fmla="*/ 21 h 307"/>
                <a:gd name="T4" fmla="*/ 95 w 306"/>
                <a:gd name="T5" fmla="*/ 11 h 307"/>
                <a:gd name="T6" fmla="*/ 116 w 306"/>
                <a:gd name="T7" fmla="*/ 4 h 307"/>
                <a:gd name="T8" fmla="*/ 137 w 306"/>
                <a:gd name="T9" fmla="*/ 1 h 307"/>
                <a:gd name="T10" fmla="*/ 160 w 306"/>
                <a:gd name="T11" fmla="*/ 0 h 307"/>
                <a:gd name="T12" fmla="*/ 181 w 306"/>
                <a:gd name="T13" fmla="*/ 3 h 307"/>
                <a:gd name="T14" fmla="*/ 203 w 306"/>
                <a:gd name="T15" fmla="*/ 9 h 307"/>
                <a:gd name="T16" fmla="*/ 224 w 306"/>
                <a:gd name="T17" fmla="*/ 18 h 307"/>
                <a:gd name="T18" fmla="*/ 243 w 306"/>
                <a:gd name="T19" fmla="*/ 29 h 307"/>
                <a:gd name="T20" fmla="*/ 261 w 306"/>
                <a:gd name="T21" fmla="*/ 44 h 307"/>
                <a:gd name="T22" fmla="*/ 276 w 306"/>
                <a:gd name="T23" fmla="*/ 63 h 307"/>
                <a:gd name="T24" fmla="*/ 287 w 306"/>
                <a:gd name="T25" fmla="*/ 81 h 307"/>
                <a:gd name="T26" fmla="*/ 296 w 306"/>
                <a:gd name="T27" fmla="*/ 102 h 307"/>
                <a:gd name="T28" fmla="*/ 302 w 306"/>
                <a:gd name="T29" fmla="*/ 124 h 307"/>
                <a:gd name="T30" fmla="*/ 305 w 306"/>
                <a:gd name="T31" fmla="*/ 145 h 307"/>
                <a:gd name="T32" fmla="*/ 304 w 306"/>
                <a:gd name="T33" fmla="*/ 168 h 307"/>
                <a:gd name="T34" fmla="*/ 301 w 306"/>
                <a:gd name="T35" fmla="*/ 189 h 307"/>
                <a:gd name="T36" fmla="*/ 294 w 306"/>
                <a:gd name="T37" fmla="*/ 211 h 307"/>
                <a:gd name="T38" fmla="*/ 284 w 306"/>
                <a:gd name="T39" fmla="*/ 230 h 307"/>
                <a:gd name="T40" fmla="*/ 271 w 306"/>
                <a:gd name="T41" fmla="*/ 250 h 307"/>
                <a:gd name="T42" fmla="*/ 255 w 306"/>
                <a:gd name="T43" fmla="*/ 267 h 307"/>
                <a:gd name="T44" fmla="*/ 236 w 306"/>
                <a:gd name="T45" fmla="*/ 281 h 307"/>
                <a:gd name="T46" fmla="*/ 217 w 306"/>
                <a:gd name="T47" fmla="*/ 292 h 307"/>
                <a:gd name="T48" fmla="*/ 196 w 306"/>
                <a:gd name="T49" fmla="*/ 300 h 307"/>
                <a:gd name="T50" fmla="*/ 175 w 306"/>
                <a:gd name="T51" fmla="*/ 304 h 307"/>
                <a:gd name="T52" fmla="*/ 152 w 306"/>
                <a:gd name="T53" fmla="*/ 306 h 307"/>
                <a:gd name="T54" fmla="*/ 130 w 306"/>
                <a:gd name="T55" fmla="*/ 304 h 307"/>
                <a:gd name="T56" fmla="*/ 109 w 306"/>
                <a:gd name="T57" fmla="*/ 300 h 307"/>
                <a:gd name="T58" fmla="*/ 88 w 306"/>
                <a:gd name="T59" fmla="*/ 292 h 307"/>
                <a:gd name="T60" fmla="*/ 68 w 306"/>
                <a:gd name="T61" fmla="*/ 281 h 307"/>
                <a:gd name="T62" fmla="*/ 50 w 306"/>
                <a:gd name="T63" fmla="*/ 267 h 307"/>
                <a:gd name="T64" fmla="*/ 33 w 306"/>
                <a:gd name="T65" fmla="*/ 250 h 307"/>
                <a:gd name="T66" fmla="*/ 21 w 306"/>
                <a:gd name="T67" fmla="*/ 230 h 307"/>
                <a:gd name="T68" fmla="*/ 11 w 306"/>
                <a:gd name="T69" fmla="*/ 211 h 307"/>
                <a:gd name="T70" fmla="*/ 4 w 306"/>
                <a:gd name="T71" fmla="*/ 189 h 307"/>
                <a:gd name="T72" fmla="*/ 0 w 306"/>
                <a:gd name="T73" fmla="*/ 168 h 307"/>
                <a:gd name="T74" fmla="*/ 0 w 306"/>
                <a:gd name="T75" fmla="*/ 145 h 307"/>
                <a:gd name="T76" fmla="*/ 2 w 306"/>
                <a:gd name="T77" fmla="*/ 124 h 307"/>
                <a:gd name="T78" fmla="*/ 8 w 306"/>
                <a:gd name="T79" fmla="*/ 102 h 307"/>
                <a:gd name="T80" fmla="*/ 17 w 306"/>
                <a:gd name="T81" fmla="*/ 81 h 307"/>
                <a:gd name="T82" fmla="*/ 29 w 306"/>
                <a:gd name="T83" fmla="*/ 63 h 307"/>
                <a:gd name="T84" fmla="*/ 44 w 306"/>
                <a:gd name="T85" fmla="*/ 44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" h="307">
                  <a:moveTo>
                    <a:pt x="44" y="44"/>
                  </a:moveTo>
                  <a:lnTo>
                    <a:pt x="50" y="39"/>
                  </a:lnTo>
                  <a:lnTo>
                    <a:pt x="56" y="34"/>
                  </a:lnTo>
                  <a:lnTo>
                    <a:pt x="62" y="29"/>
                  </a:lnTo>
                  <a:lnTo>
                    <a:pt x="68" y="25"/>
                  </a:lnTo>
                  <a:lnTo>
                    <a:pt x="75" y="21"/>
                  </a:lnTo>
                  <a:lnTo>
                    <a:pt x="81" y="18"/>
                  </a:lnTo>
                  <a:lnTo>
                    <a:pt x="88" y="14"/>
                  </a:lnTo>
                  <a:lnTo>
                    <a:pt x="95" y="11"/>
                  </a:lnTo>
                  <a:lnTo>
                    <a:pt x="102" y="9"/>
                  </a:lnTo>
                  <a:lnTo>
                    <a:pt x="109" y="6"/>
                  </a:lnTo>
                  <a:lnTo>
                    <a:pt x="116" y="4"/>
                  </a:lnTo>
                  <a:lnTo>
                    <a:pt x="123" y="3"/>
                  </a:lnTo>
                  <a:lnTo>
                    <a:pt x="130" y="1"/>
                  </a:lnTo>
                  <a:lnTo>
                    <a:pt x="137" y="1"/>
                  </a:lnTo>
                  <a:lnTo>
                    <a:pt x="145" y="0"/>
                  </a:lnTo>
                  <a:lnTo>
                    <a:pt x="152" y="0"/>
                  </a:lnTo>
                  <a:lnTo>
                    <a:pt x="160" y="0"/>
                  </a:lnTo>
                  <a:lnTo>
                    <a:pt x="167" y="1"/>
                  </a:lnTo>
                  <a:lnTo>
                    <a:pt x="175" y="1"/>
                  </a:lnTo>
                  <a:lnTo>
                    <a:pt x="181" y="3"/>
                  </a:lnTo>
                  <a:lnTo>
                    <a:pt x="189" y="4"/>
                  </a:lnTo>
                  <a:lnTo>
                    <a:pt x="196" y="6"/>
                  </a:lnTo>
                  <a:lnTo>
                    <a:pt x="203" y="9"/>
                  </a:lnTo>
                  <a:lnTo>
                    <a:pt x="210" y="11"/>
                  </a:lnTo>
                  <a:lnTo>
                    <a:pt x="217" y="14"/>
                  </a:lnTo>
                  <a:lnTo>
                    <a:pt x="224" y="18"/>
                  </a:lnTo>
                  <a:lnTo>
                    <a:pt x="230" y="21"/>
                  </a:lnTo>
                  <a:lnTo>
                    <a:pt x="236" y="25"/>
                  </a:lnTo>
                  <a:lnTo>
                    <a:pt x="243" y="29"/>
                  </a:lnTo>
                  <a:lnTo>
                    <a:pt x="249" y="34"/>
                  </a:lnTo>
                  <a:lnTo>
                    <a:pt x="255" y="39"/>
                  </a:lnTo>
                  <a:lnTo>
                    <a:pt x="261" y="44"/>
                  </a:lnTo>
                  <a:lnTo>
                    <a:pt x="266" y="50"/>
                  </a:lnTo>
                  <a:lnTo>
                    <a:pt x="271" y="56"/>
                  </a:lnTo>
                  <a:lnTo>
                    <a:pt x="276" y="63"/>
                  </a:lnTo>
                  <a:lnTo>
                    <a:pt x="280" y="69"/>
                  </a:lnTo>
                  <a:lnTo>
                    <a:pt x="284" y="75"/>
                  </a:lnTo>
                  <a:lnTo>
                    <a:pt x="287" y="81"/>
                  </a:lnTo>
                  <a:lnTo>
                    <a:pt x="291" y="88"/>
                  </a:lnTo>
                  <a:lnTo>
                    <a:pt x="294" y="95"/>
                  </a:lnTo>
                  <a:lnTo>
                    <a:pt x="296" y="102"/>
                  </a:lnTo>
                  <a:lnTo>
                    <a:pt x="299" y="109"/>
                  </a:lnTo>
                  <a:lnTo>
                    <a:pt x="301" y="117"/>
                  </a:lnTo>
                  <a:lnTo>
                    <a:pt x="302" y="124"/>
                  </a:lnTo>
                  <a:lnTo>
                    <a:pt x="304" y="131"/>
                  </a:lnTo>
                  <a:lnTo>
                    <a:pt x="304" y="138"/>
                  </a:lnTo>
                  <a:lnTo>
                    <a:pt x="305" y="145"/>
                  </a:lnTo>
                  <a:lnTo>
                    <a:pt x="305" y="153"/>
                  </a:lnTo>
                  <a:lnTo>
                    <a:pt x="305" y="161"/>
                  </a:lnTo>
                  <a:lnTo>
                    <a:pt x="304" y="168"/>
                  </a:lnTo>
                  <a:lnTo>
                    <a:pt x="303" y="175"/>
                  </a:lnTo>
                  <a:lnTo>
                    <a:pt x="302" y="182"/>
                  </a:lnTo>
                  <a:lnTo>
                    <a:pt x="301" y="189"/>
                  </a:lnTo>
                  <a:lnTo>
                    <a:pt x="299" y="196"/>
                  </a:lnTo>
                  <a:lnTo>
                    <a:pt x="296" y="204"/>
                  </a:lnTo>
                  <a:lnTo>
                    <a:pt x="294" y="211"/>
                  </a:lnTo>
                  <a:lnTo>
                    <a:pt x="291" y="218"/>
                  </a:lnTo>
                  <a:lnTo>
                    <a:pt x="287" y="225"/>
                  </a:lnTo>
                  <a:lnTo>
                    <a:pt x="284" y="230"/>
                  </a:lnTo>
                  <a:lnTo>
                    <a:pt x="280" y="237"/>
                  </a:lnTo>
                  <a:lnTo>
                    <a:pt x="276" y="243"/>
                  </a:lnTo>
                  <a:lnTo>
                    <a:pt x="271" y="250"/>
                  </a:lnTo>
                  <a:lnTo>
                    <a:pt x="266" y="256"/>
                  </a:lnTo>
                  <a:lnTo>
                    <a:pt x="261" y="261"/>
                  </a:lnTo>
                  <a:lnTo>
                    <a:pt x="255" y="267"/>
                  </a:lnTo>
                  <a:lnTo>
                    <a:pt x="249" y="272"/>
                  </a:lnTo>
                  <a:lnTo>
                    <a:pt x="243" y="277"/>
                  </a:lnTo>
                  <a:lnTo>
                    <a:pt x="236" y="281"/>
                  </a:lnTo>
                  <a:lnTo>
                    <a:pt x="230" y="284"/>
                  </a:lnTo>
                  <a:lnTo>
                    <a:pt x="224" y="288"/>
                  </a:lnTo>
                  <a:lnTo>
                    <a:pt x="217" y="292"/>
                  </a:lnTo>
                  <a:lnTo>
                    <a:pt x="210" y="295"/>
                  </a:lnTo>
                  <a:lnTo>
                    <a:pt x="203" y="297"/>
                  </a:lnTo>
                  <a:lnTo>
                    <a:pt x="196" y="300"/>
                  </a:lnTo>
                  <a:lnTo>
                    <a:pt x="188" y="302"/>
                  </a:lnTo>
                  <a:lnTo>
                    <a:pt x="181" y="303"/>
                  </a:lnTo>
                  <a:lnTo>
                    <a:pt x="175" y="304"/>
                  </a:lnTo>
                  <a:lnTo>
                    <a:pt x="167" y="305"/>
                  </a:lnTo>
                  <a:lnTo>
                    <a:pt x="160" y="306"/>
                  </a:lnTo>
                  <a:lnTo>
                    <a:pt x="152" y="306"/>
                  </a:lnTo>
                  <a:lnTo>
                    <a:pt x="145" y="306"/>
                  </a:lnTo>
                  <a:lnTo>
                    <a:pt x="137" y="305"/>
                  </a:lnTo>
                  <a:lnTo>
                    <a:pt x="130" y="304"/>
                  </a:lnTo>
                  <a:lnTo>
                    <a:pt x="123" y="303"/>
                  </a:lnTo>
                  <a:lnTo>
                    <a:pt x="116" y="302"/>
                  </a:lnTo>
                  <a:lnTo>
                    <a:pt x="109" y="300"/>
                  </a:lnTo>
                  <a:lnTo>
                    <a:pt x="102" y="297"/>
                  </a:lnTo>
                  <a:lnTo>
                    <a:pt x="95" y="295"/>
                  </a:lnTo>
                  <a:lnTo>
                    <a:pt x="88" y="292"/>
                  </a:lnTo>
                  <a:lnTo>
                    <a:pt x="81" y="288"/>
                  </a:lnTo>
                  <a:lnTo>
                    <a:pt x="75" y="284"/>
                  </a:lnTo>
                  <a:lnTo>
                    <a:pt x="68" y="281"/>
                  </a:lnTo>
                  <a:lnTo>
                    <a:pt x="62" y="277"/>
                  </a:lnTo>
                  <a:lnTo>
                    <a:pt x="56" y="272"/>
                  </a:lnTo>
                  <a:lnTo>
                    <a:pt x="50" y="267"/>
                  </a:lnTo>
                  <a:lnTo>
                    <a:pt x="44" y="261"/>
                  </a:lnTo>
                  <a:lnTo>
                    <a:pt x="39" y="256"/>
                  </a:lnTo>
                  <a:lnTo>
                    <a:pt x="33" y="250"/>
                  </a:lnTo>
                  <a:lnTo>
                    <a:pt x="29" y="243"/>
                  </a:lnTo>
                  <a:lnTo>
                    <a:pt x="25" y="237"/>
                  </a:lnTo>
                  <a:lnTo>
                    <a:pt x="21" y="230"/>
                  </a:lnTo>
                  <a:lnTo>
                    <a:pt x="17" y="225"/>
                  </a:lnTo>
                  <a:lnTo>
                    <a:pt x="14" y="218"/>
                  </a:lnTo>
                  <a:lnTo>
                    <a:pt x="11" y="211"/>
                  </a:lnTo>
                  <a:lnTo>
                    <a:pt x="8" y="204"/>
                  </a:lnTo>
                  <a:lnTo>
                    <a:pt x="6" y="196"/>
                  </a:lnTo>
                  <a:lnTo>
                    <a:pt x="4" y="189"/>
                  </a:lnTo>
                  <a:lnTo>
                    <a:pt x="2" y="182"/>
                  </a:lnTo>
                  <a:lnTo>
                    <a:pt x="1" y="175"/>
                  </a:lnTo>
                  <a:lnTo>
                    <a:pt x="0" y="168"/>
                  </a:lnTo>
                  <a:lnTo>
                    <a:pt x="0" y="160"/>
                  </a:lnTo>
                  <a:lnTo>
                    <a:pt x="0" y="153"/>
                  </a:lnTo>
                  <a:lnTo>
                    <a:pt x="0" y="145"/>
                  </a:lnTo>
                  <a:lnTo>
                    <a:pt x="0" y="138"/>
                  </a:lnTo>
                  <a:lnTo>
                    <a:pt x="1" y="131"/>
                  </a:lnTo>
                  <a:lnTo>
                    <a:pt x="2" y="124"/>
                  </a:lnTo>
                  <a:lnTo>
                    <a:pt x="4" y="117"/>
                  </a:lnTo>
                  <a:lnTo>
                    <a:pt x="6" y="109"/>
                  </a:lnTo>
                  <a:lnTo>
                    <a:pt x="8" y="102"/>
                  </a:lnTo>
                  <a:lnTo>
                    <a:pt x="11" y="95"/>
                  </a:lnTo>
                  <a:lnTo>
                    <a:pt x="14" y="88"/>
                  </a:lnTo>
                  <a:lnTo>
                    <a:pt x="17" y="81"/>
                  </a:lnTo>
                  <a:lnTo>
                    <a:pt x="21" y="75"/>
                  </a:lnTo>
                  <a:lnTo>
                    <a:pt x="25" y="69"/>
                  </a:lnTo>
                  <a:lnTo>
                    <a:pt x="29" y="63"/>
                  </a:lnTo>
                  <a:lnTo>
                    <a:pt x="33" y="56"/>
                  </a:lnTo>
                  <a:lnTo>
                    <a:pt x="39" y="50"/>
                  </a:lnTo>
                  <a:lnTo>
                    <a:pt x="44" y="44"/>
                  </a:lnTo>
                </a:path>
              </a:pathLst>
            </a:custGeom>
            <a:solidFill>
              <a:srgbClr val="3F3F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53" name="Freeform 33">
              <a:extLst>
                <a:ext uri="{FF2B5EF4-FFF2-40B4-BE49-F238E27FC236}">
                  <a16:creationId xmlns:a16="http://schemas.microsoft.com/office/drawing/2014/main" id="{1B908756-69D6-921F-CD3E-6D2DD1131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2" y="1784"/>
              <a:ext cx="216" cy="42"/>
            </a:xfrm>
            <a:custGeom>
              <a:avLst/>
              <a:gdLst>
                <a:gd name="T0" fmla="*/ 215 w 216"/>
                <a:gd name="T1" fmla="*/ 40 h 42"/>
                <a:gd name="T2" fmla="*/ 203 w 216"/>
                <a:gd name="T3" fmla="*/ 31 h 42"/>
                <a:gd name="T4" fmla="*/ 191 w 216"/>
                <a:gd name="T5" fmla="*/ 23 h 42"/>
                <a:gd name="T6" fmla="*/ 178 w 216"/>
                <a:gd name="T7" fmla="*/ 16 h 42"/>
                <a:gd name="T8" fmla="*/ 164 w 216"/>
                <a:gd name="T9" fmla="*/ 10 h 42"/>
                <a:gd name="T10" fmla="*/ 151 w 216"/>
                <a:gd name="T11" fmla="*/ 6 h 42"/>
                <a:gd name="T12" fmla="*/ 136 w 216"/>
                <a:gd name="T13" fmla="*/ 3 h 42"/>
                <a:gd name="T14" fmla="*/ 122 w 216"/>
                <a:gd name="T15" fmla="*/ 1 h 42"/>
                <a:gd name="T16" fmla="*/ 107 w 216"/>
                <a:gd name="T17" fmla="*/ 0 h 42"/>
                <a:gd name="T18" fmla="*/ 92 w 216"/>
                <a:gd name="T19" fmla="*/ 1 h 42"/>
                <a:gd name="T20" fmla="*/ 78 w 216"/>
                <a:gd name="T21" fmla="*/ 3 h 42"/>
                <a:gd name="T22" fmla="*/ 64 w 216"/>
                <a:gd name="T23" fmla="*/ 6 h 42"/>
                <a:gd name="T24" fmla="*/ 50 w 216"/>
                <a:gd name="T25" fmla="*/ 10 h 42"/>
                <a:gd name="T26" fmla="*/ 37 w 216"/>
                <a:gd name="T27" fmla="*/ 16 h 42"/>
                <a:gd name="T28" fmla="*/ 23 w 216"/>
                <a:gd name="T29" fmla="*/ 23 h 42"/>
                <a:gd name="T30" fmla="*/ 12 w 216"/>
                <a:gd name="T31" fmla="*/ 31 h 42"/>
                <a:gd name="T32" fmla="*/ 0 w 216"/>
                <a:gd name="T33" fmla="*/ 40 h 42"/>
                <a:gd name="T34" fmla="*/ 6 w 216"/>
                <a:gd name="T35" fmla="*/ 36 h 42"/>
                <a:gd name="T36" fmla="*/ 18 w 216"/>
                <a:gd name="T37" fmla="*/ 27 h 42"/>
                <a:gd name="T38" fmla="*/ 30 w 216"/>
                <a:gd name="T39" fmla="*/ 20 h 42"/>
                <a:gd name="T40" fmla="*/ 44 w 216"/>
                <a:gd name="T41" fmla="*/ 14 h 42"/>
                <a:gd name="T42" fmla="*/ 57 w 216"/>
                <a:gd name="T43" fmla="*/ 9 h 42"/>
                <a:gd name="T44" fmla="*/ 71 w 216"/>
                <a:gd name="T45" fmla="*/ 5 h 42"/>
                <a:gd name="T46" fmla="*/ 86 w 216"/>
                <a:gd name="T47" fmla="*/ 3 h 42"/>
                <a:gd name="T48" fmla="*/ 100 w 216"/>
                <a:gd name="T49" fmla="*/ 2 h 42"/>
                <a:gd name="T50" fmla="*/ 115 w 216"/>
                <a:gd name="T51" fmla="*/ 2 h 42"/>
                <a:gd name="T52" fmla="*/ 129 w 216"/>
                <a:gd name="T53" fmla="*/ 3 h 42"/>
                <a:gd name="T54" fmla="*/ 143 w 216"/>
                <a:gd name="T55" fmla="*/ 5 h 42"/>
                <a:gd name="T56" fmla="*/ 158 w 216"/>
                <a:gd name="T57" fmla="*/ 9 h 42"/>
                <a:gd name="T58" fmla="*/ 171 w 216"/>
                <a:gd name="T59" fmla="*/ 14 h 42"/>
                <a:gd name="T60" fmla="*/ 184 w 216"/>
                <a:gd name="T61" fmla="*/ 20 h 42"/>
                <a:gd name="T62" fmla="*/ 197 w 216"/>
                <a:gd name="T63" fmla="*/ 27 h 42"/>
                <a:gd name="T64" fmla="*/ 209 w 216"/>
                <a:gd name="T65" fmla="*/ 36 h 42"/>
                <a:gd name="T66" fmla="*/ 215 w 216"/>
                <a:gd name="T6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42">
                  <a:moveTo>
                    <a:pt x="215" y="40"/>
                  </a:moveTo>
                  <a:lnTo>
                    <a:pt x="215" y="40"/>
                  </a:lnTo>
                  <a:lnTo>
                    <a:pt x="209" y="36"/>
                  </a:lnTo>
                  <a:lnTo>
                    <a:pt x="203" y="31"/>
                  </a:lnTo>
                  <a:lnTo>
                    <a:pt x="197" y="27"/>
                  </a:lnTo>
                  <a:lnTo>
                    <a:pt x="191" y="23"/>
                  </a:lnTo>
                  <a:lnTo>
                    <a:pt x="185" y="19"/>
                  </a:lnTo>
                  <a:lnTo>
                    <a:pt x="178" y="16"/>
                  </a:lnTo>
                  <a:lnTo>
                    <a:pt x="171" y="13"/>
                  </a:lnTo>
                  <a:lnTo>
                    <a:pt x="164" y="10"/>
                  </a:lnTo>
                  <a:lnTo>
                    <a:pt x="158" y="8"/>
                  </a:lnTo>
                  <a:lnTo>
                    <a:pt x="151" y="6"/>
                  </a:lnTo>
                  <a:lnTo>
                    <a:pt x="144" y="4"/>
                  </a:lnTo>
                  <a:lnTo>
                    <a:pt x="136" y="3"/>
                  </a:lnTo>
                  <a:lnTo>
                    <a:pt x="129" y="2"/>
                  </a:lnTo>
                  <a:lnTo>
                    <a:pt x="122" y="1"/>
                  </a:lnTo>
                  <a:lnTo>
                    <a:pt x="115" y="1"/>
                  </a:lnTo>
                  <a:lnTo>
                    <a:pt x="107" y="0"/>
                  </a:lnTo>
                  <a:lnTo>
                    <a:pt x="100" y="1"/>
                  </a:lnTo>
                  <a:lnTo>
                    <a:pt x="92" y="1"/>
                  </a:lnTo>
                  <a:lnTo>
                    <a:pt x="86" y="2"/>
                  </a:lnTo>
                  <a:lnTo>
                    <a:pt x="78" y="3"/>
                  </a:lnTo>
                  <a:lnTo>
                    <a:pt x="71" y="4"/>
                  </a:lnTo>
                  <a:lnTo>
                    <a:pt x="64" y="6"/>
                  </a:lnTo>
                  <a:lnTo>
                    <a:pt x="57" y="8"/>
                  </a:lnTo>
                  <a:lnTo>
                    <a:pt x="50" y="10"/>
                  </a:lnTo>
                  <a:lnTo>
                    <a:pt x="43" y="13"/>
                  </a:lnTo>
                  <a:lnTo>
                    <a:pt x="37" y="16"/>
                  </a:lnTo>
                  <a:lnTo>
                    <a:pt x="30" y="19"/>
                  </a:lnTo>
                  <a:lnTo>
                    <a:pt x="23" y="23"/>
                  </a:lnTo>
                  <a:lnTo>
                    <a:pt x="18" y="27"/>
                  </a:lnTo>
                  <a:lnTo>
                    <a:pt x="12" y="31"/>
                  </a:lnTo>
                  <a:lnTo>
                    <a:pt x="5" y="36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6" y="36"/>
                  </a:lnTo>
                  <a:lnTo>
                    <a:pt x="12" y="31"/>
                  </a:lnTo>
                  <a:lnTo>
                    <a:pt x="18" y="27"/>
                  </a:lnTo>
                  <a:lnTo>
                    <a:pt x="24" y="24"/>
                  </a:lnTo>
                  <a:lnTo>
                    <a:pt x="30" y="20"/>
                  </a:lnTo>
                  <a:lnTo>
                    <a:pt x="37" y="17"/>
                  </a:lnTo>
                  <a:lnTo>
                    <a:pt x="44" y="14"/>
                  </a:lnTo>
                  <a:lnTo>
                    <a:pt x="51" y="11"/>
                  </a:lnTo>
                  <a:lnTo>
                    <a:pt x="57" y="9"/>
                  </a:lnTo>
                  <a:lnTo>
                    <a:pt x="64" y="7"/>
                  </a:lnTo>
                  <a:lnTo>
                    <a:pt x="71" y="5"/>
                  </a:lnTo>
                  <a:lnTo>
                    <a:pt x="79" y="3"/>
                  </a:lnTo>
                  <a:lnTo>
                    <a:pt x="86" y="3"/>
                  </a:lnTo>
                  <a:lnTo>
                    <a:pt x="92" y="2"/>
                  </a:lnTo>
                  <a:lnTo>
                    <a:pt x="100" y="2"/>
                  </a:lnTo>
                  <a:lnTo>
                    <a:pt x="107" y="1"/>
                  </a:lnTo>
                  <a:lnTo>
                    <a:pt x="115" y="2"/>
                  </a:lnTo>
                  <a:lnTo>
                    <a:pt x="122" y="2"/>
                  </a:lnTo>
                  <a:lnTo>
                    <a:pt x="129" y="3"/>
                  </a:lnTo>
                  <a:lnTo>
                    <a:pt x="136" y="3"/>
                  </a:lnTo>
                  <a:lnTo>
                    <a:pt x="143" y="5"/>
                  </a:lnTo>
                  <a:lnTo>
                    <a:pt x="151" y="7"/>
                  </a:lnTo>
                  <a:lnTo>
                    <a:pt x="158" y="9"/>
                  </a:lnTo>
                  <a:lnTo>
                    <a:pt x="164" y="11"/>
                  </a:lnTo>
                  <a:lnTo>
                    <a:pt x="171" y="14"/>
                  </a:lnTo>
                  <a:lnTo>
                    <a:pt x="178" y="17"/>
                  </a:lnTo>
                  <a:lnTo>
                    <a:pt x="184" y="20"/>
                  </a:lnTo>
                  <a:lnTo>
                    <a:pt x="191" y="24"/>
                  </a:lnTo>
                  <a:lnTo>
                    <a:pt x="197" y="27"/>
                  </a:lnTo>
                  <a:lnTo>
                    <a:pt x="202" y="31"/>
                  </a:lnTo>
                  <a:lnTo>
                    <a:pt x="209" y="36"/>
                  </a:lnTo>
                  <a:lnTo>
                    <a:pt x="214" y="41"/>
                  </a:lnTo>
                  <a:lnTo>
                    <a:pt x="215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54" name="Freeform 34">
              <a:extLst>
                <a:ext uri="{FF2B5EF4-FFF2-40B4-BE49-F238E27FC236}">
                  <a16:creationId xmlns:a16="http://schemas.microsoft.com/office/drawing/2014/main" id="{9BA02F4A-5CC2-5C58-4A9B-369C4E60F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" y="1830"/>
              <a:ext cx="42" cy="217"/>
            </a:xfrm>
            <a:custGeom>
              <a:avLst/>
              <a:gdLst>
                <a:gd name="T0" fmla="*/ 1 w 42"/>
                <a:gd name="T1" fmla="*/ 216 h 217"/>
                <a:gd name="T2" fmla="*/ 10 w 42"/>
                <a:gd name="T3" fmla="*/ 204 h 217"/>
                <a:gd name="T4" fmla="*/ 18 w 42"/>
                <a:gd name="T5" fmla="*/ 192 h 217"/>
                <a:gd name="T6" fmla="*/ 25 w 42"/>
                <a:gd name="T7" fmla="*/ 179 h 217"/>
                <a:gd name="T8" fmla="*/ 31 w 42"/>
                <a:gd name="T9" fmla="*/ 165 h 217"/>
                <a:gd name="T10" fmla="*/ 35 w 42"/>
                <a:gd name="T11" fmla="*/ 152 h 217"/>
                <a:gd name="T12" fmla="*/ 38 w 42"/>
                <a:gd name="T13" fmla="*/ 137 h 217"/>
                <a:gd name="T14" fmla="*/ 40 w 42"/>
                <a:gd name="T15" fmla="*/ 123 h 217"/>
                <a:gd name="T16" fmla="*/ 41 w 42"/>
                <a:gd name="T17" fmla="*/ 108 h 217"/>
                <a:gd name="T18" fmla="*/ 40 w 42"/>
                <a:gd name="T19" fmla="*/ 93 h 217"/>
                <a:gd name="T20" fmla="*/ 38 w 42"/>
                <a:gd name="T21" fmla="*/ 79 h 217"/>
                <a:gd name="T22" fmla="*/ 35 w 42"/>
                <a:gd name="T23" fmla="*/ 64 h 217"/>
                <a:gd name="T24" fmla="*/ 31 w 42"/>
                <a:gd name="T25" fmla="*/ 51 h 217"/>
                <a:gd name="T26" fmla="*/ 25 w 42"/>
                <a:gd name="T27" fmla="*/ 37 h 217"/>
                <a:gd name="T28" fmla="*/ 18 w 42"/>
                <a:gd name="T29" fmla="*/ 24 h 217"/>
                <a:gd name="T30" fmla="*/ 10 w 42"/>
                <a:gd name="T31" fmla="*/ 12 h 217"/>
                <a:gd name="T32" fmla="*/ 1 w 42"/>
                <a:gd name="T33" fmla="*/ 0 h 217"/>
                <a:gd name="T34" fmla="*/ 5 w 42"/>
                <a:gd name="T35" fmla="*/ 7 h 217"/>
                <a:gd name="T36" fmla="*/ 14 w 42"/>
                <a:gd name="T37" fmla="*/ 18 h 217"/>
                <a:gd name="T38" fmla="*/ 21 w 42"/>
                <a:gd name="T39" fmla="*/ 31 h 217"/>
                <a:gd name="T40" fmla="*/ 27 w 42"/>
                <a:gd name="T41" fmla="*/ 44 h 217"/>
                <a:gd name="T42" fmla="*/ 32 w 42"/>
                <a:gd name="T43" fmla="*/ 57 h 217"/>
                <a:gd name="T44" fmla="*/ 36 w 42"/>
                <a:gd name="T45" fmla="*/ 72 h 217"/>
                <a:gd name="T46" fmla="*/ 38 w 42"/>
                <a:gd name="T47" fmla="*/ 87 h 217"/>
                <a:gd name="T48" fmla="*/ 40 w 42"/>
                <a:gd name="T49" fmla="*/ 100 h 217"/>
                <a:gd name="T50" fmla="*/ 40 w 42"/>
                <a:gd name="T51" fmla="*/ 116 h 217"/>
                <a:gd name="T52" fmla="*/ 38 w 42"/>
                <a:gd name="T53" fmla="*/ 129 h 217"/>
                <a:gd name="T54" fmla="*/ 36 w 42"/>
                <a:gd name="T55" fmla="*/ 144 h 217"/>
                <a:gd name="T56" fmla="*/ 32 w 42"/>
                <a:gd name="T57" fmla="*/ 159 h 217"/>
                <a:gd name="T58" fmla="*/ 27 w 42"/>
                <a:gd name="T59" fmla="*/ 172 h 217"/>
                <a:gd name="T60" fmla="*/ 21 w 42"/>
                <a:gd name="T61" fmla="*/ 185 h 217"/>
                <a:gd name="T62" fmla="*/ 14 w 42"/>
                <a:gd name="T63" fmla="*/ 198 h 217"/>
                <a:gd name="T64" fmla="*/ 5 w 42"/>
                <a:gd name="T65" fmla="*/ 209 h 217"/>
                <a:gd name="T66" fmla="*/ 1 w 42"/>
                <a:gd name="T67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217">
                  <a:moveTo>
                    <a:pt x="1" y="216"/>
                  </a:moveTo>
                  <a:lnTo>
                    <a:pt x="1" y="216"/>
                  </a:lnTo>
                  <a:lnTo>
                    <a:pt x="5" y="210"/>
                  </a:lnTo>
                  <a:lnTo>
                    <a:pt x="10" y="204"/>
                  </a:lnTo>
                  <a:lnTo>
                    <a:pt x="14" y="198"/>
                  </a:lnTo>
                  <a:lnTo>
                    <a:pt x="18" y="192"/>
                  </a:lnTo>
                  <a:lnTo>
                    <a:pt x="22" y="186"/>
                  </a:lnTo>
                  <a:lnTo>
                    <a:pt x="25" y="179"/>
                  </a:lnTo>
                  <a:lnTo>
                    <a:pt x="28" y="172"/>
                  </a:lnTo>
                  <a:lnTo>
                    <a:pt x="31" y="165"/>
                  </a:lnTo>
                  <a:lnTo>
                    <a:pt x="33" y="159"/>
                  </a:lnTo>
                  <a:lnTo>
                    <a:pt x="35" y="152"/>
                  </a:lnTo>
                  <a:lnTo>
                    <a:pt x="37" y="144"/>
                  </a:lnTo>
                  <a:lnTo>
                    <a:pt x="38" y="137"/>
                  </a:lnTo>
                  <a:lnTo>
                    <a:pt x="39" y="130"/>
                  </a:lnTo>
                  <a:lnTo>
                    <a:pt x="40" y="123"/>
                  </a:lnTo>
                  <a:lnTo>
                    <a:pt x="40" y="116"/>
                  </a:lnTo>
                  <a:lnTo>
                    <a:pt x="41" y="108"/>
                  </a:lnTo>
                  <a:lnTo>
                    <a:pt x="40" y="100"/>
                  </a:lnTo>
                  <a:lnTo>
                    <a:pt x="40" y="93"/>
                  </a:lnTo>
                  <a:lnTo>
                    <a:pt x="39" y="86"/>
                  </a:lnTo>
                  <a:lnTo>
                    <a:pt x="38" y="79"/>
                  </a:lnTo>
                  <a:lnTo>
                    <a:pt x="37" y="72"/>
                  </a:lnTo>
                  <a:lnTo>
                    <a:pt x="35" y="64"/>
                  </a:lnTo>
                  <a:lnTo>
                    <a:pt x="33" y="57"/>
                  </a:lnTo>
                  <a:lnTo>
                    <a:pt x="31" y="51"/>
                  </a:lnTo>
                  <a:lnTo>
                    <a:pt x="28" y="44"/>
                  </a:lnTo>
                  <a:lnTo>
                    <a:pt x="25" y="37"/>
                  </a:lnTo>
                  <a:lnTo>
                    <a:pt x="22" y="30"/>
                  </a:lnTo>
                  <a:lnTo>
                    <a:pt x="18" y="24"/>
                  </a:lnTo>
                  <a:lnTo>
                    <a:pt x="15" y="18"/>
                  </a:lnTo>
                  <a:lnTo>
                    <a:pt x="10" y="12"/>
                  </a:lnTo>
                  <a:lnTo>
                    <a:pt x="6" y="6"/>
                  </a:lnTo>
                  <a:lnTo>
                    <a:pt x="1" y="0"/>
                  </a:lnTo>
                  <a:lnTo>
                    <a:pt x="0" y="1"/>
                  </a:lnTo>
                  <a:lnTo>
                    <a:pt x="5" y="7"/>
                  </a:lnTo>
                  <a:lnTo>
                    <a:pt x="10" y="13"/>
                  </a:lnTo>
                  <a:lnTo>
                    <a:pt x="14" y="18"/>
                  </a:lnTo>
                  <a:lnTo>
                    <a:pt x="17" y="24"/>
                  </a:lnTo>
                  <a:lnTo>
                    <a:pt x="21" y="31"/>
                  </a:lnTo>
                  <a:lnTo>
                    <a:pt x="24" y="37"/>
                  </a:lnTo>
                  <a:lnTo>
                    <a:pt x="27" y="44"/>
                  </a:lnTo>
                  <a:lnTo>
                    <a:pt x="30" y="51"/>
                  </a:lnTo>
                  <a:lnTo>
                    <a:pt x="32" y="57"/>
                  </a:lnTo>
                  <a:lnTo>
                    <a:pt x="34" y="65"/>
                  </a:lnTo>
                  <a:lnTo>
                    <a:pt x="36" y="72"/>
                  </a:lnTo>
                  <a:lnTo>
                    <a:pt x="38" y="79"/>
                  </a:lnTo>
                  <a:lnTo>
                    <a:pt x="38" y="87"/>
                  </a:lnTo>
                  <a:lnTo>
                    <a:pt x="39" y="93"/>
                  </a:lnTo>
                  <a:lnTo>
                    <a:pt x="40" y="100"/>
                  </a:lnTo>
                  <a:lnTo>
                    <a:pt x="40" y="108"/>
                  </a:lnTo>
                  <a:lnTo>
                    <a:pt x="40" y="116"/>
                  </a:lnTo>
                  <a:lnTo>
                    <a:pt x="39" y="123"/>
                  </a:lnTo>
                  <a:lnTo>
                    <a:pt x="38" y="129"/>
                  </a:lnTo>
                  <a:lnTo>
                    <a:pt x="38" y="137"/>
                  </a:lnTo>
                  <a:lnTo>
                    <a:pt x="36" y="144"/>
                  </a:lnTo>
                  <a:lnTo>
                    <a:pt x="34" y="151"/>
                  </a:lnTo>
                  <a:lnTo>
                    <a:pt x="32" y="159"/>
                  </a:lnTo>
                  <a:lnTo>
                    <a:pt x="30" y="165"/>
                  </a:lnTo>
                  <a:lnTo>
                    <a:pt x="27" y="172"/>
                  </a:lnTo>
                  <a:lnTo>
                    <a:pt x="24" y="178"/>
                  </a:lnTo>
                  <a:lnTo>
                    <a:pt x="21" y="185"/>
                  </a:lnTo>
                  <a:lnTo>
                    <a:pt x="17" y="192"/>
                  </a:lnTo>
                  <a:lnTo>
                    <a:pt x="14" y="198"/>
                  </a:lnTo>
                  <a:lnTo>
                    <a:pt x="10" y="203"/>
                  </a:lnTo>
                  <a:lnTo>
                    <a:pt x="5" y="209"/>
                  </a:lnTo>
                  <a:lnTo>
                    <a:pt x="0" y="215"/>
                  </a:lnTo>
                  <a:lnTo>
                    <a:pt x="1" y="2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55" name="Freeform 35">
              <a:extLst>
                <a:ext uri="{FF2B5EF4-FFF2-40B4-BE49-F238E27FC236}">
                  <a16:creationId xmlns:a16="http://schemas.microsoft.com/office/drawing/2014/main" id="{6BAF747F-7D3B-9C41-7D8F-989217B77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2" y="2051"/>
              <a:ext cx="216" cy="41"/>
            </a:xfrm>
            <a:custGeom>
              <a:avLst/>
              <a:gdLst>
                <a:gd name="T0" fmla="*/ 0 w 216"/>
                <a:gd name="T1" fmla="*/ 1 h 41"/>
                <a:gd name="T2" fmla="*/ 12 w 216"/>
                <a:gd name="T3" fmla="*/ 10 h 41"/>
                <a:gd name="T4" fmla="*/ 23 w 216"/>
                <a:gd name="T5" fmla="*/ 18 h 41"/>
                <a:gd name="T6" fmla="*/ 37 w 216"/>
                <a:gd name="T7" fmla="*/ 25 h 41"/>
                <a:gd name="T8" fmla="*/ 50 w 216"/>
                <a:gd name="T9" fmla="*/ 30 h 41"/>
                <a:gd name="T10" fmla="*/ 64 w 216"/>
                <a:gd name="T11" fmla="*/ 35 h 41"/>
                <a:gd name="T12" fmla="*/ 78 w 216"/>
                <a:gd name="T13" fmla="*/ 38 h 41"/>
                <a:gd name="T14" fmla="*/ 92 w 216"/>
                <a:gd name="T15" fmla="*/ 40 h 41"/>
                <a:gd name="T16" fmla="*/ 107 w 216"/>
                <a:gd name="T17" fmla="*/ 40 h 41"/>
                <a:gd name="T18" fmla="*/ 122 w 216"/>
                <a:gd name="T19" fmla="*/ 40 h 41"/>
                <a:gd name="T20" fmla="*/ 136 w 216"/>
                <a:gd name="T21" fmla="*/ 38 h 41"/>
                <a:gd name="T22" fmla="*/ 151 w 216"/>
                <a:gd name="T23" fmla="*/ 35 h 41"/>
                <a:gd name="T24" fmla="*/ 164 w 216"/>
                <a:gd name="T25" fmla="*/ 30 h 41"/>
                <a:gd name="T26" fmla="*/ 178 w 216"/>
                <a:gd name="T27" fmla="*/ 25 h 41"/>
                <a:gd name="T28" fmla="*/ 191 w 216"/>
                <a:gd name="T29" fmla="*/ 18 h 41"/>
                <a:gd name="T30" fmla="*/ 203 w 216"/>
                <a:gd name="T31" fmla="*/ 10 h 41"/>
                <a:gd name="T32" fmla="*/ 215 w 216"/>
                <a:gd name="T33" fmla="*/ 1 h 41"/>
                <a:gd name="T34" fmla="*/ 208 w 216"/>
                <a:gd name="T35" fmla="*/ 5 h 41"/>
                <a:gd name="T36" fmla="*/ 197 w 216"/>
                <a:gd name="T37" fmla="*/ 14 h 41"/>
                <a:gd name="T38" fmla="*/ 184 w 216"/>
                <a:gd name="T39" fmla="*/ 21 h 41"/>
                <a:gd name="T40" fmla="*/ 171 w 216"/>
                <a:gd name="T41" fmla="*/ 27 h 41"/>
                <a:gd name="T42" fmla="*/ 158 w 216"/>
                <a:gd name="T43" fmla="*/ 32 h 41"/>
                <a:gd name="T44" fmla="*/ 143 w 216"/>
                <a:gd name="T45" fmla="*/ 36 h 41"/>
                <a:gd name="T46" fmla="*/ 129 w 216"/>
                <a:gd name="T47" fmla="*/ 38 h 41"/>
                <a:gd name="T48" fmla="*/ 115 w 216"/>
                <a:gd name="T49" fmla="*/ 39 h 41"/>
                <a:gd name="T50" fmla="*/ 100 w 216"/>
                <a:gd name="T51" fmla="*/ 39 h 41"/>
                <a:gd name="T52" fmla="*/ 86 w 216"/>
                <a:gd name="T53" fmla="*/ 38 h 41"/>
                <a:gd name="T54" fmla="*/ 71 w 216"/>
                <a:gd name="T55" fmla="*/ 36 h 41"/>
                <a:gd name="T56" fmla="*/ 57 w 216"/>
                <a:gd name="T57" fmla="*/ 32 h 41"/>
                <a:gd name="T58" fmla="*/ 44 w 216"/>
                <a:gd name="T59" fmla="*/ 27 h 41"/>
                <a:gd name="T60" fmla="*/ 30 w 216"/>
                <a:gd name="T61" fmla="*/ 21 h 41"/>
                <a:gd name="T62" fmla="*/ 18 w 216"/>
                <a:gd name="T63" fmla="*/ 14 h 41"/>
                <a:gd name="T64" fmla="*/ 6 w 216"/>
                <a:gd name="T65" fmla="*/ 5 h 41"/>
                <a:gd name="T66" fmla="*/ 0 w 216"/>
                <a:gd name="T67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41">
                  <a:moveTo>
                    <a:pt x="0" y="1"/>
                  </a:moveTo>
                  <a:lnTo>
                    <a:pt x="0" y="1"/>
                  </a:lnTo>
                  <a:lnTo>
                    <a:pt x="5" y="5"/>
                  </a:lnTo>
                  <a:lnTo>
                    <a:pt x="12" y="10"/>
                  </a:lnTo>
                  <a:lnTo>
                    <a:pt x="18" y="14"/>
                  </a:lnTo>
                  <a:lnTo>
                    <a:pt x="23" y="18"/>
                  </a:lnTo>
                  <a:lnTo>
                    <a:pt x="30" y="22"/>
                  </a:lnTo>
                  <a:lnTo>
                    <a:pt x="37" y="25"/>
                  </a:lnTo>
                  <a:lnTo>
                    <a:pt x="43" y="28"/>
                  </a:lnTo>
                  <a:lnTo>
                    <a:pt x="50" y="30"/>
                  </a:lnTo>
                  <a:lnTo>
                    <a:pt x="57" y="33"/>
                  </a:lnTo>
                  <a:lnTo>
                    <a:pt x="64" y="35"/>
                  </a:lnTo>
                  <a:lnTo>
                    <a:pt x="71" y="37"/>
                  </a:lnTo>
                  <a:lnTo>
                    <a:pt x="78" y="38"/>
                  </a:lnTo>
                  <a:lnTo>
                    <a:pt x="86" y="39"/>
                  </a:lnTo>
                  <a:lnTo>
                    <a:pt x="92" y="40"/>
                  </a:lnTo>
                  <a:lnTo>
                    <a:pt x="100" y="40"/>
                  </a:lnTo>
                  <a:lnTo>
                    <a:pt x="107" y="40"/>
                  </a:lnTo>
                  <a:lnTo>
                    <a:pt x="115" y="40"/>
                  </a:lnTo>
                  <a:lnTo>
                    <a:pt x="122" y="40"/>
                  </a:lnTo>
                  <a:lnTo>
                    <a:pt x="129" y="39"/>
                  </a:lnTo>
                  <a:lnTo>
                    <a:pt x="136" y="38"/>
                  </a:lnTo>
                  <a:lnTo>
                    <a:pt x="144" y="37"/>
                  </a:lnTo>
                  <a:lnTo>
                    <a:pt x="151" y="35"/>
                  </a:lnTo>
                  <a:lnTo>
                    <a:pt x="158" y="33"/>
                  </a:lnTo>
                  <a:lnTo>
                    <a:pt x="164" y="30"/>
                  </a:lnTo>
                  <a:lnTo>
                    <a:pt x="171" y="28"/>
                  </a:lnTo>
                  <a:lnTo>
                    <a:pt x="178" y="25"/>
                  </a:lnTo>
                  <a:lnTo>
                    <a:pt x="185" y="22"/>
                  </a:lnTo>
                  <a:lnTo>
                    <a:pt x="191" y="18"/>
                  </a:lnTo>
                  <a:lnTo>
                    <a:pt x="197" y="14"/>
                  </a:lnTo>
                  <a:lnTo>
                    <a:pt x="203" y="10"/>
                  </a:lnTo>
                  <a:lnTo>
                    <a:pt x="209" y="5"/>
                  </a:lnTo>
                  <a:lnTo>
                    <a:pt x="215" y="1"/>
                  </a:lnTo>
                  <a:lnTo>
                    <a:pt x="214" y="0"/>
                  </a:lnTo>
                  <a:lnTo>
                    <a:pt x="208" y="5"/>
                  </a:lnTo>
                  <a:lnTo>
                    <a:pt x="202" y="10"/>
                  </a:lnTo>
                  <a:lnTo>
                    <a:pt x="197" y="14"/>
                  </a:lnTo>
                  <a:lnTo>
                    <a:pt x="191" y="17"/>
                  </a:lnTo>
                  <a:lnTo>
                    <a:pt x="184" y="21"/>
                  </a:lnTo>
                  <a:lnTo>
                    <a:pt x="178" y="24"/>
                  </a:lnTo>
                  <a:lnTo>
                    <a:pt x="171" y="27"/>
                  </a:lnTo>
                  <a:lnTo>
                    <a:pt x="164" y="30"/>
                  </a:lnTo>
                  <a:lnTo>
                    <a:pt x="158" y="32"/>
                  </a:lnTo>
                  <a:lnTo>
                    <a:pt x="151" y="34"/>
                  </a:lnTo>
                  <a:lnTo>
                    <a:pt x="143" y="36"/>
                  </a:lnTo>
                  <a:lnTo>
                    <a:pt x="136" y="37"/>
                  </a:lnTo>
                  <a:lnTo>
                    <a:pt x="129" y="38"/>
                  </a:lnTo>
                  <a:lnTo>
                    <a:pt x="122" y="39"/>
                  </a:lnTo>
                  <a:lnTo>
                    <a:pt x="115" y="39"/>
                  </a:lnTo>
                  <a:lnTo>
                    <a:pt x="107" y="40"/>
                  </a:lnTo>
                  <a:lnTo>
                    <a:pt x="100" y="39"/>
                  </a:lnTo>
                  <a:lnTo>
                    <a:pt x="92" y="39"/>
                  </a:lnTo>
                  <a:lnTo>
                    <a:pt x="86" y="38"/>
                  </a:lnTo>
                  <a:lnTo>
                    <a:pt x="79" y="37"/>
                  </a:lnTo>
                  <a:lnTo>
                    <a:pt x="71" y="36"/>
                  </a:lnTo>
                  <a:lnTo>
                    <a:pt x="64" y="34"/>
                  </a:lnTo>
                  <a:lnTo>
                    <a:pt x="57" y="32"/>
                  </a:lnTo>
                  <a:lnTo>
                    <a:pt x="51" y="30"/>
                  </a:lnTo>
                  <a:lnTo>
                    <a:pt x="44" y="27"/>
                  </a:lnTo>
                  <a:lnTo>
                    <a:pt x="37" y="24"/>
                  </a:lnTo>
                  <a:lnTo>
                    <a:pt x="30" y="21"/>
                  </a:lnTo>
                  <a:lnTo>
                    <a:pt x="24" y="17"/>
                  </a:lnTo>
                  <a:lnTo>
                    <a:pt x="18" y="14"/>
                  </a:lnTo>
                  <a:lnTo>
                    <a:pt x="12" y="10"/>
                  </a:lnTo>
                  <a:lnTo>
                    <a:pt x="6" y="5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56" name="Freeform 36">
              <a:extLst>
                <a:ext uri="{FF2B5EF4-FFF2-40B4-BE49-F238E27FC236}">
                  <a16:creationId xmlns:a16="http://schemas.microsoft.com/office/drawing/2014/main" id="{8E7C9FDD-9E94-BCFA-FB94-88EE6A21A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6" y="1830"/>
              <a:ext cx="41" cy="217"/>
            </a:xfrm>
            <a:custGeom>
              <a:avLst/>
              <a:gdLst>
                <a:gd name="T0" fmla="*/ 40 w 41"/>
                <a:gd name="T1" fmla="*/ 0 h 217"/>
                <a:gd name="T2" fmla="*/ 30 w 41"/>
                <a:gd name="T3" fmla="*/ 12 h 217"/>
                <a:gd name="T4" fmla="*/ 23 w 41"/>
                <a:gd name="T5" fmla="*/ 24 h 217"/>
                <a:gd name="T6" fmla="*/ 16 w 41"/>
                <a:gd name="T7" fmla="*/ 37 h 217"/>
                <a:gd name="T8" fmla="*/ 10 w 41"/>
                <a:gd name="T9" fmla="*/ 51 h 217"/>
                <a:gd name="T10" fmla="*/ 6 w 41"/>
                <a:gd name="T11" fmla="*/ 64 h 217"/>
                <a:gd name="T12" fmla="*/ 3 w 41"/>
                <a:gd name="T13" fmla="*/ 79 h 217"/>
                <a:gd name="T14" fmla="*/ 1 w 41"/>
                <a:gd name="T15" fmla="*/ 93 h 217"/>
                <a:gd name="T16" fmla="*/ 0 w 41"/>
                <a:gd name="T17" fmla="*/ 108 h 217"/>
                <a:gd name="T18" fmla="*/ 1 w 41"/>
                <a:gd name="T19" fmla="*/ 123 h 217"/>
                <a:gd name="T20" fmla="*/ 3 w 41"/>
                <a:gd name="T21" fmla="*/ 137 h 217"/>
                <a:gd name="T22" fmla="*/ 6 w 41"/>
                <a:gd name="T23" fmla="*/ 152 h 217"/>
                <a:gd name="T24" fmla="*/ 10 w 41"/>
                <a:gd name="T25" fmla="*/ 165 h 217"/>
                <a:gd name="T26" fmla="*/ 16 w 41"/>
                <a:gd name="T27" fmla="*/ 179 h 217"/>
                <a:gd name="T28" fmla="*/ 23 w 41"/>
                <a:gd name="T29" fmla="*/ 192 h 217"/>
                <a:gd name="T30" fmla="*/ 30 w 41"/>
                <a:gd name="T31" fmla="*/ 204 h 217"/>
                <a:gd name="T32" fmla="*/ 40 w 41"/>
                <a:gd name="T33" fmla="*/ 216 h 217"/>
                <a:gd name="T34" fmla="*/ 36 w 41"/>
                <a:gd name="T35" fmla="*/ 209 h 217"/>
                <a:gd name="T36" fmla="*/ 27 w 41"/>
                <a:gd name="T37" fmla="*/ 198 h 217"/>
                <a:gd name="T38" fmla="*/ 19 w 41"/>
                <a:gd name="T39" fmla="*/ 185 h 217"/>
                <a:gd name="T40" fmla="*/ 13 w 41"/>
                <a:gd name="T41" fmla="*/ 171 h 217"/>
                <a:gd name="T42" fmla="*/ 9 w 41"/>
                <a:gd name="T43" fmla="*/ 159 h 217"/>
                <a:gd name="T44" fmla="*/ 4 w 41"/>
                <a:gd name="T45" fmla="*/ 144 h 217"/>
                <a:gd name="T46" fmla="*/ 3 w 41"/>
                <a:gd name="T47" fmla="*/ 129 h 217"/>
                <a:gd name="T48" fmla="*/ 1 w 41"/>
                <a:gd name="T49" fmla="*/ 115 h 217"/>
                <a:gd name="T50" fmla="*/ 1 w 41"/>
                <a:gd name="T51" fmla="*/ 100 h 217"/>
                <a:gd name="T52" fmla="*/ 3 w 41"/>
                <a:gd name="T53" fmla="*/ 87 h 217"/>
                <a:gd name="T54" fmla="*/ 4 w 41"/>
                <a:gd name="T55" fmla="*/ 72 h 217"/>
                <a:gd name="T56" fmla="*/ 9 w 41"/>
                <a:gd name="T57" fmla="*/ 57 h 217"/>
                <a:gd name="T58" fmla="*/ 13 w 41"/>
                <a:gd name="T59" fmla="*/ 44 h 217"/>
                <a:gd name="T60" fmla="*/ 19 w 41"/>
                <a:gd name="T61" fmla="*/ 31 h 217"/>
                <a:gd name="T62" fmla="*/ 27 w 41"/>
                <a:gd name="T63" fmla="*/ 18 h 217"/>
                <a:gd name="T64" fmla="*/ 36 w 41"/>
                <a:gd name="T65" fmla="*/ 7 h 217"/>
                <a:gd name="T66" fmla="*/ 40 w 41"/>
                <a:gd name="T6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217">
                  <a:moveTo>
                    <a:pt x="40" y="0"/>
                  </a:moveTo>
                  <a:lnTo>
                    <a:pt x="40" y="0"/>
                  </a:lnTo>
                  <a:lnTo>
                    <a:pt x="35" y="6"/>
                  </a:lnTo>
                  <a:lnTo>
                    <a:pt x="30" y="12"/>
                  </a:lnTo>
                  <a:lnTo>
                    <a:pt x="26" y="18"/>
                  </a:lnTo>
                  <a:lnTo>
                    <a:pt x="23" y="24"/>
                  </a:lnTo>
                  <a:lnTo>
                    <a:pt x="19" y="30"/>
                  </a:lnTo>
                  <a:lnTo>
                    <a:pt x="16" y="37"/>
                  </a:lnTo>
                  <a:lnTo>
                    <a:pt x="12" y="44"/>
                  </a:lnTo>
                  <a:lnTo>
                    <a:pt x="10" y="51"/>
                  </a:lnTo>
                  <a:lnTo>
                    <a:pt x="8" y="57"/>
                  </a:lnTo>
                  <a:lnTo>
                    <a:pt x="6" y="64"/>
                  </a:lnTo>
                  <a:lnTo>
                    <a:pt x="4" y="72"/>
                  </a:lnTo>
                  <a:lnTo>
                    <a:pt x="3" y="79"/>
                  </a:lnTo>
                  <a:lnTo>
                    <a:pt x="2" y="86"/>
                  </a:lnTo>
                  <a:lnTo>
                    <a:pt x="1" y="93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0" y="115"/>
                  </a:lnTo>
                  <a:lnTo>
                    <a:pt x="1" y="123"/>
                  </a:lnTo>
                  <a:lnTo>
                    <a:pt x="2" y="129"/>
                  </a:lnTo>
                  <a:lnTo>
                    <a:pt x="3" y="137"/>
                  </a:lnTo>
                  <a:lnTo>
                    <a:pt x="4" y="144"/>
                  </a:lnTo>
                  <a:lnTo>
                    <a:pt x="6" y="152"/>
                  </a:lnTo>
                  <a:lnTo>
                    <a:pt x="8" y="159"/>
                  </a:lnTo>
                  <a:lnTo>
                    <a:pt x="10" y="165"/>
                  </a:lnTo>
                  <a:lnTo>
                    <a:pt x="12" y="172"/>
                  </a:lnTo>
                  <a:lnTo>
                    <a:pt x="16" y="179"/>
                  </a:lnTo>
                  <a:lnTo>
                    <a:pt x="19" y="186"/>
                  </a:lnTo>
                  <a:lnTo>
                    <a:pt x="23" y="192"/>
                  </a:lnTo>
                  <a:lnTo>
                    <a:pt x="26" y="198"/>
                  </a:lnTo>
                  <a:lnTo>
                    <a:pt x="30" y="204"/>
                  </a:lnTo>
                  <a:lnTo>
                    <a:pt x="35" y="210"/>
                  </a:lnTo>
                  <a:lnTo>
                    <a:pt x="40" y="216"/>
                  </a:lnTo>
                  <a:lnTo>
                    <a:pt x="40" y="215"/>
                  </a:lnTo>
                  <a:lnTo>
                    <a:pt x="36" y="209"/>
                  </a:lnTo>
                  <a:lnTo>
                    <a:pt x="31" y="203"/>
                  </a:lnTo>
                  <a:lnTo>
                    <a:pt x="27" y="198"/>
                  </a:lnTo>
                  <a:lnTo>
                    <a:pt x="23" y="192"/>
                  </a:lnTo>
                  <a:lnTo>
                    <a:pt x="19" y="185"/>
                  </a:lnTo>
                  <a:lnTo>
                    <a:pt x="17" y="178"/>
                  </a:lnTo>
                  <a:lnTo>
                    <a:pt x="13" y="171"/>
                  </a:lnTo>
                  <a:lnTo>
                    <a:pt x="10" y="165"/>
                  </a:lnTo>
                  <a:lnTo>
                    <a:pt x="9" y="159"/>
                  </a:lnTo>
                  <a:lnTo>
                    <a:pt x="6" y="151"/>
                  </a:lnTo>
                  <a:lnTo>
                    <a:pt x="4" y="144"/>
                  </a:lnTo>
                  <a:lnTo>
                    <a:pt x="3" y="137"/>
                  </a:lnTo>
                  <a:lnTo>
                    <a:pt x="3" y="129"/>
                  </a:lnTo>
                  <a:lnTo>
                    <a:pt x="2" y="123"/>
                  </a:lnTo>
                  <a:lnTo>
                    <a:pt x="1" y="115"/>
                  </a:lnTo>
                  <a:lnTo>
                    <a:pt x="1" y="108"/>
                  </a:lnTo>
                  <a:lnTo>
                    <a:pt x="1" y="100"/>
                  </a:lnTo>
                  <a:lnTo>
                    <a:pt x="2" y="93"/>
                  </a:lnTo>
                  <a:lnTo>
                    <a:pt x="3" y="87"/>
                  </a:lnTo>
                  <a:lnTo>
                    <a:pt x="3" y="79"/>
                  </a:lnTo>
                  <a:lnTo>
                    <a:pt x="4" y="72"/>
                  </a:lnTo>
                  <a:lnTo>
                    <a:pt x="6" y="65"/>
                  </a:lnTo>
                  <a:lnTo>
                    <a:pt x="9" y="57"/>
                  </a:lnTo>
                  <a:lnTo>
                    <a:pt x="10" y="51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19" y="31"/>
                  </a:lnTo>
                  <a:lnTo>
                    <a:pt x="23" y="24"/>
                  </a:lnTo>
                  <a:lnTo>
                    <a:pt x="27" y="18"/>
                  </a:lnTo>
                  <a:lnTo>
                    <a:pt x="31" y="13"/>
                  </a:lnTo>
                  <a:lnTo>
                    <a:pt x="36" y="7"/>
                  </a:lnTo>
                  <a:lnTo>
                    <a:pt x="40" y="1"/>
                  </a:lnTo>
                  <a:lnTo>
                    <a:pt x="4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57" name="Freeform 37">
              <a:extLst>
                <a:ext uri="{FF2B5EF4-FFF2-40B4-BE49-F238E27FC236}">
                  <a16:creationId xmlns:a16="http://schemas.microsoft.com/office/drawing/2014/main" id="{435910B8-AD87-756E-FB11-DB84D5205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" y="1793"/>
              <a:ext cx="291" cy="291"/>
            </a:xfrm>
            <a:custGeom>
              <a:avLst/>
              <a:gdLst>
                <a:gd name="T0" fmla="*/ 36 w 291"/>
                <a:gd name="T1" fmla="*/ 274 h 291"/>
                <a:gd name="T2" fmla="*/ 16 w 291"/>
                <a:gd name="T3" fmla="*/ 254 h 291"/>
                <a:gd name="T4" fmla="*/ 36 w 291"/>
                <a:gd name="T5" fmla="*/ 274 h 291"/>
                <a:gd name="T6" fmla="*/ 22 w 291"/>
                <a:gd name="T7" fmla="*/ 289 h 291"/>
                <a:gd name="T8" fmla="*/ 0 w 291"/>
                <a:gd name="T9" fmla="*/ 267 h 291"/>
                <a:gd name="T10" fmla="*/ 25 w 291"/>
                <a:gd name="T11" fmla="*/ 242 h 291"/>
                <a:gd name="T12" fmla="*/ 47 w 291"/>
                <a:gd name="T13" fmla="*/ 264 h 291"/>
                <a:gd name="T14" fmla="*/ 22 w 291"/>
                <a:gd name="T15" fmla="*/ 289 h 291"/>
                <a:gd name="T16" fmla="*/ 274 w 291"/>
                <a:gd name="T17" fmla="*/ 255 h 291"/>
                <a:gd name="T18" fmla="*/ 254 w 291"/>
                <a:gd name="T19" fmla="*/ 275 h 291"/>
                <a:gd name="T20" fmla="*/ 274 w 291"/>
                <a:gd name="T21" fmla="*/ 255 h 291"/>
                <a:gd name="T22" fmla="*/ 289 w 291"/>
                <a:gd name="T23" fmla="*/ 268 h 291"/>
                <a:gd name="T24" fmla="*/ 267 w 291"/>
                <a:gd name="T25" fmla="*/ 290 h 291"/>
                <a:gd name="T26" fmla="*/ 242 w 291"/>
                <a:gd name="T27" fmla="*/ 265 h 291"/>
                <a:gd name="T28" fmla="*/ 264 w 291"/>
                <a:gd name="T29" fmla="*/ 243 h 291"/>
                <a:gd name="T30" fmla="*/ 289 w 291"/>
                <a:gd name="T31" fmla="*/ 268 h 291"/>
                <a:gd name="T32" fmla="*/ 255 w 291"/>
                <a:gd name="T33" fmla="*/ 16 h 291"/>
                <a:gd name="T34" fmla="*/ 275 w 291"/>
                <a:gd name="T35" fmla="*/ 36 h 291"/>
                <a:gd name="T36" fmla="*/ 255 w 291"/>
                <a:gd name="T37" fmla="*/ 16 h 291"/>
                <a:gd name="T38" fmla="*/ 268 w 291"/>
                <a:gd name="T39" fmla="*/ 1 h 291"/>
                <a:gd name="T40" fmla="*/ 290 w 291"/>
                <a:gd name="T41" fmla="*/ 23 h 291"/>
                <a:gd name="T42" fmla="*/ 265 w 291"/>
                <a:gd name="T43" fmla="*/ 48 h 291"/>
                <a:gd name="T44" fmla="*/ 243 w 291"/>
                <a:gd name="T45" fmla="*/ 26 h 291"/>
                <a:gd name="T46" fmla="*/ 268 w 291"/>
                <a:gd name="T47" fmla="*/ 1 h 291"/>
                <a:gd name="T48" fmla="*/ 17 w 291"/>
                <a:gd name="T49" fmla="*/ 35 h 291"/>
                <a:gd name="T50" fmla="*/ 36 w 291"/>
                <a:gd name="T51" fmla="*/ 16 h 291"/>
                <a:gd name="T52" fmla="*/ 17 w 291"/>
                <a:gd name="T53" fmla="*/ 35 h 291"/>
                <a:gd name="T54" fmla="*/ 1 w 291"/>
                <a:gd name="T55" fmla="*/ 22 h 291"/>
                <a:gd name="T56" fmla="*/ 23 w 291"/>
                <a:gd name="T57" fmla="*/ 0 h 291"/>
                <a:gd name="T58" fmla="*/ 48 w 291"/>
                <a:gd name="T59" fmla="*/ 25 h 291"/>
                <a:gd name="T60" fmla="*/ 26 w 291"/>
                <a:gd name="T61" fmla="*/ 47 h 291"/>
                <a:gd name="T62" fmla="*/ 1 w 291"/>
                <a:gd name="T63" fmla="*/ 22 h 291"/>
                <a:gd name="T64" fmla="*/ 36 w 291"/>
                <a:gd name="T65" fmla="*/ 274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91">
                  <a:moveTo>
                    <a:pt x="36" y="274"/>
                  </a:moveTo>
                  <a:lnTo>
                    <a:pt x="16" y="254"/>
                  </a:lnTo>
                  <a:lnTo>
                    <a:pt x="36" y="274"/>
                  </a:lnTo>
                  <a:lnTo>
                    <a:pt x="22" y="289"/>
                  </a:lnTo>
                  <a:lnTo>
                    <a:pt x="0" y="267"/>
                  </a:lnTo>
                  <a:lnTo>
                    <a:pt x="25" y="242"/>
                  </a:lnTo>
                  <a:lnTo>
                    <a:pt x="47" y="264"/>
                  </a:lnTo>
                  <a:lnTo>
                    <a:pt x="22" y="289"/>
                  </a:lnTo>
                  <a:lnTo>
                    <a:pt x="274" y="255"/>
                  </a:lnTo>
                  <a:lnTo>
                    <a:pt x="254" y="275"/>
                  </a:lnTo>
                  <a:lnTo>
                    <a:pt x="274" y="255"/>
                  </a:lnTo>
                  <a:lnTo>
                    <a:pt x="289" y="268"/>
                  </a:lnTo>
                  <a:lnTo>
                    <a:pt x="267" y="290"/>
                  </a:lnTo>
                  <a:lnTo>
                    <a:pt x="242" y="265"/>
                  </a:lnTo>
                  <a:lnTo>
                    <a:pt x="264" y="243"/>
                  </a:lnTo>
                  <a:lnTo>
                    <a:pt x="289" y="268"/>
                  </a:lnTo>
                  <a:lnTo>
                    <a:pt x="255" y="16"/>
                  </a:lnTo>
                  <a:lnTo>
                    <a:pt x="275" y="36"/>
                  </a:lnTo>
                  <a:lnTo>
                    <a:pt x="255" y="16"/>
                  </a:lnTo>
                  <a:lnTo>
                    <a:pt x="268" y="1"/>
                  </a:lnTo>
                  <a:lnTo>
                    <a:pt x="290" y="23"/>
                  </a:lnTo>
                  <a:lnTo>
                    <a:pt x="265" y="48"/>
                  </a:lnTo>
                  <a:lnTo>
                    <a:pt x="243" y="26"/>
                  </a:lnTo>
                  <a:lnTo>
                    <a:pt x="268" y="1"/>
                  </a:lnTo>
                  <a:lnTo>
                    <a:pt x="17" y="35"/>
                  </a:lnTo>
                  <a:lnTo>
                    <a:pt x="36" y="16"/>
                  </a:lnTo>
                  <a:lnTo>
                    <a:pt x="17" y="35"/>
                  </a:lnTo>
                  <a:lnTo>
                    <a:pt x="1" y="22"/>
                  </a:lnTo>
                  <a:lnTo>
                    <a:pt x="23" y="0"/>
                  </a:lnTo>
                  <a:lnTo>
                    <a:pt x="48" y="25"/>
                  </a:lnTo>
                  <a:lnTo>
                    <a:pt x="26" y="47"/>
                  </a:lnTo>
                  <a:lnTo>
                    <a:pt x="1" y="22"/>
                  </a:lnTo>
                  <a:lnTo>
                    <a:pt x="36" y="2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58" name="Freeform 38">
              <a:extLst>
                <a:ext uri="{FF2B5EF4-FFF2-40B4-BE49-F238E27FC236}">
                  <a16:creationId xmlns:a16="http://schemas.microsoft.com/office/drawing/2014/main" id="{4D5B553C-8456-344F-6AD1-3B98F95C6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6" y="2068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8 w 17"/>
                <a:gd name="T3" fmla="*/ 0 h 17"/>
                <a:gd name="T4" fmla="*/ 0 w 17"/>
                <a:gd name="T5" fmla="*/ 8 h 17"/>
                <a:gd name="T6" fmla="*/ 8 w 17"/>
                <a:gd name="T7" fmla="*/ 16 h 17"/>
                <a:gd name="T8" fmla="*/ 16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1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59" name="Freeform 39">
              <a:extLst>
                <a:ext uri="{FF2B5EF4-FFF2-40B4-BE49-F238E27FC236}">
                  <a16:creationId xmlns:a16="http://schemas.microsoft.com/office/drawing/2014/main" id="{71BE3993-E42A-5FAA-F4F7-5FB299251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" y="2051"/>
              <a:ext cx="17" cy="18"/>
            </a:xfrm>
            <a:custGeom>
              <a:avLst/>
              <a:gdLst>
                <a:gd name="T0" fmla="*/ 1 w 17"/>
                <a:gd name="T1" fmla="*/ 1 h 18"/>
                <a:gd name="T2" fmla="*/ 0 w 17"/>
                <a:gd name="T3" fmla="*/ 1 h 18"/>
                <a:gd name="T4" fmla="*/ 15 w 17"/>
                <a:gd name="T5" fmla="*/ 17 h 18"/>
                <a:gd name="T6" fmla="*/ 16 w 17"/>
                <a:gd name="T7" fmla="*/ 16 h 18"/>
                <a:gd name="T8" fmla="*/ 1 w 17"/>
                <a:gd name="T9" fmla="*/ 0 h 18"/>
                <a:gd name="T10" fmla="*/ 1 w 17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8">
                  <a:moveTo>
                    <a:pt x="1" y="1"/>
                  </a:moveTo>
                  <a:lnTo>
                    <a:pt x="0" y="1"/>
                  </a:lnTo>
                  <a:lnTo>
                    <a:pt x="15" y="17"/>
                  </a:lnTo>
                  <a:lnTo>
                    <a:pt x="16" y="16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60" name="Freeform 40">
              <a:extLst>
                <a:ext uri="{FF2B5EF4-FFF2-40B4-BE49-F238E27FC236}">
                  <a16:creationId xmlns:a16="http://schemas.microsoft.com/office/drawing/2014/main" id="{CBEB1A65-A79B-ACA8-A4BA-4266E4C2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" y="2047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8 w 17"/>
                <a:gd name="T3" fmla="*/ 16 h 17"/>
                <a:gd name="T4" fmla="*/ 16 w 17"/>
                <a:gd name="T5" fmla="*/ 16 h 17"/>
                <a:gd name="T6" fmla="*/ 16 w 17"/>
                <a:gd name="T7" fmla="*/ 8 h 17"/>
                <a:gd name="T8" fmla="*/ 16 w 17"/>
                <a:gd name="T9" fmla="*/ 0 h 17"/>
                <a:gd name="T10" fmla="*/ 0 w 17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8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61" name="Freeform 41">
              <a:extLst>
                <a:ext uri="{FF2B5EF4-FFF2-40B4-BE49-F238E27FC236}">
                  <a16:creationId xmlns:a16="http://schemas.microsoft.com/office/drawing/2014/main" id="{EF0E8157-370E-7CBE-C2E5-28595D3F4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" y="2065"/>
              <a:ext cx="19" cy="19"/>
            </a:xfrm>
            <a:custGeom>
              <a:avLst/>
              <a:gdLst>
                <a:gd name="T0" fmla="*/ 1 w 19"/>
                <a:gd name="T1" fmla="*/ 1 h 19"/>
                <a:gd name="T2" fmla="*/ 1 w 19"/>
                <a:gd name="T3" fmla="*/ 2 h 19"/>
                <a:gd name="T4" fmla="*/ 17 w 19"/>
                <a:gd name="T5" fmla="*/ 18 h 19"/>
                <a:gd name="T6" fmla="*/ 18 w 19"/>
                <a:gd name="T7" fmla="*/ 17 h 19"/>
                <a:gd name="T8" fmla="*/ 2 w 19"/>
                <a:gd name="T9" fmla="*/ 1 h 19"/>
                <a:gd name="T10" fmla="*/ 2 w 19"/>
                <a:gd name="T11" fmla="*/ 2 h 19"/>
                <a:gd name="T12" fmla="*/ 2 w 19"/>
                <a:gd name="T13" fmla="*/ 1 h 19"/>
                <a:gd name="T14" fmla="*/ 1 w 19"/>
                <a:gd name="T15" fmla="*/ 0 h 19"/>
                <a:gd name="T16" fmla="*/ 1 w 19"/>
                <a:gd name="T17" fmla="*/ 1 h 19"/>
                <a:gd name="T18" fmla="*/ 0 w 19"/>
                <a:gd name="T19" fmla="*/ 1 h 19"/>
                <a:gd name="T20" fmla="*/ 1 w 19"/>
                <a:gd name="T21" fmla="*/ 2 h 19"/>
                <a:gd name="T22" fmla="*/ 1 w 19"/>
                <a:gd name="T23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9">
                  <a:moveTo>
                    <a:pt x="1" y="1"/>
                  </a:moveTo>
                  <a:lnTo>
                    <a:pt x="1" y="2"/>
                  </a:lnTo>
                  <a:lnTo>
                    <a:pt x="17" y="18"/>
                  </a:lnTo>
                  <a:lnTo>
                    <a:pt x="18" y="17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62" name="Freeform 42">
              <a:extLst>
                <a:ext uri="{FF2B5EF4-FFF2-40B4-BE49-F238E27FC236}">
                  <a16:creationId xmlns:a16="http://schemas.microsoft.com/office/drawing/2014/main" id="{FD1749BD-0342-7435-B85A-EF600E28F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" y="2039"/>
              <a:ext cx="23" cy="23"/>
            </a:xfrm>
            <a:custGeom>
              <a:avLst/>
              <a:gdLst>
                <a:gd name="T0" fmla="*/ 21 w 23"/>
                <a:gd name="T1" fmla="*/ 1 h 23"/>
                <a:gd name="T2" fmla="*/ 20 w 23"/>
                <a:gd name="T3" fmla="*/ 1 h 23"/>
                <a:gd name="T4" fmla="*/ 0 w 23"/>
                <a:gd name="T5" fmla="*/ 21 h 23"/>
                <a:gd name="T6" fmla="*/ 1 w 23"/>
                <a:gd name="T7" fmla="*/ 22 h 23"/>
                <a:gd name="T8" fmla="*/ 21 w 23"/>
                <a:gd name="T9" fmla="*/ 2 h 23"/>
                <a:gd name="T10" fmla="*/ 20 w 23"/>
                <a:gd name="T11" fmla="*/ 2 h 23"/>
                <a:gd name="T12" fmla="*/ 21 w 23"/>
                <a:gd name="T13" fmla="*/ 2 h 23"/>
                <a:gd name="T14" fmla="*/ 22 w 23"/>
                <a:gd name="T15" fmla="*/ 1 h 23"/>
                <a:gd name="T16" fmla="*/ 21 w 23"/>
                <a:gd name="T17" fmla="*/ 1 h 23"/>
                <a:gd name="T18" fmla="*/ 20 w 23"/>
                <a:gd name="T19" fmla="*/ 0 h 23"/>
                <a:gd name="T20" fmla="*/ 20 w 23"/>
                <a:gd name="T21" fmla="*/ 1 h 23"/>
                <a:gd name="T22" fmla="*/ 21 w 23"/>
                <a:gd name="T2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3">
                  <a:moveTo>
                    <a:pt x="21" y="1"/>
                  </a:moveTo>
                  <a:lnTo>
                    <a:pt x="20" y="1"/>
                  </a:lnTo>
                  <a:lnTo>
                    <a:pt x="0" y="21"/>
                  </a:lnTo>
                  <a:lnTo>
                    <a:pt x="1" y="22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0" y="0"/>
                  </a:lnTo>
                  <a:lnTo>
                    <a:pt x="20" y="1"/>
                  </a:lnTo>
                  <a:lnTo>
                    <a:pt x="2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63" name="Freeform 43">
              <a:extLst>
                <a:ext uri="{FF2B5EF4-FFF2-40B4-BE49-F238E27FC236}">
                  <a16:creationId xmlns:a16="http://schemas.microsoft.com/office/drawing/2014/main" id="{32EE6456-71E1-DEFA-5BB0-05ED7FC32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" y="2040"/>
              <a:ext cx="18" cy="18"/>
            </a:xfrm>
            <a:custGeom>
              <a:avLst/>
              <a:gdLst>
                <a:gd name="T0" fmla="*/ 17 w 18"/>
                <a:gd name="T1" fmla="*/ 17 h 18"/>
                <a:gd name="T2" fmla="*/ 17 w 18"/>
                <a:gd name="T3" fmla="*/ 16 h 18"/>
                <a:gd name="T4" fmla="*/ 1 w 18"/>
                <a:gd name="T5" fmla="*/ 0 h 18"/>
                <a:gd name="T6" fmla="*/ 0 w 18"/>
                <a:gd name="T7" fmla="*/ 1 h 18"/>
                <a:gd name="T8" fmla="*/ 16 w 18"/>
                <a:gd name="T9" fmla="*/ 17 h 18"/>
                <a:gd name="T10" fmla="*/ 16 w 18"/>
                <a:gd name="T11" fmla="*/ 16 h 18"/>
                <a:gd name="T12" fmla="*/ 16 w 18"/>
                <a:gd name="T13" fmla="*/ 17 h 18"/>
                <a:gd name="T14" fmla="*/ 17 w 18"/>
                <a:gd name="T15" fmla="*/ 17 h 18"/>
                <a:gd name="T16" fmla="*/ 17 w 18"/>
                <a:gd name="T17" fmla="*/ 16 h 18"/>
                <a:gd name="T18" fmla="*/ 17 w 18"/>
                <a:gd name="T1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7" y="17"/>
                  </a:moveTo>
                  <a:lnTo>
                    <a:pt x="17" y="16"/>
                  </a:lnTo>
                  <a:lnTo>
                    <a:pt x="1" y="0"/>
                  </a:lnTo>
                  <a:lnTo>
                    <a:pt x="0" y="1"/>
                  </a:lnTo>
                  <a:lnTo>
                    <a:pt x="16" y="17"/>
                  </a:lnTo>
                  <a:lnTo>
                    <a:pt x="16" y="16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7" y="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64" name="Freeform 44">
              <a:extLst>
                <a:ext uri="{FF2B5EF4-FFF2-40B4-BE49-F238E27FC236}">
                  <a16:creationId xmlns:a16="http://schemas.microsoft.com/office/drawing/2014/main" id="{2496A62D-7BB0-558B-2ACC-95DA793A1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5" y="2062"/>
              <a:ext cx="23" cy="22"/>
            </a:xfrm>
            <a:custGeom>
              <a:avLst/>
              <a:gdLst>
                <a:gd name="T0" fmla="*/ 0 w 23"/>
                <a:gd name="T1" fmla="*/ 21 h 22"/>
                <a:gd name="T2" fmla="*/ 2 w 23"/>
                <a:gd name="T3" fmla="*/ 21 h 22"/>
                <a:gd name="T4" fmla="*/ 22 w 23"/>
                <a:gd name="T5" fmla="*/ 1 h 22"/>
                <a:gd name="T6" fmla="*/ 21 w 23"/>
                <a:gd name="T7" fmla="*/ 0 h 22"/>
                <a:gd name="T8" fmla="*/ 0 w 23"/>
                <a:gd name="T9" fmla="*/ 20 h 22"/>
                <a:gd name="T10" fmla="*/ 2 w 23"/>
                <a:gd name="T11" fmla="*/ 20 h 22"/>
                <a:gd name="T12" fmla="*/ 0 w 23"/>
                <a:gd name="T13" fmla="*/ 20 h 22"/>
                <a:gd name="T14" fmla="*/ 0 w 23"/>
                <a:gd name="T15" fmla="*/ 21 h 22"/>
                <a:gd name="T16" fmla="*/ 1 w 23"/>
                <a:gd name="T17" fmla="*/ 21 h 22"/>
                <a:gd name="T18" fmla="*/ 2 w 23"/>
                <a:gd name="T19" fmla="*/ 21 h 22"/>
                <a:gd name="T20" fmla="*/ 0 w 23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1"/>
                  </a:moveTo>
                  <a:lnTo>
                    <a:pt x="2" y="21"/>
                  </a:lnTo>
                  <a:lnTo>
                    <a:pt x="22" y="1"/>
                  </a:lnTo>
                  <a:lnTo>
                    <a:pt x="21" y="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2" y="21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65" name="Freeform 45">
              <a:extLst>
                <a:ext uri="{FF2B5EF4-FFF2-40B4-BE49-F238E27FC236}">
                  <a16:creationId xmlns:a16="http://schemas.microsoft.com/office/drawing/2014/main" id="{05B9D5ED-F100-A2C0-F622-AD30DBF7B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" y="2047"/>
              <a:ext cx="17" cy="17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0 h 17"/>
                <a:gd name="T4" fmla="*/ 8 w 17"/>
                <a:gd name="T5" fmla="*/ 16 h 17"/>
                <a:gd name="T6" fmla="*/ 16 w 17"/>
                <a:gd name="T7" fmla="*/ 16 h 17"/>
                <a:gd name="T8" fmla="*/ 8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66" name="Freeform 46">
              <a:extLst>
                <a:ext uri="{FF2B5EF4-FFF2-40B4-BE49-F238E27FC236}">
                  <a16:creationId xmlns:a16="http://schemas.microsoft.com/office/drawing/2014/main" id="{B7B19016-0978-14CF-B739-88BE15405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" y="2052"/>
              <a:ext cx="17" cy="17"/>
            </a:xfrm>
            <a:custGeom>
              <a:avLst/>
              <a:gdLst>
                <a:gd name="T0" fmla="*/ 1 w 17"/>
                <a:gd name="T1" fmla="*/ 16 h 17"/>
                <a:gd name="T2" fmla="*/ 1 w 17"/>
                <a:gd name="T3" fmla="*/ 16 h 17"/>
                <a:gd name="T4" fmla="*/ 16 w 17"/>
                <a:gd name="T5" fmla="*/ 1 h 17"/>
                <a:gd name="T6" fmla="*/ 15 w 17"/>
                <a:gd name="T7" fmla="*/ 0 h 17"/>
                <a:gd name="T8" fmla="*/ 0 w 17"/>
                <a:gd name="T9" fmla="*/ 15 h 17"/>
                <a:gd name="T10" fmla="*/ 1 w 17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" y="16"/>
                  </a:moveTo>
                  <a:lnTo>
                    <a:pt x="1" y="16"/>
                  </a:lnTo>
                  <a:lnTo>
                    <a:pt x="16" y="1"/>
                  </a:lnTo>
                  <a:lnTo>
                    <a:pt x="15" y="0"/>
                  </a:lnTo>
                  <a:lnTo>
                    <a:pt x="0" y="15"/>
                  </a:lnTo>
                  <a:lnTo>
                    <a:pt x="1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67" name="Freeform 47">
              <a:extLst>
                <a:ext uri="{FF2B5EF4-FFF2-40B4-BE49-F238E27FC236}">
                  <a16:creationId xmlns:a16="http://schemas.microsoft.com/office/drawing/2014/main" id="{F6832B66-16D0-1830-DE4C-DF4F9878F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2069"/>
              <a:ext cx="17" cy="17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8 h 17"/>
                <a:gd name="T4" fmla="*/ 8 w 17"/>
                <a:gd name="T5" fmla="*/ 0 h 17"/>
                <a:gd name="T6" fmla="*/ 0 w 17"/>
                <a:gd name="T7" fmla="*/ 8 h 17"/>
                <a:gd name="T8" fmla="*/ 16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16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68" name="Freeform 48">
              <a:extLst>
                <a:ext uri="{FF2B5EF4-FFF2-40B4-BE49-F238E27FC236}">
                  <a16:creationId xmlns:a16="http://schemas.microsoft.com/office/drawing/2014/main" id="{A6223718-F02A-8480-8421-102CAC4EB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6" y="2067"/>
              <a:ext cx="19" cy="18"/>
            </a:xfrm>
            <a:custGeom>
              <a:avLst/>
              <a:gdLst>
                <a:gd name="T0" fmla="*/ 1 w 19"/>
                <a:gd name="T1" fmla="*/ 17 h 18"/>
                <a:gd name="T2" fmla="*/ 2 w 19"/>
                <a:gd name="T3" fmla="*/ 17 h 18"/>
                <a:gd name="T4" fmla="*/ 18 w 19"/>
                <a:gd name="T5" fmla="*/ 1 h 18"/>
                <a:gd name="T6" fmla="*/ 17 w 19"/>
                <a:gd name="T7" fmla="*/ 0 h 18"/>
                <a:gd name="T8" fmla="*/ 1 w 19"/>
                <a:gd name="T9" fmla="*/ 16 h 18"/>
                <a:gd name="T10" fmla="*/ 2 w 19"/>
                <a:gd name="T11" fmla="*/ 16 h 18"/>
                <a:gd name="T12" fmla="*/ 1 w 19"/>
                <a:gd name="T13" fmla="*/ 16 h 18"/>
                <a:gd name="T14" fmla="*/ 0 w 19"/>
                <a:gd name="T15" fmla="*/ 16 h 18"/>
                <a:gd name="T16" fmla="*/ 1 w 19"/>
                <a:gd name="T17" fmla="*/ 17 h 18"/>
                <a:gd name="T18" fmla="*/ 2 w 19"/>
                <a:gd name="T19" fmla="*/ 17 h 18"/>
                <a:gd name="T20" fmla="*/ 1 w 19"/>
                <a:gd name="T2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8">
                  <a:moveTo>
                    <a:pt x="1" y="17"/>
                  </a:moveTo>
                  <a:lnTo>
                    <a:pt x="2" y="17"/>
                  </a:lnTo>
                  <a:lnTo>
                    <a:pt x="18" y="1"/>
                  </a:lnTo>
                  <a:lnTo>
                    <a:pt x="17" y="0"/>
                  </a:lnTo>
                  <a:lnTo>
                    <a:pt x="1" y="16"/>
                  </a:lnTo>
                  <a:lnTo>
                    <a:pt x="2" y="16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1" y="17"/>
                  </a:lnTo>
                  <a:lnTo>
                    <a:pt x="2" y="17"/>
                  </a:lnTo>
                  <a:lnTo>
                    <a:pt x="1" y="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69" name="Freeform 49">
              <a:extLst>
                <a:ext uri="{FF2B5EF4-FFF2-40B4-BE49-F238E27FC236}">
                  <a16:creationId xmlns:a16="http://schemas.microsoft.com/office/drawing/2014/main" id="{4E21770D-C375-6EBB-CCC8-A934A97AE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" y="2062"/>
              <a:ext cx="23" cy="23"/>
            </a:xfrm>
            <a:custGeom>
              <a:avLst/>
              <a:gdLst>
                <a:gd name="T0" fmla="*/ 1 w 23"/>
                <a:gd name="T1" fmla="*/ 0 h 23"/>
                <a:gd name="T2" fmla="*/ 1 w 23"/>
                <a:gd name="T3" fmla="*/ 2 h 23"/>
                <a:gd name="T4" fmla="*/ 21 w 23"/>
                <a:gd name="T5" fmla="*/ 22 h 23"/>
                <a:gd name="T6" fmla="*/ 22 w 23"/>
                <a:gd name="T7" fmla="*/ 20 h 23"/>
                <a:gd name="T8" fmla="*/ 2 w 23"/>
                <a:gd name="T9" fmla="*/ 0 h 23"/>
                <a:gd name="T10" fmla="*/ 2 w 23"/>
                <a:gd name="T11" fmla="*/ 2 h 23"/>
                <a:gd name="T12" fmla="*/ 2 w 23"/>
                <a:gd name="T13" fmla="*/ 0 h 23"/>
                <a:gd name="T14" fmla="*/ 1 w 23"/>
                <a:gd name="T15" fmla="*/ 0 h 23"/>
                <a:gd name="T16" fmla="*/ 0 w 23"/>
                <a:gd name="T17" fmla="*/ 1 h 23"/>
                <a:gd name="T18" fmla="*/ 1 w 23"/>
                <a:gd name="T19" fmla="*/ 2 h 23"/>
                <a:gd name="T20" fmla="*/ 1 w 23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1" y="0"/>
                  </a:moveTo>
                  <a:lnTo>
                    <a:pt x="1" y="2"/>
                  </a:lnTo>
                  <a:lnTo>
                    <a:pt x="21" y="22"/>
                  </a:lnTo>
                  <a:lnTo>
                    <a:pt x="22" y="2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70" name="Freeform 50">
              <a:extLst>
                <a:ext uri="{FF2B5EF4-FFF2-40B4-BE49-F238E27FC236}">
                  <a16:creationId xmlns:a16="http://schemas.microsoft.com/office/drawing/2014/main" id="{ADC5BA85-26B1-B2F0-7F12-880E7E05C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" y="2040"/>
              <a:ext cx="18" cy="19"/>
            </a:xfrm>
            <a:custGeom>
              <a:avLst/>
              <a:gdLst>
                <a:gd name="T0" fmla="*/ 17 w 18"/>
                <a:gd name="T1" fmla="*/ 0 h 19"/>
                <a:gd name="T2" fmla="*/ 16 w 18"/>
                <a:gd name="T3" fmla="*/ 0 h 19"/>
                <a:gd name="T4" fmla="*/ 0 w 18"/>
                <a:gd name="T5" fmla="*/ 17 h 19"/>
                <a:gd name="T6" fmla="*/ 1 w 18"/>
                <a:gd name="T7" fmla="*/ 18 h 19"/>
                <a:gd name="T8" fmla="*/ 17 w 18"/>
                <a:gd name="T9" fmla="*/ 2 h 19"/>
                <a:gd name="T10" fmla="*/ 16 w 18"/>
                <a:gd name="T11" fmla="*/ 2 h 19"/>
                <a:gd name="T12" fmla="*/ 17 w 18"/>
                <a:gd name="T13" fmla="*/ 2 h 19"/>
                <a:gd name="T14" fmla="*/ 17 w 18"/>
                <a:gd name="T15" fmla="*/ 1 h 19"/>
                <a:gd name="T16" fmla="*/ 17 w 18"/>
                <a:gd name="T17" fmla="*/ 0 h 19"/>
                <a:gd name="T18" fmla="*/ 16 w 18"/>
                <a:gd name="T19" fmla="*/ 0 h 19"/>
                <a:gd name="T20" fmla="*/ 16 w 18"/>
                <a:gd name="T21" fmla="*/ 0 h 19"/>
                <a:gd name="T22" fmla="*/ 17 w 18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9">
                  <a:moveTo>
                    <a:pt x="17" y="0"/>
                  </a:moveTo>
                  <a:lnTo>
                    <a:pt x="16" y="0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17" y="2"/>
                  </a:lnTo>
                  <a:lnTo>
                    <a:pt x="16" y="2"/>
                  </a:lnTo>
                  <a:lnTo>
                    <a:pt x="17" y="2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71" name="Freeform 51">
              <a:extLst>
                <a:ext uri="{FF2B5EF4-FFF2-40B4-BE49-F238E27FC236}">
                  <a16:creationId xmlns:a16="http://schemas.microsoft.com/office/drawing/2014/main" id="{7371878A-506F-DEA2-FA3B-7882A8BA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040"/>
              <a:ext cx="23" cy="23"/>
            </a:xfrm>
            <a:custGeom>
              <a:avLst/>
              <a:gdLst>
                <a:gd name="T0" fmla="*/ 22 w 23"/>
                <a:gd name="T1" fmla="*/ 22 h 23"/>
                <a:gd name="T2" fmla="*/ 22 w 23"/>
                <a:gd name="T3" fmla="*/ 21 h 23"/>
                <a:gd name="T4" fmla="*/ 2 w 23"/>
                <a:gd name="T5" fmla="*/ 0 h 23"/>
                <a:gd name="T6" fmla="*/ 0 w 23"/>
                <a:gd name="T7" fmla="*/ 2 h 23"/>
                <a:gd name="T8" fmla="*/ 20 w 23"/>
                <a:gd name="T9" fmla="*/ 22 h 23"/>
                <a:gd name="T10" fmla="*/ 20 w 23"/>
                <a:gd name="T11" fmla="*/ 21 h 23"/>
                <a:gd name="T12" fmla="*/ 20 w 23"/>
                <a:gd name="T13" fmla="*/ 22 h 23"/>
                <a:gd name="T14" fmla="*/ 21 w 23"/>
                <a:gd name="T15" fmla="*/ 22 h 23"/>
                <a:gd name="T16" fmla="*/ 22 w 23"/>
                <a:gd name="T17" fmla="*/ 22 h 23"/>
                <a:gd name="T18" fmla="*/ 22 w 23"/>
                <a:gd name="T19" fmla="*/ 21 h 23"/>
                <a:gd name="T20" fmla="*/ 22 w 23"/>
                <a:gd name="T21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22" y="22"/>
                  </a:moveTo>
                  <a:lnTo>
                    <a:pt x="22" y="21"/>
                  </a:lnTo>
                  <a:lnTo>
                    <a:pt x="2" y="0"/>
                  </a:lnTo>
                  <a:lnTo>
                    <a:pt x="0" y="2"/>
                  </a:lnTo>
                  <a:lnTo>
                    <a:pt x="20" y="22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1" y="22"/>
                  </a:lnTo>
                  <a:lnTo>
                    <a:pt x="22" y="22"/>
                  </a:lnTo>
                  <a:lnTo>
                    <a:pt x="22" y="21"/>
                  </a:lnTo>
                  <a:lnTo>
                    <a:pt x="22" y="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72" name="Freeform 52">
              <a:extLst>
                <a:ext uri="{FF2B5EF4-FFF2-40B4-BE49-F238E27FC236}">
                  <a16:creationId xmlns:a16="http://schemas.microsoft.com/office/drawing/2014/main" id="{93638FD6-EF91-E024-1CE6-C1BF72812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804"/>
              <a:ext cx="17" cy="17"/>
            </a:xfrm>
            <a:custGeom>
              <a:avLst/>
              <a:gdLst>
                <a:gd name="T0" fmla="*/ 0 w 17"/>
                <a:gd name="T1" fmla="*/ 8 h 17"/>
                <a:gd name="T2" fmla="*/ 0 w 17"/>
                <a:gd name="T3" fmla="*/ 16 h 17"/>
                <a:gd name="T4" fmla="*/ 16 w 17"/>
                <a:gd name="T5" fmla="*/ 8 h 17"/>
                <a:gd name="T6" fmla="*/ 16 w 17"/>
                <a:gd name="T7" fmla="*/ 0 h 17"/>
                <a:gd name="T8" fmla="*/ 0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lnTo>
                    <a:pt x="0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73" name="Freeform 53">
              <a:extLst>
                <a:ext uri="{FF2B5EF4-FFF2-40B4-BE49-F238E27FC236}">
                  <a16:creationId xmlns:a16="http://schemas.microsoft.com/office/drawing/2014/main" id="{0F3FC6DB-33EE-488F-68FC-8455EE2F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3" y="1809"/>
              <a:ext cx="17" cy="17"/>
            </a:xfrm>
            <a:custGeom>
              <a:avLst/>
              <a:gdLst>
                <a:gd name="T0" fmla="*/ 16 w 17"/>
                <a:gd name="T1" fmla="*/ 15 h 17"/>
                <a:gd name="T2" fmla="*/ 16 w 17"/>
                <a:gd name="T3" fmla="*/ 15 h 17"/>
                <a:gd name="T4" fmla="*/ 1 w 17"/>
                <a:gd name="T5" fmla="*/ 0 h 17"/>
                <a:gd name="T6" fmla="*/ 0 w 17"/>
                <a:gd name="T7" fmla="*/ 1 h 17"/>
                <a:gd name="T8" fmla="*/ 15 w 17"/>
                <a:gd name="T9" fmla="*/ 16 h 17"/>
                <a:gd name="T10" fmla="*/ 16 w 17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6" y="15"/>
                  </a:moveTo>
                  <a:lnTo>
                    <a:pt x="16" y="15"/>
                  </a:lnTo>
                  <a:lnTo>
                    <a:pt x="1" y="0"/>
                  </a:lnTo>
                  <a:lnTo>
                    <a:pt x="0" y="1"/>
                  </a:lnTo>
                  <a:lnTo>
                    <a:pt x="15" y="16"/>
                  </a:lnTo>
                  <a:lnTo>
                    <a:pt x="16" y="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74" name="Freeform 54">
              <a:extLst>
                <a:ext uri="{FF2B5EF4-FFF2-40B4-BE49-F238E27FC236}">
                  <a16:creationId xmlns:a16="http://schemas.microsoft.com/office/drawing/2014/main" id="{3DCF6DF3-5AED-6CCF-52C5-D1E2459B2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" y="1825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8 w 17"/>
                <a:gd name="T3" fmla="*/ 0 h 17"/>
                <a:gd name="T4" fmla="*/ 0 w 17"/>
                <a:gd name="T5" fmla="*/ 16 h 17"/>
                <a:gd name="T6" fmla="*/ 8 w 17"/>
                <a:gd name="T7" fmla="*/ 16 h 17"/>
                <a:gd name="T8" fmla="*/ 16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8" y="0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75" name="Freeform 55">
              <a:extLst>
                <a:ext uri="{FF2B5EF4-FFF2-40B4-BE49-F238E27FC236}">
                  <a16:creationId xmlns:a16="http://schemas.microsoft.com/office/drawing/2014/main" id="{18B83957-C82C-1A6D-59F7-7DCFB2298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" y="1793"/>
              <a:ext cx="19" cy="19"/>
            </a:xfrm>
            <a:custGeom>
              <a:avLst/>
              <a:gdLst>
                <a:gd name="T0" fmla="*/ 18 w 19"/>
                <a:gd name="T1" fmla="*/ 17 h 19"/>
                <a:gd name="T2" fmla="*/ 18 w 19"/>
                <a:gd name="T3" fmla="*/ 17 h 19"/>
                <a:gd name="T4" fmla="*/ 2 w 19"/>
                <a:gd name="T5" fmla="*/ 0 h 19"/>
                <a:gd name="T6" fmla="*/ 0 w 19"/>
                <a:gd name="T7" fmla="*/ 1 h 19"/>
                <a:gd name="T8" fmla="*/ 17 w 19"/>
                <a:gd name="T9" fmla="*/ 17 h 19"/>
                <a:gd name="T10" fmla="*/ 17 w 19"/>
                <a:gd name="T11" fmla="*/ 17 h 19"/>
                <a:gd name="T12" fmla="*/ 17 w 19"/>
                <a:gd name="T13" fmla="*/ 17 h 19"/>
                <a:gd name="T14" fmla="*/ 17 w 19"/>
                <a:gd name="T15" fmla="*/ 18 h 19"/>
                <a:gd name="T16" fmla="*/ 18 w 19"/>
                <a:gd name="T17" fmla="*/ 17 h 19"/>
                <a:gd name="T18" fmla="*/ 18 w 19"/>
                <a:gd name="T19" fmla="*/ 17 h 19"/>
                <a:gd name="T20" fmla="*/ 18 w 19"/>
                <a:gd name="T2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8" y="17"/>
                  </a:moveTo>
                  <a:lnTo>
                    <a:pt x="18" y="17"/>
                  </a:lnTo>
                  <a:lnTo>
                    <a:pt x="2" y="0"/>
                  </a:lnTo>
                  <a:lnTo>
                    <a:pt x="0" y="1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8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76" name="Freeform 56">
              <a:extLst>
                <a:ext uri="{FF2B5EF4-FFF2-40B4-BE49-F238E27FC236}">
                  <a16:creationId xmlns:a16="http://schemas.microsoft.com/office/drawing/2014/main" id="{B6CDDBAA-9A80-4BDE-E022-B13285FBD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3" y="1815"/>
              <a:ext cx="23" cy="23"/>
            </a:xfrm>
            <a:custGeom>
              <a:avLst/>
              <a:gdLst>
                <a:gd name="T0" fmla="*/ 0 w 23"/>
                <a:gd name="T1" fmla="*/ 21 h 23"/>
                <a:gd name="T2" fmla="*/ 2 w 23"/>
                <a:gd name="T3" fmla="*/ 21 h 23"/>
                <a:gd name="T4" fmla="*/ 22 w 23"/>
                <a:gd name="T5" fmla="*/ 1 h 23"/>
                <a:gd name="T6" fmla="*/ 20 w 23"/>
                <a:gd name="T7" fmla="*/ 0 h 23"/>
                <a:gd name="T8" fmla="*/ 0 w 23"/>
                <a:gd name="T9" fmla="*/ 20 h 23"/>
                <a:gd name="T10" fmla="*/ 2 w 23"/>
                <a:gd name="T11" fmla="*/ 20 h 23"/>
                <a:gd name="T12" fmla="*/ 0 w 23"/>
                <a:gd name="T13" fmla="*/ 20 h 23"/>
                <a:gd name="T14" fmla="*/ 0 w 23"/>
                <a:gd name="T15" fmla="*/ 21 h 23"/>
                <a:gd name="T16" fmla="*/ 1 w 23"/>
                <a:gd name="T17" fmla="*/ 22 h 23"/>
                <a:gd name="T18" fmla="*/ 2 w 23"/>
                <a:gd name="T19" fmla="*/ 21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lnTo>
                    <a:pt x="2" y="21"/>
                  </a:lnTo>
                  <a:lnTo>
                    <a:pt x="22" y="1"/>
                  </a:lnTo>
                  <a:lnTo>
                    <a:pt x="20" y="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1"/>
                  </a:lnTo>
                  <a:lnTo>
                    <a:pt x="1" y="22"/>
                  </a:lnTo>
                  <a:lnTo>
                    <a:pt x="2" y="21"/>
                  </a:lnTo>
                  <a:lnTo>
                    <a:pt x="0" y="2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77" name="Freeform 57">
              <a:extLst>
                <a:ext uri="{FF2B5EF4-FFF2-40B4-BE49-F238E27FC236}">
                  <a16:creationId xmlns:a16="http://schemas.microsoft.com/office/drawing/2014/main" id="{0D689970-3133-5025-D34E-004D15CFA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" y="1819"/>
              <a:ext cx="19" cy="18"/>
            </a:xfrm>
            <a:custGeom>
              <a:avLst/>
              <a:gdLst>
                <a:gd name="T0" fmla="*/ 0 w 19"/>
                <a:gd name="T1" fmla="*/ 0 h 18"/>
                <a:gd name="T2" fmla="*/ 0 w 19"/>
                <a:gd name="T3" fmla="*/ 1 h 18"/>
                <a:gd name="T4" fmla="*/ 17 w 19"/>
                <a:gd name="T5" fmla="*/ 17 h 18"/>
                <a:gd name="T6" fmla="*/ 18 w 19"/>
                <a:gd name="T7" fmla="*/ 16 h 18"/>
                <a:gd name="T8" fmla="*/ 2 w 19"/>
                <a:gd name="T9" fmla="*/ 0 h 18"/>
                <a:gd name="T10" fmla="*/ 2 w 19"/>
                <a:gd name="T11" fmla="*/ 1 h 18"/>
                <a:gd name="T12" fmla="*/ 2 w 19"/>
                <a:gd name="T13" fmla="*/ 0 h 18"/>
                <a:gd name="T14" fmla="*/ 1 w 19"/>
                <a:gd name="T15" fmla="*/ 0 h 18"/>
                <a:gd name="T16" fmla="*/ 0 w 19"/>
                <a:gd name="T17" fmla="*/ 0 h 18"/>
                <a:gd name="T18" fmla="*/ 0 w 19"/>
                <a:gd name="T19" fmla="*/ 1 h 18"/>
                <a:gd name="T20" fmla="*/ 0 w 19"/>
                <a:gd name="T21" fmla="*/ 1 h 18"/>
                <a:gd name="T22" fmla="*/ 0 w 19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8">
                  <a:moveTo>
                    <a:pt x="0" y="0"/>
                  </a:moveTo>
                  <a:lnTo>
                    <a:pt x="0" y="1"/>
                  </a:lnTo>
                  <a:lnTo>
                    <a:pt x="17" y="17"/>
                  </a:lnTo>
                  <a:lnTo>
                    <a:pt x="18" y="16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78" name="Freeform 58">
              <a:extLst>
                <a:ext uri="{FF2B5EF4-FFF2-40B4-BE49-F238E27FC236}">
                  <a16:creationId xmlns:a16="http://schemas.microsoft.com/office/drawing/2014/main" id="{3F6EEDD4-65DE-F08D-AF7D-DAD280D35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" y="1793"/>
              <a:ext cx="23" cy="23"/>
            </a:xfrm>
            <a:custGeom>
              <a:avLst/>
              <a:gdLst>
                <a:gd name="T0" fmla="*/ 22 w 23"/>
                <a:gd name="T1" fmla="*/ 0 h 23"/>
                <a:gd name="T2" fmla="*/ 20 w 23"/>
                <a:gd name="T3" fmla="*/ 0 h 23"/>
                <a:gd name="T4" fmla="*/ 0 w 23"/>
                <a:gd name="T5" fmla="*/ 20 h 23"/>
                <a:gd name="T6" fmla="*/ 2 w 23"/>
                <a:gd name="T7" fmla="*/ 22 h 23"/>
                <a:gd name="T8" fmla="*/ 22 w 23"/>
                <a:gd name="T9" fmla="*/ 1 h 23"/>
                <a:gd name="T10" fmla="*/ 20 w 23"/>
                <a:gd name="T11" fmla="*/ 1 h 23"/>
                <a:gd name="T12" fmla="*/ 22 w 23"/>
                <a:gd name="T13" fmla="*/ 1 h 23"/>
                <a:gd name="T14" fmla="*/ 22 w 23"/>
                <a:gd name="T15" fmla="*/ 0 h 23"/>
                <a:gd name="T16" fmla="*/ 21 w 23"/>
                <a:gd name="T17" fmla="*/ 0 h 23"/>
                <a:gd name="T18" fmla="*/ 20 w 23"/>
                <a:gd name="T19" fmla="*/ 0 h 23"/>
                <a:gd name="T20" fmla="*/ 22 w 23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22" y="0"/>
                  </a:moveTo>
                  <a:lnTo>
                    <a:pt x="20" y="0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2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2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79" name="Freeform 59">
              <a:extLst>
                <a:ext uri="{FF2B5EF4-FFF2-40B4-BE49-F238E27FC236}">
                  <a16:creationId xmlns:a16="http://schemas.microsoft.com/office/drawing/2014/main" id="{B5664E55-1FB4-D13C-B42F-7055F5F35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" y="1824"/>
              <a:ext cx="17" cy="17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  <a:gd name="T8" fmla="*/ 16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16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80" name="Freeform 60">
              <a:extLst>
                <a:ext uri="{FF2B5EF4-FFF2-40B4-BE49-F238E27FC236}">
                  <a16:creationId xmlns:a16="http://schemas.microsoft.com/office/drawing/2014/main" id="{193E34CA-805C-91CE-577F-BCA13C4A5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0" y="1808"/>
              <a:ext cx="17" cy="17"/>
            </a:xfrm>
            <a:custGeom>
              <a:avLst/>
              <a:gdLst>
                <a:gd name="T0" fmla="*/ 15 w 17"/>
                <a:gd name="T1" fmla="*/ 1 h 17"/>
                <a:gd name="T2" fmla="*/ 15 w 17"/>
                <a:gd name="T3" fmla="*/ 0 h 17"/>
                <a:gd name="T4" fmla="*/ 0 w 17"/>
                <a:gd name="T5" fmla="*/ 15 h 17"/>
                <a:gd name="T6" fmla="*/ 1 w 17"/>
                <a:gd name="T7" fmla="*/ 16 h 17"/>
                <a:gd name="T8" fmla="*/ 16 w 17"/>
                <a:gd name="T9" fmla="*/ 1 h 17"/>
                <a:gd name="T10" fmla="*/ 15 w 17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5" y="1"/>
                  </a:moveTo>
                  <a:lnTo>
                    <a:pt x="15" y="0"/>
                  </a:lnTo>
                  <a:lnTo>
                    <a:pt x="0" y="15"/>
                  </a:lnTo>
                  <a:lnTo>
                    <a:pt x="1" y="16"/>
                  </a:lnTo>
                  <a:lnTo>
                    <a:pt x="16" y="1"/>
                  </a:lnTo>
                  <a:lnTo>
                    <a:pt x="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81" name="Freeform 61">
              <a:extLst>
                <a:ext uri="{FF2B5EF4-FFF2-40B4-BE49-F238E27FC236}">
                  <a16:creationId xmlns:a16="http://schemas.microsoft.com/office/drawing/2014/main" id="{ABDA9851-50DE-C603-F0DB-A93AE17AE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" y="1803"/>
              <a:ext cx="17" cy="17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0 h 17"/>
                <a:gd name="T4" fmla="*/ 8 w 17"/>
                <a:gd name="T5" fmla="*/ 16 h 17"/>
                <a:gd name="T6" fmla="*/ 16 w 17"/>
                <a:gd name="T7" fmla="*/ 16 h 17"/>
                <a:gd name="T8" fmla="*/ 8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82" name="Freeform 62">
              <a:extLst>
                <a:ext uri="{FF2B5EF4-FFF2-40B4-BE49-F238E27FC236}">
                  <a16:creationId xmlns:a16="http://schemas.microsoft.com/office/drawing/2014/main" id="{DDD76162-2289-ADB6-EAA7-FDF763C40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" y="1792"/>
              <a:ext cx="19" cy="19"/>
            </a:xfrm>
            <a:custGeom>
              <a:avLst/>
              <a:gdLst>
                <a:gd name="T0" fmla="*/ 18 w 19"/>
                <a:gd name="T1" fmla="*/ 0 h 19"/>
                <a:gd name="T2" fmla="*/ 17 w 19"/>
                <a:gd name="T3" fmla="*/ 0 h 19"/>
                <a:gd name="T4" fmla="*/ 0 w 19"/>
                <a:gd name="T5" fmla="*/ 17 h 19"/>
                <a:gd name="T6" fmla="*/ 2 w 19"/>
                <a:gd name="T7" fmla="*/ 18 h 19"/>
                <a:gd name="T8" fmla="*/ 18 w 19"/>
                <a:gd name="T9" fmla="*/ 2 h 19"/>
                <a:gd name="T10" fmla="*/ 17 w 19"/>
                <a:gd name="T11" fmla="*/ 2 h 19"/>
                <a:gd name="T12" fmla="*/ 18 w 19"/>
                <a:gd name="T13" fmla="*/ 2 h 19"/>
                <a:gd name="T14" fmla="*/ 18 w 19"/>
                <a:gd name="T15" fmla="*/ 1 h 19"/>
                <a:gd name="T16" fmla="*/ 18 w 19"/>
                <a:gd name="T17" fmla="*/ 0 h 19"/>
                <a:gd name="T18" fmla="*/ 17 w 19"/>
                <a:gd name="T19" fmla="*/ 0 h 19"/>
                <a:gd name="T20" fmla="*/ 17 w 19"/>
                <a:gd name="T21" fmla="*/ 0 h 19"/>
                <a:gd name="T22" fmla="*/ 18 w 19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9">
                  <a:moveTo>
                    <a:pt x="18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2" y="18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83" name="Freeform 63">
              <a:extLst>
                <a:ext uri="{FF2B5EF4-FFF2-40B4-BE49-F238E27FC236}">
                  <a16:creationId xmlns:a16="http://schemas.microsoft.com/office/drawing/2014/main" id="{795E43B4-5512-5393-ADD8-09BD5CA80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" y="1792"/>
              <a:ext cx="23" cy="23"/>
            </a:xfrm>
            <a:custGeom>
              <a:avLst/>
              <a:gdLst>
                <a:gd name="T0" fmla="*/ 22 w 23"/>
                <a:gd name="T1" fmla="*/ 22 h 23"/>
                <a:gd name="T2" fmla="*/ 22 w 23"/>
                <a:gd name="T3" fmla="*/ 20 h 23"/>
                <a:gd name="T4" fmla="*/ 2 w 23"/>
                <a:gd name="T5" fmla="*/ 0 h 23"/>
                <a:gd name="T6" fmla="*/ 0 w 23"/>
                <a:gd name="T7" fmla="*/ 2 h 23"/>
                <a:gd name="T8" fmla="*/ 20 w 23"/>
                <a:gd name="T9" fmla="*/ 22 h 23"/>
                <a:gd name="T10" fmla="*/ 20 w 23"/>
                <a:gd name="T11" fmla="*/ 20 h 23"/>
                <a:gd name="T12" fmla="*/ 20 w 23"/>
                <a:gd name="T13" fmla="*/ 22 h 23"/>
                <a:gd name="T14" fmla="*/ 21 w 23"/>
                <a:gd name="T15" fmla="*/ 22 h 23"/>
                <a:gd name="T16" fmla="*/ 22 w 23"/>
                <a:gd name="T17" fmla="*/ 22 h 23"/>
                <a:gd name="T18" fmla="*/ 22 w 23"/>
                <a:gd name="T19" fmla="*/ 21 h 23"/>
                <a:gd name="T20" fmla="*/ 22 w 23"/>
                <a:gd name="T21" fmla="*/ 20 h 23"/>
                <a:gd name="T22" fmla="*/ 22 w 23"/>
                <a:gd name="T2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3">
                  <a:moveTo>
                    <a:pt x="22" y="22"/>
                  </a:moveTo>
                  <a:lnTo>
                    <a:pt x="22" y="2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1" y="22"/>
                  </a:lnTo>
                  <a:lnTo>
                    <a:pt x="22" y="22"/>
                  </a:lnTo>
                  <a:lnTo>
                    <a:pt x="22" y="21"/>
                  </a:lnTo>
                  <a:lnTo>
                    <a:pt x="22" y="20"/>
                  </a:lnTo>
                  <a:lnTo>
                    <a:pt x="22" y="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84" name="Freeform 64">
              <a:extLst>
                <a:ext uri="{FF2B5EF4-FFF2-40B4-BE49-F238E27FC236}">
                  <a16:creationId xmlns:a16="http://schemas.microsoft.com/office/drawing/2014/main" id="{0AE3E7F6-4FC7-7BD1-223C-52C2FC8DD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" y="1818"/>
              <a:ext cx="19" cy="19"/>
            </a:xfrm>
            <a:custGeom>
              <a:avLst/>
              <a:gdLst>
                <a:gd name="T0" fmla="*/ 1 w 19"/>
                <a:gd name="T1" fmla="*/ 18 h 19"/>
                <a:gd name="T2" fmla="*/ 2 w 19"/>
                <a:gd name="T3" fmla="*/ 18 h 19"/>
                <a:gd name="T4" fmla="*/ 18 w 19"/>
                <a:gd name="T5" fmla="*/ 2 h 19"/>
                <a:gd name="T6" fmla="*/ 17 w 19"/>
                <a:gd name="T7" fmla="*/ 0 h 19"/>
                <a:gd name="T8" fmla="*/ 1 w 19"/>
                <a:gd name="T9" fmla="*/ 17 h 19"/>
                <a:gd name="T10" fmla="*/ 2 w 19"/>
                <a:gd name="T11" fmla="*/ 17 h 19"/>
                <a:gd name="T12" fmla="*/ 1 w 19"/>
                <a:gd name="T13" fmla="*/ 17 h 19"/>
                <a:gd name="T14" fmla="*/ 0 w 19"/>
                <a:gd name="T15" fmla="*/ 17 h 19"/>
                <a:gd name="T16" fmla="*/ 1 w 19"/>
                <a:gd name="T17" fmla="*/ 18 h 19"/>
                <a:gd name="T18" fmla="*/ 2 w 19"/>
                <a:gd name="T19" fmla="*/ 18 h 19"/>
                <a:gd name="T20" fmla="*/ 1 w 19"/>
                <a:gd name="T2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" y="18"/>
                  </a:moveTo>
                  <a:lnTo>
                    <a:pt x="2" y="18"/>
                  </a:lnTo>
                  <a:lnTo>
                    <a:pt x="18" y="2"/>
                  </a:lnTo>
                  <a:lnTo>
                    <a:pt x="17" y="0"/>
                  </a:lnTo>
                  <a:lnTo>
                    <a:pt x="1" y="17"/>
                  </a:lnTo>
                  <a:lnTo>
                    <a:pt x="2" y="17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1" y="18"/>
                  </a:lnTo>
                  <a:lnTo>
                    <a:pt x="2" y="18"/>
                  </a:lnTo>
                  <a:lnTo>
                    <a:pt x="1" y="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85" name="Freeform 65">
              <a:extLst>
                <a:ext uri="{FF2B5EF4-FFF2-40B4-BE49-F238E27FC236}">
                  <a16:creationId xmlns:a16="http://schemas.microsoft.com/office/drawing/2014/main" id="{C9C43996-551A-9CB2-93C7-8C7280726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" y="1814"/>
              <a:ext cx="23" cy="23"/>
            </a:xfrm>
            <a:custGeom>
              <a:avLst/>
              <a:gdLst>
                <a:gd name="T0" fmla="*/ 0 w 23"/>
                <a:gd name="T1" fmla="*/ 0 h 23"/>
                <a:gd name="T2" fmla="*/ 0 w 23"/>
                <a:gd name="T3" fmla="*/ 2 h 23"/>
                <a:gd name="T4" fmla="*/ 21 w 23"/>
                <a:gd name="T5" fmla="*/ 22 h 23"/>
                <a:gd name="T6" fmla="*/ 22 w 23"/>
                <a:gd name="T7" fmla="*/ 20 h 23"/>
                <a:gd name="T8" fmla="*/ 2 w 23"/>
                <a:gd name="T9" fmla="*/ 0 h 23"/>
                <a:gd name="T10" fmla="*/ 2 w 23"/>
                <a:gd name="T11" fmla="*/ 2 h 23"/>
                <a:gd name="T12" fmla="*/ 2 w 23"/>
                <a:gd name="T13" fmla="*/ 0 h 23"/>
                <a:gd name="T14" fmla="*/ 1 w 23"/>
                <a:gd name="T15" fmla="*/ 0 h 23"/>
                <a:gd name="T16" fmla="*/ 0 w 23"/>
                <a:gd name="T17" fmla="*/ 0 h 23"/>
                <a:gd name="T18" fmla="*/ 0 w 23"/>
                <a:gd name="T19" fmla="*/ 1 h 23"/>
                <a:gd name="T20" fmla="*/ 0 w 23"/>
                <a:gd name="T21" fmla="*/ 2 h 23"/>
                <a:gd name="T22" fmla="*/ 0 w 23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0" y="2"/>
                  </a:lnTo>
                  <a:lnTo>
                    <a:pt x="21" y="22"/>
                  </a:lnTo>
                  <a:lnTo>
                    <a:pt x="22" y="2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86" name="Freeform 66">
              <a:extLst>
                <a:ext uri="{FF2B5EF4-FFF2-40B4-BE49-F238E27FC236}">
                  <a16:creationId xmlns:a16="http://schemas.microsoft.com/office/drawing/2014/main" id="{7D4DF444-D900-5655-F78E-F0EE0E99D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" y="1806"/>
              <a:ext cx="265" cy="265"/>
            </a:xfrm>
            <a:custGeom>
              <a:avLst/>
              <a:gdLst>
                <a:gd name="T0" fmla="*/ 10 w 265"/>
                <a:gd name="T1" fmla="*/ 262 h 265"/>
                <a:gd name="T2" fmla="*/ 0 w 265"/>
                <a:gd name="T3" fmla="*/ 260 h 265"/>
                <a:gd name="T4" fmla="*/ 0 w 265"/>
                <a:gd name="T5" fmla="*/ 257 h 265"/>
                <a:gd name="T6" fmla="*/ 2 w 265"/>
                <a:gd name="T7" fmla="*/ 254 h 265"/>
                <a:gd name="T8" fmla="*/ 6 w 265"/>
                <a:gd name="T9" fmla="*/ 252 h 265"/>
                <a:gd name="T10" fmla="*/ 9 w 265"/>
                <a:gd name="T11" fmla="*/ 253 h 265"/>
                <a:gd name="T12" fmla="*/ 11 w 265"/>
                <a:gd name="T13" fmla="*/ 256 h 265"/>
                <a:gd name="T14" fmla="*/ 11 w 265"/>
                <a:gd name="T15" fmla="*/ 259 h 265"/>
                <a:gd name="T16" fmla="*/ 10 w 265"/>
                <a:gd name="T17" fmla="*/ 262 h 265"/>
                <a:gd name="T18" fmla="*/ 7 w 265"/>
                <a:gd name="T19" fmla="*/ 263 h 265"/>
                <a:gd name="T20" fmla="*/ 3 w 265"/>
                <a:gd name="T21" fmla="*/ 263 h 265"/>
                <a:gd name="T22" fmla="*/ 254 w 265"/>
                <a:gd name="T23" fmla="*/ 263 h 265"/>
                <a:gd name="T24" fmla="*/ 261 w 265"/>
                <a:gd name="T25" fmla="*/ 264 h 265"/>
                <a:gd name="T26" fmla="*/ 258 w 265"/>
                <a:gd name="T27" fmla="*/ 264 h 265"/>
                <a:gd name="T28" fmla="*/ 255 w 265"/>
                <a:gd name="T29" fmla="*/ 264 h 265"/>
                <a:gd name="T30" fmla="*/ 253 w 265"/>
                <a:gd name="T31" fmla="*/ 261 h 265"/>
                <a:gd name="T32" fmla="*/ 252 w 265"/>
                <a:gd name="T33" fmla="*/ 258 h 265"/>
                <a:gd name="T34" fmla="*/ 254 w 265"/>
                <a:gd name="T35" fmla="*/ 255 h 265"/>
                <a:gd name="T36" fmla="*/ 257 w 265"/>
                <a:gd name="T37" fmla="*/ 253 h 265"/>
                <a:gd name="T38" fmla="*/ 260 w 265"/>
                <a:gd name="T39" fmla="*/ 254 h 265"/>
                <a:gd name="T40" fmla="*/ 262 w 265"/>
                <a:gd name="T41" fmla="*/ 256 h 265"/>
                <a:gd name="T42" fmla="*/ 263 w 265"/>
                <a:gd name="T43" fmla="*/ 259 h 265"/>
                <a:gd name="T44" fmla="*/ 263 w 265"/>
                <a:gd name="T45" fmla="*/ 262 h 265"/>
                <a:gd name="T46" fmla="*/ 262 w 265"/>
                <a:gd name="T47" fmla="*/ 10 h 265"/>
                <a:gd name="T48" fmla="*/ 263 w 265"/>
                <a:gd name="T49" fmla="*/ 3 h 265"/>
                <a:gd name="T50" fmla="*/ 264 w 265"/>
                <a:gd name="T51" fmla="*/ 6 h 265"/>
                <a:gd name="T52" fmla="*/ 263 w 265"/>
                <a:gd name="T53" fmla="*/ 9 h 265"/>
                <a:gd name="T54" fmla="*/ 261 w 265"/>
                <a:gd name="T55" fmla="*/ 11 h 265"/>
                <a:gd name="T56" fmla="*/ 258 w 265"/>
                <a:gd name="T57" fmla="*/ 12 h 265"/>
                <a:gd name="T58" fmla="*/ 255 w 265"/>
                <a:gd name="T59" fmla="*/ 10 h 265"/>
                <a:gd name="T60" fmla="*/ 253 w 265"/>
                <a:gd name="T61" fmla="*/ 7 h 265"/>
                <a:gd name="T62" fmla="*/ 254 w 265"/>
                <a:gd name="T63" fmla="*/ 4 h 265"/>
                <a:gd name="T64" fmla="*/ 256 w 265"/>
                <a:gd name="T65" fmla="*/ 2 h 265"/>
                <a:gd name="T66" fmla="*/ 259 w 265"/>
                <a:gd name="T67" fmla="*/ 1 h 265"/>
                <a:gd name="T68" fmla="*/ 262 w 265"/>
                <a:gd name="T69" fmla="*/ 2 h 265"/>
                <a:gd name="T70" fmla="*/ 11 w 265"/>
                <a:gd name="T71" fmla="*/ 2 h 265"/>
                <a:gd name="T72" fmla="*/ 4 w 265"/>
                <a:gd name="T73" fmla="*/ 0 h 265"/>
                <a:gd name="T74" fmla="*/ 8 w 265"/>
                <a:gd name="T75" fmla="*/ 0 h 265"/>
                <a:gd name="T76" fmla="*/ 11 w 265"/>
                <a:gd name="T77" fmla="*/ 2 h 265"/>
                <a:gd name="T78" fmla="*/ 12 w 265"/>
                <a:gd name="T79" fmla="*/ 5 h 265"/>
                <a:gd name="T80" fmla="*/ 11 w 265"/>
                <a:gd name="T81" fmla="*/ 8 h 265"/>
                <a:gd name="T82" fmla="*/ 9 w 265"/>
                <a:gd name="T83" fmla="*/ 10 h 265"/>
                <a:gd name="T84" fmla="*/ 6 w 265"/>
                <a:gd name="T85" fmla="*/ 11 h 265"/>
                <a:gd name="T86" fmla="*/ 3 w 265"/>
                <a:gd name="T87" fmla="*/ 9 h 265"/>
                <a:gd name="T88" fmla="*/ 1 w 265"/>
                <a:gd name="T89" fmla="*/ 6 h 265"/>
                <a:gd name="T90" fmla="*/ 1 w 265"/>
                <a:gd name="T91" fmla="*/ 3 h 265"/>
                <a:gd name="T92" fmla="*/ 10 w 265"/>
                <a:gd name="T93" fmla="*/ 26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265">
                  <a:moveTo>
                    <a:pt x="10" y="262"/>
                  </a:moveTo>
                  <a:lnTo>
                    <a:pt x="2" y="254"/>
                  </a:lnTo>
                  <a:lnTo>
                    <a:pt x="10" y="262"/>
                  </a:lnTo>
                  <a:lnTo>
                    <a:pt x="2" y="262"/>
                  </a:lnTo>
                  <a:lnTo>
                    <a:pt x="1" y="261"/>
                  </a:lnTo>
                  <a:lnTo>
                    <a:pt x="0" y="260"/>
                  </a:lnTo>
                  <a:lnTo>
                    <a:pt x="0" y="259"/>
                  </a:lnTo>
                  <a:lnTo>
                    <a:pt x="0" y="258"/>
                  </a:lnTo>
                  <a:lnTo>
                    <a:pt x="0" y="257"/>
                  </a:lnTo>
                  <a:lnTo>
                    <a:pt x="0" y="256"/>
                  </a:lnTo>
                  <a:lnTo>
                    <a:pt x="1" y="255"/>
                  </a:lnTo>
                  <a:lnTo>
                    <a:pt x="2" y="254"/>
                  </a:lnTo>
                  <a:lnTo>
                    <a:pt x="3" y="253"/>
                  </a:lnTo>
                  <a:lnTo>
                    <a:pt x="5" y="252"/>
                  </a:lnTo>
                  <a:lnTo>
                    <a:pt x="6" y="252"/>
                  </a:lnTo>
                  <a:lnTo>
                    <a:pt x="7" y="252"/>
                  </a:lnTo>
                  <a:lnTo>
                    <a:pt x="8" y="253"/>
                  </a:lnTo>
                  <a:lnTo>
                    <a:pt x="9" y="253"/>
                  </a:lnTo>
                  <a:lnTo>
                    <a:pt x="10" y="254"/>
                  </a:lnTo>
                  <a:lnTo>
                    <a:pt x="10" y="255"/>
                  </a:lnTo>
                  <a:lnTo>
                    <a:pt x="11" y="256"/>
                  </a:lnTo>
                  <a:lnTo>
                    <a:pt x="11" y="257"/>
                  </a:lnTo>
                  <a:lnTo>
                    <a:pt x="11" y="258"/>
                  </a:lnTo>
                  <a:lnTo>
                    <a:pt x="11" y="259"/>
                  </a:lnTo>
                  <a:lnTo>
                    <a:pt x="11" y="260"/>
                  </a:lnTo>
                  <a:lnTo>
                    <a:pt x="10" y="261"/>
                  </a:lnTo>
                  <a:lnTo>
                    <a:pt x="10" y="262"/>
                  </a:lnTo>
                  <a:lnTo>
                    <a:pt x="9" y="263"/>
                  </a:lnTo>
                  <a:lnTo>
                    <a:pt x="8" y="263"/>
                  </a:lnTo>
                  <a:lnTo>
                    <a:pt x="7" y="263"/>
                  </a:lnTo>
                  <a:lnTo>
                    <a:pt x="6" y="264"/>
                  </a:lnTo>
                  <a:lnTo>
                    <a:pt x="5" y="263"/>
                  </a:lnTo>
                  <a:lnTo>
                    <a:pt x="3" y="263"/>
                  </a:lnTo>
                  <a:lnTo>
                    <a:pt x="2" y="262"/>
                  </a:lnTo>
                  <a:lnTo>
                    <a:pt x="262" y="255"/>
                  </a:lnTo>
                  <a:lnTo>
                    <a:pt x="254" y="263"/>
                  </a:lnTo>
                  <a:lnTo>
                    <a:pt x="262" y="255"/>
                  </a:lnTo>
                  <a:lnTo>
                    <a:pt x="262" y="263"/>
                  </a:lnTo>
                  <a:lnTo>
                    <a:pt x="261" y="264"/>
                  </a:lnTo>
                  <a:lnTo>
                    <a:pt x="260" y="264"/>
                  </a:lnTo>
                  <a:lnTo>
                    <a:pt x="259" y="264"/>
                  </a:lnTo>
                  <a:lnTo>
                    <a:pt x="258" y="264"/>
                  </a:lnTo>
                  <a:lnTo>
                    <a:pt x="257" y="264"/>
                  </a:lnTo>
                  <a:lnTo>
                    <a:pt x="256" y="264"/>
                  </a:lnTo>
                  <a:lnTo>
                    <a:pt x="255" y="264"/>
                  </a:lnTo>
                  <a:lnTo>
                    <a:pt x="254" y="263"/>
                  </a:lnTo>
                  <a:lnTo>
                    <a:pt x="253" y="262"/>
                  </a:lnTo>
                  <a:lnTo>
                    <a:pt x="253" y="261"/>
                  </a:lnTo>
                  <a:lnTo>
                    <a:pt x="252" y="260"/>
                  </a:lnTo>
                  <a:lnTo>
                    <a:pt x="252" y="259"/>
                  </a:lnTo>
                  <a:lnTo>
                    <a:pt x="252" y="258"/>
                  </a:lnTo>
                  <a:lnTo>
                    <a:pt x="253" y="257"/>
                  </a:lnTo>
                  <a:lnTo>
                    <a:pt x="253" y="256"/>
                  </a:lnTo>
                  <a:lnTo>
                    <a:pt x="254" y="255"/>
                  </a:lnTo>
                  <a:lnTo>
                    <a:pt x="255" y="254"/>
                  </a:lnTo>
                  <a:lnTo>
                    <a:pt x="256" y="254"/>
                  </a:lnTo>
                  <a:lnTo>
                    <a:pt x="257" y="253"/>
                  </a:lnTo>
                  <a:lnTo>
                    <a:pt x="258" y="253"/>
                  </a:lnTo>
                  <a:lnTo>
                    <a:pt x="259" y="253"/>
                  </a:lnTo>
                  <a:lnTo>
                    <a:pt x="260" y="254"/>
                  </a:lnTo>
                  <a:lnTo>
                    <a:pt x="261" y="254"/>
                  </a:lnTo>
                  <a:lnTo>
                    <a:pt x="262" y="255"/>
                  </a:lnTo>
                  <a:lnTo>
                    <a:pt x="262" y="256"/>
                  </a:lnTo>
                  <a:lnTo>
                    <a:pt x="263" y="257"/>
                  </a:lnTo>
                  <a:lnTo>
                    <a:pt x="263" y="258"/>
                  </a:lnTo>
                  <a:lnTo>
                    <a:pt x="263" y="259"/>
                  </a:lnTo>
                  <a:lnTo>
                    <a:pt x="263" y="260"/>
                  </a:lnTo>
                  <a:lnTo>
                    <a:pt x="263" y="261"/>
                  </a:lnTo>
                  <a:lnTo>
                    <a:pt x="263" y="262"/>
                  </a:lnTo>
                  <a:lnTo>
                    <a:pt x="262" y="263"/>
                  </a:lnTo>
                  <a:lnTo>
                    <a:pt x="255" y="2"/>
                  </a:lnTo>
                  <a:lnTo>
                    <a:pt x="262" y="10"/>
                  </a:lnTo>
                  <a:lnTo>
                    <a:pt x="255" y="2"/>
                  </a:lnTo>
                  <a:lnTo>
                    <a:pt x="263" y="2"/>
                  </a:lnTo>
                  <a:lnTo>
                    <a:pt x="263" y="3"/>
                  </a:lnTo>
                  <a:lnTo>
                    <a:pt x="264" y="4"/>
                  </a:lnTo>
                  <a:lnTo>
                    <a:pt x="264" y="5"/>
                  </a:lnTo>
                  <a:lnTo>
                    <a:pt x="264" y="6"/>
                  </a:lnTo>
                  <a:lnTo>
                    <a:pt x="264" y="7"/>
                  </a:lnTo>
                  <a:lnTo>
                    <a:pt x="264" y="8"/>
                  </a:lnTo>
                  <a:lnTo>
                    <a:pt x="263" y="9"/>
                  </a:lnTo>
                  <a:lnTo>
                    <a:pt x="263" y="10"/>
                  </a:lnTo>
                  <a:lnTo>
                    <a:pt x="262" y="11"/>
                  </a:lnTo>
                  <a:lnTo>
                    <a:pt x="261" y="11"/>
                  </a:lnTo>
                  <a:lnTo>
                    <a:pt x="260" y="12"/>
                  </a:lnTo>
                  <a:lnTo>
                    <a:pt x="259" y="12"/>
                  </a:lnTo>
                  <a:lnTo>
                    <a:pt x="258" y="12"/>
                  </a:lnTo>
                  <a:lnTo>
                    <a:pt x="257" y="11"/>
                  </a:lnTo>
                  <a:lnTo>
                    <a:pt x="256" y="11"/>
                  </a:lnTo>
                  <a:lnTo>
                    <a:pt x="255" y="10"/>
                  </a:lnTo>
                  <a:lnTo>
                    <a:pt x="254" y="9"/>
                  </a:lnTo>
                  <a:lnTo>
                    <a:pt x="254" y="8"/>
                  </a:lnTo>
                  <a:lnTo>
                    <a:pt x="253" y="7"/>
                  </a:lnTo>
                  <a:lnTo>
                    <a:pt x="253" y="6"/>
                  </a:lnTo>
                  <a:lnTo>
                    <a:pt x="253" y="5"/>
                  </a:lnTo>
                  <a:lnTo>
                    <a:pt x="254" y="4"/>
                  </a:lnTo>
                  <a:lnTo>
                    <a:pt x="254" y="3"/>
                  </a:lnTo>
                  <a:lnTo>
                    <a:pt x="255" y="2"/>
                  </a:lnTo>
                  <a:lnTo>
                    <a:pt x="256" y="2"/>
                  </a:lnTo>
                  <a:lnTo>
                    <a:pt x="257" y="1"/>
                  </a:lnTo>
                  <a:lnTo>
                    <a:pt x="258" y="1"/>
                  </a:lnTo>
                  <a:lnTo>
                    <a:pt x="259" y="1"/>
                  </a:lnTo>
                  <a:lnTo>
                    <a:pt x="260" y="1"/>
                  </a:lnTo>
                  <a:lnTo>
                    <a:pt x="261" y="1"/>
                  </a:lnTo>
                  <a:lnTo>
                    <a:pt x="262" y="2"/>
                  </a:lnTo>
                  <a:lnTo>
                    <a:pt x="263" y="2"/>
                  </a:lnTo>
                  <a:lnTo>
                    <a:pt x="3" y="9"/>
                  </a:lnTo>
                  <a:lnTo>
                    <a:pt x="11" y="2"/>
                  </a:lnTo>
                  <a:lnTo>
                    <a:pt x="3" y="9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1" y="2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2" y="5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1" y="8"/>
                  </a:lnTo>
                  <a:lnTo>
                    <a:pt x="11" y="9"/>
                  </a:lnTo>
                  <a:lnTo>
                    <a:pt x="10" y="10"/>
                  </a:lnTo>
                  <a:lnTo>
                    <a:pt x="9" y="10"/>
                  </a:lnTo>
                  <a:lnTo>
                    <a:pt x="8" y="11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3" y="9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3" y="1"/>
                  </a:lnTo>
                  <a:lnTo>
                    <a:pt x="10" y="2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87" name="Freeform 67">
              <a:extLst>
                <a:ext uri="{FF2B5EF4-FFF2-40B4-BE49-F238E27FC236}">
                  <a16:creationId xmlns:a16="http://schemas.microsoft.com/office/drawing/2014/main" id="{B5881F6F-6610-B8FB-A5D9-B7B2879B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2" y="2069"/>
              <a:ext cx="17" cy="17"/>
            </a:xfrm>
            <a:custGeom>
              <a:avLst/>
              <a:gdLst>
                <a:gd name="T0" fmla="*/ 16 w 17"/>
                <a:gd name="T1" fmla="*/ 8 h 17"/>
                <a:gd name="T2" fmla="*/ 8 w 17"/>
                <a:gd name="T3" fmla="*/ 0 h 17"/>
                <a:gd name="T4" fmla="*/ 8 w 17"/>
                <a:gd name="T5" fmla="*/ 8 h 17"/>
                <a:gd name="T6" fmla="*/ 0 w 17"/>
                <a:gd name="T7" fmla="*/ 8 h 17"/>
                <a:gd name="T8" fmla="*/ 8 w 17"/>
                <a:gd name="T9" fmla="*/ 16 h 17"/>
                <a:gd name="T10" fmla="*/ 16 w 17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6" y="8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16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88" name="Freeform 68">
              <a:extLst>
                <a:ext uri="{FF2B5EF4-FFF2-40B4-BE49-F238E27FC236}">
                  <a16:creationId xmlns:a16="http://schemas.microsoft.com/office/drawing/2014/main" id="{F1E31199-9660-773D-804C-8418B5884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" y="2065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5 h 17"/>
                <a:gd name="T4" fmla="*/ 16 w 17"/>
                <a:gd name="T5" fmla="*/ 16 h 17"/>
                <a:gd name="T6" fmla="*/ 16 w 17"/>
                <a:gd name="T7" fmla="*/ 16 h 17"/>
                <a:gd name="T8" fmla="*/ 5 w 17"/>
                <a:gd name="T9" fmla="*/ 0 h 17"/>
                <a:gd name="T10" fmla="*/ 0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0" y="5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89" name="Freeform 69">
              <a:extLst>
                <a:ext uri="{FF2B5EF4-FFF2-40B4-BE49-F238E27FC236}">
                  <a16:creationId xmlns:a16="http://schemas.microsoft.com/office/drawing/2014/main" id="{63A1DF18-6D96-40D1-16AC-12428F21A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4" y="2061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8 w 17"/>
                <a:gd name="T3" fmla="*/ 16 h 17"/>
                <a:gd name="T4" fmla="*/ 16 w 17"/>
                <a:gd name="T5" fmla="*/ 16 h 17"/>
                <a:gd name="T6" fmla="*/ 16 w 17"/>
                <a:gd name="T7" fmla="*/ 8 h 17"/>
                <a:gd name="T8" fmla="*/ 16 w 17"/>
                <a:gd name="T9" fmla="*/ 0 h 17"/>
                <a:gd name="T10" fmla="*/ 0 w 17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8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90" name="Freeform 70">
              <a:extLst>
                <a:ext uri="{FF2B5EF4-FFF2-40B4-BE49-F238E27FC236}">
                  <a16:creationId xmlns:a16="http://schemas.microsoft.com/office/drawing/2014/main" id="{13934AF2-9DBA-40FC-B536-688248C1A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" y="2065"/>
              <a:ext cx="17" cy="17"/>
            </a:xfrm>
            <a:custGeom>
              <a:avLst/>
              <a:gdLst>
                <a:gd name="T0" fmla="*/ 5 w 17"/>
                <a:gd name="T1" fmla="*/ 0 h 17"/>
                <a:gd name="T2" fmla="*/ 5 w 17"/>
                <a:gd name="T3" fmla="*/ 0 h 17"/>
                <a:gd name="T4" fmla="*/ 10 w 17"/>
                <a:gd name="T5" fmla="*/ 0 h 17"/>
                <a:gd name="T6" fmla="*/ 16 w 17"/>
                <a:gd name="T7" fmla="*/ 4 h 17"/>
                <a:gd name="T8" fmla="*/ 16 w 17"/>
                <a:gd name="T9" fmla="*/ 8 h 17"/>
                <a:gd name="T10" fmla="*/ 16 w 17"/>
                <a:gd name="T11" fmla="*/ 8 h 17"/>
                <a:gd name="T12" fmla="*/ 16 w 17"/>
                <a:gd name="T13" fmla="*/ 8 h 17"/>
                <a:gd name="T14" fmla="*/ 16 w 17"/>
                <a:gd name="T15" fmla="*/ 12 h 17"/>
                <a:gd name="T16" fmla="*/ 10 w 17"/>
                <a:gd name="T17" fmla="*/ 16 h 17"/>
                <a:gd name="T18" fmla="*/ 5 w 17"/>
                <a:gd name="T19" fmla="*/ 16 h 17"/>
                <a:gd name="T20" fmla="*/ 0 w 17"/>
                <a:gd name="T21" fmla="*/ 12 h 17"/>
                <a:gd name="T22" fmla="*/ 0 w 17"/>
                <a:gd name="T23" fmla="*/ 12 h 17"/>
                <a:gd name="T24" fmla="*/ 5 w 17"/>
                <a:gd name="T25" fmla="*/ 12 h 17"/>
                <a:gd name="T26" fmla="*/ 5 w 17"/>
                <a:gd name="T27" fmla="*/ 8 h 17"/>
                <a:gd name="T28" fmla="*/ 5 w 17"/>
                <a:gd name="T29" fmla="*/ 8 h 17"/>
                <a:gd name="T30" fmla="*/ 5 w 17"/>
                <a:gd name="T31" fmla="*/ 8 h 17"/>
                <a:gd name="T32" fmla="*/ 5 w 17"/>
                <a:gd name="T33" fmla="*/ 4 h 17"/>
                <a:gd name="T34" fmla="*/ 0 w 17"/>
                <a:gd name="T35" fmla="*/ 4 h 17"/>
                <a:gd name="T36" fmla="*/ 0 w 17"/>
                <a:gd name="T37" fmla="*/ 4 h 17"/>
                <a:gd name="T38" fmla="*/ 5 w 17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5" y="0"/>
                  </a:lnTo>
                  <a:lnTo>
                    <a:pt x="10" y="0"/>
                  </a:lnTo>
                  <a:lnTo>
                    <a:pt x="16" y="4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5" y="12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91" name="Freeform 71">
              <a:extLst>
                <a:ext uri="{FF2B5EF4-FFF2-40B4-BE49-F238E27FC236}">
                  <a16:creationId xmlns:a16="http://schemas.microsoft.com/office/drawing/2014/main" id="{ACBAEDC5-A5B3-3A3E-E08C-144011BDA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" y="2061"/>
              <a:ext cx="17" cy="17"/>
            </a:xfrm>
            <a:custGeom>
              <a:avLst/>
              <a:gdLst>
                <a:gd name="T0" fmla="*/ 16 w 17"/>
                <a:gd name="T1" fmla="*/ 8 h 17"/>
                <a:gd name="T2" fmla="*/ 16 w 17"/>
                <a:gd name="T3" fmla="*/ 8 h 17"/>
                <a:gd name="T4" fmla="*/ 16 w 17"/>
                <a:gd name="T5" fmla="*/ 8 h 17"/>
                <a:gd name="T6" fmla="*/ 10 w 17"/>
                <a:gd name="T7" fmla="*/ 8 h 17"/>
                <a:gd name="T8" fmla="*/ 10 w 17"/>
                <a:gd name="T9" fmla="*/ 16 h 17"/>
                <a:gd name="T10" fmla="*/ 10 w 17"/>
                <a:gd name="T11" fmla="*/ 16 h 17"/>
                <a:gd name="T12" fmla="*/ 5 w 17"/>
                <a:gd name="T13" fmla="*/ 8 h 17"/>
                <a:gd name="T14" fmla="*/ 5 w 17"/>
                <a:gd name="T15" fmla="*/ 8 h 17"/>
                <a:gd name="T16" fmla="*/ 0 w 17"/>
                <a:gd name="T17" fmla="*/ 8 h 17"/>
                <a:gd name="T18" fmla="*/ 0 w 17"/>
                <a:gd name="T19" fmla="*/ 8 h 17"/>
                <a:gd name="T20" fmla="*/ 0 w 17"/>
                <a:gd name="T21" fmla="*/ 0 h 17"/>
                <a:gd name="T22" fmla="*/ 5 w 17"/>
                <a:gd name="T23" fmla="*/ 0 h 17"/>
                <a:gd name="T24" fmla="*/ 5 w 17"/>
                <a:gd name="T25" fmla="*/ 0 h 17"/>
                <a:gd name="T26" fmla="*/ 5 w 17"/>
                <a:gd name="T27" fmla="*/ 8 h 17"/>
                <a:gd name="T28" fmla="*/ 10 w 17"/>
                <a:gd name="T29" fmla="*/ 8 h 17"/>
                <a:gd name="T30" fmla="*/ 10 w 17"/>
                <a:gd name="T31" fmla="*/ 0 h 17"/>
                <a:gd name="T32" fmla="*/ 10 w 17"/>
                <a:gd name="T33" fmla="*/ 0 h 17"/>
                <a:gd name="T34" fmla="*/ 16 w 17"/>
                <a:gd name="T35" fmla="*/ 0 h 17"/>
                <a:gd name="T36" fmla="*/ 16 w 17"/>
                <a:gd name="T3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7">
                  <a:moveTo>
                    <a:pt x="16" y="8"/>
                  </a:moveTo>
                  <a:lnTo>
                    <a:pt x="16" y="8"/>
                  </a:lnTo>
                  <a:lnTo>
                    <a:pt x="16" y="8"/>
                  </a:lnTo>
                  <a:lnTo>
                    <a:pt x="10" y="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5" y="8"/>
                  </a:lnTo>
                  <a:lnTo>
                    <a:pt x="5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8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92" name="Freeform 72">
              <a:extLst>
                <a:ext uri="{FF2B5EF4-FFF2-40B4-BE49-F238E27FC236}">
                  <a16:creationId xmlns:a16="http://schemas.microsoft.com/office/drawing/2014/main" id="{DBE9A82C-9A66-7BA4-EFAE-8AA41DB0C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" y="2065"/>
              <a:ext cx="17" cy="17"/>
            </a:xfrm>
            <a:custGeom>
              <a:avLst/>
              <a:gdLst>
                <a:gd name="T0" fmla="*/ 10 w 17"/>
                <a:gd name="T1" fmla="*/ 16 h 17"/>
                <a:gd name="T2" fmla="*/ 10 w 17"/>
                <a:gd name="T3" fmla="*/ 16 h 17"/>
                <a:gd name="T4" fmla="*/ 5 w 17"/>
                <a:gd name="T5" fmla="*/ 16 h 17"/>
                <a:gd name="T6" fmla="*/ 0 w 17"/>
                <a:gd name="T7" fmla="*/ 10 h 17"/>
                <a:gd name="T8" fmla="*/ 0 w 17"/>
                <a:gd name="T9" fmla="*/ 10 h 17"/>
                <a:gd name="T10" fmla="*/ 0 w 17"/>
                <a:gd name="T11" fmla="*/ 10 h 17"/>
                <a:gd name="T12" fmla="*/ 0 w 17"/>
                <a:gd name="T13" fmla="*/ 5 h 17"/>
                <a:gd name="T14" fmla="*/ 0 w 17"/>
                <a:gd name="T15" fmla="*/ 5 h 17"/>
                <a:gd name="T16" fmla="*/ 5 w 17"/>
                <a:gd name="T17" fmla="*/ 0 h 17"/>
                <a:gd name="T18" fmla="*/ 10 w 17"/>
                <a:gd name="T19" fmla="*/ 0 h 17"/>
                <a:gd name="T20" fmla="*/ 16 w 17"/>
                <a:gd name="T21" fmla="*/ 5 h 17"/>
                <a:gd name="T22" fmla="*/ 10 w 17"/>
                <a:gd name="T23" fmla="*/ 5 h 17"/>
                <a:gd name="T24" fmla="*/ 10 w 17"/>
                <a:gd name="T25" fmla="*/ 5 h 17"/>
                <a:gd name="T26" fmla="*/ 10 w 17"/>
                <a:gd name="T27" fmla="*/ 10 h 17"/>
                <a:gd name="T28" fmla="*/ 10 w 17"/>
                <a:gd name="T29" fmla="*/ 10 h 17"/>
                <a:gd name="T30" fmla="*/ 16 w 17"/>
                <a:gd name="T31" fmla="*/ 10 h 17"/>
                <a:gd name="T32" fmla="*/ 16 w 17"/>
                <a:gd name="T33" fmla="*/ 16 h 17"/>
                <a:gd name="T34" fmla="*/ 10 w 17"/>
                <a:gd name="T3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10" y="16"/>
                  </a:moveTo>
                  <a:lnTo>
                    <a:pt x="10" y="16"/>
                  </a:lnTo>
                  <a:lnTo>
                    <a:pt x="5" y="1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0"/>
                  </a:lnTo>
                  <a:lnTo>
                    <a:pt x="16" y="16"/>
                  </a:lnTo>
                  <a:lnTo>
                    <a:pt x="10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93" name="Freeform 73">
              <a:extLst>
                <a:ext uri="{FF2B5EF4-FFF2-40B4-BE49-F238E27FC236}">
                  <a16:creationId xmlns:a16="http://schemas.microsoft.com/office/drawing/2014/main" id="{C81ADBC5-3193-9614-0663-A9B8D8C97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" y="2071"/>
              <a:ext cx="17" cy="17"/>
            </a:xfrm>
            <a:custGeom>
              <a:avLst/>
              <a:gdLst>
                <a:gd name="T0" fmla="*/ 0 w 17"/>
                <a:gd name="T1" fmla="*/ 8 h 17"/>
                <a:gd name="T2" fmla="*/ 0 w 17"/>
                <a:gd name="T3" fmla="*/ 8 h 17"/>
                <a:gd name="T4" fmla="*/ 0 w 17"/>
                <a:gd name="T5" fmla="*/ 8 h 17"/>
                <a:gd name="T6" fmla="*/ 5 w 17"/>
                <a:gd name="T7" fmla="*/ 0 h 17"/>
                <a:gd name="T8" fmla="*/ 5 w 17"/>
                <a:gd name="T9" fmla="*/ 0 h 17"/>
                <a:gd name="T10" fmla="*/ 10 w 17"/>
                <a:gd name="T11" fmla="*/ 0 h 17"/>
                <a:gd name="T12" fmla="*/ 10 w 17"/>
                <a:gd name="T13" fmla="*/ 0 h 17"/>
                <a:gd name="T14" fmla="*/ 10 w 17"/>
                <a:gd name="T15" fmla="*/ 0 h 17"/>
                <a:gd name="T16" fmla="*/ 16 w 17"/>
                <a:gd name="T17" fmla="*/ 8 h 17"/>
                <a:gd name="T18" fmla="*/ 16 w 17"/>
                <a:gd name="T19" fmla="*/ 8 h 17"/>
                <a:gd name="T20" fmla="*/ 16 w 17"/>
                <a:gd name="T21" fmla="*/ 16 h 17"/>
                <a:gd name="T22" fmla="*/ 10 w 17"/>
                <a:gd name="T23" fmla="*/ 8 h 17"/>
                <a:gd name="T24" fmla="*/ 10 w 17"/>
                <a:gd name="T25" fmla="*/ 8 h 17"/>
                <a:gd name="T26" fmla="*/ 10 w 17"/>
                <a:gd name="T27" fmla="*/ 8 h 17"/>
                <a:gd name="T28" fmla="*/ 5 w 17"/>
                <a:gd name="T29" fmla="*/ 8 h 17"/>
                <a:gd name="T30" fmla="*/ 5 w 17"/>
                <a:gd name="T31" fmla="*/ 8 h 17"/>
                <a:gd name="T32" fmla="*/ 5 w 17"/>
                <a:gd name="T33" fmla="*/ 8 h 17"/>
                <a:gd name="T34" fmla="*/ 0 w 17"/>
                <a:gd name="T35" fmla="*/ 16 h 17"/>
                <a:gd name="T36" fmla="*/ 0 w 17"/>
                <a:gd name="T3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5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0" y="16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94" name="Freeform 74">
              <a:extLst>
                <a:ext uri="{FF2B5EF4-FFF2-40B4-BE49-F238E27FC236}">
                  <a16:creationId xmlns:a16="http://schemas.microsoft.com/office/drawing/2014/main" id="{E1B2DE46-289C-9F7A-99C8-C6B72944C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" y="2062"/>
              <a:ext cx="17" cy="17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8 h 17"/>
                <a:gd name="T4" fmla="*/ 8 w 17"/>
                <a:gd name="T5" fmla="*/ 16 h 17"/>
                <a:gd name="T6" fmla="*/ 16 w 17"/>
                <a:gd name="T7" fmla="*/ 16 h 17"/>
                <a:gd name="T8" fmla="*/ 8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95" name="Freeform 75">
              <a:extLst>
                <a:ext uri="{FF2B5EF4-FFF2-40B4-BE49-F238E27FC236}">
                  <a16:creationId xmlns:a16="http://schemas.microsoft.com/office/drawing/2014/main" id="{EBCD1A22-1D1A-F204-7411-F5549F612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6" y="2066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0 w 17"/>
                <a:gd name="T3" fmla="*/ 16 h 17"/>
                <a:gd name="T4" fmla="*/ 16 w 17"/>
                <a:gd name="T5" fmla="*/ 5 h 17"/>
                <a:gd name="T6" fmla="*/ 16 w 17"/>
                <a:gd name="T7" fmla="*/ 0 h 17"/>
                <a:gd name="T8" fmla="*/ 0 w 17"/>
                <a:gd name="T9" fmla="*/ 16 h 17"/>
                <a:gd name="T10" fmla="*/ 0 w 17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0" y="16"/>
                  </a:lnTo>
                  <a:lnTo>
                    <a:pt x="16" y="5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96" name="Freeform 76">
              <a:extLst>
                <a:ext uri="{FF2B5EF4-FFF2-40B4-BE49-F238E27FC236}">
                  <a16:creationId xmlns:a16="http://schemas.microsoft.com/office/drawing/2014/main" id="{343FE228-F86A-713E-C3C3-C61DFFF96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2070"/>
              <a:ext cx="17" cy="17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8 h 17"/>
                <a:gd name="T4" fmla="*/ 0 w 17"/>
                <a:gd name="T5" fmla="*/ 0 h 17"/>
                <a:gd name="T6" fmla="*/ 0 w 17"/>
                <a:gd name="T7" fmla="*/ 8 h 17"/>
                <a:gd name="T8" fmla="*/ 16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97" name="Freeform 77">
              <a:extLst>
                <a:ext uri="{FF2B5EF4-FFF2-40B4-BE49-F238E27FC236}">
                  <a16:creationId xmlns:a16="http://schemas.microsoft.com/office/drawing/2014/main" id="{C783699F-B67E-7BA6-D6B1-3111593B7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6" y="2072"/>
              <a:ext cx="17" cy="17"/>
            </a:xfrm>
            <a:custGeom>
              <a:avLst/>
              <a:gdLst>
                <a:gd name="T0" fmla="*/ 0 w 17"/>
                <a:gd name="T1" fmla="*/ 8 h 17"/>
                <a:gd name="T2" fmla="*/ 0 w 17"/>
                <a:gd name="T3" fmla="*/ 8 h 17"/>
                <a:gd name="T4" fmla="*/ 0 w 17"/>
                <a:gd name="T5" fmla="*/ 8 h 17"/>
                <a:gd name="T6" fmla="*/ 4 w 17"/>
                <a:gd name="T7" fmla="*/ 0 h 17"/>
                <a:gd name="T8" fmla="*/ 8 w 17"/>
                <a:gd name="T9" fmla="*/ 0 h 17"/>
                <a:gd name="T10" fmla="*/ 8 w 17"/>
                <a:gd name="T11" fmla="*/ 0 h 17"/>
                <a:gd name="T12" fmla="*/ 8 w 17"/>
                <a:gd name="T13" fmla="*/ 0 h 17"/>
                <a:gd name="T14" fmla="*/ 12 w 17"/>
                <a:gd name="T15" fmla="*/ 0 h 17"/>
                <a:gd name="T16" fmla="*/ 16 w 17"/>
                <a:gd name="T17" fmla="*/ 8 h 17"/>
                <a:gd name="T18" fmla="*/ 16 w 17"/>
                <a:gd name="T19" fmla="*/ 8 h 17"/>
                <a:gd name="T20" fmla="*/ 12 w 17"/>
                <a:gd name="T21" fmla="*/ 16 h 17"/>
                <a:gd name="T22" fmla="*/ 12 w 17"/>
                <a:gd name="T23" fmla="*/ 8 h 17"/>
                <a:gd name="T24" fmla="*/ 8 w 17"/>
                <a:gd name="T25" fmla="*/ 8 h 17"/>
                <a:gd name="T26" fmla="*/ 8 w 17"/>
                <a:gd name="T27" fmla="*/ 8 h 17"/>
                <a:gd name="T28" fmla="*/ 8 w 17"/>
                <a:gd name="T29" fmla="*/ 8 h 17"/>
                <a:gd name="T30" fmla="*/ 4 w 17"/>
                <a:gd name="T31" fmla="*/ 8 h 17"/>
                <a:gd name="T32" fmla="*/ 4 w 17"/>
                <a:gd name="T33" fmla="*/ 8 h 17"/>
                <a:gd name="T34" fmla="*/ 4 w 17"/>
                <a:gd name="T35" fmla="*/ 16 h 17"/>
                <a:gd name="T36" fmla="*/ 0 w 17"/>
                <a:gd name="T3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98" name="Freeform 78">
              <a:extLst>
                <a:ext uri="{FF2B5EF4-FFF2-40B4-BE49-F238E27FC236}">
                  <a16:creationId xmlns:a16="http://schemas.microsoft.com/office/drawing/2014/main" id="{A14640D5-64F7-02C0-AC65-0682DBBB4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066"/>
              <a:ext cx="17" cy="17"/>
            </a:xfrm>
            <a:custGeom>
              <a:avLst/>
              <a:gdLst>
                <a:gd name="T0" fmla="*/ 8 w 17"/>
                <a:gd name="T1" fmla="*/ 0 h 17"/>
                <a:gd name="T2" fmla="*/ 8 w 17"/>
                <a:gd name="T3" fmla="*/ 0 h 17"/>
                <a:gd name="T4" fmla="*/ 8 w 17"/>
                <a:gd name="T5" fmla="*/ 0 h 17"/>
                <a:gd name="T6" fmla="*/ 8 w 17"/>
                <a:gd name="T7" fmla="*/ 5 h 17"/>
                <a:gd name="T8" fmla="*/ 16 w 17"/>
                <a:gd name="T9" fmla="*/ 5 h 17"/>
                <a:gd name="T10" fmla="*/ 16 w 17"/>
                <a:gd name="T11" fmla="*/ 10 h 17"/>
                <a:gd name="T12" fmla="*/ 16 w 17"/>
                <a:gd name="T13" fmla="*/ 10 h 17"/>
                <a:gd name="T14" fmla="*/ 8 w 17"/>
                <a:gd name="T15" fmla="*/ 10 h 17"/>
                <a:gd name="T16" fmla="*/ 8 w 17"/>
                <a:gd name="T17" fmla="*/ 16 h 17"/>
                <a:gd name="T18" fmla="*/ 8 w 17"/>
                <a:gd name="T19" fmla="*/ 16 h 17"/>
                <a:gd name="T20" fmla="*/ 0 w 17"/>
                <a:gd name="T21" fmla="*/ 16 h 17"/>
                <a:gd name="T22" fmla="*/ 0 w 17"/>
                <a:gd name="T23" fmla="*/ 10 h 17"/>
                <a:gd name="T24" fmla="*/ 8 w 17"/>
                <a:gd name="T25" fmla="*/ 10 h 17"/>
                <a:gd name="T26" fmla="*/ 8 w 17"/>
                <a:gd name="T27" fmla="*/ 10 h 17"/>
                <a:gd name="T28" fmla="*/ 8 w 17"/>
                <a:gd name="T29" fmla="*/ 5 h 17"/>
                <a:gd name="T30" fmla="*/ 0 w 17"/>
                <a:gd name="T31" fmla="*/ 5 h 17"/>
                <a:gd name="T32" fmla="*/ 0 w 17"/>
                <a:gd name="T33" fmla="*/ 5 h 17"/>
                <a:gd name="T34" fmla="*/ 0 w 17"/>
                <a:gd name="T35" fmla="*/ 5 h 17"/>
                <a:gd name="T36" fmla="*/ 8 w 17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5"/>
                  </a:lnTo>
                  <a:lnTo>
                    <a:pt x="16" y="5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999" name="Freeform 79">
              <a:extLst>
                <a:ext uri="{FF2B5EF4-FFF2-40B4-BE49-F238E27FC236}">
                  <a16:creationId xmlns:a16="http://schemas.microsoft.com/office/drawing/2014/main" id="{F0187B5D-2419-5FAC-8E36-CCF047545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6" y="2062"/>
              <a:ext cx="17" cy="17"/>
            </a:xfrm>
            <a:custGeom>
              <a:avLst/>
              <a:gdLst>
                <a:gd name="T0" fmla="*/ 16 w 17"/>
                <a:gd name="T1" fmla="*/ 8 h 17"/>
                <a:gd name="T2" fmla="*/ 16 w 17"/>
                <a:gd name="T3" fmla="*/ 8 h 17"/>
                <a:gd name="T4" fmla="*/ 16 w 17"/>
                <a:gd name="T5" fmla="*/ 8 h 17"/>
                <a:gd name="T6" fmla="*/ 10 w 17"/>
                <a:gd name="T7" fmla="*/ 8 h 17"/>
                <a:gd name="T8" fmla="*/ 10 w 17"/>
                <a:gd name="T9" fmla="*/ 16 h 17"/>
                <a:gd name="T10" fmla="*/ 10 w 17"/>
                <a:gd name="T11" fmla="*/ 16 h 17"/>
                <a:gd name="T12" fmla="*/ 5 w 17"/>
                <a:gd name="T13" fmla="*/ 16 h 17"/>
                <a:gd name="T14" fmla="*/ 5 w 17"/>
                <a:gd name="T15" fmla="*/ 8 h 17"/>
                <a:gd name="T16" fmla="*/ 0 w 17"/>
                <a:gd name="T17" fmla="*/ 8 h 17"/>
                <a:gd name="T18" fmla="*/ 0 w 17"/>
                <a:gd name="T19" fmla="*/ 8 h 17"/>
                <a:gd name="T20" fmla="*/ 5 w 17"/>
                <a:gd name="T21" fmla="*/ 0 h 17"/>
                <a:gd name="T22" fmla="*/ 5 w 17"/>
                <a:gd name="T23" fmla="*/ 0 h 17"/>
                <a:gd name="T24" fmla="*/ 5 w 17"/>
                <a:gd name="T25" fmla="*/ 0 h 17"/>
                <a:gd name="T26" fmla="*/ 5 w 17"/>
                <a:gd name="T27" fmla="*/ 8 h 17"/>
                <a:gd name="T28" fmla="*/ 10 w 17"/>
                <a:gd name="T29" fmla="*/ 8 h 17"/>
                <a:gd name="T30" fmla="*/ 10 w 17"/>
                <a:gd name="T31" fmla="*/ 8 h 17"/>
                <a:gd name="T32" fmla="*/ 10 w 17"/>
                <a:gd name="T33" fmla="*/ 0 h 17"/>
                <a:gd name="T34" fmla="*/ 16 w 17"/>
                <a:gd name="T35" fmla="*/ 0 h 17"/>
                <a:gd name="T36" fmla="*/ 16 w 17"/>
                <a:gd name="T3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7">
                  <a:moveTo>
                    <a:pt x="16" y="8"/>
                  </a:moveTo>
                  <a:lnTo>
                    <a:pt x="16" y="8"/>
                  </a:lnTo>
                  <a:lnTo>
                    <a:pt x="16" y="8"/>
                  </a:lnTo>
                  <a:lnTo>
                    <a:pt x="10" y="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00" name="Freeform 80">
              <a:extLst>
                <a:ext uri="{FF2B5EF4-FFF2-40B4-BE49-F238E27FC236}">
                  <a16:creationId xmlns:a16="http://schemas.microsoft.com/office/drawing/2014/main" id="{AE63F0DD-EDBD-E971-1CD8-856192F22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1" y="2066"/>
              <a:ext cx="17" cy="17"/>
            </a:xfrm>
            <a:custGeom>
              <a:avLst/>
              <a:gdLst>
                <a:gd name="T0" fmla="*/ 5 w 17"/>
                <a:gd name="T1" fmla="*/ 16 h 17"/>
                <a:gd name="T2" fmla="*/ 5 w 17"/>
                <a:gd name="T3" fmla="*/ 16 h 17"/>
                <a:gd name="T4" fmla="*/ 5 w 17"/>
                <a:gd name="T5" fmla="*/ 16 h 17"/>
                <a:gd name="T6" fmla="*/ 0 w 17"/>
                <a:gd name="T7" fmla="*/ 12 h 17"/>
                <a:gd name="T8" fmla="*/ 0 w 17"/>
                <a:gd name="T9" fmla="*/ 8 h 17"/>
                <a:gd name="T10" fmla="*/ 0 w 17"/>
                <a:gd name="T11" fmla="*/ 8 h 17"/>
                <a:gd name="T12" fmla="*/ 0 w 17"/>
                <a:gd name="T13" fmla="*/ 8 h 17"/>
                <a:gd name="T14" fmla="*/ 0 w 17"/>
                <a:gd name="T15" fmla="*/ 4 h 17"/>
                <a:gd name="T16" fmla="*/ 5 w 17"/>
                <a:gd name="T17" fmla="*/ 0 h 17"/>
                <a:gd name="T18" fmla="*/ 10 w 17"/>
                <a:gd name="T19" fmla="*/ 0 h 17"/>
                <a:gd name="T20" fmla="*/ 16 w 17"/>
                <a:gd name="T21" fmla="*/ 4 h 17"/>
                <a:gd name="T22" fmla="*/ 10 w 17"/>
                <a:gd name="T23" fmla="*/ 4 h 17"/>
                <a:gd name="T24" fmla="*/ 10 w 17"/>
                <a:gd name="T25" fmla="*/ 4 h 17"/>
                <a:gd name="T26" fmla="*/ 10 w 17"/>
                <a:gd name="T27" fmla="*/ 8 h 17"/>
                <a:gd name="T28" fmla="*/ 10 w 17"/>
                <a:gd name="T29" fmla="*/ 8 h 17"/>
                <a:gd name="T30" fmla="*/ 10 w 17"/>
                <a:gd name="T31" fmla="*/ 8 h 17"/>
                <a:gd name="T32" fmla="*/ 10 w 17"/>
                <a:gd name="T33" fmla="*/ 12 h 17"/>
                <a:gd name="T34" fmla="*/ 16 w 17"/>
                <a:gd name="T35" fmla="*/ 12 h 17"/>
                <a:gd name="T36" fmla="*/ 5 w 17"/>
                <a:gd name="T3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7">
                  <a:moveTo>
                    <a:pt x="5" y="16"/>
                  </a:moveTo>
                  <a:lnTo>
                    <a:pt x="5" y="16"/>
                  </a:lnTo>
                  <a:lnTo>
                    <a:pt x="5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16" y="12"/>
                  </a:lnTo>
                  <a:lnTo>
                    <a:pt x="5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01" name="Freeform 81">
              <a:extLst>
                <a:ext uri="{FF2B5EF4-FFF2-40B4-BE49-F238E27FC236}">
                  <a16:creationId xmlns:a16="http://schemas.microsoft.com/office/drawing/2014/main" id="{CD01256B-2E8D-88BE-F958-1BB40D900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3" y="1803"/>
              <a:ext cx="17" cy="17"/>
            </a:xfrm>
            <a:custGeom>
              <a:avLst/>
              <a:gdLst>
                <a:gd name="T0" fmla="*/ 0 w 17"/>
                <a:gd name="T1" fmla="*/ 8 h 17"/>
                <a:gd name="T2" fmla="*/ 8 w 17"/>
                <a:gd name="T3" fmla="*/ 16 h 17"/>
                <a:gd name="T4" fmla="*/ 16 w 17"/>
                <a:gd name="T5" fmla="*/ 8 h 17"/>
                <a:gd name="T6" fmla="*/ 16 w 17"/>
                <a:gd name="T7" fmla="*/ 0 h 17"/>
                <a:gd name="T8" fmla="*/ 0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lnTo>
                    <a:pt x="8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02" name="Freeform 82">
              <a:extLst>
                <a:ext uri="{FF2B5EF4-FFF2-40B4-BE49-F238E27FC236}">
                  <a16:creationId xmlns:a16="http://schemas.microsoft.com/office/drawing/2014/main" id="{C9E43207-4FEE-57F6-55D2-401F2B13F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" y="1808"/>
              <a:ext cx="17" cy="17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16 h 17"/>
                <a:gd name="T4" fmla="*/ 5 w 17"/>
                <a:gd name="T5" fmla="*/ 0 h 17"/>
                <a:gd name="T6" fmla="*/ 0 w 17"/>
                <a:gd name="T7" fmla="*/ 0 h 17"/>
                <a:gd name="T8" fmla="*/ 16 w 17"/>
                <a:gd name="T9" fmla="*/ 16 h 17"/>
                <a:gd name="T10" fmla="*/ 16 w 17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16"/>
                  </a:lnTo>
                  <a:lnTo>
                    <a:pt x="5" y="0"/>
                  </a:lnTo>
                  <a:lnTo>
                    <a:pt x="0" y="0"/>
                  </a:lnTo>
                  <a:lnTo>
                    <a:pt x="16" y="16"/>
                  </a:lnTo>
                  <a:lnTo>
                    <a:pt x="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03" name="Freeform 83">
              <a:extLst>
                <a:ext uri="{FF2B5EF4-FFF2-40B4-BE49-F238E27FC236}">
                  <a16:creationId xmlns:a16="http://schemas.microsoft.com/office/drawing/2014/main" id="{F62A7456-4E75-0522-04F1-D144CCBD0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" y="1811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16 w 17"/>
                <a:gd name="T3" fmla="*/ 0 h 17"/>
                <a:gd name="T4" fmla="*/ 0 w 17"/>
                <a:gd name="T5" fmla="*/ 0 h 17"/>
                <a:gd name="T6" fmla="*/ 0 w 17"/>
                <a:gd name="T7" fmla="*/ 16 h 17"/>
                <a:gd name="T8" fmla="*/ 16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04" name="Freeform 84">
              <a:extLst>
                <a:ext uri="{FF2B5EF4-FFF2-40B4-BE49-F238E27FC236}">
                  <a16:creationId xmlns:a16="http://schemas.microsoft.com/office/drawing/2014/main" id="{2137649E-96AC-73C8-A59B-F04CC1398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808"/>
              <a:ext cx="17" cy="17"/>
            </a:xfrm>
            <a:custGeom>
              <a:avLst/>
              <a:gdLst>
                <a:gd name="T0" fmla="*/ 10 w 17"/>
                <a:gd name="T1" fmla="*/ 16 h 17"/>
                <a:gd name="T2" fmla="*/ 10 w 17"/>
                <a:gd name="T3" fmla="*/ 16 h 17"/>
                <a:gd name="T4" fmla="*/ 5 w 17"/>
                <a:gd name="T5" fmla="*/ 16 h 17"/>
                <a:gd name="T6" fmla="*/ 0 w 17"/>
                <a:gd name="T7" fmla="*/ 10 h 17"/>
                <a:gd name="T8" fmla="*/ 0 w 17"/>
                <a:gd name="T9" fmla="*/ 10 h 17"/>
                <a:gd name="T10" fmla="*/ 0 w 17"/>
                <a:gd name="T11" fmla="*/ 5 h 17"/>
                <a:gd name="T12" fmla="*/ 0 w 17"/>
                <a:gd name="T13" fmla="*/ 5 h 17"/>
                <a:gd name="T14" fmla="*/ 0 w 17"/>
                <a:gd name="T15" fmla="*/ 5 h 17"/>
                <a:gd name="T16" fmla="*/ 5 w 17"/>
                <a:gd name="T17" fmla="*/ 0 h 17"/>
                <a:gd name="T18" fmla="*/ 10 w 17"/>
                <a:gd name="T19" fmla="*/ 0 h 17"/>
                <a:gd name="T20" fmla="*/ 16 w 17"/>
                <a:gd name="T21" fmla="*/ 0 h 17"/>
                <a:gd name="T22" fmla="*/ 10 w 17"/>
                <a:gd name="T23" fmla="*/ 5 h 17"/>
                <a:gd name="T24" fmla="*/ 10 w 17"/>
                <a:gd name="T25" fmla="*/ 5 h 17"/>
                <a:gd name="T26" fmla="*/ 10 w 17"/>
                <a:gd name="T27" fmla="*/ 5 h 17"/>
                <a:gd name="T28" fmla="*/ 10 w 17"/>
                <a:gd name="T29" fmla="*/ 10 h 17"/>
                <a:gd name="T30" fmla="*/ 10 w 17"/>
                <a:gd name="T31" fmla="*/ 10 h 17"/>
                <a:gd name="T32" fmla="*/ 10 w 17"/>
                <a:gd name="T33" fmla="*/ 10 h 17"/>
                <a:gd name="T34" fmla="*/ 16 w 17"/>
                <a:gd name="T35" fmla="*/ 10 h 17"/>
                <a:gd name="T36" fmla="*/ 10 w 17"/>
                <a:gd name="T3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7">
                  <a:moveTo>
                    <a:pt x="10" y="16"/>
                  </a:moveTo>
                  <a:lnTo>
                    <a:pt x="10" y="16"/>
                  </a:lnTo>
                  <a:lnTo>
                    <a:pt x="5" y="1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0"/>
                  </a:lnTo>
                  <a:lnTo>
                    <a:pt x="10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05" name="Freeform 85">
              <a:extLst>
                <a:ext uri="{FF2B5EF4-FFF2-40B4-BE49-F238E27FC236}">
                  <a16:creationId xmlns:a16="http://schemas.microsoft.com/office/drawing/2014/main" id="{42147A05-1FD8-126E-F0ED-766EEF654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" y="1813"/>
              <a:ext cx="17" cy="17"/>
            </a:xfrm>
            <a:custGeom>
              <a:avLst/>
              <a:gdLst>
                <a:gd name="T0" fmla="*/ 0 w 17"/>
                <a:gd name="T1" fmla="*/ 8 h 17"/>
                <a:gd name="T2" fmla="*/ 0 w 17"/>
                <a:gd name="T3" fmla="*/ 8 h 17"/>
                <a:gd name="T4" fmla="*/ 0 w 17"/>
                <a:gd name="T5" fmla="*/ 0 h 17"/>
                <a:gd name="T6" fmla="*/ 5 w 17"/>
                <a:gd name="T7" fmla="*/ 0 h 17"/>
                <a:gd name="T8" fmla="*/ 5 w 17"/>
                <a:gd name="T9" fmla="*/ 0 h 17"/>
                <a:gd name="T10" fmla="*/ 10 w 17"/>
                <a:gd name="T11" fmla="*/ 0 h 17"/>
                <a:gd name="T12" fmla="*/ 10 w 17"/>
                <a:gd name="T13" fmla="*/ 0 h 17"/>
                <a:gd name="T14" fmla="*/ 10 w 17"/>
                <a:gd name="T15" fmla="*/ 0 h 17"/>
                <a:gd name="T16" fmla="*/ 16 w 17"/>
                <a:gd name="T17" fmla="*/ 0 h 17"/>
                <a:gd name="T18" fmla="*/ 16 w 17"/>
                <a:gd name="T19" fmla="*/ 8 h 17"/>
                <a:gd name="T20" fmla="*/ 16 w 17"/>
                <a:gd name="T21" fmla="*/ 16 h 17"/>
                <a:gd name="T22" fmla="*/ 10 w 17"/>
                <a:gd name="T23" fmla="*/ 8 h 17"/>
                <a:gd name="T24" fmla="*/ 10 w 17"/>
                <a:gd name="T25" fmla="*/ 8 h 17"/>
                <a:gd name="T26" fmla="*/ 10 w 17"/>
                <a:gd name="T27" fmla="*/ 8 h 17"/>
                <a:gd name="T28" fmla="*/ 10 w 17"/>
                <a:gd name="T29" fmla="*/ 8 h 17"/>
                <a:gd name="T30" fmla="*/ 5 w 17"/>
                <a:gd name="T31" fmla="*/ 8 h 17"/>
                <a:gd name="T32" fmla="*/ 5 w 17"/>
                <a:gd name="T33" fmla="*/ 8 h 17"/>
                <a:gd name="T34" fmla="*/ 5 w 17"/>
                <a:gd name="T35" fmla="*/ 8 h 17"/>
                <a:gd name="T36" fmla="*/ 5 w 17"/>
                <a:gd name="T37" fmla="*/ 16 h 17"/>
                <a:gd name="T38" fmla="*/ 0 w 17"/>
                <a:gd name="T3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16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06" name="Freeform 86">
              <a:extLst>
                <a:ext uri="{FF2B5EF4-FFF2-40B4-BE49-F238E27FC236}">
                  <a16:creationId xmlns:a16="http://schemas.microsoft.com/office/drawing/2014/main" id="{16AD7B64-8EC4-6877-9A57-21383BFB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3" y="1808"/>
              <a:ext cx="17" cy="17"/>
            </a:xfrm>
            <a:custGeom>
              <a:avLst/>
              <a:gdLst>
                <a:gd name="T0" fmla="*/ 8 w 17"/>
                <a:gd name="T1" fmla="*/ 0 h 17"/>
                <a:gd name="T2" fmla="*/ 8 w 17"/>
                <a:gd name="T3" fmla="*/ 0 h 17"/>
                <a:gd name="T4" fmla="*/ 8 w 17"/>
                <a:gd name="T5" fmla="*/ 0 h 17"/>
                <a:gd name="T6" fmla="*/ 8 w 17"/>
                <a:gd name="T7" fmla="*/ 5 h 17"/>
                <a:gd name="T8" fmla="*/ 16 w 17"/>
                <a:gd name="T9" fmla="*/ 5 h 17"/>
                <a:gd name="T10" fmla="*/ 16 w 17"/>
                <a:gd name="T11" fmla="*/ 5 h 17"/>
                <a:gd name="T12" fmla="*/ 16 w 17"/>
                <a:gd name="T13" fmla="*/ 10 h 17"/>
                <a:gd name="T14" fmla="*/ 8 w 17"/>
                <a:gd name="T15" fmla="*/ 10 h 17"/>
                <a:gd name="T16" fmla="*/ 8 w 17"/>
                <a:gd name="T17" fmla="*/ 16 h 17"/>
                <a:gd name="T18" fmla="*/ 8 w 17"/>
                <a:gd name="T19" fmla="*/ 16 h 17"/>
                <a:gd name="T20" fmla="*/ 0 w 17"/>
                <a:gd name="T21" fmla="*/ 10 h 17"/>
                <a:gd name="T22" fmla="*/ 0 w 17"/>
                <a:gd name="T23" fmla="*/ 10 h 17"/>
                <a:gd name="T24" fmla="*/ 0 w 17"/>
                <a:gd name="T25" fmla="*/ 10 h 17"/>
                <a:gd name="T26" fmla="*/ 8 w 17"/>
                <a:gd name="T27" fmla="*/ 10 h 17"/>
                <a:gd name="T28" fmla="*/ 8 w 17"/>
                <a:gd name="T29" fmla="*/ 5 h 17"/>
                <a:gd name="T30" fmla="*/ 8 w 17"/>
                <a:gd name="T31" fmla="*/ 5 h 17"/>
                <a:gd name="T32" fmla="*/ 0 w 17"/>
                <a:gd name="T33" fmla="*/ 5 h 17"/>
                <a:gd name="T34" fmla="*/ 0 w 17"/>
                <a:gd name="T35" fmla="*/ 5 h 17"/>
                <a:gd name="T36" fmla="*/ 0 w 17"/>
                <a:gd name="T37" fmla="*/ 0 h 17"/>
                <a:gd name="T38" fmla="*/ 8 w 17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10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0"/>
                  </a:lnTo>
                  <a:lnTo>
                    <a:pt x="8" y="5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07" name="Freeform 87">
              <a:extLst>
                <a:ext uri="{FF2B5EF4-FFF2-40B4-BE49-F238E27FC236}">
                  <a16:creationId xmlns:a16="http://schemas.microsoft.com/office/drawing/2014/main" id="{14788509-FCFE-CEFB-9859-630548637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" y="1803"/>
              <a:ext cx="17" cy="17"/>
            </a:xfrm>
            <a:custGeom>
              <a:avLst/>
              <a:gdLst>
                <a:gd name="T0" fmla="*/ 16 w 17"/>
                <a:gd name="T1" fmla="*/ 5 h 17"/>
                <a:gd name="T2" fmla="*/ 16 w 17"/>
                <a:gd name="T3" fmla="*/ 5 h 17"/>
                <a:gd name="T4" fmla="*/ 16 w 17"/>
                <a:gd name="T5" fmla="*/ 10 h 17"/>
                <a:gd name="T6" fmla="*/ 10 w 17"/>
                <a:gd name="T7" fmla="*/ 16 h 17"/>
                <a:gd name="T8" fmla="*/ 10 w 17"/>
                <a:gd name="T9" fmla="*/ 16 h 17"/>
                <a:gd name="T10" fmla="*/ 10 w 17"/>
                <a:gd name="T11" fmla="*/ 16 h 17"/>
                <a:gd name="T12" fmla="*/ 5 w 17"/>
                <a:gd name="T13" fmla="*/ 16 h 17"/>
                <a:gd name="T14" fmla="*/ 5 w 17"/>
                <a:gd name="T15" fmla="*/ 16 h 17"/>
                <a:gd name="T16" fmla="*/ 0 w 17"/>
                <a:gd name="T17" fmla="*/ 10 h 17"/>
                <a:gd name="T18" fmla="*/ 0 w 17"/>
                <a:gd name="T19" fmla="*/ 5 h 17"/>
                <a:gd name="T20" fmla="*/ 5 w 17"/>
                <a:gd name="T21" fmla="*/ 0 h 17"/>
                <a:gd name="T22" fmla="*/ 5 w 17"/>
                <a:gd name="T23" fmla="*/ 5 h 17"/>
                <a:gd name="T24" fmla="*/ 5 w 17"/>
                <a:gd name="T25" fmla="*/ 5 h 17"/>
                <a:gd name="T26" fmla="*/ 5 w 17"/>
                <a:gd name="T27" fmla="*/ 5 h 17"/>
                <a:gd name="T28" fmla="*/ 10 w 17"/>
                <a:gd name="T29" fmla="*/ 5 h 17"/>
                <a:gd name="T30" fmla="*/ 10 w 17"/>
                <a:gd name="T31" fmla="*/ 5 h 17"/>
                <a:gd name="T32" fmla="*/ 10 w 17"/>
                <a:gd name="T33" fmla="*/ 5 h 17"/>
                <a:gd name="T34" fmla="*/ 16 w 17"/>
                <a:gd name="T35" fmla="*/ 0 h 17"/>
                <a:gd name="T36" fmla="*/ 16 w 17"/>
                <a:gd name="T3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7">
                  <a:moveTo>
                    <a:pt x="16" y="5"/>
                  </a:moveTo>
                  <a:lnTo>
                    <a:pt x="16" y="5"/>
                  </a:lnTo>
                  <a:lnTo>
                    <a:pt x="16" y="1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0" y="10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6" y="0"/>
                  </a:lnTo>
                  <a:lnTo>
                    <a:pt x="16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08" name="Freeform 88">
              <a:extLst>
                <a:ext uri="{FF2B5EF4-FFF2-40B4-BE49-F238E27FC236}">
                  <a16:creationId xmlns:a16="http://schemas.microsoft.com/office/drawing/2014/main" id="{F501ADAB-AB34-4FB1-69E6-765279F05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4" y="1810"/>
              <a:ext cx="17" cy="17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  <a:gd name="T8" fmla="*/ 16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09" name="Freeform 89">
              <a:extLst>
                <a:ext uri="{FF2B5EF4-FFF2-40B4-BE49-F238E27FC236}">
                  <a16:creationId xmlns:a16="http://schemas.microsoft.com/office/drawing/2014/main" id="{58EF95F7-0F03-9164-DAF4-8321EF70C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" y="1807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16 w 17"/>
                <a:gd name="T3" fmla="*/ 0 h 17"/>
                <a:gd name="T4" fmla="*/ 0 w 17"/>
                <a:gd name="T5" fmla="*/ 16 h 17"/>
                <a:gd name="T6" fmla="*/ 0 w 17"/>
                <a:gd name="T7" fmla="*/ 16 h 17"/>
                <a:gd name="T8" fmla="*/ 16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10" name="Freeform 90">
              <a:extLst>
                <a:ext uri="{FF2B5EF4-FFF2-40B4-BE49-F238E27FC236}">
                  <a16:creationId xmlns:a16="http://schemas.microsoft.com/office/drawing/2014/main" id="{3216278D-8FA2-FA80-E520-157D2C097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" y="1802"/>
              <a:ext cx="17" cy="17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0 h 17"/>
                <a:gd name="T4" fmla="*/ 8 w 17"/>
                <a:gd name="T5" fmla="*/ 16 h 17"/>
                <a:gd name="T6" fmla="*/ 16 w 17"/>
                <a:gd name="T7" fmla="*/ 16 h 17"/>
                <a:gd name="T8" fmla="*/ 8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11" name="Freeform 91">
              <a:extLst>
                <a:ext uri="{FF2B5EF4-FFF2-40B4-BE49-F238E27FC236}">
                  <a16:creationId xmlns:a16="http://schemas.microsoft.com/office/drawing/2014/main" id="{8C5F1826-8BE4-DF47-0DF9-EEF9736E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" y="1802"/>
              <a:ext cx="17" cy="17"/>
            </a:xfrm>
            <a:custGeom>
              <a:avLst/>
              <a:gdLst>
                <a:gd name="T0" fmla="*/ 16 w 17"/>
                <a:gd name="T1" fmla="*/ 5 h 17"/>
                <a:gd name="T2" fmla="*/ 16 w 17"/>
                <a:gd name="T3" fmla="*/ 5 h 17"/>
                <a:gd name="T4" fmla="*/ 16 w 17"/>
                <a:gd name="T5" fmla="*/ 10 h 17"/>
                <a:gd name="T6" fmla="*/ 10 w 17"/>
                <a:gd name="T7" fmla="*/ 16 h 17"/>
                <a:gd name="T8" fmla="*/ 10 w 17"/>
                <a:gd name="T9" fmla="*/ 16 h 17"/>
                <a:gd name="T10" fmla="*/ 10 w 17"/>
                <a:gd name="T11" fmla="*/ 16 h 17"/>
                <a:gd name="T12" fmla="*/ 5 w 17"/>
                <a:gd name="T13" fmla="*/ 16 h 17"/>
                <a:gd name="T14" fmla="*/ 5 w 17"/>
                <a:gd name="T15" fmla="*/ 16 h 17"/>
                <a:gd name="T16" fmla="*/ 0 w 17"/>
                <a:gd name="T17" fmla="*/ 10 h 17"/>
                <a:gd name="T18" fmla="*/ 0 w 17"/>
                <a:gd name="T19" fmla="*/ 5 h 17"/>
                <a:gd name="T20" fmla="*/ 0 w 17"/>
                <a:gd name="T21" fmla="*/ 0 h 17"/>
                <a:gd name="T22" fmla="*/ 5 w 17"/>
                <a:gd name="T23" fmla="*/ 5 h 17"/>
                <a:gd name="T24" fmla="*/ 5 w 17"/>
                <a:gd name="T25" fmla="*/ 5 h 17"/>
                <a:gd name="T26" fmla="*/ 5 w 17"/>
                <a:gd name="T27" fmla="*/ 5 h 17"/>
                <a:gd name="T28" fmla="*/ 10 w 17"/>
                <a:gd name="T29" fmla="*/ 5 h 17"/>
                <a:gd name="T30" fmla="*/ 10 w 17"/>
                <a:gd name="T31" fmla="*/ 5 h 17"/>
                <a:gd name="T32" fmla="*/ 10 w 17"/>
                <a:gd name="T33" fmla="*/ 5 h 17"/>
                <a:gd name="T34" fmla="*/ 16 w 17"/>
                <a:gd name="T35" fmla="*/ 0 h 17"/>
                <a:gd name="T36" fmla="*/ 16 w 17"/>
                <a:gd name="T3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7">
                  <a:moveTo>
                    <a:pt x="16" y="5"/>
                  </a:moveTo>
                  <a:lnTo>
                    <a:pt x="16" y="5"/>
                  </a:lnTo>
                  <a:lnTo>
                    <a:pt x="16" y="1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6" y="0"/>
                  </a:lnTo>
                  <a:lnTo>
                    <a:pt x="16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12" name="Freeform 92">
              <a:extLst>
                <a:ext uri="{FF2B5EF4-FFF2-40B4-BE49-F238E27FC236}">
                  <a16:creationId xmlns:a16="http://schemas.microsoft.com/office/drawing/2014/main" id="{03EBF101-9CF7-110B-609F-9EEF3E0C5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1807"/>
              <a:ext cx="17" cy="17"/>
            </a:xfrm>
            <a:custGeom>
              <a:avLst/>
              <a:gdLst>
                <a:gd name="T0" fmla="*/ 10 w 17"/>
                <a:gd name="T1" fmla="*/ 16 h 17"/>
                <a:gd name="T2" fmla="*/ 10 w 17"/>
                <a:gd name="T3" fmla="*/ 16 h 17"/>
                <a:gd name="T4" fmla="*/ 5 w 17"/>
                <a:gd name="T5" fmla="*/ 16 h 17"/>
                <a:gd name="T6" fmla="*/ 0 w 17"/>
                <a:gd name="T7" fmla="*/ 10 h 17"/>
                <a:gd name="T8" fmla="*/ 0 w 17"/>
                <a:gd name="T9" fmla="*/ 10 h 17"/>
                <a:gd name="T10" fmla="*/ 0 w 17"/>
                <a:gd name="T11" fmla="*/ 5 h 17"/>
                <a:gd name="T12" fmla="*/ 0 w 17"/>
                <a:gd name="T13" fmla="*/ 5 h 17"/>
                <a:gd name="T14" fmla="*/ 0 w 17"/>
                <a:gd name="T15" fmla="*/ 5 h 17"/>
                <a:gd name="T16" fmla="*/ 5 w 17"/>
                <a:gd name="T17" fmla="*/ 0 h 17"/>
                <a:gd name="T18" fmla="*/ 10 w 17"/>
                <a:gd name="T19" fmla="*/ 0 h 17"/>
                <a:gd name="T20" fmla="*/ 16 w 17"/>
                <a:gd name="T21" fmla="*/ 0 h 17"/>
                <a:gd name="T22" fmla="*/ 16 w 17"/>
                <a:gd name="T23" fmla="*/ 5 h 17"/>
                <a:gd name="T24" fmla="*/ 10 w 17"/>
                <a:gd name="T25" fmla="*/ 5 h 17"/>
                <a:gd name="T26" fmla="*/ 10 w 17"/>
                <a:gd name="T27" fmla="*/ 5 h 17"/>
                <a:gd name="T28" fmla="*/ 10 w 17"/>
                <a:gd name="T29" fmla="*/ 10 h 17"/>
                <a:gd name="T30" fmla="*/ 10 w 17"/>
                <a:gd name="T31" fmla="*/ 10 h 17"/>
                <a:gd name="T32" fmla="*/ 16 w 17"/>
                <a:gd name="T33" fmla="*/ 10 h 17"/>
                <a:gd name="T34" fmla="*/ 16 w 17"/>
                <a:gd name="T35" fmla="*/ 16 h 17"/>
                <a:gd name="T36" fmla="*/ 10 w 17"/>
                <a:gd name="T3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7">
                  <a:moveTo>
                    <a:pt x="10" y="16"/>
                  </a:moveTo>
                  <a:lnTo>
                    <a:pt x="10" y="16"/>
                  </a:lnTo>
                  <a:lnTo>
                    <a:pt x="5" y="1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0"/>
                  </a:lnTo>
                  <a:lnTo>
                    <a:pt x="16" y="16"/>
                  </a:lnTo>
                  <a:lnTo>
                    <a:pt x="10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13" name="Freeform 93">
              <a:extLst>
                <a:ext uri="{FF2B5EF4-FFF2-40B4-BE49-F238E27FC236}">
                  <a16:creationId xmlns:a16="http://schemas.microsoft.com/office/drawing/2014/main" id="{26E2FB46-D073-9020-C22F-7CA954A59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" y="1812"/>
              <a:ext cx="17" cy="17"/>
            </a:xfrm>
            <a:custGeom>
              <a:avLst/>
              <a:gdLst>
                <a:gd name="T0" fmla="*/ 0 w 17"/>
                <a:gd name="T1" fmla="*/ 10 h 17"/>
                <a:gd name="T2" fmla="*/ 0 w 17"/>
                <a:gd name="T3" fmla="*/ 10 h 17"/>
                <a:gd name="T4" fmla="*/ 0 w 17"/>
                <a:gd name="T5" fmla="*/ 5 h 17"/>
                <a:gd name="T6" fmla="*/ 5 w 17"/>
                <a:gd name="T7" fmla="*/ 5 h 17"/>
                <a:gd name="T8" fmla="*/ 5 w 17"/>
                <a:gd name="T9" fmla="*/ 0 h 17"/>
                <a:gd name="T10" fmla="*/ 10 w 17"/>
                <a:gd name="T11" fmla="*/ 0 h 17"/>
                <a:gd name="T12" fmla="*/ 10 w 17"/>
                <a:gd name="T13" fmla="*/ 0 h 17"/>
                <a:gd name="T14" fmla="*/ 10 w 17"/>
                <a:gd name="T15" fmla="*/ 5 h 17"/>
                <a:gd name="T16" fmla="*/ 16 w 17"/>
                <a:gd name="T17" fmla="*/ 5 h 17"/>
                <a:gd name="T18" fmla="*/ 16 w 17"/>
                <a:gd name="T19" fmla="*/ 10 h 17"/>
                <a:gd name="T20" fmla="*/ 16 w 17"/>
                <a:gd name="T21" fmla="*/ 16 h 17"/>
                <a:gd name="T22" fmla="*/ 10 w 17"/>
                <a:gd name="T23" fmla="*/ 16 h 17"/>
                <a:gd name="T24" fmla="*/ 10 w 17"/>
                <a:gd name="T25" fmla="*/ 10 h 17"/>
                <a:gd name="T26" fmla="*/ 10 w 17"/>
                <a:gd name="T27" fmla="*/ 10 h 17"/>
                <a:gd name="T28" fmla="*/ 5 w 17"/>
                <a:gd name="T29" fmla="*/ 10 h 17"/>
                <a:gd name="T30" fmla="*/ 5 w 17"/>
                <a:gd name="T31" fmla="*/ 10 h 17"/>
                <a:gd name="T32" fmla="*/ 5 w 17"/>
                <a:gd name="T33" fmla="*/ 16 h 17"/>
                <a:gd name="T34" fmla="*/ 0 w 17"/>
                <a:gd name="T35" fmla="*/ 16 h 17"/>
                <a:gd name="T36" fmla="*/ 0 w 17"/>
                <a:gd name="T3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17">
                  <a:moveTo>
                    <a:pt x="0" y="10"/>
                  </a:moveTo>
                  <a:lnTo>
                    <a:pt x="0" y="10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5"/>
                  </a:lnTo>
                  <a:lnTo>
                    <a:pt x="16" y="5"/>
                  </a:lnTo>
                  <a:lnTo>
                    <a:pt x="16" y="10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6"/>
                  </a:lnTo>
                  <a:lnTo>
                    <a:pt x="0" y="16"/>
                  </a:lnTo>
                  <a:lnTo>
                    <a:pt x="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14" name="Freeform 94">
              <a:extLst>
                <a:ext uri="{FF2B5EF4-FFF2-40B4-BE49-F238E27FC236}">
                  <a16:creationId xmlns:a16="http://schemas.microsoft.com/office/drawing/2014/main" id="{1E3462C9-0736-C1A5-53EA-519C929C5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4" y="1807"/>
              <a:ext cx="17" cy="17"/>
            </a:xfrm>
            <a:custGeom>
              <a:avLst/>
              <a:gdLst>
                <a:gd name="T0" fmla="*/ 5 w 17"/>
                <a:gd name="T1" fmla="*/ 0 h 17"/>
                <a:gd name="T2" fmla="*/ 5 w 17"/>
                <a:gd name="T3" fmla="*/ 0 h 17"/>
                <a:gd name="T4" fmla="*/ 10 w 17"/>
                <a:gd name="T5" fmla="*/ 0 h 17"/>
                <a:gd name="T6" fmla="*/ 16 w 17"/>
                <a:gd name="T7" fmla="*/ 5 h 17"/>
                <a:gd name="T8" fmla="*/ 16 w 17"/>
                <a:gd name="T9" fmla="*/ 5 h 17"/>
                <a:gd name="T10" fmla="*/ 16 w 17"/>
                <a:gd name="T11" fmla="*/ 5 h 17"/>
                <a:gd name="T12" fmla="*/ 16 w 17"/>
                <a:gd name="T13" fmla="*/ 10 h 17"/>
                <a:gd name="T14" fmla="*/ 10 w 17"/>
                <a:gd name="T15" fmla="*/ 10 h 17"/>
                <a:gd name="T16" fmla="*/ 10 w 17"/>
                <a:gd name="T17" fmla="*/ 16 h 17"/>
                <a:gd name="T18" fmla="*/ 5 w 17"/>
                <a:gd name="T19" fmla="*/ 16 h 17"/>
                <a:gd name="T20" fmla="*/ 0 w 17"/>
                <a:gd name="T21" fmla="*/ 16 h 17"/>
                <a:gd name="T22" fmla="*/ 0 w 17"/>
                <a:gd name="T23" fmla="*/ 10 h 17"/>
                <a:gd name="T24" fmla="*/ 5 w 17"/>
                <a:gd name="T25" fmla="*/ 10 h 17"/>
                <a:gd name="T26" fmla="*/ 5 w 17"/>
                <a:gd name="T27" fmla="*/ 10 h 17"/>
                <a:gd name="T28" fmla="*/ 5 w 17"/>
                <a:gd name="T29" fmla="*/ 5 h 17"/>
                <a:gd name="T30" fmla="*/ 5 w 17"/>
                <a:gd name="T31" fmla="*/ 5 h 17"/>
                <a:gd name="T32" fmla="*/ 5 w 17"/>
                <a:gd name="T33" fmla="*/ 5 h 17"/>
                <a:gd name="T34" fmla="*/ 0 w 17"/>
                <a:gd name="T35" fmla="*/ 5 h 17"/>
                <a:gd name="T36" fmla="*/ 0 w 17"/>
                <a:gd name="T37" fmla="*/ 0 h 17"/>
                <a:gd name="T38" fmla="*/ 5 w 17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5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10"/>
                  </a:lnTo>
                  <a:lnTo>
                    <a:pt x="10" y="10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15" name="Freeform 95">
              <a:extLst>
                <a:ext uri="{FF2B5EF4-FFF2-40B4-BE49-F238E27FC236}">
                  <a16:creationId xmlns:a16="http://schemas.microsoft.com/office/drawing/2014/main" id="{3AB96765-B2FF-3406-2188-27B623439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" y="1806"/>
              <a:ext cx="265" cy="265"/>
            </a:xfrm>
            <a:custGeom>
              <a:avLst/>
              <a:gdLst>
                <a:gd name="T0" fmla="*/ 49 w 265"/>
                <a:gd name="T1" fmla="*/ 29 h 265"/>
                <a:gd name="T2" fmla="*/ 66 w 265"/>
                <a:gd name="T3" fmla="*/ 19 h 265"/>
                <a:gd name="T4" fmla="*/ 82 w 265"/>
                <a:gd name="T5" fmla="*/ 10 h 265"/>
                <a:gd name="T6" fmla="*/ 101 w 265"/>
                <a:gd name="T7" fmla="*/ 4 h 265"/>
                <a:gd name="T8" fmla="*/ 119 w 265"/>
                <a:gd name="T9" fmla="*/ 1 h 265"/>
                <a:gd name="T10" fmla="*/ 139 w 265"/>
                <a:gd name="T11" fmla="*/ 0 h 265"/>
                <a:gd name="T12" fmla="*/ 157 w 265"/>
                <a:gd name="T13" fmla="*/ 3 h 265"/>
                <a:gd name="T14" fmla="*/ 176 w 265"/>
                <a:gd name="T15" fmla="*/ 8 h 265"/>
                <a:gd name="T16" fmla="*/ 194 w 265"/>
                <a:gd name="T17" fmla="*/ 16 h 265"/>
                <a:gd name="T18" fmla="*/ 210 w 265"/>
                <a:gd name="T19" fmla="*/ 25 h 265"/>
                <a:gd name="T20" fmla="*/ 226 w 265"/>
                <a:gd name="T21" fmla="*/ 39 h 265"/>
                <a:gd name="T22" fmla="*/ 239 w 265"/>
                <a:gd name="T23" fmla="*/ 54 h 265"/>
                <a:gd name="T24" fmla="*/ 249 w 265"/>
                <a:gd name="T25" fmla="*/ 70 h 265"/>
                <a:gd name="T26" fmla="*/ 257 w 265"/>
                <a:gd name="T27" fmla="*/ 88 h 265"/>
                <a:gd name="T28" fmla="*/ 262 w 265"/>
                <a:gd name="T29" fmla="*/ 107 h 265"/>
                <a:gd name="T30" fmla="*/ 264 w 265"/>
                <a:gd name="T31" fmla="*/ 126 h 265"/>
                <a:gd name="T32" fmla="*/ 263 w 265"/>
                <a:gd name="T33" fmla="*/ 145 h 265"/>
                <a:gd name="T34" fmla="*/ 260 w 265"/>
                <a:gd name="T35" fmla="*/ 163 h 265"/>
                <a:gd name="T36" fmla="*/ 254 w 265"/>
                <a:gd name="T37" fmla="*/ 182 h 265"/>
                <a:gd name="T38" fmla="*/ 246 w 265"/>
                <a:gd name="T39" fmla="*/ 199 h 265"/>
                <a:gd name="T40" fmla="*/ 235 w 265"/>
                <a:gd name="T41" fmla="*/ 216 h 265"/>
                <a:gd name="T42" fmla="*/ 221 w 265"/>
                <a:gd name="T43" fmla="*/ 231 h 265"/>
                <a:gd name="T44" fmla="*/ 205 w 265"/>
                <a:gd name="T45" fmla="*/ 242 h 265"/>
                <a:gd name="T46" fmla="*/ 188 w 265"/>
                <a:gd name="T47" fmla="*/ 252 h 265"/>
                <a:gd name="T48" fmla="*/ 170 w 265"/>
                <a:gd name="T49" fmla="*/ 259 h 265"/>
                <a:gd name="T50" fmla="*/ 152 w 265"/>
                <a:gd name="T51" fmla="*/ 263 h 265"/>
                <a:gd name="T52" fmla="*/ 132 w 265"/>
                <a:gd name="T53" fmla="*/ 264 h 265"/>
                <a:gd name="T54" fmla="*/ 113 w 265"/>
                <a:gd name="T55" fmla="*/ 263 h 265"/>
                <a:gd name="T56" fmla="*/ 95 w 265"/>
                <a:gd name="T57" fmla="*/ 259 h 265"/>
                <a:gd name="T58" fmla="*/ 76 w 265"/>
                <a:gd name="T59" fmla="*/ 252 h 265"/>
                <a:gd name="T60" fmla="*/ 60 w 265"/>
                <a:gd name="T61" fmla="*/ 242 h 265"/>
                <a:gd name="T62" fmla="*/ 44 w 265"/>
                <a:gd name="T63" fmla="*/ 231 h 265"/>
                <a:gd name="T64" fmla="*/ 30 w 265"/>
                <a:gd name="T65" fmla="*/ 216 h 265"/>
                <a:gd name="T66" fmla="*/ 19 w 265"/>
                <a:gd name="T67" fmla="*/ 199 h 265"/>
                <a:gd name="T68" fmla="*/ 10 w 265"/>
                <a:gd name="T69" fmla="*/ 182 h 265"/>
                <a:gd name="T70" fmla="*/ 4 w 265"/>
                <a:gd name="T71" fmla="*/ 163 h 265"/>
                <a:gd name="T72" fmla="*/ 1 w 265"/>
                <a:gd name="T73" fmla="*/ 145 h 265"/>
                <a:gd name="T74" fmla="*/ 1 w 265"/>
                <a:gd name="T75" fmla="*/ 126 h 265"/>
                <a:gd name="T76" fmla="*/ 3 w 265"/>
                <a:gd name="T77" fmla="*/ 107 h 265"/>
                <a:gd name="T78" fmla="*/ 8 w 265"/>
                <a:gd name="T79" fmla="*/ 88 h 265"/>
                <a:gd name="T80" fmla="*/ 16 w 265"/>
                <a:gd name="T81" fmla="*/ 70 h 265"/>
                <a:gd name="T82" fmla="*/ 25 w 265"/>
                <a:gd name="T83" fmla="*/ 54 h 265"/>
                <a:gd name="T84" fmla="*/ 39 w 265"/>
                <a:gd name="T85" fmla="*/ 3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5" h="265">
                  <a:moveTo>
                    <a:pt x="39" y="39"/>
                  </a:moveTo>
                  <a:lnTo>
                    <a:pt x="44" y="34"/>
                  </a:lnTo>
                  <a:lnTo>
                    <a:pt x="49" y="29"/>
                  </a:lnTo>
                  <a:lnTo>
                    <a:pt x="54" y="25"/>
                  </a:lnTo>
                  <a:lnTo>
                    <a:pt x="60" y="22"/>
                  </a:lnTo>
                  <a:lnTo>
                    <a:pt x="66" y="19"/>
                  </a:lnTo>
                  <a:lnTo>
                    <a:pt x="70" y="16"/>
                  </a:lnTo>
                  <a:lnTo>
                    <a:pt x="76" y="13"/>
                  </a:lnTo>
                  <a:lnTo>
                    <a:pt x="82" y="10"/>
                  </a:lnTo>
                  <a:lnTo>
                    <a:pt x="89" y="8"/>
                  </a:lnTo>
                  <a:lnTo>
                    <a:pt x="95" y="6"/>
                  </a:lnTo>
                  <a:lnTo>
                    <a:pt x="101" y="4"/>
                  </a:lnTo>
                  <a:lnTo>
                    <a:pt x="107" y="3"/>
                  </a:lnTo>
                  <a:lnTo>
                    <a:pt x="113" y="2"/>
                  </a:lnTo>
                  <a:lnTo>
                    <a:pt x="119" y="1"/>
                  </a:lnTo>
                  <a:lnTo>
                    <a:pt x="126" y="0"/>
                  </a:lnTo>
                  <a:lnTo>
                    <a:pt x="132" y="0"/>
                  </a:lnTo>
                  <a:lnTo>
                    <a:pt x="139" y="0"/>
                  </a:lnTo>
                  <a:lnTo>
                    <a:pt x="145" y="1"/>
                  </a:lnTo>
                  <a:lnTo>
                    <a:pt x="152" y="2"/>
                  </a:lnTo>
                  <a:lnTo>
                    <a:pt x="157" y="3"/>
                  </a:lnTo>
                  <a:lnTo>
                    <a:pt x="163" y="4"/>
                  </a:lnTo>
                  <a:lnTo>
                    <a:pt x="170" y="6"/>
                  </a:lnTo>
                  <a:lnTo>
                    <a:pt x="176" y="8"/>
                  </a:lnTo>
                  <a:lnTo>
                    <a:pt x="182" y="10"/>
                  </a:lnTo>
                  <a:lnTo>
                    <a:pt x="188" y="13"/>
                  </a:lnTo>
                  <a:lnTo>
                    <a:pt x="194" y="16"/>
                  </a:lnTo>
                  <a:lnTo>
                    <a:pt x="199" y="19"/>
                  </a:lnTo>
                  <a:lnTo>
                    <a:pt x="205" y="22"/>
                  </a:lnTo>
                  <a:lnTo>
                    <a:pt x="210" y="25"/>
                  </a:lnTo>
                  <a:lnTo>
                    <a:pt x="216" y="29"/>
                  </a:lnTo>
                  <a:lnTo>
                    <a:pt x="221" y="34"/>
                  </a:lnTo>
                  <a:lnTo>
                    <a:pt x="226" y="39"/>
                  </a:lnTo>
                  <a:lnTo>
                    <a:pt x="231" y="44"/>
                  </a:lnTo>
                  <a:lnTo>
                    <a:pt x="235" y="49"/>
                  </a:lnTo>
                  <a:lnTo>
                    <a:pt x="239" y="54"/>
                  </a:lnTo>
                  <a:lnTo>
                    <a:pt x="242" y="60"/>
                  </a:lnTo>
                  <a:lnTo>
                    <a:pt x="246" y="65"/>
                  </a:lnTo>
                  <a:lnTo>
                    <a:pt x="249" y="70"/>
                  </a:lnTo>
                  <a:lnTo>
                    <a:pt x="252" y="76"/>
                  </a:lnTo>
                  <a:lnTo>
                    <a:pt x="254" y="82"/>
                  </a:lnTo>
                  <a:lnTo>
                    <a:pt x="257" y="88"/>
                  </a:lnTo>
                  <a:lnTo>
                    <a:pt x="259" y="95"/>
                  </a:lnTo>
                  <a:lnTo>
                    <a:pt x="260" y="101"/>
                  </a:lnTo>
                  <a:lnTo>
                    <a:pt x="262" y="107"/>
                  </a:lnTo>
                  <a:lnTo>
                    <a:pt x="263" y="113"/>
                  </a:lnTo>
                  <a:lnTo>
                    <a:pt x="263" y="119"/>
                  </a:lnTo>
                  <a:lnTo>
                    <a:pt x="264" y="126"/>
                  </a:lnTo>
                  <a:lnTo>
                    <a:pt x="264" y="132"/>
                  </a:lnTo>
                  <a:lnTo>
                    <a:pt x="264" y="139"/>
                  </a:lnTo>
                  <a:lnTo>
                    <a:pt x="263" y="145"/>
                  </a:lnTo>
                  <a:lnTo>
                    <a:pt x="263" y="152"/>
                  </a:lnTo>
                  <a:lnTo>
                    <a:pt x="262" y="157"/>
                  </a:lnTo>
                  <a:lnTo>
                    <a:pt x="260" y="163"/>
                  </a:lnTo>
                  <a:lnTo>
                    <a:pt x="259" y="170"/>
                  </a:lnTo>
                  <a:lnTo>
                    <a:pt x="257" y="176"/>
                  </a:lnTo>
                  <a:lnTo>
                    <a:pt x="254" y="182"/>
                  </a:lnTo>
                  <a:lnTo>
                    <a:pt x="252" y="188"/>
                  </a:lnTo>
                  <a:lnTo>
                    <a:pt x="249" y="194"/>
                  </a:lnTo>
                  <a:lnTo>
                    <a:pt x="246" y="199"/>
                  </a:lnTo>
                  <a:lnTo>
                    <a:pt x="242" y="205"/>
                  </a:lnTo>
                  <a:lnTo>
                    <a:pt x="239" y="210"/>
                  </a:lnTo>
                  <a:lnTo>
                    <a:pt x="235" y="216"/>
                  </a:lnTo>
                  <a:lnTo>
                    <a:pt x="231" y="221"/>
                  </a:lnTo>
                  <a:lnTo>
                    <a:pt x="226" y="226"/>
                  </a:lnTo>
                  <a:lnTo>
                    <a:pt x="221" y="231"/>
                  </a:lnTo>
                  <a:lnTo>
                    <a:pt x="216" y="235"/>
                  </a:lnTo>
                  <a:lnTo>
                    <a:pt x="210" y="239"/>
                  </a:lnTo>
                  <a:lnTo>
                    <a:pt x="205" y="242"/>
                  </a:lnTo>
                  <a:lnTo>
                    <a:pt x="199" y="246"/>
                  </a:lnTo>
                  <a:lnTo>
                    <a:pt x="194" y="249"/>
                  </a:lnTo>
                  <a:lnTo>
                    <a:pt x="188" y="252"/>
                  </a:lnTo>
                  <a:lnTo>
                    <a:pt x="182" y="254"/>
                  </a:lnTo>
                  <a:lnTo>
                    <a:pt x="176" y="257"/>
                  </a:lnTo>
                  <a:lnTo>
                    <a:pt x="170" y="259"/>
                  </a:lnTo>
                  <a:lnTo>
                    <a:pt x="163" y="260"/>
                  </a:lnTo>
                  <a:lnTo>
                    <a:pt x="157" y="262"/>
                  </a:lnTo>
                  <a:lnTo>
                    <a:pt x="152" y="263"/>
                  </a:lnTo>
                  <a:lnTo>
                    <a:pt x="145" y="264"/>
                  </a:lnTo>
                  <a:lnTo>
                    <a:pt x="139" y="264"/>
                  </a:lnTo>
                  <a:lnTo>
                    <a:pt x="132" y="264"/>
                  </a:lnTo>
                  <a:lnTo>
                    <a:pt x="126" y="264"/>
                  </a:lnTo>
                  <a:lnTo>
                    <a:pt x="119" y="264"/>
                  </a:lnTo>
                  <a:lnTo>
                    <a:pt x="113" y="263"/>
                  </a:lnTo>
                  <a:lnTo>
                    <a:pt x="107" y="262"/>
                  </a:lnTo>
                  <a:lnTo>
                    <a:pt x="101" y="260"/>
                  </a:lnTo>
                  <a:lnTo>
                    <a:pt x="95" y="259"/>
                  </a:lnTo>
                  <a:lnTo>
                    <a:pt x="89" y="257"/>
                  </a:lnTo>
                  <a:lnTo>
                    <a:pt x="82" y="254"/>
                  </a:lnTo>
                  <a:lnTo>
                    <a:pt x="76" y="252"/>
                  </a:lnTo>
                  <a:lnTo>
                    <a:pt x="71" y="249"/>
                  </a:lnTo>
                  <a:lnTo>
                    <a:pt x="66" y="246"/>
                  </a:lnTo>
                  <a:lnTo>
                    <a:pt x="60" y="242"/>
                  </a:lnTo>
                  <a:lnTo>
                    <a:pt x="54" y="239"/>
                  </a:lnTo>
                  <a:lnTo>
                    <a:pt x="49" y="235"/>
                  </a:lnTo>
                  <a:lnTo>
                    <a:pt x="44" y="231"/>
                  </a:lnTo>
                  <a:lnTo>
                    <a:pt x="39" y="226"/>
                  </a:lnTo>
                  <a:lnTo>
                    <a:pt x="34" y="221"/>
                  </a:lnTo>
                  <a:lnTo>
                    <a:pt x="30" y="216"/>
                  </a:lnTo>
                  <a:lnTo>
                    <a:pt x="25" y="210"/>
                  </a:lnTo>
                  <a:lnTo>
                    <a:pt x="22" y="205"/>
                  </a:lnTo>
                  <a:lnTo>
                    <a:pt x="19" y="199"/>
                  </a:lnTo>
                  <a:lnTo>
                    <a:pt x="16" y="194"/>
                  </a:lnTo>
                  <a:lnTo>
                    <a:pt x="13" y="188"/>
                  </a:lnTo>
                  <a:lnTo>
                    <a:pt x="10" y="182"/>
                  </a:lnTo>
                  <a:lnTo>
                    <a:pt x="8" y="176"/>
                  </a:lnTo>
                  <a:lnTo>
                    <a:pt x="6" y="170"/>
                  </a:lnTo>
                  <a:lnTo>
                    <a:pt x="4" y="163"/>
                  </a:lnTo>
                  <a:lnTo>
                    <a:pt x="3" y="157"/>
                  </a:lnTo>
                  <a:lnTo>
                    <a:pt x="2" y="152"/>
                  </a:lnTo>
                  <a:lnTo>
                    <a:pt x="1" y="145"/>
                  </a:lnTo>
                  <a:lnTo>
                    <a:pt x="1" y="139"/>
                  </a:lnTo>
                  <a:lnTo>
                    <a:pt x="0" y="132"/>
                  </a:lnTo>
                  <a:lnTo>
                    <a:pt x="1" y="126"/>
                  </a:lnTo>
                  <a:lnTo>
                    <a:pt x="1" y="119"/>
                  </a:lnTo>
                  <a:lnTo>
                    <a:pt x="2" y="113"/>
                  </a:lnTo>
                  <a:lnTo>
                    <a:pt x="3" y="107"/>
                  </a:lnTo>
                  <a:lnTo>
                    <a:pt x="4" y="101"/>
                  </a:lnTo>
                  <a:lnTo>
                    <a:pt x="6" y="95"/>
                  </a:lnTo>
                  <a:lnTo>
                    <a:pt x="8" y="88"/>
                  </a:lnTo>
                  <a:lnTo>
                    <a:pt x="10" y="82"/>
                  </a:lnTo>
                  <a:lnTo>
                    <a:pt x="13" y="76"/>
                  </a:lnTo>
                  <a:lnTo>
                    <a:pt x="16" y="70"/>
                  </a:lnTo>
                  <a:lnTo>
                    <a:pt x="19" y="65"/>
                  </a:lnTo>
                  <a:lnTo>
                    <a:pt x="22" y="60"/>
                  </a:lnTo>
                  <a:lnTo>
                    <a:pt x="25" y="54"/>
                  </a:lnTo>
                  <a:lnTo>
                    <a:pt x="29" y="49"/>
                  </a:lnTo>
                  <a:lnTo>
                    <a:pt x="34" y="44"/>
                  </a:lnTo>
                  <a:lnTo>
                    <a:pt x="39" y="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16" name="Freeform 96">
              <a:extLst>
                <a:ext uri="{FF2B5EF4-FFF2-40B4-BE49-F238E27FC236}">
                  <a16:creationId xmlns:a16="http://schemas.microsoft.com/office/drawing/2014/main" id="{A63C997A-B1E4-9B0F-7942-E691A2779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" y="1806"/>
              <a:ext cx="271" cy="271"/>
            </a:xfrm>
            <a:custGeom>
              <a:avLst/>
              <a:gdLst>
                <a:gd name="T0" fmla="*/ 45 w 271"/>
                <a:gd name="T1" fmla="*/ 35 h 271"/>
                <a:gd name="T2" fmla="*/ 61 w 271"/>
                <a:gd name="T3" fmla="*/ 22 h 271"/>
                <a:gd name="T4" fmla="*/ 78 w 271"/>
                <a:gd name="T5" fmla="*/ 13 h 271"/>
                <a:gd name="T6" fmla="*/ 97 w 271"/>
                <a:gd name="T7" fmla="*/ 6 h 271"/>
                <a:gd name="T8" fmla="*/ 116 w 271"/>
                <a:gd name="T9" fmla="*/ 2 h 271"/>
                <a:gd name="T10" fmla="*/ 135 w 271"/>
                <a:gd name="T11" fmla="*/ 0 h 271"/>
                <a:gd name="T12" fmla="*/ 155 w 271"/>
                <a:gd name="T13" fmla="*/ 2 h 271"/>
                <a:gd name="T14" fmla="*/ 174 w 271"/>
                <a:gd name="T15" fmla="*/ 6 h 271"/>
                <a:gd name="T16" fmla="*/ 192 w 271"/>
                <a:gd name="T17" fmla="*/ 13 h 271"/>
                <a:gd name="T18" fmla="*/ 210 w 271"/>
                <a:gd name="T19" fmla="*/ 22 h 271"/>
                <a:gd name="T20" fmla="*/ 226 w 271"/>
                <a:gd name="T21" fmla="*/ 35 h 271"/>
                <a:gd name="T22" fmla="*/ 240 w 271"/>
                <a:gd name="T23" fmla="*/ 50 h 271"/>
                <a:gd name="T24" fmla="*/ 252 w 271"/>
                <a:gd name="T25" fmla="*/ 66 h 271"/>
                <a:gd name="T26" fmla="*/ 260 w 271"/>
                <a:gd name="T27" fmla="*/ 84 h 271"/>
                <a:gd name="T28" fmla="*/ 266 w 271"/>
                <a:gd name="T29" fmla="*/ 103 h 271"/>
                <a:gd name="T30" fmla="*/ 269 w 271"/>
                <a:gd name="T31" fmla="*/ 122 h 271"/>
                <a:gd name="T32" fmla="*/ 270 w 271"/>
                <a:gd name="T33" fmla="*/ 142 h 271"/>
                <a:gd name="T34" fmla="*/ 268 w 271"/>
                <a:gd name="T35" fmla="*/ 161 h 271"/>
                <a:gd name="T36" fmla="*/ 263 w 271"/>
                <a:gd name="T37" fmla="*/ 180 h 271"/>
                <a:gd name="T38" fmla="*/ 255 w 271"/>
                <a:gd name="T39" fmla="*/ 198 h 271"/>
                <a:gd name="T40" fmla="*/ 244 w 271"/>
                <a:gd name="T41" fmla="*/ 215 h 271"/>
                <a:gd name="T42" fmla="*/ 231 w 271"/>
                <a:gd name="T43" fmla="*/ 231 h 271"/>
                <a:gd name="T44" fmla="*/ 215 w 271"/>
                <a:gd name="T45" fmla="*/ 244 h 271"/>
                <a:gd name="T46" fmla="*/ 198 w 271"/>
                <a:gd name="T47" fmla="*/ 255 h 271"/>
                <a:gd name="T48" fmla="*/ 180 w 271"/>
                <a:gd name="T49" fmla="*/ 263 h 271"/>
                <a:gd name="T50" fmla="*/ 161 w 271"/>
                <a:gd name="T51" fmla="*/ 268 h 271"/>
                <a:gd name="T52" fmla="*/ 142 w 271"/>
                <a:gd name="T53" fmla="*/ 270 h 271"/>
                <a:gd name="T54" fmla="*/ 122 w 271"/>
                <a:gd name="T55" fmla="*/ 270 h 271"/>
                <a:gd name="T56" fmla="*/ 103 w 271"/>
                <a:gd name="T57" fmla="*/ 266 h 271"/>
                <a:gd name="T58" fmla="*/ 84 w 271"/>
                <a:gd name="T59" fmla="*/ 260 h 271"/>
                <a:gd name="T60" fmla="*/ 67 w 271"/>
                <a:gd name="T61" fmla="*/ 252 h 271"/>
                <a:gd name="T62" fmla="*/ 50 w 271"/>
                <a:gd name="T63" fmla="*/ 240 h 271"/>
                <a:gd name="T64" fmla="*/ 35 w 271"/>
                <a:gd name="T65" fmla="*/ 226 h 271"/>
                <a:gd name="T66" fmla="*/ 23 w 271"/>
                <a:gd name="T67" fmla="*/ 210 h 271"/>
                <a:gd name="T68" fmla="*/ 13 w 271"/>
                <a:gd name="T69" fmla="*/ 192 h 271"/>
                <a:gd name="T70" fmla="*/ 6 w 271"/>
                <a:gd name="T71" fmla="*/ 174 h 271"/>
                <a:gd name="T72" fmla="*/ 2 w 271"/>
                <a:gd name="T73" fmla="*/ 155 h 271"/>
                <a:gd name="T74" fmla="*/ 0 w 271"/>
                <a:gd name="T75" fmla="*/ 135 h 271"/>
                <a:gd name="T76" fmla="*/ 2 w 271"/>
                <a:gd name="T77" fmla="*/ 116 h 271"/>
                <a:gd name="T78" fmla="*/ 6 w 271"/>
                <a:gd name="T79" fmla="*/ 97 h 271"/>
                <a:gd name="T80" fmla="*/ 13 w 271"/>
                <a:gd name="T81" fmla="*/ 78 h 271"/>
                <a:gd name="T82" fmla="*/ 22 w 271"/>
                <a:gd name="T83" fmla="*/ 61 h 271"/>
                <a:gd name="T84" fmla="*/ 35 w 271"/>
                <a:gd name="T85" fmla="*/ 4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271">
                  <a:moveTo>
                    <a:pt x="40" y="40"/>
                  </a:moveTo>
                  <a:lnTo>
                    <a:pt x="40" y="40"/>
                  </a:lnTo>
                  <a:lnTo>
                    <a:pt x="45" y="35"/>
                  </a:lnTo>
                  <a:lnTo>
                    <a:pt x="50" y="30"/>
                  </a:lnTo>
                  <a:lnTo>
                    <a:pt x="55" y="26"/>
                  </a:lnTo>
                  <a:lnTo>
                    <a:pt x="61" y="22"/>
                  </a:lnTo>
                  <a:lnTo>
                    <a:pt x="67" y="19"/>
                  </a:lnTo>
                  <a:lnTo>
                    <a:pt x="72" y="16"/>
                  </a:lnTo>
                  <a:lnTo>
                    <a:pt x="78" y="13"/>
                  </a:lnTo>
                  <a:lnTo>
                    <a:pt x="84" y="10"/>
                  </a:lnTo>
                  <a:lnTo>
                    <a:pt x="91" y="8"/>
                  </a:lnTo>
                  <a:lnTo>
                    <a:pt x="97" y="6"/>
                  </a:lnTo>
                  <a:lnTo>
                    <a:pt x="103" y="4"/>
                  </a:lnTo>
                  <a:lnTo>
                    <a:pt x="109" y="3"/>
                  </a:lnTo>
                  <a:lnTo>
                    <a:pt x="116" y="2"/>
                  </a:lnTo>
                  <a:lnTo>
                    <a:pt x="122" y="1"/>
                  </a:lnTo>
                  <a:lnTo>
                    <a:pt x="129" y="0"/>
                  </a:lnTo>
                  <a:lnTo>
                    <a:pt x="135" y="0"/>
                  </a:lnTo>
                  <a:lnTo>
                    <a:pt x="142" y="0"/>
                  </a:lnTo>
                  <a:lnTo>
                    <a:pt x="148" y="1"/>
                  </a:lnTo>
                  <a:lnTo>
                    <a:pt x="155" y="2"/>
                  </a:lnTo>
                  <a:lnTo>
                    <a:pt x="161" y="3"/>
                  </a:lnTo>
                  <a:lnTo>
                    <a:pt x="167" y="4"/>
                  </a:lnTo>
                  <a:lnTo>
                    <a:pt x="174" y="6"/>
                  </a:lnTo>
                  <a:lnTo>
                    <a:pt x="180" y="8"/>
                  </a:lnTo>
                  <a:lnTo>
                    <a:pt x="186" y="10"/>
                  </a:lnTo>
                  <a:lnTo>
                    <a:pt x="192" y="13"/>
                  </a:lnTo>
                  <a:lnTo>
                    <a:pt x="198" y="16"/>
                  </a:lnTo>
                  <a:lnTo>
                    <a:pt x="204" y="19"/>
                  </a:lnTo>
                  <a:lnTo>
                    <a:pt x="210" y="22"/>
                  </a:lnTo>
                  <a:lnTo>
                    <a:pt x="215" y="26"/>
                  </a:lnTo>
                  <a:lnTo>
                    <a:pt x="221" y="30"/>
                  </a:lnTo>
                  <a:lnTo>
                    <a:pt x="226" y="35"/>
                  </a:lnTo>
                  <a:lnTo>
                    <a:pt x="231" y="40"/>
                  </a:lnTo>
                  <a:lnTo>
                    <a:pt x="236" y="45"/>
                  </a:lnTo>
                  <a:lnTo>
                    <a:pt x="240" y="50"/>
                  </a:lnTo>
                  <a:lnTo>
                    <a:pt x="244" y="55"/>
                  </a:lnTo>
                  <a:lnTo>
                    <a:pt x="248" y="61"/>
                  </a:lnTo>
                  <a:lnTo>
                    <a:pt x="252" y="66"/>
                  </a:lnTo>
                  <a:lnTo>
                    <a:pt x="255" y="72"/>
                  </a:lnTo>
                  <a:lnTo>
                    <a:pt x="258" y="78"/>
                  </a:lnTo>
                  <a:lnTo>
                    <a:pt x="260" y="84"/>
                  </a:lnTo>
                  <a:lnTo>
                    <a:pt x="263" y="90"/>
                  </a:lnTo>
                  <a:lnTo>
                    <a:pt x="265" y="97"/>
                  </a:lnTo>
                  <a:lnTo>
                    <a:pt x="266" y="103"/>
                  </a:lnTo>
                  <a:lnTo>
                    <a:pt x="268" y="109"/>
                  </a:lnTo>
                  <a:lnTo>
                    <a:pt x="269" y="116"/>
                  </a:lnTo>
                  <a:lnTo>
                    <a:pt x="269" y="122"/>
                  </a:lnTo>
                  <a:lnTo>
                    <a:pt x="270" y="129"/>
                  </a:lnTo>
                  <a:lnTo>
                    <a:pt x="270" y="135"/>
                  </a:lnTo>
                  <a:lnTo>
                    <a:pt x="270" y="142"/>
                  </a:lnTo>
                  <a:lnTo>
                    <a:pt x="269" y="148"/>
                  </a:lnTo>
                  <a:lnTo>
                    <a:pt x="269" y="155"/>
                  </a:lnTo>
                  <a:lnTo>
                    <a:pt x="268" y="161"/>
                  </a:lnTo>
                  <a:lnTo>
                    <a:pt x="266" y="167"/>
                  </a:lnTo>
                  <a:lnTo>
                    <a:pt x="265" y="174"/>
                  </a:lnTo>
                  <a:lnTo>
                    <a:pt x="263" y="180"/>
                  </a:lnTo>
                  <a:lnTo>
                    <a:pt x="260" y="186"/>
                  </a:lnTo>
                  <a:lnTo>
                    <a:pt x="258" y="192"/>
                  </a:lnTo>
                  <a:lnTo>
                    <a:pt x="255" y="198"/>
                  </a:lnTo>
                  <a:lnTo>
                    <a:pt x="252" y="204"/>
                  </a:lnTo>
                  <a:lnTo>
                    <a:pt x="248" y="210"/>
                  </a:lnTo>
                  <a:lnTo>
                    <a:pt x="244" y="215"/>
                  </a:lnTo>
                  <a:lnTo>
                    <a:pt x="240" y="221"/>
                  </a:lnTo>
                  <a:lnTo>
                    <a:pt x="236" y="226"/>
                  </a:lnTo>
                  <a:lnTo>
                    <a:pt x="231" y="231"/>
                  </a:lnTo>
                  <a:lnTo>
                    <a:pt x="226" y="236"/>
                  </a:lnTo>
                  <a:lnTo>
                    <a:pt x="221" y="240"/>
                  </a:lnTo>
                  <a:lnTo>
                    <a:pt x="215" y="244"/>
                  </a:lnTo>
                  <a:lnTo>
                    <a:pt x="210" y="248"/>
                  </a:lnTo>
                  <a:lnTo>
                    <a:pt x="204" y="252"/>
                  </a:lnTo>
                  <a:lnTo>
                    <a:pt x="198" y="255"/>
                  </a:lnTo>
                  <a:lnTo>
                    <a:pt x="192" y="258"/>
                  </a:lnTo>
                  <a:lnTo>
                    <a:pt x="186" y="260"/>
                  </a:lnTo>
                  <a:lnTo>
                    <a:pt x="180" y="263"/>
                  </a:lnTo>
                  <a:lnTo>
                    <a:pt x="174" y="265"/>
                  </a:lnTo>
                  <a:lnTo>
                    <a:pt x="167" y="266"/>
                  </a:lnTo>
                  <a:lnTo>
                    <a:pt x="161" y="268"/>
                  </a:lnTo>
                  <a:lnTo>
                    <a:pt x="155" y="269"/>
                  </a:lnTo>
                  <a:lnTo>
                    <a:pt x="148" y="270"/>
                  </a:lnTo>
                  <a:lnTo>
                    <a:pt x="142" y="270"/>
                  </a:lnTo>
                  <a:lnTo>
                    <a:pt x="135" y="270"/>
                  </a:lnTo>
                  <a:lnTo>
                    <a:pt x="129" y="270"/>
                  </a:lnTo>
                  <a:lnTo>
                    <a:pt x="122" y="270"/>
                  </a:lnTo>
                  <a:lnTo>
                    <a:pt x="116" y="269"/>
                  </a:lnTo>
                  <a:lnTo>
                    <a:pt x="109" y="268"/>
                  </a:lnTo>
                  <a:lnTo>
                    <a:pt x="103" y="266"/>
                  </a:lnTo>
                  <a:lnTo>
                    <a:pt x="97" y="265"/>
                  </a:lnTo>
                  <a:lnTo>
                    <a:pt x="91" y="263"/>
                  </a:lnTo>
                  <a:lnTo>
                    <a:pt x="84" y="260"/>
                  </a:lnTo>
                  <a:lnTo>
                    <a:pt x="78" y="258"/>
                  </a:lnTo>
                  <a:lnTo>
                    <a:pt x="73" y="255"/>
                  </a:lnTo>
                  <a:lnTo>
                    <a:pt x="67" y="252"/>
                  </a:lnTo>
                  <a:lnTo>
                    <a:pt x="61" y="248"/>
                  </a:lnTo>
                  <a:lnTo>
                    <a:pt x="55" y="244"/>
                  </a:lnTo>
                  <a:lnTo>
                    <a:pt x="50" y="240"/>
                  </a:lnTo>
                  <a:lnTo>
                    <a:pt x="45" y="236"/>
                  </a:lnTo>
                  <a:lnTo>
                    <a:pt x="40" y="231"/>
                  </a:lnTo>
                  <a:lnTo>
                    <a:pt x="35" y="226"/>
                  </a:lnTo>
                  <a:lnTo>
                    <a:pt x="31" y="221"/>
                  </a:lnTo>
                  <a:lnTo>
                    <a:pt x="26" y="215"/>
                  </a:lnTo>
                  <a:lnTo>
                    <a:pt x="23" y="210"/>
                  </a:lnTo>
                  <a:lnTo>
                    <a:pt x="19" y="204"/>
                  </a:lnTo>
                  <a:lnTo>
                    <a:pt x="16" y="198"/>
                  </a:lnTo>
                  <a:lnTo>
                    <a:pt x="13" y="192"/>
                  </a:lnTo>
                  <a:lnTo>
                    <a:pt x="10" y="186"/>
                  </a:lnTo>
                  <a:lnTo>
                    <a:pt x="8" y="180"/>
                  </a:lnTo>
                  <a:lnTo>
                    <a:pt x="6" y="174"/>
                  </a:lnTo>
                  <a:lnTo>
                    <a:pt x="4" y="167"/>
                  </a:lnTo>
                  <a:lnTo>
                    <a:pt x="3" y="161"/>
                  </a:lnTo>
                  <a:lnTo>
                    <a:pt x="2" y="155"/>
                  </a:lnTo>
                  <a:lnTo>
                    <a:pt x="1" y="148"/>
                  </a:lnTo>
                  <a:lnTo>
                    <a:pt x="1" y="142"/>
                  </a:lnTo>
                  <a:lnTo>
                    <a:pt x="0" y="135"/>
                  </a:lnTo>
                  <a:lnTo>
                    <a:pt x="1" y="129"/>
                  </a:lnTo>
                  <a:lnTo>
                    <a:pt x="1" y="122"/>
                  </a:lnTo>
                  <a:lnTo>
                    <a:pt x="2" y="116"/>
                  </a:lnTo>
                  <a:lnTo>
                    <a:pt x="3" y="109"/>
                  </a:lnTo>
                  <a:lnTo>
                    <a:pt x="4" y="103"/>
                  </a:lnTo>
                  <a:lnTo>
                    <a:pt x="6" y="97"/>
                  </a:lnTo>
                  <a:lnTo>
                    <a:pt x="8" y="90"/>
                  </a:lnTo>
                  <a:lnTo>
                    <a:pt x="10" y="84"/>
                  </a:lnTo>
                  <a:lnTo>
                    <a:pt x="13" y="78"/>
                  </a:lnTo>
                  <a:lnTo>
                    <a:pt x="16" y="72"/>
                  </a:lnTo>
                  <a:lnTo>
                    <a:pt x="19" y="66"/>
                  </a:lnTo>
                  <a:lnTo>
                    <a:pt x="22" y="61"/>
                  </a:lnTo>
                  <a:lnTo>
                    <a:pt x="26" y="55"/>
                  </a:lnTo>
                  <a:lnTo>
                    <a:pt x="30" y="50"/>
                  </a:lnTo>
                  <a:lnTo>
                    <a:pt x="35" y="45"/>
                  </a:lnTo>
                  <a:lnTo>
                    <a:pt x="40" y="4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17" name="Freeform 97">
              <a:extLst>
                <a:ext uri="{FF2B5EF4-FFF2-40B4-BE49-F238E27FC236}">
                  <a16:creationId xmlns:a16="http://schemas.microsoft.com/office/drawing/2014/main" id="{DB4F62DE-ECE5-A183-A1FF-F65A658C8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3" y="1882"/>
              <a:ext cx="113" cy="113"/>
            </a:xfrm>
            <a:custGeom>
              <a:avLst/>
              <a:gdLst>
                <a:gd name="T0" fmla="*/ 21 w 113"/>
                <a:gd name="T1" fmla="*/ 12 h 113"/>
                <a:gd name="T2" fmla="*/ 28 w 113"/>
                <a:gd name="T3" fmla="*/ 8 h 113"/>
                <a:gd name="T4" fmla="*/ 35 w 113"/>
                <a:gd name="T5" fmla="*/ 4 h 113"/>
                <a:gd name="T6" fmla="*/ 43 w 113"/>
                <a:gd name="T7" fmla="*/ 2 h 113"/>
                <a:gd name="T8" fmla="*/ 51 w 113"/>
                <a:gd name="T9" fmla="*/ 0 h 113"/>
                <a:gd name="T10" fmla="*/ 59 w 113"/>
                <a:gd name="T11" fmla="*/ 0 h 113"/>
                <a:gd name="T12" fmla="*/ 67 w 113"/>
                <a:gd name="T13" fmla="*/ 1 h 113"/>
                <a:gd name="T14" fmla="*/ 75 w 113"/>
                <a:gd name="T15" fmla="*/ 3 h 113"/>
                <a:gd name="T16" fmla="*/ 83 w 113"/>
                <a:gd name="T17" fmla="*/ 7 h 113"/>
                <a:gd name="T18" fmla="*/ 89 w 113"/>
                <a:gd name="T19" fmla="*/ 10 h 113"/>
                <a:gd name="T20" fmla="*/ 96 w 113"/>
                <a:gd name="T21" fmla="*/ 16 h 113"/>
                <a:gd name="T22" fmla="*/ 102 w 113"/>
                <a:gd name="T23" fmla="*/ 23 h 113"/>
                <a:gd name="T24" fmla="*/ 106 w 113"/>
                <a:gd name="T25" fmla="*/ 30 h 113"/>
                <a:gd name="T26" fmla="*/ 109 w 113"/>
                <a:gd name="T27" fmla="*/ 38 h 113"/>
                <a:gd name="T28" fmla="*/ 111 w 113"/>
                <a:gd name="T29" fmla="*/ 46 h 113"/>
                <a:gd name="T30" fmla="*/ 112 w 113"/>
                <a:gd name="T31" fmla="*/ 53 h 113"/>
                <a:gd name="T32" fmla="*/ 112 w 113"/>
                <a:gd name="T33" fmla="*/ 62 h 113"/>
                <a:gd name="T34" fmla="*/ 111 w 113"/>
                <a:gd name="T35" fmla="*/ 69 h 113"/>
                <a:gd name="T36" fmla="*/ 108 w 113"/>
                <a:gd name="T37" fmla="*/ 77 h 113"/>
                <a:gd name="T38" fmla="*/ 104 w 113"/>
                <a:gd name="T39" fmla="*/ 84 h 113"/>
                <a:gd name="T40" fmla="*/ 100 w 113"/>
                <a:gd name="T41" fmla="*/ 91 h 113"/>
                <a:gd name="T42" fmla="*/ 94 w 113"/>
                <a:gd name="T43" fmla="*/ 98 h 113"/>
                <a:gd name="T44" fmla="*/ 87 w 113"/>
                <a:gd name="T45" fmla="*/ 103 h 113"/>
                <a:gd name="T46" fmla="*/ 80 w 113"/>
                <a:gd name="T47" fmla="*/ 107 h 113"/>
                <a:gd name="T48" fmla="*/ 72 w 113"/>
                <a:gd name="T49" fmla="*/ 110 h 113"/>
                <a:gd name="T50" fmla="*/ 65 w 113"/>
                <a:gd name="T51" fmla="*/ 112 h 113"/>
                <a:gd name="T52" fmla="*/ 56 w 113"/>
                <a:gd name="T53" fmla="*/ 112 h 113"/>
                <a:gd name="T54" fmla="*/ 48 w 113"/>
                <a:gd name="T55" fmla="*/ 112 h 113"/>
                <a:gd name="T56" fmla="*/ 41 w 113"/>
                <a:gd name="T57" fmla="*/ 110 h 113"/>
                <a:gd name="T58" fmla="*/ 32 w 113"/>
                <a:gd name="T59" fmla="*/ 107 h 113"/>
                <a:gd name="T60" fmla="*/ 26 w 113"/>
                <a:gd name="T61" fmla="*/ 103 h 113"/>
                <a:gd name="T62" fmla="*/ 19 w 113"/>
                <a:gd name="T63" fmla="*/ 98 h 113"/>
                <a:gd name="T64" fmla="*/ 13 w 113"/>
                <a:gd name="T65" fmla="*/ 91 h 113"/>
                <a:gd name="T66" fmla="*/ 8 w 113"/>
                <a:gd name="T67" fmla="*/ 84 h 113"/>
                <a:gd name="T68" fmla="*/ 5 w 113"/>
                <a:gd name="T69" fmla="*/ 77 h 113"/>
                <a:gd name="T70" fmla="*/ 2 w 113"/>
                <a:gd name="T71" fmla="*/ 69 h 113"/>
                <a:gd name="T72" fmla="*/ 1 w 113"/>
                <a:gd name="T73" fmla="*/ 62 h 113"/>
                <a:gd name="T74" fmla="*/ 0 w 113"/>
                <a:gd name="T75" fmla="*/ 53 h 113"/>
                <a:gd name="T76" fmla="*/ 1 w 113"/>
                <a:gd name="T77" fmla="*/ 46 h 113"/>
                <a:gd name="T78" fmla="*/ 4 w 113"/>
                <a:gd name="T79" fmla="*/ 38 h 113"/>
                <a:gd name="T80" fmla="*/ 7 w 113"/>
                <a:gd name="T81" fmla="*/ 30 h 113"/>
                <a:gd name="T82" fmla="*/ 11 w 113"/>
                <a:gd name="T83" fmla="*/ 23 h 113"/>
                <a:gd name="T84" fmla="*/ 17 w 113"/>
                <a:gd name="T85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" h="113">
                  <a:moveTo>
                    <a:pt x="17" y="16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23" y="10"/>
                  </a:lnTo>
                  <a:lnTo>
                    <a:pt x="26" y="9"/>
                  </a:lnTo>
                  <a:lnTo>
                    <a:pt x="28" y="8"/>
                  </a:lnTo>
                  <a:lnTo>
                    <a:pt x="30" y="7"/>
                  </a:lnTo>
                  <a:lnTo>
                    <a:pt x="32" y="6"/>
                  </a:lnTo>
                  <a:lnTo>
                    <a:pt x="35" y="4"/>
                  </a:lnTo>
                  <a:lnTo>
                    <a:pt x="38" y="3"/>
                  </a:lnTo>
                  <a:lnTo>
                    <a:pt x="40" y="3"/>
                  </a:lnTo>
                  <a:lnTo>
                    <a:pt x="43" y="2"/>
                  </a:lnTo>
                  <a:lnTo>
                    <a:pt x="46" y="1"/>
                  </a:lnTo>
                  <a:lnTo>
                    <a:pt x="48" y="1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5" y="1"/>
                  </a:lnTo>
                  <a:lnTo>
                    <a:pt x="67" y="1"/>
                  </a:lnTo>
                  <a:lnTo>
                    <a:pt x="69" y="2"/>
                  </a:lnTo>
                  <a:lnTo>
                    <a:pt x="72" y="3"/>
                  </a:lnTo>
                  <a:lnTo>
                    <a:pt x="75" y="3"/>
                  </a:lnTo>
                  <a:lnTo>
                    <a:pt x="77" y="4"/>
                  </a:lnTo>
                  <a:lnTo>
                    <a:pt x="80" y="6"/>
                  </a:lnTo>
                  <a:lnTo>
                    <a:pt x="83" y="7"/>
                  </a:lnTo>
                  <a:lnTo>
                    <a:pt x="84" y="8"/>
                  </a:lnTo>
                  <a:lnTo>
                    <a:pt x="87" y="9"/>
                  </a:lnTo>
                  <a:lnTo>
                    <a:pt x="89" y="10"/>
                  </a:lnTo>
                  <a:lnTo>
                    <a:pt x="92" y="12"/>
                  </a:lnTo>
                  <a:lnTo>
                    <a:pt x="94" y="14"/>
                  </a:lnTo>
                  <a:lnTo>
                    <a:pt x="96" y="16"/>
                  </a:lnTo>
                  <a:lnTo>
                    <a:pt x="98" y="19"/>
                  </a:lnTo>
                  <a:lnTo>
                    <a:pt x="100" y="21"/>
                  </a:lnTo>
                  <a:lnTo>
                    <a:pt x="102" y="23"/>
                  </a:lnTo>
                  <a:lnTo>
                    <a:pt x="103" y="26"/>
                  </a:lnTo>
                  <a:lnTo>
                    <a:pt x="104" y="28"/>
                  </a:lnTo>
                  <a:lnTo>
                    <a:pt x="106" y="30"/>
                  </a:lnTo>
                  <a:lnTo>
                    <a:pt x="107" y="32"/>
                  </a:lnTo>
                  <a:lnTo>
                    <a:pt x="108" y="35"/>
                  </a:lnTo>
                  <a:lnTo>
                    <a:pt x="109" y="38"/>
                  </a:lnTo>
                  <a:lnTo>
                    <a:pt x="110" y="40"/>
                  </a:lnTo>
                  <a:lnTo>
                    <a:pt x="111" y="43"/>
                  </a:lnTo>
                  <a:lnTo>
                    <a:pt x="111" y="46"/>
                  </a:lnTo>
                  <a:lnTo>
                    <a:pt x="112" y="48"/>
                  </a:lnTo>
                  <a:lnTo>
                    <a:pt x="112" y="50"/>
                  </a:lnTo>
                  <a:lnTo>
                    <a:pt x="112" y="53"/>
                  </a:lnTo>
                  <a:lnTo>
                    <a:pt x="112" y="56"/>
                  </a:lnTo>
                  <a:lnTo>
                    <a:pt x="112" y="59"/>
                  </a:lnTo>
                  <a:lnTo>
                    <a:pt x="112" y="62"/>
                  </a:lnTo>
                  <a:lnTo>
                    <a:pt x="112" y="65"/>
                  </a:lnTo>
                  <a:lnTo>
                    <a:pt x="111" y="66"/>
                  </a:lnTo>
                  <a:lnTo>
                    <a:pt x="111" y="69"/>
                  </a:lnTo>
                  <a:lnTo>
                    <a:pt x="110" y="72"/>
                  </a:lnTo>
                  <a:lnTo>
                    <a:pt x="109" y="75"/>
                  </a:lnTo>
                  <a:lnTo>
                    <a:pt x="108" y="77"/>
                  </a:lnTo>
                  <a:lnTo>
                    <a:pt x="107" y="80"/>
                  </a:lnTo>
                  <a:lnTo>
                    <a:pt x="106" y="83"/>
                  </a:lnTo>
                  <a:lnTo>
                    <a:pt x="104" y="84"/>
                  </a:lnTo>
                  <a:lnTo>
                    <a:pt x="103" y="87"/>
                  </a:lnTo>
                  <a:lnTo>
                    <a:pt x="102" y="89"/>
                  </a:lnTo>
                  <a:lnTo>
                    <a:pt x="100" y="91"/>
                  </a:lnTo>
                  <a:lnTo>
                    <a:pt x="98" y="94"/>
                  </a:lnTo>
                  <a:lnTo>
                    <a:pt x="96" y="96"/>
                  </a:lnTo>
                  <a:lnTo>
                    <a:pt x="94" y="98"/>
                  </a:lnTo>
                  <a:lnTo>
                    <a:pt x="92" y="100"/>
                  </a:lnTo>
                  <a:lnTo>
                    <a:pt x="89" y="102"/>
                  </a:lnTo>
                  <a:lnTo>
                    <a:pt x="87" y="103"/>
                  </a:lnTo>
                  <a:lnTo>
                    <a:pt x="84" y="104"/>
                  </a:lnTo>
                  <a:lnTo>
                    <a:pt x="83" y="105"/>
                  </a:lnTo>
                  <a:lnTo>
                    <a:pt x="80" y="107"/>
                  </a:lnTo>
                  <a:lnTo>
                    <a:pt x="77" y="108"/>
                  </a:lnTo>
                  <a:lnTo>
                    <a:pt x="75" y="109"/>
                  </a:lnTo>
                  <a:lnTo>
                    <a:pt x="72" y="110"/>
                  </a:lnTo>
                  <a:lnTo>
                    <a:pt x="69" y="110"/>
                  </a:lnTo>
                  <a:lnTo>
                    <a:pt x="67" y="111"/>
                  </a:lnTo>
                  <a:lnTo>
                    <a:pt x="65" y="112"/>
                  </a:lnTo>
                  <a:lnTo>
                    <a:pt x="62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3" y="112"/>
                  </a:lnTo>
                  <a:lnTo>
                    <a:pt x="51" y="112"/>
                  </a:lnTo>
                  <a:lnTo>
                    <a:pt x="48" y="112"/>
                  </a:lnTo>
                  <a:lnTo>
                    <a:pt x="46" y="111"/>
                  </a:lnTo>
                  <a:lnTo>
                    <a:pt x="43" y="110"/>
                  </a:lnTo>
                  <a:lnTo>
                    <a:pt x="41" y="110"/>
                  </a:lnTo>
                  <a:lnTo>
                    <a:pt x="38" y="109"/>
                  </a:lnTo>
                  <a:lnTo>
                    <a:pt x="35" y="108"/>
                  </a:lnTo>
                  <a:lnTo>
                    <a:pt x="32" y="107"/>
                  </a:lnTo>
                  <a:lnTo>
                    <a:pt x="30" y="105"/>
                  </a:lnTo>
                  <a:lnTo>
                    <a:pt x="28" y="104"/>
                  </a:lnTo>
                  <a:lnTo>
                    <a:pt x="26" y="103"/>
                  </a:lnTo>
                  <a:lnTo>
                    <a:pt x="23" y="102"/>
                  </a:lnTo>
                  <a:lnTo>
                    <a:pt x="21" y="100"/>
                  </a:lnTo>
                  <a:lnTo>
                    <a:pt x="19" y="98"/>
                  </a:lnTo>
                  <a:lnTo>
                    <a:pt x="17" y="96"/>
                  </a:lnTo>
                  <a:lnTo>
                    <a:pt x="15" y="94"/>
                  </a:lnTo>
                  <a:lnTo>
                    <a:pt x="13" y="91"/>
                  </a:lnTo>
                  <a:lnTo>
                    <a:pt x="11" y="89"/>
                  </a:lnTo>
                  <a:lnTo>
                    <a:pt x="9" y="87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6" y="80"/>
                  </a:lnTo>
                  <a:lnTo>
                    <a:pt x="5" y="77"/>
                  </a:lnTo>
                  <a:lnTo>
                    <a:pt x="4" y="75"/>
                  </a:lnTo>
                  <a:lnTo>
                    <a:pt x="3" y="72"/>
                  </a:lnTo>
                  <a:lnTo>
                    <a:pt x="2" y="69"/>
                  </a:lnTo>
                  <a:lnTo>
                    <a:pt x="1" y="66"/>
                  </a:lnTo>
                  <a:lnTo>
                    <a:pt x="1" y="65"/>
                  </a:lnTo>
                  <a:lnTo>
                    <a:pt x="1" y="62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3"/>
                  </a:lnTo>
                  <a:lnTo>
                    <a:pt x="1" y="50"/>
                  </a:lnTo>
                  <a:lnTo>
                    <a:pt x="1" y="48"/>
                  </a:lnTo>
                  <a:lnTo>
                    <a:pt x="1" y="46"/>
                  </a:lnTo>
                  <a:lnTo>
                    <a:pt x="2" y="43"/>
                  </a:lnTo>
                  <a:lnTo>
                    <a:pt x="3" y="40"/>
                  </a:lnTo>
                  <a:lnTo>
                    <a:pt x="4" y="38"/>
                  </a:lnTo>
                  <a:lnTo>
                    <a:pt x="5" y="35"/>
                  </a:lnTo>
                  <a:lnTo>
                    <a:pt x="6" y="32"/>
                  </a:lnTo>
                  <a:lnTo>
                    <a:pt x="7" y="30"/>
                  </a:lnTo>
                  <a:lnTo>
                    <a:pt x="8" y="28"/>
                  </a:lnTo>
                  <a:lnTo>
                    <a:pt x="9" y="26"/>
                  </a:lnTo>
                  <a:lnTo>
                    <a:pt x="11" y="23"/>
                  </a:lnTo>
                  <a:lnTo>
                    <a:pt x="13" y="21"/>
                  </a:lnTo>
                  <a:lnTo>
                    <a:pt x="14" y="19"/>
                  </a:lnTo>
                  <a:lnTo>
                    <a:pt x="17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18" name="Freeform 98">
              <a:extLst>
                <a:ext uri="{FF2B5EF4-FFF2-40B4-BE49-F238E27FC236}">
                  <a16:creationId xmlns:a16="http://schemas.microsoft.com/office/drawing/2014/main" id="{DD4A782D-148B-69E2-14D9-0A1215DD1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3" y="1882"/>
              <a:ext cx="119" cy="119"/>
            </a:xfrm>
            <a:custGeom>
              <a:avLst/>
              <a:gdLst>
                <a:gd name="T0" fmla="*/ 20 w 119"/>
                <a:gd name="T1" fmla="*/ 15 h 119"/>
                <a:gd name="T2" fmla="*/ 27 w 119"/>
                <a:gd name="T3" fmla="*/ 10 h 119"/>
                <a:gd name="T4" fmla="*/ 34 w 119"/>
                <a:gd name="T5" fmla="*/ 6 h 119"/>
                <a:gd name="T6" fmla="*/ 42 w 119"/>
                <a:gd name="T7" fmla="*/ 3 h 119"/>
                <a:gd name="T8" fmla="*/ 51 w 119"/>
                <a:gd name="T9" fmla="*/ 1 h 119"/>
                <a:gd name="T10" fmla="*/ 59 w 119"/>
                <a:gd name="T11" fmla="*/ 0 h 119"/>
                <a:gd name="T12" fmla="*/ 68 w 119"/>
                <a:gd name="T13" fmla="*/ 1 h 119"/>
                <a:gd name="T14" fmla="*/ 76 w 119"/>
                <a:gd name="T15" fmla="*/ 3 h 119"/>
                <a:gd name="T16" fmla="*/ 84 w 119"/>
                <a:gd name="T17" fmla="*/ 6 h 119"/>
                <a:gd name="T18" fmla="*/ 92 w 119"/>
                <a:gd name="T19" fmla="*/ 10 h 119"/>
                <a:gd name="T20" fmla="*/ 99 w 119"/>
                <a:gd name="T21" fmla="*/ 15 h 119"/>
                <a:gd name="T22" fmla="*/ 105 w 119"/>
                <a:gd name="T23" fmla="*/ 22 h 119"/>
                <a:gd name="T24" fmla="*/ 110 w 119"/>
                <a:gd name="T25" fmla="*/ 29 h 119"/>
                <a:gd name="T26" fmla="*/ 114 w 119"/>
                <a:gd name="T27" fmla="*/ 37 h 119"/>
                <a:gd name="T28" fmla="*/ 117 w 119"/>
                <a:gd name="T29" fmla="*/ 45 h 119"/>
                <a:gd name="T30" fmla="*/ 118 w 119"/>
                <a:gd name="T31" fmla="*/ 53 h 119"/>
                <a:gd name="T32" fmla="*/ 118 w 119"/>
                <a:gd name="T33" fmla="*/ 62 h 119"/>
                <a:gd name="T34" fmla="*/ 117 w 119"/>
                <a:gd name="T35" fmla="*/ 70 h 119"/>
                <a:gd name="T36" fmla="*/ 115 w 119"/>
                <a:gd name="T37" fmla="*/ 79 h 119"/>
                <a:gd name="T38" fmla="*/ 112 w 119"/>
                <a:gd name="T39" fmla="*/ 87 h 119"/>
                <a:gd name="T40" fmla="*/ 107 w 119"/>
                <a:gd name="T41" fmla="*/ 94 h 119"/>
                <a:gd name="T42" fmla="*/ 101 w 119"/>
                <a:gd name="T43" fmla="*/ 101 h 119"/>
                <a:gd name="T44" fmla="*/ 94 w 119"/>
                <a:gd name="T45" fmla="*/ 107 h 119"/>
                <a:gd name="T46" fmla="*/ 87 w 119"/>
                <a:gd name="T47" fmla="*/ 111 h 119"/>
                <a:gd name="T48" fmla="*/ 79 w 119"/>
                <a:gd name="T49" fmla="*/ 115 h 119"/>
                <a:gd name="T50" fmla="*/ 71 w 119"/>
                <a:gd name="T51" fmla="*/ 117 h 119"/>
                <a:gd name="T52" fmla="*/ 62 w 119"/>
                <a:gd name="T53" fmla="*/ 118 h 119"/>
                <a:gd name="T54" fmla="*/ 54 w 119"/>
                <a:gd name="T55" fmla="*/ 118 h 119"/>
                <a:gd name="T56" fmla="*/ 45 w 119"/>
                <a:gd name="T57" fmla="*/ 116 h 119"/>
                <a:gd name="T58" fmla="*/ 37 w 119"/>
                <a:gd name="T59" fmla="*/ 114 h 119"/>
                <a:gd name="T60" fmla="*/ 29 w 119"/>
                <a:gd name="T61" fmla="*/ 110 h 119"/>
                <a:gd name="T62" fmla="*/ 22 w 119"/>
                <a:gd name="T63" fmla="*/ 105 h 119"/>
                <a:gd name="T64" fmla="*/ 16 w 119"/>
                <a:gd name="T65" fmla="*/ 99 h 119"/>
                <a:gd name="T66" fmla="*/ 10 w 119"/>
                <a:gd name="T67" fmla="*/ 92 h 119"/>
                <a:gd name="T68" fmla="*/ 6 w 119"/>
                <a:gd name="T69" fmla="*/ 84 h 119"/>
                <a:gd name="T70" fmla="*/ 3 w 119"/>
                <a:gd name="T71" fmla="*/ 76 h 119"/>
                <a:gd name="T72" fmla="*/ 1 w 119"/>
                <a:gd name="T73" fmla="*/ 68 h 119"/>
                <a:gd name="T74" fmla="*/ 0 w 119"/>
                <a:gd name="T75" fmla="*/ 59 h 119"/>
                <a:gd name="T76" fmla="*/ 1 w 119"/>
                <a:gd name="T77" fmla="*/ 51 h 119"/>
                <a:gd name="T78" fmla="*/ 3 w 119"/>
                <a:gd name="T79" fmla="*/ 42 h 119"/>
                <a:gd name="T80" fmla="*/ 6 w 119"/>
                <a:gd name="T81" fmla="*/ 34 h 119"/>
                <a:gd name="T82" fmla="*/ 10 w 119"/>
                <a:gd name="T83" fmla="*/ 27 h 119"/>
                <a:gd name="T84" fmla="*/ 15 w 119"/>
                <a:gd name="T85" fmla="*/ 2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9" h="119">
                  <a:moveTo>
                    <a:pt x="18" y="17"/>
                  </a:moveTo>
                  <a:lnTo>
                    <a:pt x="18" y="17"/>
                  </a:lnTo>
                  <a:lnTo>
                    <a:pt x="20" y="15"/>
                  </a:lnTo>
                  <a:lnTo>
                    <a:pt x="22" y="13"/>
                  </a:lnTo>
                  <a:lnTo>
                    <a:pt x="24" y="11"/>
                  </a:lnTo>
                  <a:lnTo>
                    <a:pt x="27" y="10"/>
                  </a:lnTo>
                  <a:lnTo>
                    <a:pt x="29" y="8"/>
                  </a:lnTo>
                  <a:lnTo>
                    <a:pt x="32" y="7"/>
                  </a:lnTo>
                  <a:lnTo>
                    <a:pt x="34" y="6"/>
                  </a:lnTo>
                  <a:lnTo>
                    <a:pt x="37" y="4"/>
                  </a:lnTo>
                  <a:lnTo>
                    <a:pt x="40" y="3"/>
                  </a:lnTo>
                  <a:lnTo>
                    <a:pt x="42" y="3"/>
                  </a:lnTo>
                  <a:lnTo>
                    <a:pt x="45" y="2"/>
                  </a:lnTo>
                  <a:lnTo>
                    <a:pt x="48" y="1"/>
                  </a:lnTo>
                  <a:lnTo>
                    <a:pt x="51" y="1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8" y="1"/>
                  </a:lnTo>
                  <a:lnTo>
                    <a:pt x="71" y="1"/>
                  </a:lnTo>
                  <a:lnTo>
                    <a:pt x="73" y="2"/>
                  </a:lnTo>
                  <a:lnTo>
                    <a:pt x="76" y="3"/>
                  </a:lnTo>
                  <a:lnTo>
                    <a:pt x="79" y="3"/>
                  </a:lnTo>
                  <a:lnTo>
                    <a:pt x="81" y="4"/>
                  </a:lnTo>
                  <a:lnTo>
                    <a:pt x="84" y="6"/>
                  </a:lnTo>
                  <a:lnTo>
                    <a:pt x="87" y="7"/>
                  </a:lnTo>
                  <a:lnTo>
                    <a:pt x="89" y="8"/>
                  </a:lnTo>
                  <a:lnTo>
                    <a:pt x="92" y="10"/>
                  </a:lnTo>
                  <a:lnTo>
                    <a:pt x="94" y="11"/>
                  </a:lnTo>
                  <a:lnTo>
                    <a:pt x="97" y="13"/>
                  </a:lnTo>
                  <a:lnTo>
                    <a:pt x="99" y="15"/>
                  </a:lnTo>
                  <a:lnTo>
                    <a:pt x="101" y="17"/>
                  </a:lnTo>
                  <a:lnTo>
                    <a:pt x="103" y="20"/>
                  </a:lnTo>
                  <a:lnTo>
                    <a:pt x="105" y="22"/>
                  </a:lnTo>
                  <a:lnTo>
                    <a:pt x="107" y="24"/>
                  </a:lnTo>
                  <a:lnTo>
                    <a:pt x="109" y="27"/>
                  </a:lnTo>
                  <a:lnTo>
                    <a:pt x="110" y="29"/>
                  </a:lnTo>
                  <a:lnTo>
                    <a:pt x="112" y="32"/>
                  </a:lnTo>
                  <a:lnTo>
                    <a:pt x="113" y="34"/>
                  </a:lnTo>
                  <a:lnTo>
                    <a:pt x="114" y="37"/>
                  </a:lnTo>
                  <a:lnTo>
                    <a:pt x="115" y="40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7" y="48"/>
                  </a:lnTo>
                  <a:lnTo>
                    <a:pt x="118" y="51"/>
                  </a:lnTo>
                  <a:lnTo>
                    <a:pt x="118" y="53"/>
                  </a:lnTo>
                  <a:lnTo>
                    <a:pt x="118" y="56"/>
                  </a:lnTo>
                  <a:lnTo>
                    <a:pt x="118" y="59"/>
                  </a:lnTo>
                  <a:lnTo>
                    <a:pt x="118" y="62"/>
                  </a:lnTo>
                  <a:lnTo>
                    <a:pt x="118" y="65"/>
                  </a:lnTo>
                  <a:lnTo>
                    <a:pt x="118" y="68"/>
                  </a:lnTo>
                  <a:lnTo>
                    <a:pt x="117" y="70"/>
                  </a:lnTo>
                  <a:lnTo>
                    <a:pt x="117" y="73"/>
                  </a:lnTo>
                  <a:lnTo>
                    <a:pt x="116" y="76"/>
                  </a:lnTo>
                  <a:lnTo>
                    <a:pt x="115" y="79"/>
                  </a:lnTo>
                  <a:lnTo>
                    <a:pt x="114" y="81"/>
                  </a:lnTo>
                  <a:lnTo>
                    <a:pt x="113" y="84"/>
                  </a:lnTo>
                  <a:lnTo>
                    <a:pt x="112" y="87"/>
                  </a:lnTo>
                  <a:lnTo>
                    <a:pt x="110" y="89"/>
                  </a:lnTo>
                  <a:lnTo>
                    <a:pt x="109" y="92"/>
                  </a:lnTo>
                  <a:lnTo>
                    <a:pt x="107" y="94"/>
                  </a:lnTo>
                  <a:lnTo>
                    <a:pt x="105" y="96"/>
                  </a:lnTo>
                  <a:lnTo>
                    <a:pt x="103" y="99"/>
                  </a:lnTo>
                  <a:lnTo>
                    <a:pt x="101" y="101"/>
                  </a:lnTo>
                  <a:lnTo>
                    <a:pt x="99" y="103"/>
                  </a:lnTo>
                  <a:lnTo>
                    <a:pt x="97" y="105"/>
                  </a:lnTo>
                  <a:lnTo>
                    <a:pt x="94" y="107"/>
                  </a:lnTo>
                  <a:lnTo>
                    <a:pt x="92" y="108"/>
                  </a:lnTo>
                  <a:lnTo>
                    <a:pt x="89" y="110"/>
                  </a:lnTo>
                  <a:lnTo>
                    <a:pt x="87" y="111"/>
                  </a:lnTo>
                  <a:lnTo>
                    <a:pt x="84" y="113"/>
                  </a:lnTo>
                  <a:lnTo>
                    <a:pt x="81" y="114"/>
                  </a:lnTo>
                  <a:lnTo>
                    <a:pt x="79" y="115"/>
                  </a:lnTo>
                  <a:lnTo>
                    <a:pt x="76" y="116"/>
                  </a:lnTo>
                  <a:lnTo>
                    <a:pt x="73" y="116"/>
                  </a:lnTo>
                  <a:lnTo>
                    <a:pt x="71" y="117"/>
                  </a:lnTo>
                  <a:lnTo>
                    <a:pt x="68" y="118"/>
                  </a:lnTo>
                  <a:lnTo>
                    <a:pt x="65" y="118"/>
                  </a:lnTo>
                  <a:lnTo>
                    <a:pt x="62" y="118"/>
                  </a:lnTo>
                  <a:lnTo>
                    <a:pt x="59" y="118"/>
                  </a:lnTo>
                  <a:lnTo>
                    <a:pt x="56" y="118"/>
                  </a:lnTo>
                  <a:lnTo>
                    <a:pt x="54" y="118"/>
                  </a:lnTo>
                  <a:lnTo>
                    <a:pt x="51" y="118"/>
                  </a:lnTo>
                  <a:lnTo>
                    <a:pt x="48" y="117"/>
                  </a:lnTo>
                  <a:lnTo>
                    <a:pt x="45" y="116"/>
                  </a:lnTo>
                  <a:lnTo>
                    <a:pt x="43" y="116"/>
                  </a:lnTo>
                  <a:lnTo>
                    <a:pt x="40" y="115"/>
                  </a:lnTo>
                  <a:lnTo>
                    <a:pt x="37" y="114"/>
                  </a:lnTo>
                  <a:lnTo>
                    <a:pt x="34" y="113"/>
                  </a:lnTo>
                  <a:lnTo>
                    <a:pt x="32" y="111"/>
                  </a:lnTo>
                  <a:lnTo>
                    <a:pt x="29" y="110"/>
                  </a:lnTo>
                  <a:lnTo>
                    <a:pt x="27" y="108"/>
                  </a:lnTo>
                  <a:lnTo>
                    <a:pt x="24" y="107"/>
                  </a:lnTo>
                  <a:lnTo>
                    <a:pt x="22" y="105"/>
                  </a:lnTo>
                  <a:lnTo>
                    <a:pt x="20" y="103"/>
                  </a:lnTo>
                  <a:lnTo>
                    <a:pt x="18" y="101"/>
                  </a:lnTo>
                  <a:lnTo>
                    <a:pt x="16" y="99"/>
                  </a:lnTo>
                  <a:lnTo>
                    <a:pt x="14" y="96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8" y="89"/>
                  </a:lnTo>
                  <a:lnTo>
                    <a:pt x="7" y="87"/>
                  </a:lnTo>
                  <a:lnTo>
                    <a:pt x="6" y="84"/>
                  </a:lnTo>
                  <a:lnTo>
                    <a:pt x="5" y="81"/>
                  </a:lnTo>
                  <a:lnTo>
                    <a:pt x="4" y="79"/>
                  </a:lnTo>
                  <a:lnTo>
                    <a:pt x="3" y="76"/>
                  </a:lnTo>
                  <a:lnTo>
                    <a:pt x="2" y="73"/>
                  </a:lnTo>
                  <a:lnTo>
                    <a:pt x="1" y="70"/>
                  </a:lnTo>
                  <a:lnTo>
                    <a:pt x="1" y="68"/>
                  </a:lnTo>
                  <a:lnTo>
                    <a:pt x="1" y="65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1" y="48"/>
                  </a:lnTo>
                  <a:lnTo>
                    <a:pt x="2" y="45"/>
                  </a:lnTo>
                  <a:lnTo>
                    <a:pt x="3" y="42"/>
                  </a:lnTo>
                  <a:lnTo>
                    <a:pt x="4" y="40"/>
                  </a:lnTo>
                  <a:lnTo>
                    <a:pt x="5" y="37"/>
                  </a:lnTo>
                  <a:lnTo>
                    <a:pt x="6" y="34"/>
                  </a:lnTo>
                  <a:lnTo>
                    <a:pt x="7" y="32"/>
                  </a:lnTo>
                  <a:lnTo>
                    <a:pt x="8" y="29"/>
                  </a:lnTo>
                  <a:lnTo>
                    <a:pt x="10" y="27"/>
                  </a:lnTo>
                  <a:lnTo>
                    <a:pt x="12" y="24"/>
                  </a:lnTo>
                  <a:lnTo>
                    <a:pt x="14" y="22"/>
                  </a:lnTo>
                  <a:lnTo>
                    <a:pt x="15" y="20"/>
                  </a:lnTo>
                  <a:lnTo>
                    <a:pt x="18" y="1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19" name="Freeform 99">
              <a:extLst>
                <a:ext uri="{FF2B5EF4-FFF2-40B4-BE49-F238E27FC236}">
                  <a16:creationId xmlns:a16="http://schemas.microsoft.com/office/drawing/2014/main" id="{E56AA766-BE2E-FFC9-E52B-27A64A2CE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" y="1594"/>
              <a:ext cx="147" cy="138"/>
            </a:xfrm>
            <a:custGeom>
              <a:avLst/>
              <a:gdLst>
                <a:gd name="T0" fmla="*/ 128 w 147"/>
                <a:gd name="T1" fmla="*/ 0 h 138"/>
                <a:gd name="T2" fmla="*/ 136 w 147"/>
                <a:gd name="T3" fmla="*/ 4 h 138"/>
                <a:gd name="T4" fmla="*/ 142 w 147"/>
                <a:gd name="T5" fmla="*/ 10 h 138"/>
                <a:gd name="T6" fmla="*/ 146 w 147"/>
                <a:gd name="T7" fmla="*/ 18 h 138"/>
                <a:gd name="T8" fmla="*/ 146 w 147"/>
                <a:gd name="T9" fmla="*/ 117 h 138"/>
                <a:gd name="T10" fmla="*/ 143 w 147"/>
                <a:gd name="T11" fmla="*/ 126 h 138"/>
                <a:gd name="T12" fmla="*/ 138 w 147"/>
                <a:gd name="T13" fmla="*/ 132 h 138"/>
                <a:gd name="T14" fmla="*/ 131 w 147"/>
                <a:gd name="T15" fmla="*/ 136 h 138"/>
                <a:gd name="T16" fmla="*/ 22 w 147"/>
                <a:gd name="T17" fmla="*/ 137 h 138"/>
                <a:gd name="T18" fmla="*/ 13 w 147"/>
                <a:gd name="T19" fmla="*/ 135 h 138"/>
                <a:gd name="T20" fmla="*/ 7 w 147"/>
                <a:gd name="T21" fmla="*/ 131 h 138"/>
                <a:gd name="T22" fmla="*/ 2 w 147"/>
                <a:gd name="T23" fmla="*/ 124 h 138"/>
                <a:gd name="T24" fmla="*/ 0 w 147"/>
                <a:gd name="T25" fmla="*/ 115 h 138"/>
                <a:gd name="T26" fmla="*/ 1 w 147"/>
                <a:gd name="T27" fmla="*/ 15 h 138"/>
                <a:gd name="T28" fmla="*/ 5 w 147"/>
                <a:gd name="T29" fmla="*/ 8 h 138"/>
                <a:gd name="T30" fmla="*/ 12 w 147"/>
                <a:gd name="T31" fmla="*/ 3 h 138"/>
                <a:gd name="T32" fmla="*/ 20 w 147"/>
                <a:gd name="T33" fmla="*/ 0 h 138"/>
                <a:gd name="T34" fmla="*/ 13 w 147"/>
                <a:gd name="T35" fmla="*/ 9 h 138"/>
                <a:gd name="T36" fmla="*/ 17 w 147"/>
                <a:gd name="T37" fmla="*/ 9 h 138"/>
                <a:gd name="T38" fmla="*/ 25 w 147"/>
                <a:gd name="T39" fmla="*/ 17 h 138"/>
                <a:gd name="T40" fmla="*/ 25 w 147"/>
                <a:gd name="T41" fmla="*/ 21 h 138"/>
                <a:gd name="T42" fmla="*/ 22 w 147"/>
                <a:gd name="T43" fmla="*/ 24 h 138"/>
                <a:gd name="T44" fmla="*/ 18 w 147"/>
                <a:gd name="T45" fmla="*/ 23 h 138"/>
                <a:gd name="T46" fmla="*/ 11 w 147"/>
                <a:gd name="T47" fmla="*/ 14 h 138"/>
                <a:gd name="T48" fmla="*/ 11 w 147"/>
                <a:gd name="T49" fmla="*/ 11 h 138"/>
                <a:gd name="T50" fmla="*/ 134 w 147"/>
                <a:gd name="T51" fmla="*/ 10 h 138"/>
                <a:gd name="T52" fmla="*/ 132 w 147"/>
                <a:gd name="T53" fmla="*/ 8 h 138"/>
                <a:gd name="T54" fmla="*/ 128 w 147"/>
                <a:gd name="T55" fmla="*/ 10 h 138"/>
                <a:gd name="T56" fmla="*/ 121 w 147"/>
                <a:gd name="T57" fmla="*/ 18 h 138"/>
                <a:gd name="T58" fmla="*/ 121 w 147"/>
                <a:gd name="T59" fmla="*/ 22 h 138"/>
                <a:gd name="T60" fmla="*/ 125 w 147"/>
                <a:gd name="T61" fmla="*/ 24 h 138"/>
                <a:gd name="T62" fmla="*/ 129 w 147"/>
                <a:gd name="T63" fmla="*/ 22 h 138"/>
                <a:gd name="T64" fmla="*/ 136 w 147"/>
                <a:gd name="T65" fmla="*/ 13 h 138"/>
                <a:gd name="T66" fmla="*/ 135 w 147"/>
                <a:gd name="T67" fmla="*/ 10 h 138"/>
                <a:gd name="T68" fmla="*/ 14 w 147"/>
                <a:gd name="T69" fmla="*/ 128 h 138"/>
                <a:gd name="T70" fmla="*/ 18 w 147"/>
                <a:gd name="T71" fmla="*/ 127 h 138"/>
                <a:gd name="T72" fmla="*/ 26 w 147"/>
                <a:gd name="T73" fmla="*/ 119 h 138"/>
                <a:gd name="T74" fmla="*/ 25 w 147"/>
                <a:gd name="T75" fmla="*/ 115 h 138"/>
                <a:gd name="T76" fmla="*/ 21 w 147"/>
                <a:gd name="T77" fmla="*/ 113 h 138"/>
                <a:gd name="T78" fmla="*/ 17 w 147"/>
                <a:gd name="T79" fmla="*/ 114 h 138"/>
                <a:gd name="T80" fmla="*/ 10 w 147"/>
                <a:gd name="T81" fmla="*/ 124 h 138"/>
                <a:gd name="T82" fmla="*/ 12 w 147"/>
                <a:gd name="T83" fmla="*/ 127 h 138"/>
                <a:gd name="T84" fmla="*/ 134 w 147"/>
                <a:gd name="T85" fmla="*/ 128 h 138"/>
                <a:gd name="T86" fmla="*/ 130 w 147"/>
                <a:gd name="T87" fmla="*/ 128 h 138"/>
                <a:gd name="T88" fmla="*/ 121 w 147"/>
                <a:gd name="T89" fmla="*/ 121 h 138"/>
                <a:gd name="T90" fmla="*/ 121 w 147"/>
                <a:gd name="T91" fmla="*/ 117 h 138"/>
                <a:gd name="T92" fmla="*/ 123 w 147"/>
                <a:gd name="T93" fmla="*/ 114 h 138"/>
                <a:gd name="T94" fmla="*/ 127 w 147"/>
                <a:gd name="T95" fmla="*/ 113 h 138"/>
                <a:gd name="T96" fmla="*/ 135 w 147"/>
                <a:gd name="T97" fmla="*/ 122 h 138"/>
                <a:gd name="T98" fmla="*/ 136 w 147"/>
                <a:gd name="T99" fmla="*/ 125 h 138"/>
                <a:gd name="T100" fmla="*/ 22 w 147"/>
                <a:gd name="T10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7" h="138">
                  <a:moveTo>
                    <a:pt x="22" y="0"/>
                  </a:moveTo>
                  <a:lnTo>
                    <a:pt x="124" y="0"/>
                  </a:lnTo>
                  <a:lnTo>
                    <a:pt x="126" y="0"/>
                  </a:lnTo>
                  <a:lnTo>
                    <a:pt x="128" y="0"/>
                  </a:lnTo>
                  <a:lnTo>
                    <a:pt x="131" y="1"/>
                  </a:lnTo>
                  <a:lnTo>
                    <a:pt x="133" y="2"/>
                  </a:lnTo>
                  <a:lnTo>
                    <a:pt x="134" y="3"/>
                  </a:lnTo>
                  <a:lnTo>
                    <a:pt x="136" y="4"/>
                  </a:lnTo>
                  <a:lnTo>
                    <a:pt x="138" y="5"/>
                  </a:lnTo>
                  <a:lnTo>
                    <a:pt x="139" y="7"/>
                  </a:lnTo>
                  <a:lnTo>
                    <a:pt x="141" y="8"/>
                  </a:lnTo>
                  <a:lnTo>
                    <a:pt x="142" y="10"/>
                  </a:lnTo>
                  <a:lnTo>
                    <a:pt x="143" y="11"/>
                  </a:lnTo>
                  <a:lnTo>
                    <a:pt x="144" y="13"/>
                  </a:lnTo>
                  <a:lnTo>
                    <a:pt x="145" y="15"/>
                  </a:lnTo>
                  <a:lnTo>
                    <a:pt x="146" y="18"/>
                  </a:lnTo>
                  <a:lnTo>
                    <a:pt x="146" y="20"/>
                  </a:lnTo>
                  <a:lnTo>
                    <a:pt x="146" y="22"/>
                  </a:lnTo>
                  <a:lnTo>
                    <a:pt x="146" y="115"/>
                  </a:lnTo>
                  <a:lnTo>
                    <a:pt x="146" y="117"/>
                  </a:lnTo>
                  <a:lnTo>
                    <a:pt x="146" y="120"/>
                  </a:lnTo>
                  <a:lnTo>
                    <a:pt x="145" y="122"/>
                  </a:lnTo>
                  <a:lnTo>
                    <a:pt x="144" y="124"/>
                  </a:lnTo>
                  <a:lnTo>
                    <a:pt x="143" y="126"/>
                  </a:lnTo>
                  <a:lnTo>
                    <a:pt x="142" y="127"/>
                  </a:lnTo>
                  <a:lnTo>
                    <a:pt x="141" y="129"/>
                  </a:lnTo>
                  <a:lnTo>
                    <a:pt x="139" y="131"/>
                  </a:lnTo>
                  <a:lnTo>
                    <a:pt x="138" y="132"/>
                  </a:lnTo>
                  <a:lnTo>
                    <a:pt x="136" y="133"/>
                  </a:lnTo>
                  <a:lnTo>
                    <a:pt x="134" y="135"/>
                  </a:lnTo>
                  <a:lnTo>
                    <a:pt x="133" y="135"/>
                  </a:lnTo>
                  <a:lnTo>
                    <a:pt x="131" y="136"/>
                  </a:lnTo>
                  <a:lnTo>
                    <a:pt x="128" y="137"/>
                  </a:lnTo>
                  <a:lnTo>
                    <a:pt x="126" y="137"/>
                  </a:lnTo>
                  <a:lnTo>
                    <a:pt x="124" y="137"/>
                  </a:lnTo>
                  <a:lnTo>
                    <a:pt x="22" y="137"/>
                  </a:lnTo>
                  <a:lnTo>
                    <a:pt x="20" y="137"/>
                  </a:lnTo>
                  <a:lnTo>
                    <a:pt x="18" y="137"/>
                  </a:lnTo>
                  <a:lnTo>
                    <a:pt x="15" y="136"/>
                  </a:lnTo>
                  <a:lnTo>
                    <a:pt x="13" y="135"/>
                  </a:lnTo>
                  <a:lnTo>
                    <a:pt x="12" y="135"/>
                  </a:lnTo>
                  <a:lnTo>
                    <a:pt x="10" y="133"/>
                  </a:lnTo>
                  <a:lnTo>
                    <a:pt x="8" y="132"/>
                  </a:lnTo>
                  <a:lnTo>
                    <a:pt x="7" y="131"/>
                  </a:lnTo>
                  <a:lnTo>
                    <a:pt x="5" y="129"/>
                  </a:lnTo>
                  <a:lnTo>
                    <a:pt x="4" y="127"/>
                  </a:lnTo>
                  <a:lnTo>
                    <a:pt x="3" y="126"/>
                  </a:lnTo>
                  <a:lnTo>
                    <a:pt x="2" y="124"/>
                  </a:lnTo>
                  <a:lnTo>
                    <a:pt x="1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2" y="13"/>
                  </a:lnTo>
                  <a:lnTo>
                    <a:pt x="3" y="11"/>
                  </a:lnTo>
                  <a:lnTo>
                    <a:pt x="4" y="10"/>
                  </a:lnTo>
                  <a:lnTo>
                    <a:pt x="5" y="8"/>
                  </a:lnTo>
                  <a:lnTo>
                    <a:pt x="7" y="7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2" y="3"/>
                  </a:lnTo>
                  <a:lnTo>
                    <a:pt x="13" y="2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12" y="10"/>
                  </a:lnTo>
                  <a:lnTo>
                    <a:pt x="12" y="9"/>
                  </a:lnTo>
                  <a:lnTo>
                    <a:pt x="13" y="9"/>
                  </a:lnTo>
                  <a:lnTo>
                    <a:pt x="14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7" y="9"/>
                  </a:lnTo>
                  <a:lnTo>
                    <a:pt x="18" y="10"/>
                  </a:lnTo>
                  <a:lnTo>
                    <a:pt x="24" y="15"/>
                  </a:lnTo>
                  <a:lnTo>
                    <a:pt x="25" y="16"/>
                  </a:lnTo>
                  <a:lnTo>
                    <a:pt x="25" y="17"/>
                  </a:lnTo>
                  <a:lnTo>
                    <a:pt x="26" y="18"/>
                  </a:lnTo>
                  <a:lnTo>
                    <a:pt x="26" y="19"/>
                  </a:lnTo>
                  <a:lnTo>
                    <a:pt x="26" y="20"/>
                  </a:lnTo>
                  <a:lnTo>
                    <a:pt x="25" y="21"/>
                  </a:lnTo>
                  <a:lnTo>
                    <a:pt x="25" y="22"/>
                  </a:lnTo>
                  <a:lnTo>
                    <a:pt x="24" y="22"/>
                  </a:lnTo>
                  <a:lnTo>
                    <a:pt x="23" y="23"/>
                  </a:lnTo>
                  <a:lnTo>
                    <a:pt x="22" y="24"/>
                  </a:lnTo>
                  <a:lnTo>
                    <a:pt x="21" y="24"/>
                  </a:lnTo>
                  <a:lnTo>
                    <a:pt x="20" y="24"/>
                  </a:lnTo>
                  <a:lnTo>
                    <a:pt x="19" y="24"/>
                  </a:lnTo>
                  <a:lnTo>
                    <a:pt x="18" y="23"/>
                  </a:lnTo>
                  <a:lnTo>
                    <a:pt x="17" y="22"/>
                  </a:lnTo>
                  <a:lnTo>
                    <a:pt x="12" y="16"/>
                  </a:lnTo>
                  <a:lnTo>
                    <a:pt x="11" y="15"/>
                  </a:lnTo>
                  <a:lnTo>
                    <a:pt x="11" y="14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0"/>
                  </a:lnTo>
                  <a:lnTo>
                    <a:pt x="135" y="10"/>
                  </a:lnTo>
                  <a:lnTo>
                    <a:pt x="134" y="10"/>
                  </a:lnTo>
                  <a:lnTo>
                    <a:pt x="134" y="9"/>
                  </a:lnTo>
                  <a:lnTo>
                    <a:pt x="134" y="9"/>
                  </a:lnTo>
                  <a:lnTo>
                    <a:pt x="133" y="9"/>
                  </a:lnTo>
                  <a:lnTo>
                    <a:pt x="132" y="8"/>
                  </a:lnTo>
                  <a:lnTo>
                    <a:pt x="131" y="9"/>
                  </a:lnTo>
                  <a:lnTo>
                    <a:pt x="130" y="9"/>
                  </a:lnTo>
                  <a:lnTo>
                    <a:pt x="129" y="9"/>
                  </a:lnTo>
                  <a:lnTo>
                    <a:pt x="128" y="10"/>
                  </a:lnTo>
                  <a:lnTo>
                    <a:pt x="122" y="15"/>
                  </a:lnTo>
                  <a:lnTo>
                    <a:pt x="121" y="16"/>
                  </a:lnTo>
                  <a:lnTo>
                    <a:pt x="121" y="17"/>
                  </a:lnTo>
                  <a:lnTo>
                    <a:pt x="121" y="18"/>
                  </a:lnTo>
                  <a:lnTo>
                    <a:pt x="121" y="19"/>
                  </a:lnTo>
                  <a:lnTo>
                    <a:pt x="121" y="20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2" y="22"/>
                  </a:lnTo>
                  <a:lnTo>
                    <a:pt x="123" y="23"/>
                  </a:lnTo>
                  <a:lnTo>
                    <a:pt x="124" y="24"/>
                  </a:lnTo>
                  <a:lnTo>
                    <a:pt x="125" y="24"/>
                  </a:lnTo>
                  <a:lnTo>
                    <a:pt x="126" y="24"/>
                  </a:lnTo>
                  <a:lnTo>
                    <a:pt x="127" y="24"/>
                  </a:lnTo>
                  <a:lnTo>
                    <a:pt x="128" y="23"/>
                  </a:lnTo>
                  <a:lnTo>
                    <a:pt x="129" y="22"/>
                  </a:lnTo>
                  <a:lnTo>
                    <a:pt x="135" y="16"/>
                  </a:lnTo>
                  <a:lnTo>
                    <a:pt x="135" y="15"/>
                  </a:lnTo>
                  <a:lnTo>
                    <a:pt x="136" y="14"/>
                  </a:lnTo>
                  <a:lnTo>
                    <a:pt x="136" y="13"/>
                  </a:lnTo>
                  <a:lnTo>
                    <a:pt x="136" y="12"/>
                  </a:lnTo>
                  <a:lnTo>
                    <a:pt x="136" y="11"/>
                  </a:lnTo>
                  <a:lnTo>
                    <a:pt x="135" y="11"/>
                  </a:lnTo>
                  <a:lnTo>
                    <a:pt x="135" y="10"/>
                  </a:lnTo>
                  <a:lnTo>
                    <a:pt x="12" y="127"/>
                  </a:lnTo>
                  <a:lnTo>
                    <a:pt x="12" y="128"/>
                  </a:lnTo>
                  <a:lnTo>
                    <a:pt x="13" y="128"/>
                  </a:lnTo>
                  <a:lnTo>
                    <a:pt x="14" y="128"/>
                  </a:lnTo>
                  <a:lnTo>
                    <a:pt x="15" y="128"/>
                  </a:lnTo>
                  <a:lnTo>
                    <a:pt x="16" y="128"/>
                  </a:lnTo>
                  <a:lnTo>
                    <a:pt x="17" y="127"/>
                  </a:lnTo>
                  <a:lnTo>
                    <a:pt x="18" y="127"/>
                  </a:lnTo>
                  <a:lnTo>
                    <a:pt x="24" y="121"/>
                  </a:lnTo>
                  <a:lnTo>
                    <a:pt x="25" y="121"/>
                  </a:lnTo>
                  <a:lnTo>
                    <a:pt x="25" y="120"/>
                  </a:lnTo>
                  <a:lnTo>
                    <a:pt x="26" y="119"/>
                  </a:lnTo>
                  <a:lnTo>
                    <a:pt x="26" y="118"/>
                  </a:lnTo>
                  <a:lnTo>
                    <a:pt x="26" y="117"/>
                  </a:lnTo>
                  <a:lnTo>
                    <a:pt x="25" y="116"/>
                  </a:lnTo>
                  <a:lnTo>
                    <a:pt x="25" y="115"/>
                  </a:lnTo>
                  <a:lnTo>
                    <a:pt x="24" y="114"/>
                  </a:lnTo>
                  <a:lnTo>
                    <a:pt x="23" y="114"/>
                  </a:lnTo>
                  <a:lnTo>
                    <a:pt x="22" y="113"/>
                  </a:lnTo>
                  <a:lnTo>
                    <a:pt x="21" y="113"/>
                  </a:lnTo>
                  <a:lnTo>
                    <a:pt x="20" y="113"/>
                  </a:lnTo>
                  <a:lnTo>
                    <a:pt x="19" y="113"/>
                  </a:lnTo>
                  <a:lnTo>
                    <a:pt x="18" y="114"/>
                  </a:lnTo>
                  <a:lnTo>
                    <a:pt x="17" y="114"/>
                  </a:lnTo>
                  <a:lnTo>
                    <a:pt x="12" y="121"/>
                  </a:lnTo>
                  <a:lnTo>
                    <a:pt x="11" y="122"/>
                  </a:lnTo>
                  <a:lnTo>
                    <a:pt x="10" y="123"/>
                  </a:lnTo>
                  <a:lnTo>
                    <a:pt x="10" y="124"/>
                  </a:lnTo>
                  <a:lnTo>
                    <a:pt x="10" y="125"/>
                  </a:lnTo>
                  <a:lnTo>
                    <a:pt x="11" y="126"/>
                  </a:lnTo>
                  <a:lnTo>
                    <a:pt x="11" y="126"/>
                  </a:lnTo>
                  <a:lnTo>
                    <a:pt x="12" y="127"/>
                  </a:lnTo>
                  <a:lnTo>
                    <a:pt x="135" y="127"/>
                  </a:lnTo>
                  <a:lnTo>
                    <a:pt x="134" y="127"/>
                  </a:lnTo>
                  <a:lnTo>
                    <a:pt x="134" y="128"/>
                  </a:lnTo>
                  <a:lnTo>
                    <a:pt x="134" y="128"/>
                  </a:lnTo>
                  <a:lnTo>
                    <a:pt x="133" y="128"/>
                  </a:lnTo>
                  <a:lnTo>
                    <a:pt x="132" y="128"/>
                  </a:lnTo>
                  <a:lnTo>
                    <a:pt x="131" y="128"/>
                  </a:lnTo>
                  <a:lnTo>
                    <a:pt x="130" y="128"/>
                  </a:lnTo>
                  <a:lnTo>
                    <a:pt x="129" y="127"/>
                  </a:lnTo>
                  <a:lnTo>
                    <a:pt x="128" y="127"/>
                  </a:lnTo>
                  <a:lnTo>
                    <a:pt x="122" y="121"/>
                  </a:lnTo>
                  <a:lnTo>
                    <a:pt x="121" y="121"/>
                  </a:lnTo>
                  <a:lnTo>
                    <a:pt x="121" y="120"/>
                  </a:lnTo>
                  <a:lnTo>
                    <a:pt x="121" y="119"/>
                  </a:lnTo>
                  <a:lnTo>
                    <a:pt x="121" y="118"/>
                  </a:lnTo>
                  <a:lnTo>
                    <a:pt x="121" y="117"/>
                  </a:lnTo>
                  <a:lnTo>
                    <a:pt x="121" y="116"/>
                  </a:lnTo>
                  <a:lnTo>
                    <a:pt x="121" y="115"/>
                  </a:lnTo>
                  <a:lnTo>
                    <a:pt x="122" y="114"/>
                  </a:lnTo>
                  <a:lnTo>
                    <a:pt x="123" y="114"/>
                  </a:lnTo>
                  <a:lnTo>
                    <a:pt x="124" y="113"/>
                  </a:lnTo>
                  <a:lnTo>
                    <a:pt x="125" y="113"/>
                  </a:lnTo>
                  <a:lnTo>
                    <a:pt x="126" y="113"/>
                  </a:lnTo>
                  <a:lnTo>
                    <a:pt x="127" y="113"/>
                  </a:lnTo>
                  <a:lnTo>
                    <a:pt x="128" y="114"/>
                  </a:lnTo>
                  <a:lnTo>
                    <a:pt x="129" y="114"/>
                  </a:lnTo>
                  <a:lnTo>
                    <a:pt x="135" y="121"/>
                  </a:lnTo>
                  <a:lnTo>
                    <a:pt x="135" y="122"/>
                  </a:lnTo>
                  <a:lnTo>
                    <a:pt x="136" y="122"/>
                  </a:lnTo>
                  <a:lnTo>
                    <a:pt x="136" y="123"/>
                  </a:lnTo>
                  <a:lnTo>
                    <a:pt x="136" y="124"/>
                  </a:lnTo>
                  <a:lnTo>
                    <a:pt x="136" y="125"/>
                  </a:lnTo>
                  <a:lnTo>
                    <a:pt x="136" y="126"/>
                  </a:lnTo>
                  <a:lnTo>
                    <a:pt x="135" y="126"/>
                  </a:lnTo>
                  <a:lnTo>
                    <a:pt x="135" y="127"/>
                  </a:lnTo>
                  <a:lnTo>
                    <a:pt x="22" y="0"/>
                  </a:lnTo>
                </a:path>
              </a:pathLst>
            </a:custGeom>
            <a:solidFill>
              <a:srgbClr val="E5E5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20" name="Freeform 100">
              <a:extLst>
                <a:ext uri="{FF2B5EF4-FFF2-40B4-BE49-F238E27FC236}">
                  <a16:creationId xmlns:a16="http://schemas.microsoft.com/office/drawing/2014/main" id="{5A39F072-BB5B-35CD-4ECF-67813C384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" y="1594"/>
              <a:ext cx="153" cy="144"/>
            </a:xfrm>
            <a:custGeom>
              <a:avLst/>
              <a:gdLst>
                <a:gd name="T0" fmla="*/ 129 w 153"/>
                <a:gd name="T1" fmla="*/ 0 h 144"/>
                <a:gd name="T2" fmla="*/ 133 w 153"/>
                <a:gd name="T3" fmla="*/ 0 h 144"/>
                <a:gd name="T4" fmla="*/ 138 w 153"/>
                <a:gd name="T5" fmla="*/ 2 h 144"/>
                <a:gd name="T6" fmla="*/ 142 w 153"/>
                <a:gd name="T7" fmla="*/ 4 h 144"/>
                <a:gd name="T8" fmla="*/ 145 w 153"/>
                <a:gd name="T9" fmla="*/ 7 h 144"/>
                <a:gd name="T10" fmla="*/ 148 w 153"/>
                <a:gd name="T11" fmla="*/ 10 h 144"/>
                <a:gd name="T12" fmla="*/ 150 w 153"/>
                <a:gd name="T13" fmla="*/ 14 h 144"/>
                <a:gd name="T14" fmla="*/ 152 w 153"/>
                <a:gd name="T15" fmla="*/ 19 h 144"/>
                <a:gd name="T16" fmla="*/ 152 w 153"/>
                <a:gd name="T17" fmla="*/ 23 h 144"/>
                <a:gd name="T18" fmla="*/ 152 w 153"/>
                <a:gd name="T19" fmla="*/ 122 h 144"/>
                <a:gd name="T20" fmla="*/ 151 w 153"/>
                <a:gd name="T21" fmla="*/ 127 h 144"/>
                <a:gd name="T22" fmla="*/ 149 w 153"/>
                <a:gd name="T23" fmla="*/ 131 h 144"/>
                <a:gd name="T24" fmla="*/ 147 w 153"/>
                <a:gd name="T25" fmla="*/ 135 h 144"/>
                <a:gd name="T26" fmla="*/ 144 w 153"/>
                <a:gd name="T27" fmla="*/ 138 h 144"/>
                <a:gd name="T28" fmla="*/ 140 w 153"/>
                <a:gd name="T29" fmla="*/ 141 h 144"/>
                <a:gd name="T30" fmla="*/ 136 w 153"/>
                <a:gd name="T31" fmla="*/ 142 h 144"/>
                <a:gd name="T32" fmla="*/ 131 w 153"/>
                <a:gd name="T33" fmla="*/ 143 h 144"/>
                <a:gd name="T34" fmla="*/ 23 w 153"/>
                <a:gd name="T35" fmla="*/ 143 h 144"/>
                <a:gd name="T36" fmla="*/ 19 w 153"/>
                <a:gd name="T37" fmla="*/ 143 h 144"/>
                <a:gd name="T38" fmla="*/ 14 w 153"/>
                <a:gd name="T39" fmla="*/ 141 h 144"/>
                <a:gd name="T40" fmla="*/ 10 w 153"/>
                <a:gd name="T41" fmla="*/ 139 h 144"/>
                <a:gd name="T42" fmla="*/ 7 w 153"/>
                <a:gd name="T43" fmla="*/ 137 h 144"/>
                <a:gd name="T44" fmla="*/ 4 w 153"/>
                <a:gd name="T45" fmla="*/ 133 h 144"/>
                <a:gd name="T46" fmla="*/ 2 w 153"/>
                <a:gd name="T47" fmla="*/ 129 h 144"/>
                <a:gd name="T48" fmla="*/ 0 w 153"/>
                <a:gd name="T49" fmla="*/ 125 h 144"/>
                <a:gd name="T50" fmla="*/ 0 w 153"/>
                <a:gd name="T51" fmla="*/ 120 h 144"/>
                <a:gd name="T52" fmla="*/ 0 w 153"/>
                <a:gd name="T53" fmla="*/ 21 h 144"/>
                <a:gd name="T54" fmla="*/ 1 w 153"/>
                <a:gd name="T55" fmla="*/ 16 h 144"/>
                <a:gd name="T56" fmla="*/ 3 w 153"/>
                <a:gd name="T57" fmla="*/ 12 h 144"/>
                <a:gd name="T58" fmla="*/ 5 w 153"/>
                <a:gd name="T59" fmla="*/ 8 h 144"/>
                <a:gd name="T60" fmla="*/ 8 w 153"/>
                <a:gd name="T61" fmla="*/ 5 h 144"/>
                <a:gd name="T62" fmla="*/ 12 w 153"/>
                <a:gd name="T63" fmla="*/ 3 h 144"/>
                <a:gd name="T64" fmla="*/ 16 w 153"/>
                <a:gd name="T65" fmla="*/ 1 h 144"/>
                <a:gd name="T66" fmla="*/ 21 w 153"/>
                <a:gd name="T6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144">
                  <a:moveTo>
                    <a:pt x="23" y="0"/>
                  </a:moveTo>
                  <a:lnTo>
                    <a:pt x="129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38" y="2"/>
                  </a:lnTo>
                  <a:lnTo>
                    <a:pt x="140" y="3"/>
                  </a:lnTo>
                  <a:lnTo>
                    <a:pt x="142" y="4"/>
                  </a:lnTo>
                  <a:lnTo>
                    <a:pt x="144" y="5"/>
                  </a:lnTo>
                  <a:lnTo>
                    <a:pt x="145" y="7"/>
                  </a:lnTo>
                  <a:lnTo>
                    <a:pt x="147" y="8"/>
                  </a:lnTo>
                  <a:lnTo>
                    <a:pt x="148" y="10"/>
                  </a:lnTo>
                  <a:lnTo>
                    <a:pt x="149" y="12"/>
                  </a:lnTo>
                  <a:lnTo>
                    <a:pt x="150" y="14"/>
                  </a:lnTo>
                  <a:lnTo>
                    <a:pt x="151" y="16"/>
                  </a:lnTo>
                  <a:lnTo>
                    <a:pt x="152" y="19"/>
                  </a:lnTo>
                  <a:lnTo>
                    <a:pt x="152" y="21"/>
                  </a:lnTo>
                  <a:lnTo>
                    <a:pt x="152" y="23"/>
                  </a:lnTo>
                  <a:lnTo>
                    <a:pt x="152" y="120"/>
                  </a:lnTo>
                  <a:lnTo>
                    <a:pt x="152" y="122"/>
                  </a:lnTo>
                  <a:lnTo>
                    <a:pt x="152" y="125"/>
                  </a:lnTo>
                  <a:lnTo>
                    <a:pt x="151" y="127"/>
                  </a:lnTo>
                  <a:lnTo>
                    <a:pt x="150" y="129"/>
                  </a:lnTo>
                  <a:lnTo>
                    <a:pt x="149" y="131"/>
                  </a:lnTo>
                  <a:lnTo>
                    <a:pt x="148" y="133"/>
                  </a:lnTo>
                  <a:lnTo>
                    <a:pt x="147" y="135"/>
                  </a:lnTo>
                  <a:lnTo>
                    <a:pt x="145" y="137"/>
                  </a:lnTo>
                  <a:lnTo>
                    <a:pt x="144" y="138"/>
                  </a:lnTo>
                  <a:lnTo>
                    <a:pt x="142" y="139"/>
                  </a:lnTo>
                  <a:lnTo>
                    <a:pt x="140" y="141"/>
                  </a:lnTo>
                  <a:lnTo>
                    <a:pt x="138" y="141"/>
                  </a:lnTo>
                  <a:lnTo>
                    <a:pt x="136" y="142"/>
                  </a:lnTo>
                  <a:lnTo>
                    <a:pt x="133" y="143"/>
                  </a:lnTo>
                  <a:lnTo>
                    <a:pt x="131" y="143"/>
                  </a:lnTo>
                  <a:lnTo>
                    <a:pt x="129" y="143"/>
                  </a:lnTo>
                  <a:lnTo>
                    <a:pt x="23" y="143"/>
                  </a:lnTo>
                  <a:lnTo>
                    <a:pt x="21" y="143"/>
                  </a:lnTo>
                  <a:lnTo>
                    <a:pt x="19" y="143"/>
                  </a:lnTo>
                  <a:lnTo>
                    <a:pt x="16" y="142"/>
                  </a:lnTo>
                  <a:lnTo>
                    <a:pt x="14" y="141"/>
                  </a:lnTo>
                  <a:lnTo>
                    <a:pt x="12" y="141"/>
                  </a:lnTo>
                  <a:lnTo>
                    <a:pt x="10" y="139"/>
                  </a:lnTo>
                  <a:lnTo>
                    <a:pt x="8" y="138"/>
                  </a:lnTo>
                  <a:lnTo>
                    <a:pt x="7" y="137"/>
                  </a:lnTo>
                  <a:lnTo>
                    <a:pt x="5" y="135"/>
                  </a:lnTo>
                  <a:lnTo>
                    <a:pt x="4" y="133"/>
                  </a:lnTo>
                  <a:lnTo>
                    <a:pt x="3" y="131"/>
                  </a:lnTo>
                  <a:lnTo>
                    <a:pt x="2" y="129"/>
                  </a:lnTo>
                  <a:lnTo>
                    <a:pt x="1" y="127"/>
                  </a:lnTo>
                  <a:lnTo>
                    <a:pt x="0" y="125"/>
                  </a:lnTo>
                  <a:lnTo>
                    <a:pt x="0" y="122"/>
                  </a:lnTo>
                  <a:lnTo>
                    <a:pt x="0" y="120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3" y="12"/>
                  </a:lnTo>
                  <a:lnTo>
                    <a:pt x="4" y="10"/>
                  </a:lnTo>
                  <a:lnTo>
                    <a:pt x="5" y="8"/>
                  </a:lnTo>
                  <a:lnTo>
                    <a:pt x="7" y="7"/>
                  </a:lnTo>
                  <a:lnTo>
                    <a:pt x="8" y="5"/>
                  </a:lnTo>
                  <a:lnTo>
                    <a:pt x="10" y="4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6" y="1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21" name="Freeform 101">
              <a:extLst>
                <a:ext uri="{FF2B5EF4-FFF2-40B4-BE49-F238E27FC236}">
                  <a16:creationId xmlns:a16="http://schemas.microsoft.com/office/drawing/2014/main" id="{8D1C2F87-D084-C696-C553-E5F5A80E9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" y="1602"/>
              <a:ext cx="18" cy="18"/>
            </a:xfrm>
            <a:custGeom>
              <a:avLst/>
              <a:gdLst>
                <a:gd name="T0" fmla="*/ 2 w 18"/>
                <a:gd name="T1" fmla="*/ 2 h 18"/>
                <a:gd name="T2" fmla="*/ 2 w 18"/>
                <a:gd name="T3" fmla="*/ 2 h 18"/>
                <a:gd name="T4" fmla="*/ 3 w 18"/>
                <a:gd name="T5" fmla="*/ 1 h 18"/>
                <a:gd name="T6" fmla="*/ 4 w 18"/>
                <a:gd name="T7" fmla="*/ 1 h 18"/>
                <a:gd name="T8" fmla="*/ 5 w 18"/>
                <a:gd name="T9" fmla="*/ 0 h 18"/>
                <a:gd name="T10" fmla="*/ 6 w 18"/>
                <a:gd name="T11" fmla="*/ 1 h 18"/>
                <a:gd name="T12" fmla="*/ 7 w 18"/>
                <a:gd name="T13" fmla="*/ 1 h 18"/>
                <a:gd name="T14" fmla="*/ 8 w 18"/>
                <a:gd name="T15" fmla="*/ 1 h 18"/>
                <a:gd name="T16" fmla="*/ 9 w 18"/>
                <a:gd name="T17" fmla="*/ 2 h 18"/>
                <a:gd name="T18" fmla="*/ 15 w 18"/>
                <a:gd name="T19" fmla="*/ 8 h 18"/>
                <a:gd name="T20" fmla="*/ 16 w 18"/>
                <a:gd name="T21" fmla="*/ 9 h 18"/>
                <a:gd name="T22" fmla="*/ 16 w 18"/>
                <a:gd name="T23" fmla="*/ 10 h 18"/>
                <a:gd name="T24" fmla="*/ 17 w 18"/>
                <a:gd name="T25" fmla="*/ 11 h 18"/>
                <a:gd name="T26" fmla="*/ 17 w 18"/>
                <a:gd name="T27" fmla="*/ 12 h 18"/>
                <a:gd name="T28" fmla="*/ 17 w 18"/>
                <a:gd name="T29" fmla="*/ 13 h 18"/>
                <a:gd name="T30" fmla="*/ 16 w 18"/>
                <a:gd name="T31" fmla="*/ 14 h 18"/>
                <a:gd name="T32" fmla="*/ 16 w 18"/>
                <a:gd name="T33" fmla="*/ 15 h 18"/>
                <a:gd name="T34" fmla="*/ 15 w 18"/>
                <a:gd name="T35" fmla="*/ 15 h 18"/>
                <a:gd name="T36" fmla="*/ 14 w 18"/>
                <a:gd name="T37" fmla="*/ 16 h 18"/>
                <a:gd name="T38" fmla="*/ 13 w 18"/>
                <a:gd name="T39" fmla="*/ 17 h 18"/>
                <a:gd name="T40" fmla="*/ 12 w 18"/>
                <a:gd name="T41" fmla="*/ 17 h 18"/>
                <a:gd name="T42" fmla="*/ 11 w 18"/>
                <a:gd name="T43" fmla="*/ 17 h 18"/>
                <a:gd name="T44" fmla="*/ 10 w 18"/>
                <a:gd name="T45" fmla="*/ 17 h 18"/>
                <a:gd name="T46" fmla="*/ 9 w 18"/>
                <a:gd name="T47" fmla="*/ 16 h 18"/>
                <a:gd name="T48" fmla="*/ 8 w 18"/>
                <a:gd name="T49" fmla="*/ 15 h 18"/>
                <a:gd name="T50" fmla="*/ 2 w 18"/>
                <a:gd name="T51" fmla="*/ 9 h 18"/>
                <a:gd name="T52" fmla="*/ 1 w 18"/>
                <a:gd name="T53" fmla="*/ 8 h 18"/>
                <a:gd name="T54" fmla="*/ 1 w 18"/>
                <a:gd name="T55" fmla="*/ 7 h 18"/>
                <a:gd name="T56" fmla="*/ 0 w 18"/>
                <a:gd name="T57" fmla="*/ 6 h 18"/>
                <a:gd name="T58" fmla="*/ 0 w 18"/>
                <a:gd name="T59" fmla="*/ 5 h 18"/>
                <a:gd name="T60" fmla="*/ 0 w 18"/>
                <a:gd name="T61" fmla="*/ 4 h 18"/>
                <a:gd name="T62" fmla="*/ 1 w 18"/>
                <a:gd name="T63" fmla="*/ 4 h 18"/>
                <a:gd name="T64" fmla="*/ 1 w 18"/>
                <a:gd name="T65" fmla="*/ 3 h 18"/>
                <a:gd name="T66" fmla="*/ 2 w 18"/>
                <a:gd name="T6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18">
                  <a:moveTo>
                    <a:pt x="2" y="2"/>
                  </a:moveTo>
                  <a:lnTo>
                    <a:pt x="2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2"/>
                  </a:lnTo>
                  <a:lnTo>
                    <a:pt x="15" y="8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7" y="11"/>
                  </a:lnTo>
                  <a:lnTo>
                    <a:pt x="17" y="12"/>
                  </a:lnTo>
                  <a:lnTo>
                    <a:pt x="17" y="13"/>
                  </a:lnTo>
                  <a:lnTo>
                    <a:pt x="16" y="14"/>
                  </a:lnTo>
                  <a:lnTo>
                    <a:pt x="16" y="15"/>
                  </a:lnTo>
                  <a:lnTo>
                    <a:pt x="15" y="15"/>
                  </a:lnTo>
                  <a:lnTo>
                    <a:pt x="14" y="16"/>
                  </a:lnTo>
                  <a:lnTo>
                    <a:pt x="13" y="17"/>
                  </a:lnTo>
                  <a:lnTo>
                    <a:pt x="12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9" y="16"/>
                  </a:lnTo>
                  <a:lnTo>
                    <a:pt x="8" y="15"/>
                  </a:lnTo>
                  <a:lnTo>
                    <a:pt x="2" y="9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2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22" name="Freeform 102">
              <a:extLst>
                <a:ext uri="{FF2B5EF4-FFF2-40B4-BE49-F238E27FC236}">
                  <a16:creationId xmlns:a16="http://schemas.microsoft.com/office/drawing/2014/main" id="{3570D762-A3A9-28BA-35D9-A64DC9F85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" y="1602"/>
              <a:ext cx="17" cy="18"/>
            </a:xfrm>
            <a:custGeom>
              <a:avLst/>
              <a:gdLst>
                <a:gd name="T0" fmla="*/ 15 w 17"/>
                <a:gd name="T1" fmla="*/ 2 h 18"/>
                <a:gd name="T2" fmla="*/ 14 w 17"/>
                <a:gd name="T3" fmla="*/ 2 h 18"/>
                <a:gd name="T4" fmla="*/ 14 w 17"/>
                <a:gd name="T5" fmla="*/ 1 h 18"/>
                <a:gd name="T6" fmla="*/ 13 w 17"/>
                <a:gd name="T7" fmla="*/ 1 h 18"/>
                <a:gd name="T8" fmla="*/ 12 w 17"/>
                <a:gd name="T9" fmla="*/ 1 h 18"/>
                <a:gd name="T10" fmla="*/ 11 w 17"/>
                <a:gd name="T11" fmla="*/ 0 h 18"/>
                <a:gd name="T12" fmla="*/ 10 w 17"/>
                <a:gd name="T13" fmla="*/ 1 h 18"/>
                <a:gd name="T14" fmla="*/ 9 w 17"/>
                <a:gd name="T15" fmla="*/ 1 h 18"/>
                <a:gd name="T16" fmla="*/ 8 w 17"/>
                <a:gd name="T17" fmla="*/ 1 h 18"/>
                <a:gd name="T18" fmla="*/ 7 w 17"/>
                <a:gd name="T19" fmla="*/ 2 h 18"/>
                <a:gd name="T20" fmla="*/ 1 w 17"/>
                <a:gd name="T21" fmla="*/ 8 h 18"/>
                <a:gd name="T22" fmla="*/ 0 w 17"/>
                <a:gd name="T23" fmla="*/ 9 h 18"/>
                <a:gd name="T24" fmla="*/ 0 w 17"/>
                <a:gd name="T25" fmla="*/ 10 h 18"/>
                <a:gd name="T26" fmla="*/ 0 w 17"/>
                <a:gd name="T27" fmla="*/ 11 h 18"/>
                <a:gd name="T28" fmla="*/ 0 w 17"/>
                <a:gd name="T29" fmla="*/ 12 h 18"/>
                <a:gd name="T30" fmla="*/ 0 w 17"/>
                <a:gd name="T31" fmla="*/ 13 h 18"/>
                <a:gd name="T32" fmla="*/ 0 w 17"/>
                <a:gd name="T33" fmla="*/ 14 h 18"/>
                <a:gd name="T34" fmla="*/ 0 w 17"/>
                <a:gd name="T35" fmla="*/ 15 h 18"/>
                <a:gd name="T36" fmla="*/ 1 w 17"/>
                <a:gd name="T37" fmla="*/ 15 h 18"/>
                <a:gd name="T38" fmla="*/ 2 w 17"/>
                <a:gd name="T39" fmla="*/ 16 h 18"/>
                <a:gd name="T40" fmla="*/ 3 w 17"/>
                <a:gd name="T41" fmla="*/ 17 h 18"/>
                <a:gd name="T42" fmla="*/ 4 w 17"/>
                <a:gd name="T43" fmla="*/ 17 h 18"/>
                <a:gd name="T44" fmla="*/ 5 w 17"/>
                <a:gd name="T45" fmla="*/ 17 h 18"/>
                <a:gd name="T46" fmla="*/ 6 w 17"/>
                <a:gd name="T47" fmla="*/ 17 h 18"/>
                <a:gd name="T48" fmla="*/ 7 w 17"/>
                <a:gd name="T49" fmla="*/ 16 h 18"/>
                <a:gd name="T50" fmla="*/ 8 w 17"/>
                <a:gd name="T51" fmla="*/ 15 h 18"/>
                <a:gd name="T52" fmla="*/ 15 w 17"/>
                <a:gd name="T53" fmla="*/ 9 h 18"/>
                <a:gd name="T54" fmla="*/ 15 w 17"/>
                <a:gd name="T55" fmla="*/ 8 h 18"/>
                <a:gd name="T56" fmla="*/ 16 w 17"/>
                <a:gd name="T57" fmla="*/ 7 h 18"/>
                <a:gd name="T58" fmla="*/ 16 w 17"/>
                <a:gd name="T59" fmla="*/ 6 h 18"/>
                <a:gd name="T60" fmla="*/ 16 w 17"/>
                <a:gd name="T61" fmla="*/ 5 h 18"/>
                <a:gd name="T62" fmla="*/ 16 w 17"/>
                <a:gd name="T63" fmla="*/ 4 h 18"/>
                <a:gd name="T64" fmla="*/ 15 w 17"/>
                <a:gd name="T65" fmla="*/ 3 h 18"/>
                <a:gd name="T66" fmla="*/ 15 w 17"/>
                <a:gd name="T6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18">
                  <a:moveTo>
                    <a:pt x="15" y="2"/>
                  </a:moveTo>
                  <a:lnTo>
                    <a:pt x="14" y="2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2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3" y="17"/>
                  </a:lnTo>
                  <a:lnTo>
                    <a:pt x="4" y="17"/>
                  </a:lnTo>
                  <a:lnTo>
                    <a:pt x="5" y="17"/>
                  </a:lnTo>
                  <a:lnTo>
                    <a:pt x="6" y="17"/>
                  </a:lnTo>
                  <a:lnTo>
                    <a:pt x="7" y="16"/>
                  </a:lnTo>
                  <a:lnTo>
                    <a:pt x="8" y="15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5" y="3"/>
                  </a:lnTo>
                  <a:lnTo>
                    <a:pt x="1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23" name="Freeform 103">
              <a:extLst>
                <a:ext uri="{FF2B5EF4-FFF2-40B4-BE49-F238E27FC236}">
                  <a16:creationId xmlns:a16="http://schemas.microsoft.com/office/drawing/2014/main" id="{2FFD9DC1-CE33-29B1-4BA2-15AA73337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" y="1712"/>
              <a:ext cx="18" cy="17"/>
            </a:xfrm>
            <a:custGeom>
              <a:avLst/>
              <a:gdLst>
                <a:gd name="T0" fmla="*/ 2 w 18"/>
                <a:gd name="T1" fmla="*/ 15 h 17"/>
                <a:gd name="T2" fmla="*/ 2 w 18"/>
                <a:gd name="T3" fmla="*/ 15 h 17"/>
                <a:gd name="T4" fmla="*/ 3 w 18"/>
                <a:gd name="T5" fmla="*/ 16 h 17"/>
                <a:gd name="T6" fmla="*/ 4 w 18"/>
                <a:gd name="T7" fmla="*/ 16 h 17"/>
                <a:gd name="T8" fmla="*/ 5 w 18"/>
                <a:gd name="T9" fmla="*/ 16 h 17"/>
                <a:gd name="T10" fmla="*/ 6 w 18"/>
                <a:gd name="T11" fmla="*/ 16 h 17"/>
                <a:gd name="T12" fmla="*/ 7 w 18"/>
                <a:gd name="T13" fmla="*/ 16 h 17"/>
                <a:gd name="T14" fmla="*/ 8 w 18"/>
                <a:gd name="T15" fmla="*/ 15 h 17"/>
                <a:gd name="T16" fmla="*/ 9 w 18"/>
                <a:gd name="T17" fmla="*/ 15 h 17"/>
                <a:gd name="T18" fmla="*/ 15 w 18"/>
                <a:gd name="T19" fmla="*/ 8 h 17"/>
                <a:gd name="T20" fmla="*/ 16 w 18"/>
                <a:gd name="T21" fmla="*/ 8 h 17"/>
                <a:gd name="T22" fmla="*/ 16 w 18"/>
                <a:gd name="T23" fmla="*/ 7 h 17"/>
                <a:gd name="T24" fmla="*/ 17 w 18"/>
                <a:gd name="T25" fmla="*/ 6 h 17"/>
                <a:gd name="T26" fmla="*/ 17 w 18"/>
                <a:gd name="T27" fmla="*/ 5 h 17"/>
                <a:gd name="T28" fmla="*/ 17 w 18"/>
                <a:gd name="T29" fmla="*/ 4 h 17"/>
                <a:gd name="T30" fmla="*/ 16 w 18"/>
                <a:gd name="T31" fmla="*/ 3 h 17"/>
                <a:gd name="T32" fmla="*/ 16 w 18"/>
                <a:gd name="T33" fmla="*/ 2 h 17"/>
                <a:gd name="T34" fmla="*/ 15 w 18"/>
                <a:gd name="T35" fmla="*/ 1 h 17"/>
                <a:gd name="T36" fmla="*/ 14 w 18"/>
                <a:gd name="T37" fmla="*/ 1 h 17"/>
                <a:gd name="T38" fmla="*/ 13 w 18"/>
                <a:gd name="T39" fmla="*/ 0 h 17"/>
                <a:gd name="T40" fmla="*/ 12 w 18"/>
                <a:gd name="T41" fmla="*/ 0 h 17"/>
                <a:gd name="T42" fmla="*/ 11 w 18"/>
                <a:gd name="T43" fmla="*/ 0 h 17"/>
                <a:gd name="T44" fmla="*/ 10 w 18"/>
                <a:gd name="T45" fmla="*/ 0 h 17"/>
                <a:gd name="T46" fmla="*/ 9 w 18"/>
                <a:gd name="T47" fmla="*/ 1 h 17"/>
                <a:gd name="T48" fmla="*/ 8 w 18"/>
                <a:gd name="T49" fmla="*/ 1 h 17"/>
                <a:gd name="T50" fmla="*/ 2 w 18"/>
                <a:gd name="T51" fmla="*/ 8 h 17"/>
                <a:gd name="T52" fmla="*/ 1 w 18"/>
                <a:gd name="T53" fmla="*/ 9 h 17"/>
                <a:gd name="T54" fmla="*/ 0 w 18"/>
                <a:gd name="T55" fmla="*/ 10 h 17"/>
                <a:gd name="T56" fmla="*/ 0 w 18"/>
                <a:gd name="T57" fmla="*/ 11 h 17"/>
                <a:gd name="T58" fmla="*/ 0 w 18"/>
                <a:gd name="T59" fmla="*/ 12 h 17"/>
                <a:gd name="T60" fmla="*/ 1 w 18"/>
                <a:gd name="T61" fmla="*/ 13 h 17"/>
                <a:gd name="T62" fmla="*/ 1 w 18"/>
                <a:gd name="T63" fmla="*/ 14 h 17"/>
                <a:gd name="T64" fmla="*/ 2 w 18"/>
                <a:gd name="T65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" h="17">
                  <a:moveTo>
                    <a:pt x="2" y="15"/>
                  </a:moveTo>
                  <a:lnTo>
                    <a:pt x="2" y="15"/>
                  </a:lnTo>
                  <a:lnTo>
                    <a:pt x="3" y="16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7" y="6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6" y="3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8" y="1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2" y="1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24" name="Freeform 104">
              <a:extLst>
                <a:ext uri="{FF2B5EF4-FFF2-40B4-BE49-F238E27FC236}">
                  <a16:creationId xmlns:a16="http://schemas.microsoft.com/office/drawing/2014/main" id="{37DB24B8-F3BA-D887-517D-E4A99A0A2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" y="1712"/>
              <a:ext cx="17" cy="17"/>
            </a:xfrm>
            <a:custGeom>
              <a:avLst/>
              <a:gdLst>
                <a:gd name="T0" fmla="*/ 15 w 17"/>
                <a:gd name="T1" fmla="*/ 15 h 17"/>
                <a:gd name="T2" fmla="*/ 14 w 17"/>
                <a:gd name="T3" fmla="*/ 15 h 17"/>
                <a:gd name="T4" fmla="*/ 14 w 17"/>
                <a:gd name="T5" fmla="*/ 16 h 17"/>
                <a:gd name="T6" fmla="*/ 13 w 17"/>
                <a:gd name="T7" fmla="*/ 16 h 17"/>
                <a:gd name="T8" fmla="*/ 12 w 17"/>
                <a:gd name="T9" fmla="*/ 16 h 17"/>
                <a:gd name="T10" fmla="*/ 11 w 17"/>
                <a:gd name="T11" fmla="*/ 16 h 17"/>
                <a:gd name="T12" fmla="*/ 10 w 17"/>
                <a:gd name="T13" fmla="*/ 16 h 17"/>
                <a:gd name="T14" fmla="*/ 9 w 17"/>
                <a:gd name="T15" fmla="*/ 16 h 17"/>
                <a:gd name="T16" fmla="*/ 8 w 17"/>
                <a:gd name="T17" fmla="*/ 15 h 17"/>
                <a:gd name="T18" fmla="*/ 7 w 17"/>
                <a:gd name="T19" fmla="*/ 15 h 17"/>
                <a:gd name="T20" fmla="*/ 1 w 17"/>
                <a:gd name="T21" fmla="*/ 8 h 17"/>
                <a:gd name="T22" fmla="*/ 0 w 17"/>
                <a:gd name="T23" fmla="*/ 8 h 17"/>
                <a:gd name="T24" fmla="*/ 0 w 17"/>
                <a:gd name="T25" fmla="*/ 7 h 17"/>
                <a:gd name="T26" fmla="*/ 0 w 17"/>
                <a:gd name="T27" fmla="*/ 6 h 17"/>
                <a:gd name="T28" fmla="*/ 0 w 17"/>
                <a:gd name="T29" fmla="*/ 5 h 17"/>
                <a:gd name="T30" fmla="*/ 0 w 17"/>
                <a:gd name="T31" fmla="*/ 4 h 17"/>
                <a:gd name="T32" fmla="*/ 0 w 17"/>
                <a:gd name="T33" fmla="*/ 3 h 17"/>
                <a:gd name="T34" fmla="*/ 0 w 17"/>
                <a:gd name="T35" fmla="*/ 2 h 17"/>
                <a:gd name="T36" fmla="*/ 1 w 17"/>
                <a:gd name="T37" fmla="*/ 1 h 17"/>
                <a:gd name="T38" fmla="*/ 2 w 17"/>
                <a:gd name="T39" fmla="*/ 1 h 17"/>
                <a:gd name="T40" fmla="*/ 3 w 17"/>
                <a:gd name="T41" fmla="*/ 0 h 17"/>
                <a:gd name="T42" fmla="*/ 4 w 17"/>
                <a:gd name="T43" fmla="*/ 0 h 17"/>
                <a:gd name="T44" fmla="*/ 5 w 17"/>
                <a:gd name="T45" fmla="*/ 0 h 17"/>
                <a:gd name="T46" fmla="*/ 6 w 17"/>
                <a:gd name="T47" fmla="*/ 0 h 17"/>
                <a:gd name="T48" fmla="*/ 7 w 17"/>
                <a:gd name="T49" fmla="*/ 1 h 17"/>
                <a:gd name="T50" fmla="*/ 8 w 17"/>
                <a:gd name="T51" fmla="*/ 1 h 17"/>
                <a:gd name="T52" fmla="*/ 15 w 17"/>
                <a:gd name="T53" fmla="*/ 8 h 17"/>
                <a:gd name="T54" fmla="*/ 15 w 17"/>
                <a:gd name="T55" fmla="*/ 9 h 17"/>
                <a:gd name="T56" fmla="*/ 16 w 17"/>
                <a:gd name="T57" fmla="*/ 9 h 17"/>
                <a:gd name="T58" fmla="*/ 16 w 17"/>
                <a:gd name="T59" fmla="*/ 10 h 17"/>
                <a:gd name="T60" fmla="*/ 16 w 17"/>
                <a:gd name="T61" fmla="*/ 11 h 17"/>
                <a:gd name="T62" fmla="*/ 16 w 17"/>
                <a:gd name="T63" fmla="*/ 12 h 17"/>
                <a:gd name="T64" fmla="*/ 16 w 17"/>
                <a:gd name="T65" fmla="*/ 13 h 17"/>
                <a:gd name="T66" fmla="*/ 15 w 17"/>
                <a:gd name="T67" fmla="*/ 14 h 17"/>
                <a:gd name="T68" fmla="*/ 15 w 17"/>
                <a:gd name="T6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17">
                  <a:moveTo>
                    <a:pt x="15" y="15"/>
                  </a:moveTo>
                  <a:lnTo>
                    <a:pt x="14" y="15"/>
                  </a:lnTo>
                  <a:lnTo>
                    <a:pt x="14" y="16"/>
                  </a:lnTo>
                  <a:lnTo>
                    <a:pt x="13" y="16"/>
                  </a:lnTo>
                  <a:lnTo>
                    <a:pt x="12" y="16"/>
                  </a:lnTo>
                  <a:lnTo>
                    <a:pt x="11" y="16"/>
                  </a:lnTo>
                  <a:lnTo>
                    <a:pt x="10" y="16"/>
                  </a:lnTo>
                  <a:lnTo>
                    <a:pt x="9" y="16"/>
                  </a:lnTo>
                  <a:lnTo>
                    <a:pt x="8" y="15"/>
                  </a:lnTo>
                  <a:lnTo>
                    <a:pt x="7" y="15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5" y="14"/>
                  </a:lnTo>
                  <a:lnTo>
                    <a:pt x="15" y="1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25" name="Freeform 105">
              <a:extLst>
                <a:ext uri="{FF2B5EF4-FFF2-40B4-BE49-F238E27FC236}">
                  <a16:creationId xmlns:a16="http://schemas.microsoft.com/office/drawing/2014/main" id="{A4532E3E-46EC-62A1-201B-CAAF8B2A3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" y="1601"/>
              <a:ext cx="124" cy="124"/>
            </a:xfrm>
            <a:custGeom>
              <a:avLst/>
              <a:gdLst>
                <a:gd name="T0" fmla="*/ 68 w 124"/>
                <a:gd name="T1" fmla="*/ 0 h 124"/>
                <a:gd name="T2" fmla="*/ 79 w 124"/>
                <a:gd name="T3" fmla="*/ 3 h 124"/>
                <a:gd name="T4" fmla="*/ 91 w 124"/>
                <a:gd name="T5" fmla="*/ 8 h 124"/>
                <a:gd name="T6" fmla="*/ 100 w 124"/>
                <a:gd name="T7" fmla="*/ 14 h 124"/>
                <a:gd name="T8" fmla="*/ 109 w 124"/>
                <a:gd name="T9" fmla="*/ 23 h 124"/>
                <a:gd name="T10" fmla="*/ 115 w 124"/>
                <a:gd name="T11" fmla="*/ 32 h 124"/>
                <a:gd name="T12" fmla="*/ 120 w 124"/>
                <a:gd name="T13" fmla="*/ 44 h 124"/>
                <a:gd name="T14" fmla="*/ 122 w 124"/>
                <a:gd name="T15" fmla="*/ 55 h 124"/>
                <a:gd name="T16" fmla="*/ 122 w 124"/>
                <a:gd name="T17" fmla="*/ 68 h 124"/>
                <a:gd name="T18" fmla="*/ 120 w 124"/>
                <a:gd name="T19" fmla="*/ 80 h 124"/>
                <a:gd name="T20" fmla="*/ 115 w 124"/>
                <a:gd name="T21" fmla="*/ 91 h 124"/>
                <a:gd name="T22" fmla="*/ 109 w 124"/>
                <a:gd name="T23" fmla="*/ 101 h 124"/>
                <a:gd name="T24" fmla="*/ 100 w 124"/>
                <a:gd name="T25" fmla="*/ 109 h 124"/>
                <a:gd name="T26" fmla="*/ 91 w 124"/>
                <a:gd name="T27" fmla="*/ 115 h 124"/>
                <a:gd name="T28" fmla="*/ 79 w 124"/>
                <a:gd name="T29" fmla="*/ 120 h 124"/>
                <a:gd name="T30" fmla="*/ 68 w 124"/>
                <a:gd name="T31" fmla="*/ 123 h 124"/>
                <a:gd name="T32" fmla="*/ 55 w 124"/>
                <a:gd name="T33" fmla="*/ 123 h 124"/>
                <a:gd name="T34" fmla="*/ 43 w 124"/>
                <a:gd name="T35" fmla="*/ 120 h 124"/>
                <a:gd name="T36" fmla="*/ 31 w 124"/>
                <a:gd name="T37" fmla="*/ 115 h 124"/>
                <a:gd name="T38" fmla="*/ 22 w 124"/>
                <a:gd name="T39" fmla="*/ 109 h 124"/>
                <a:gd name="T40" fmla="*/ 13 w 124"/>
                <a:gd name="T41" fmla="*/ 101 h 124"/>
                <a:gd name="T42" fmla="*/ 7 w 124"/>
                <a:gd name="T43" fmla="*/ 91 h 124"/>
                <a:gd name="T44" fmla="*/ 3 w 124"/>
                <a:gd name="T45" fmla="*/ 80 h 124"/>
                <a:gd name="T46" fmla="*/ 0 w 124"/>
                <a:gd name="T47" fmla="*/ 68 h 124"/>
                <a:gd name="T48" fmla="*/ 0 w 124"/>
                <a:gd name="T49" fmla="*/ 55 h 124"/>
                <a:gd name="T50" fmla="*/ 3 w 124"/>
                <a:gd name="T51" fmla="*/ 44 h 124"/>
                <a:gd name="T52" fmla="*/ 7 w 124"/>
                <a:gd name="T53" fmla="*/ 32 h 124"/>
                <a:gd name="T54" fmla="*/ 13 w 124"/>
                <a:gd name="T55" fmla="*/ 23 h 124"/>
                <a:gd name="T56" fmla="*/ 22 w 124"/>
                <a:gd name="T57" fmla="*/ 14 h 124"/>
                <a:gd name="T58" fmla="*/ 31 w 124"/>
                <a:gd name="T59" fmla="*/ 8 h 124"/>
                <a:gd name="T60" fmla="*/ 43 w 124"/>
                <a:gd name="T61" fmla="*/ 3 h 124"/>
                <a:gd name="T62" fmla="*/ 55 w 124"/>
                <a:gd name="T6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" h="124">
                  <a:moveTo>
                    <a:pt x="61" y="0"/>
                  </a:moveTo>
                  <a:lnTo>
                    <a:pt x="68" y="0"/>
                  </a:lnTo>
                  <a:lnTo>
                    <a:pt x="73" y="1"/>
                  </a:lnTo>
                  <a:lnTo>
                    <a:pt x="79" y="3"/>
                  </a:lnTo>
                  <a:lnTo>
                    <a:pt x="85" y="5"/>
                  </a:lnTo>
                  <a:lnTo>
                    <a:pt x="91" y="8"/>
                  </a:lnTo>
                  <a:lnTo>
                    <a:pt x="95" y="10"/>
                  </a:lnTo>
                  <a:lnTo>
                    <a:pt x="100" y="14"/>
                  </a:lnTo>
                  <a:lnTo>
                    <a:pt x="105" y="18"/>
                  </a:lnTo>
                  <a:lnTo>
                    <a:pt x="109" y="23"/>
                  </a:lnTo>
                  <a:lnTo>
                    <a:pt x="113" y="28"/>
                  </a:lnTo>
                  <a:lnTo>
                    <a:pt x="115" y="32"/>
                  </a:lnTo>
                  <a:lnTo>
                    <a:pt x="118" y="38"/>
                  </a:lnTo>
                  <a:lnTo>
                    <a:pt x="120" y="44"/>
                  </a:lnTo>
                  <a:lnTo>
                    <a:pt x="121" y="50"/>
                  </a:lnTo>
                  <a:lnTo>
                    <a:pt x="122" y="55"/>
                  </a:lnTo>
                  <a:lnTo>
                    <a:pt x="123" y="62"/>
                  </a:lnTo>
                  <a:lnTo>
                    <a:pt x="122" y="68"/>
                  </a:lnTo>
                  <a:lnTo>
                    <a:pt x="121" y="74"/>
                  </a:lnTo>
                  <a:lnTo>
                    <a:pt x="120" y="80"/>
                  </a:lnTo>
                  <a:lnTo>
                    <a:pt x="118" y="86"/>
                  </a:lnTo>
                  <a:lnTo>
                    <a:pt x="115" y="91"/>
                  </a:lnTo>
                  <a:lnTo>
                    <a:pt x="113" y="96"/>
                  </a:lnTo>
                  <a:lnTo>
                    <a:pt x="109" y="101"/>
                  </a:lnTo>
                  <a:lnTo>
                    <a:pt x="105" y="105"/>
                  </a:lnTo>
                  <a:lnTo>
                    <a:pt x="100" y="109"/>
                  </a:lnTo>
                  <a:lnTo>
                    <a:pt x="95" y="113"/>
                  </a:lnTo>
                  <a:lnTo>
                    <a:pt x="91" y="115"/>
                  </a:lnTo>
                  <a:lnTo>
                    <a:pt x="85" y="118"/>
                  </a:lnTo>
                  <a:lnTo>
                    <a:pt x="79" y="120"/>
                  </a:lnTo>
                  <a:lnTo>
                    <a:pt x="73" y="122"/>
                  </a:lnTo>
                  <a:lnTo>
                    <a:pt x="68" y="123"/>
                  </a:lnTo>
                  <a:lnTo>
                    <a:pt x="61" y="123"/>
                  </a:lnTo>
                  <a:lnTo>
                    <a:pt x="55" y="123"/>
                  </a:lnTo>
                  <a:lnTo>
                    <a:pt x="49" y="122"/>
                  </a:lnTo>
                  <a:lnTo>
                    <a:pt x="43" y="120"/>
                  </a:lnTo>
                  <a:lnTo>
                    <a:pt x="37" y="118"/>
                  </a:lnTo>
                  <a:lnTo>
                    <a:pt x="31" y="115"/>
                  </a:lnTo>
                  <a:lnTo>
                    <a:pt x="27" y="113"/>
                  </a:lnTo>
                  <a:lnTo>
                    <a:pt x="22" y="109"/>
                  </a:lnTo>
                  <a:lnTo>
                    <a:pt x="18" y="105"/>
                  </a:lnTo>
                  <a:lnTo>
                    <a:pt x="13" y="101"/>
                  </a:lnTo>
                  <a:lnTo>
                    <a:pt x="10" y="96"/>
                  </a:lnTo>
                  <a:lnTo>
                    <a:pt x="7" y="91"/>
                  </a:lnTo>
                  <a:lnTo>
                    <a:pt x="5" y="86"/>
                  </a:lnTo>
                  <a:lnTo>
                    <a:pt x="3" y="80"/>
                  </a:lnTo>
                  <a:lnTo>
                    <a:pt x="1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5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8"/>
                  </a:lnTo>
                  <a:lnTo>
                    <a:pt x="7" y="32"/>
                  </a:lnTo>
                  <a:lnTo>
                    <a:pt x="10" y="28"/>
                  </a:lnTo>
                  <a:lnTo>
                    <a:pt x="13" y="23"/>
                  </a:lnTo>
                  <a:lnTo>
                    <a:pt x="18" y="18"/>
                  </a:lnTo>
                  <a:lnTo>
                    <a:pt x="22" y="14"/>
                  </a:lnTo>
                  <a:lnTo>
                    <a:pt x="27" y="10"/>
                  </a:lnTo>
                  <a:lnTo>
                    <a:pt x="31" y="8"/>
                  </a:lnTo>
                  <a:lnTo>
                    <a:pt x="37" y="5"/>
                  </a:lnTo>
                  <a:lnTo>
                    <a:pt x="43" y="3"/>
                  </a:lnTo>
                  <a:lnTo>
                    <a:pt x="49" y="1"/>
                  </a:lnTo>
                  <a:lnTo>
                    <a:pt x="55" y="0"/>
                  </a:lnTo>
                  <a:lnTo>
                    <a:pt x="6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26" name="Freeform 106">
              <a:extLst>
                <a:ext uri="{FF2B5EF4-FFF2-40B4-BE49-F238E27FC236}">
                  <a16:creationId xmlns:a16="http://schemas.microsoft.com/office/drawing/2014/main" id="{95F3DBF6-0D19-128F-5D27-FBC7979AF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" y="1601"/>
              <a:ext cx="130" cy="130"/>
            </a:xfrm>
            <a:custGeom>
              <a:avLst/>
              <a:gdLst>
                <a:gd name="T0" fmla="*/ 64 w 130"/>
                <a:gd name="T1" fmla="*/ 0 h 130"/>
                <a:gd name="T2" fmla="*/ 77 w 130"/>
                <a:gd name="T3" fmla="*/ 1 h 130"/>
                <a:gd name="T4" fmla="*/ 89 w 130"/>
                <a:gd name="T5" fmla="*/ 5 h 130"/>
                <a:gd name="T6" fmla="*/ 100 w 130"/>
                <a:gd name="T7" fmla="*/ 11 h 130"/>
                <a:gd name="T8" fmla="*/ 110 w 130"/>
                <a:gd name="T9" fmla="*/ 19 h 130"/>
                <a:gd name="T10" fmla="*/ 118 w 130"/>
                <a:gd name="T11" fmla="*/ 29 h 130"/>
                <a:gd name="T12" fmla="*/ 124 w 130"/>
                <a:gd name="T13" fmla="*/ 40 h 130"/>
                <a:gd name="T14" fmla="*/ 127 w 130"/>
                <a:gd name="T15" fmla="*/ 52 h 130"/>
                <a:gd name="T16" fmla="*/ 129 w 130"/>
                <a:gd name="T17" fmla="*/ 65 h 130"/>
                <a:gd name="T18" fmla="*/ 127 w 130"/>
                <a:gd name="T19" fmla="*/ 78 h 130"/>
                <a:gd name="T20" fmla="*/ 124 w 130"/>
                <a:gd name="T21" fmla="*/ 90 h 130"/>
                <a:gd name="T22" fmla="*/ 118 w 130"/>
                <a:gd name="T23" fmla="*/ 101 h 130"/>
                <a:gd name="T24" fmla="*/ 110 w 130"/>
                <a:gd name="T25" fmla="*/ 110 h 130"/>
                <a:gd name="T26" fmla="*/ 100 w 130"/>
                <a:gd name="T27" fmla="*/ 118 h 130"/>
                <a:gd name="T28" fmla="*/ 89 w 130"/>
                <a:gd name="T29" fmla="*/ 124 h 130"/>
                <a:gd name="T30" fmla="*/ 77 w 130"/>
                <a:gd name="T31" fmla="*/ 128 h 130"/>
                <a:gd name="T32" fmla="*/ 64 w 130"/>
                <a:gd name="T33" fmla="*/ 129 h 130"/>
                <a:gd name="T34" fmla="*/ 51 w 130"/>
                <a:gd name="T35" fmla="*/ 128 h 130"/>
                <a:gd name="T36" fmla="*/ 39 w 130"/>
                <a:gd name="T37" fmla="*/ 124 h 130"/>
                <a:gd name="T38" fmla="*/ 28 w 130"/>
                <a:gd name="T39" fmla="*/ 118 h 130"/>
                <a:gd name="T40" fmla="*/ 19 w 130"/>
                <a:gd name="T41" fmla="*/ 110 h 130"/>
                <a:gd name="T42" fmla="*/ 11 w 130"/>
                <a:gd name="T43" fmla="*/ 101 h 130"/>
                <a:gd name="T44" fmla="*/ 5 w 130"/>
                <a:gd name="T45" fmla="*/ 90 h 130"/>
                <a:gd name="T46" fmla="*/ 1 w 130"/>
                <a:gd name="T47" fmla="*/ 78 h 130"/>
                <a:gd name="T48" fmla="*/ 0 w 130"/>
                <a:gd name="T49" fmla="*/ 65 h 130"/>
                <a:gd name="T50" fmla="*/ 1 w 130"/>
                <a:gd name="T51" fmla="*/ 52 h 130"/>
                <a:gd name="T52" fmla="*/ 5 w 130"/>
                <a:gd name="T53" fmla="*/ 40 h 130"/>
                <a:gd name="T54" fmla="*/ 11 w 130"/>
                <a:gd name="T55" fmla="*/ 29 h 130"/>
                <a:gd name="T56" fmla="*/ 19 w 130"/>
                <a:gd name="T57" fmla="*/ 19 h 130"/>
                <a:gd name="T58" fmla="*/ 28 w 130"/>
                <a:gd name="T59" fmla="*/ 11 h 130"/>
                <a:gd name="T60" fmla="*/ 39 w 130"/>
                <a:gd name="T61" fmla="*/ 5 h 130"/>
                <a:gd name="T62" fmla="*/ 51 w 130"/>
                <a:gd name="T63" fmla="*/ 1 h 130"/>
                <a:gd name="T64" fmla="*/ 64 w 130"/>
                <a:gd name="T6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130">
                  <a:moveTo>
                    <a:pt x="64" y="0"/>
                  </a:moveTo>
                  <a:lnTo>
                    <a:pt x="64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3"/>
                  </a:lnTo>
                  <a:lnTo>
                    <a:pt x="89" y="5"/>
                  </a:lnTo>
                  <a:lnTo>
                    <a:pt x="95" y="8"/>
                  </a:lnTo>
                  <a:lnTo>
                    <a:pt x="100" y="11"/>
                  </a:lnTo>
                  <a:lnTo>
                    <a:pt x="105" y="15"/>
                  </a:lnTo>
                  <a:lnTo>
                    <a:pt x="110" y="19"/>
                  </a:lnTo>
                  <a:lnTo>
                    <a:pt x="114" y="24"/>
                  </a:lnTo>
                  <a:lnTo>
                    <a:pt x="118" y="29"/>
                  </a:lnTo>
                  <a:lnTo>
                    <a:pt x="121" y="34"/>
                  </a:lnTo>
                  <a:lnTo>
                    <a:pt x="124" y="40"/>
                  </a:lnTo>
                  <a:lnTo>
                    <a:pt x="126" y="46"/>
                  </a:lnTo>
                  <a:lnTo>
                    <a:pt x="127" y="52"/>
                  </a:lnTo>
                  <a:lnTo>
                    <a:pt x="128" y="58"/>
                  </a:lnTo>
                  <a:lnTo>
                    <a:pt x="129" y="65"/>
                  </a:lnTo>
                  <a:lnTo>
                    <a:pt x="128" y="71"/>
                  </a:lnTo>
                  <a:lnTo>
                    <a:pt x="127" y="78"/>
                  </a:lnTo>
                  <a:lnTo>
                    <a:pt x="126" y="84"/>
                  </a:lnTo>
                  <a:lnTo>
                    <a:pt x="124" y="90"/>
                  </a:lnTo>
                  <a:lnTo>
                    <a:pt x="121" y="95"/>
                  </a:lnTo>
                  <a:lnTo>
                    <a:pt x="118" y="101"/>
                  </a:lnTo>
                  <a:lnTo>
                    <a:pt x="114" y="106"/>
                  </a:lnTo>
                  <a:lnTo>
                    <a:pt x="110" y="110"/>
                  </a:lnTo>
                  <a:lnTo>
                    <a:pt x="105" y="114"/>
                  </a:lnTo>
                  <a:lnTo>
                    <a:pt x="100" y="118"/>
                  </a:lnTo>
                  <a:lnTo>
                    <a:pt x="95" y="121"/>
                  </a:lnTo>
                  <a:lnTo>
                    <a:pt x="89" y="124"/>
                  </a:lnTo>
                  <a:lnTo>
                    <a:pt x="83" y="126"/>
                  </a:lnTo>
                  <a:lnTo>
                    <a:pt x="77" y="128"/>
                  </a:lnTo>
                  <a:lnTo>
                    <a:pt x="71" y="129"/>
                  </a:lnTo>
                  <a:lnTo>
                    <a:pt x="64" y="129"/>
                  </a:lnTo>
                  <a:lnTo>
                    <a:pt x="58" y="129"/>
                  </a:lnTo>
                  <a:lnTo>
                    <a:pt x="51" y="128"/>
                  </a:lnTo>
                  <a:lnTo>
                    <a:pt x="45" y="126"/>
                  </a:lnTo>
                  <a:lnTo>
                    <a:pt x="39" y="124"/>
                  </a:lnTo>
                  <a:lnTo>
                    <a:pt x="33" y="121"/>
                  </a:lnTo>
                  <a:lnTo>
                    <a:pt x="28" y="118"/>
                  </a:lnTo>
                  <a:lnTo>
                    <a:pt x="23" y="114"/>
                  </a:lnTo>
                  <a:lnTo>
                    <a:pt x="19" y="110"/>
                  </a:lnTo>
                  <a:lnTo>
                    <a:pt x="14" y="106"/>
                  </a:lnTo>
                  <a:lnTo>
                    <a:pt x="11" y="101"/>
                  </a:lnTo>
                  <a:lnTo>
                    <a:pt x="7" y="95"/>
                  </a:lnTo>
                  <a:lnTo>
                    <a:pt x="5" y="90"/>
                  </a:lnTo>
                  <a:lnTo>
                    <a:pt x="3" y="84"/>
                  </a:lnTo>
                  <a:lnTo>
                    <a:pt x="1" y="78"/>
                  </a:lnTo>
                  <a:lnTo>
                    <a:pt x="0" y="71"/>
                  </a:lnTo>
                  <a:lnTo>
                    <a:pt x="0" y="65"/>
                  </a:lnTo>
                  <a:lnTo>
                    <a:pt x="0" y="58"/>
                  </a:lnTo>
                  <a:lnTo>
                    <a:pt x="1" y="52"/>
                  </a:lnTo>
                  <a:lnTo>
                    <a:pt x="3" y="46"/>
                  </a:lnTo>
                  <a:lnTo>
                    <a:pt x="5" y="40"/>
                  </a:lnTo>
                  <a:lnTo>
                    <a:pt x="7" y="34"/>
                  </a:lnTo>
                  <a:lnTo>
                    <a:pt x="11" y="29"/>
                  </a:lnTo>
                  <a:lnTo>
                    <a:pt x="14" y="24"/>
                  </a:lnTo>
                  <a:lnTo>
                    <a:pt x="19" y="19"/>
                  </a:lnTo>
                  <a:lnTo>
                    <a:pt x="23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5" y="3"/>
                  </a:lnTo>
                  <a:lnTo>
                    <a:pt x="51" y="1"/>
                  </a:lnTo>
                  <a:lnTo>
                    <a:pt x="58" y="0"/>
                  </a:lnTo>
                  <a:lnTo>
                    <a:pt x="64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27" name="Freeform 107">
              <a:extLst>
                <a:ext uri="{FF2B5EF4-FFF2-40B4-BE49-F238E27FC236}">
                  <a16:creationId xmlns:a16="http://schemas.microsoft.com/office/drawing/2014/main" id="{1D75BCBA-CF10-3C19-B1EA-4B162039D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" y="1606"/>
              <a:ext cx="55" cy="55"/>
            </a:xfrm>
            <a:custGeom>
              <a:avLst/>
              <a:gdLst>
                <a:gd name="T0" fmla="*/ 54 w 55"/>
                <a:gd name="T1" fmla="*/ 54 h 55"/>
                <a:gd name="T2" fmla="*/ 54 w 55"/>
                <a:gd name="T3" fmla="*/ 54 h 55"/>
                <a:gd name="T4" fmla="*/ 53 w 55"/>
                <a:gd name="T5" fmla="*/ 49 h 55"/>
                <a:gd name="T6" fmla="*/ 52 w 55"/>
                <a:gd name="T7" fmla="*/ 43 h 55"/>
                <a:gd name="T8" fmla="*/ 51 w 55"/>
                <a:gd name="T9" fmla="*/ 38 h 55"/>
                <a:gd name="T10" fmla="*/ 50 w 55"/>
                <a:gd name="T11" fmla="*/ 33 h 55"/>
                <a:gd name="T12" fmla="*/ 47 w 55"/>
                <a:gd name="T13" fmla="*/ 28 h 55"/>
                <a:gd name="T14" fmla="*/ 44 w 55"/>
                <a:gd name="T15" fmla="*/ 23 h 55"/>
                <a:gd name="T16" fmla="*/ 41 w 55"/>
                <a:gd name="T17" fmla="*/ 20 h 55"/>
                <a:gd name="T18" fmla="*/ 38 w 55"/>
                <a:gd name="T19" fmla="*/ 16 h 55"/>
                <a:gd name="T20" fmla="*/ 34 w 55"/>
                <a:gd name="T21" fmla="*/ 13 h 55"/>
                <a:gd name="T22" fmla="*/ 30 w 55"/>
                <a:gd name="T23" fmla="*/ 9 h 55"/>
                <a:gd name="T24" fmla="*/ 25 w 55"/>
                <a:gd name="T25" fmla="*/ 6 h 55"/>
                <a:gd name="T26" fmla="*/ 21 w 55"/>
                <a:gd name="T27" fmla="*/ 5 h 55"/>
                <a:gd name="T28" fmla="*/ 16 w 55"/>
                <a:gd name="T29" fmla="*/ 3 h 55"/>
                <a:gd name="T30" fmla="*/ 11 w 55"/>
                <a:gd name="T31" fmla="*/ 1 h 55"/>
                <a:gd name="T32" fmla="*/ 5 w 55"/>
                <a:gd name="T33" fmla="*/ 0 h 55"/>
                <a:gd name="T34" fmla="*/ 0 w 55"/>
                <a:gd name="T35" fmla="*/ 0 h 55"/>
                <a:gd name="T36" fmla="*/ 0 w 55"/>
                <a:gd name="T37" fmla="*/ 3 h 55"/>
                <a:gd name="T38" fmla="*/ 5 w 55"/>
                <a:gd name="T39" fmla="*/ 3 h 55"/>
                <a:gd name="T40" fmla="*/ 11 w 55"/>
                <a:gd name="T41" fmla="*/ 4 h 55"/>
                <a:gd name="T42" fmla="*/ 15 w 55"/>
                <a:gd name="T43" fmla="*/ 5 h 55"/>
                <a:gd name="T44" fmla="*/ 20 w 55"/>
                <a:gd name="T45" fmla="*/ 6 h 55"/>
                <a:gd name="T46" fmla="*/ 24 w 55"/>
                <a:gd name="T47" fmla="*/ 9 h 55"/>
                <a:gd name="T48" fmla="*/ 29 w 55"/>
                <a:gd name="T49" fmla="*/ 12 h 55"/>
                <a:gd name="T50" fmla="*/ 32 w 55"/>
                <a:gd name="T51" fmla="*/ 14 h 55"/>
                <a:gd name="T52" fmla="*/ 36 w 55"/>
                <a:gd name="T53" fmla="*/ 18 h 55"/>
                <a:gd name="T54" fmla="*/ 40 w 55"/>
                <a:gd name="T55" fmla="*/ 22 h 55"/>
                <a:gd name="T56" fmla="*/ 42 w 55"/>
                <a:gd name="T57" fmla="*/ 25 h 55"/>
                <a:gd name="T58" fmla="*/ 45 w 55"/>
                <a:gd name="T59" fmla="*/ 30 h 55"/>
                <a:gd name="T60" fmla="*/ 47 w 55"/>
                <a:gd name="T61" fmla="*/ 34 h 55"/>
                <a:gd name="T62" fmla="*/ 49 w 55"/>
                <a:gd name="T63" fmla="*/ 39 h 55"/>
                <a:gd name="T64" fmla="*/ 50 w 55"/>
                <a:gd name="T65" fmla="*/ 43 h 55"/>
                <a:gd name="T66" fmla="*/ 50 w 55"/>
                <a:gd name="T67" fmla="*/ 49 h 55"/>
                <a:gd name="T68" fmla="*/ 51 w 55"/>
                <a:gd name="T69" fmla="*/ 54 h 55"/>
                <a:gd name="T70" fmla="*/ 54 w 55"/>
                <a:gd name="T71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5">
                  <a:moveTo>
                    <a:pt x="54" y="54"/>
                  </a:moveTo>
                  <a:lnTo>
                    <a:pt x="54" y="54"/>
                  </a:lnTo>
                  <a:lnTo>
                    <a:pt x="53" y="49"/>
                  </a:lnTo>
                  <a:lnTo>
                    <a:pt x="52" y="43"/>
                  </a:lnTo>
                  <a:lnTo>
                    <a:pt x="51" y="38"/>
                  </a:lnTo>
                  <a:lnTo>
                    <a:pt x="50" y="33"/>
                  </a:lnTo>
                  <a:lnTo>
                    <a:pt x="47" y="28"/>
                  </a:lnTo>
                  <a:lnTo>
                    <a:pt x="44" y="23"/>
                  </a:lnTo>
                  <a:lnTo>
                    <a:pt x="41" y="20"/>
                  </a:lnTo>
                  <a:lnTo>
                    <a:pt x="38" y="16"/>
                  </a:lnTo>
                  <a:lnTo>
                    <a:pt x="34" y="13"/>
                  </a:lnTo>
                  <a:lnTo>
                    <a:pt x="30" y="9"/>
                  </a:lnTo>
                  <a:lnTo>
                    <a:pt x="25" y="6"/>
                  </a:lnTo>
                  <a:lnTo>
                    <a:pt x="21" y="5"/>
                  </a:lnTo>
                  <a:lnTo>
                    <a:pt x="16" y="3"/>
                  </a:lnTo>
                  <a:lnTo>
                    <a:pt x="11" y="1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lnTo>
                    <a:pt x="11" y="4"/>
                  </a:lnTo>
                  <a:lnTo>
                    <a:pt x="15" y="5"/>
                  </a:lnTo>
                  <a:lnTo>
                    <a:pt x="20" y="6"/>
                  </a:lnTo>
                  <a:lnTo>
                    <a:pt x="24" y="9"/>
                  </a:lnTo>
                  <a:lnTo>
                    <a:pt x="29" y="12"/>
                  </a:lnTo>
                  <a:lnTo>
                    <a:pt x="32" y="14"/>
                  </a:lnTo>
                  <a:lnTo>
                    <a:pt x="36" y="18"/>
                  </a:lnTo>
                  <a:lnTo>
                    <a:pt x="40" y="22"/>
                  </a:lnTo>
                  <a:lnTo>
                    <a:pt x="42" y="25"/>
                  </a:lnTo>
                  <a:lnTo>
                    <a:pt x="45" y="30"/>
                  </a:lnTo>
                  <a:lnTo>
                    <a:pt x="47" y="34"/>
                  </a:lnTo>
                  <a:lnTo>
                    <a:pt x="49" y="39"/>
                  </a:lnTo>
                  <a:lnTo>
                    <a:pt x="50" y="43"/>
                  </a:lnTo>
                  <a:lnTo>
                    <a:pt x="50" y="49"/>
                  </a:lnTo>
                  <a:lnTo>
                    <a:pt x="51" y="54"/>
                  </a:lnTo>
                  <a:lnTo>
                    <a:pt x="54" y="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28" name="Freeform 108">
              <a:extLst>
                <a:ext uri="{FF2B5EF4-FFF2-40B4-BE49-F238E27FC236}">
                  <a16:creationId xmlns:a16="http://schemas.microsoft.com/office/drawing/2014/main" id="{52FAA858-4C50-ACAE-C5BC-310739A99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" y="1666"/>
              <a:ext cx="55" cy="54"/>
            </a:xfrm>
            <a:custGeom>
              <a:avLst/>
              <a:gdLst>
                <a:gd name="T0" fmla="*/ 0 w 55"/>
                <a:gd name="T1" fmla="*/ 53 h 54"/>
                <a:gd name="T2" fmla="*/ 0 w 55"/>
                <a:gd name="T3" fmla="*/ 53 h 54"/>
                <a:gd name="T4" fmla="*/ 5 w 55"/>
                <a:gd name="T5" fmla="*/ 53 h 54"/>
                <a:gd name="T6" fmla="*/ 11 w 55"/>
                <a:gd name="T7" fmla="*/ 52 h 54"/>
                <a:gd name="T8" fmla="*/ 16 w 55"/>
                <a:gd name="T9" fmla="*/ 51 h 54"/>
                <a:gd name="T10" fmla="*/ 21 w 55"/>
                <a:gd name="T11" fmla="*/ 49 h 54"/>
                <a:gd name="T12" fmla="*/ 25 w 55"/>
                <a:gd name="T13" fmla="*/ 47 h 54"/>
                <a:gd name="T14" fmla="*/ 30 w 55"/>
                <a:gd name="T15" fmla="*/ 44 h 54"/>
                <a:gd name="T16" fmla="*/ 34 w 55"/>
                <a:gd name="T17" fmla="*/ 41 h 54"/>
                <a:gd name="T18" fmla="*/ 38 w 55"/>
                <a:gd name="T19" fmla="*/ 38 h 54"/>
                <a:gd name="T20" fmla="*/ 41 w 55"/>
                <a:gd name="T21" fmla="*/ 33 h 54"/>
                <a:gd name="T22" fmla="*/ 44 w 55"/>
                <a:gd name="T23" fmla="*/ 30 h 54"/>
                <a:gd name="T24" fmla="*/ 47 w 55"/>
                <a:gd name="T25" fmla="*/ 25 h 54"/>
                <a:gd name="T26" fmla="*/ 50 w 55"/>
                <a:gd name="T27" fmla="*/ 21 h 54"/>
                <a:gd name="T28" fmla="*/ 51 w 55"/>
                <a:gd name="T29" fmla="*/ 15 h 54"/>
                <a:gd name="T30" fmla="*/ 52 w 55"/>
                <a:gd name="T31" fmla="*/ 11 h 54"/>
                <a:gd name="T32" fmla="*/ 53 w 55"/>
                <a:gd name="T33" fmla="*/ 5 h 54"/>
                <a:gd name="T34" fmla="*/ 54 w 55"/>
                <a:gd name="T35" fmla="*/ 0 h 54"/>
                <a:gd name="T36" fmla="*/ 51 w 55"/>
                <a:gd name="T37" fmla="*/ 0 h 54"/>
                <a:gd name="T38" fmla="*/ 50 w 55"/>
                <a:gd name="T39" fmla="*/ 4 h 54"/>
                <a:gd name="T40" fmla="*/ 50 w 55"/>
                <a:gd name="T41" fmla="*/ 10 h 54"/>
                <a:gd name="T42" fmla="*/ 49 w 55"/>
                <a:gd name="T43" fmla="*/ 15 h 54"/>
                <a:gd name="T44" fmla="*/ 47 w 55"/>
                <a:gd name="T45" fmla="*/ 20 h 54"/>
                <a:gd name="T46" fmla="*/ 45 w 55"/>
                <a:gd name="T47" fmla="*/ 24 h 54"/>
                <a:gd name="T48" fmla="*/ 42 w 55"/>
                <a:gd name="T49" fmla="*/ 28 h 54"/>
                <a:gd name="T50" fmla="*/ 40 w 55"/>
                <a:gd name="T51" fmla="*/ 32 h 54"/>
                <a:gd name="T52" fmla="*/ 36 w 55"/>
                <a:gd name="T53" fmla="*/ 36 h 54"/>
                <a:gd name="T54" fmla="*/ 32 w 55"/>
                <a:gd name="T55" fmla="*/ 39 h 54"/>
                <a:gd name="T56" fmla="*/ 29 w 55"/>
                <a:gd name="T57" fmla="*/ 42 h 54"/>
                <a:gd name="T58" fmla="*/ 24 w 55"/>
                <a:gd name="T59" fmla="*/ 45 h 54"/>
                <a:gd name="T60" fmla="*/ 20 w 55"/>
                <a:gd name="T61" fmla="*/ 47 h 54"/>
                <a:gd name="T62" fmla="*/ 15 w 55"/>
                <a:gd name="T63" fmla="*/ 49 h 54"/>
                <a:gd name="T64" fmla="*/ 11 w 55"/>
                <a:gd name="T65" fmla="*/ 49 h 54"/>
                <a:gd name="T66" fmla="*/ 5 w 55"/>
                <a:gd name="T67" fmla="*/ 50 h 54"/>
                <a:gd name="T68" fmla="*/ 0 w 55"/>
                <a:gd name="T69" fmla="*/ 50 h 54"/>
                <a:gd name="T70" fmla="*/ 0 w 55"/>
                <a:gd name="T71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4">
                  <a:moveTo>
                    <a:pt x="0" y="53"/>
                  </a:moveTo>
                  <a:lnTo>
                    <a:pt x="0" y="53"/>
                  </a:lnTo>
                  <a:lnTo>
                    <a:pt x="5" y="53"/>
                  </a:lnTo>
                  <a:lnTo>
                    <a:pt x="11" y="52"/>
                  </a:lnTo>
                  <a:lnTo>
                    <a:pt x="16" y="51"/>
                  </a:lnTo>
                  <a:lnTo>
                    <a:pt x="21" y="49"/>
                  </a:lnTo>
                  <a:lnTo>
                    <a:pt x="25" y="47"/>
                  </a:lnTo>
                  <a:lnTo>
                    <a:pt x="30" y="44"/>
                  </a:lnTo>
                  <a:lnTo>
                    <a:pt x="34" y="41"/>
                  </a:lnTo>
                  <a:lnTo>
                    <a:pt x="38" y="38"/>
                  </a:lnTo>
                  <a:lnTo>
                    <a:pt x="41" y="33"/>
                  </a:lnTo>
                  <a:lnTo>
                    <a:pt x="44" y="30"/>
                  </a:lnTo>
                  <a:lnTo>
                    <a:pt x="47" y="25"/>
                  </a:lnTo>
                  <a:lnTo>
                    <a:pt x="50" y="21"/>
                  </a:lnTo>
                  <a:lnTo>
                    <a:pt x="51" y="15"/>
                  </a:lnTo>
                  <a:lnTo>
                    <a:pt x="52" y="11"/>
                  </a:lnTo>
                  <a:lnTo>
                    <a:pt x="53" y="5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50" y="4"/>
                  </a:lnTo>
                  <a:lnTo>
                    <a:pt x="50" y="10"/>
                  </a:lnTo>
                  <a:lnTo>
                    <a:pt x="49" y="15"/>
                  </a:lnTo>
                  <a:lnTo>
                    <a:pt x="47" y="20"/>
                  </a:lnTo>
                  <a:lnTo>
                    <a:pt x="45" y="24"/>
                  </a:lnTo>
                  <a:lnTo>
                    <a:pt x="42" y="28"/>
                  </a:lnTo>
                  <a:lnTo>
                    <a:pt x="40" y="32"/>
                  </a:lnTo>
                  <a:lnTo>
                    <a:pt x="36" y="36"/>
                  </a:lnTo>
                  <a:lnTo>
                    <a:pt x="32" y="39"/>
                  </a:lnTo>
                  <a:lnTo>
                    <a:pt x="29" y="42"/>
                  </a:lnTo>
                  <a:lnTo>
                    <a:pt x="24" y="45"/>
                  </a:lnTo>
                  <a:lnTo>
                    <a:pt x="20" y="47"/>
                  </a:lnTo>
                  <a:lnTo>
                    <a:pt x="15" y="49"/>
                  </a:lnTo>
                  <a:lnTo>
                    <a:pt x="11" y="49"/>
                  </a:lnTo>
                  <a:lnTo>
                    <a:pt x="5" y="50"/>
                  </a:lnTo>
                  <a:lnTo>
                    <a:pt x="0" y="50"/>
                  </a:lnTo>
                  <a:lnTo>
                    <a:pt x="0" y="5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29" name="Freeform 109">
              <a:extLst>
                <a:ext uri="{FF2B5EF4-FFF2-40B4-BE49-F238E27FC236}">
                  <a16:creationId xmlns:a16="http://schemas.microsoft.com/office/drawing/2014/main" id="{3AF054C1-7ADA-452A-4DCE-352748EFA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3" y="1666"/>
              <a:ext cx="54" cy="54"/>
            </a:xfrm>
            <a:custGeom>
              <a:avLst/>
              <a:gdLst>
                <a:gd name="T0" fmla="*/ 0 w 54"/>
                <a:gd name="T1" fmla="*/ 0 h 54"/>
                <a:gd name="T2" fmla="*/ 0 w 54"/>
                <a:gd name="T3" fmla="*/ 0 h 54"/>
                <a:gd name="T4" fmla="*/ 0 w 54"/>
                <a:gd name="T5" fmla="*/ 5 h 54"/>
                <a:gd name="T6" fmla="*/ 1 w 54"/>
                <a:gd name="T7" fmla="*/ 11 h 54"/>
                <a:gd name="T8" fmla="*/ 2 w 54"/>
                <a:gd name="T9" fmla="*/ 15 h 54"/>
                <a:gd name="T10" fmla="*/ 4 w 54"/>
                <a:gd name="T11" fmla="*/ 21 h 54"/>
                <a:gd name="T12" fmla="*/ 6 w 54"/>
                <a:gd name="T13" fmla="*/ 25 h 54"/>
                <a:gd name="T14" fmla="*/ 9 w 54"/>
                <a:gd name="T15" fmla="*/ 30 h 54"/>
                <a:gd name="T16" fmla="*/ 12 w 54"/>
                <a:gd name="T17" fmla="*/ 33 h 54"/>
                <a:gd name="T18" fmla="*/ 15 w 54"/>
                <a:gd name="T19" fmla="*/ 38 h 54"/>
                <a:gd name="T20" fmla="*/ 20 w 54"/>
                <a:gd name="T21" fmla="*/ 41 h 54"/>
                <a:gd name="T22" fmla="*/ 23 w 54"/>
                <a:gd name="T23" fmla="*/ 44 h 54"/>
                <a:gd name="T24" fmla="*/ 28 w 54"/>
                <a:gd name="T25" fmla="*/ 47 h 54"/>
                <a:gd name="T26" fmla="*/ 32 w 54"/>
                <a:gd name="T27" fmla="*/ 49 h 54"/>
                <a:gd name="T28" fmla="*/ 38 w 54"/>
                <a:gd name="T29" fmla="*/ 51 h 54"/>
                <a:gd name="T30" fmla="*/ 42 w 54"/>
                <a:gd name="T31" fmla="*/ 52 h 54"/>
                <a:gd name="T32" fmla="*/ 48 w 54"/>
                <a:gd name="T33" fmla="*/ 53 h 54"/>
                <a:gd name="T34" fmla="*/ 53 w 54"/>
                <a:gd name="T35" fmla="*/ 53 h 54"/>
                <a:gd name="T36" fmla="*/ 53 w 54"/>
                <a:gd name="T37" fmla="*/ 50 h 54"/>
                <a:gd name="T38" fmla="*/ 48 w 54"/>
                <a:gd name="T39" fmla="*/ 50 h 54"/>
                <a:gd name="T40" fmla="*/ 43 w 54"/>
                <a:gd name="T41" fmla="*/ 49 h 54"/>
                <a:gd name="T42" fmla="*/ 38 w 54"/>
                <a:gd name="T43" fmla="*/ 49 h 54"/>
                <a:gd name="T44" fmla="*/ 33 w 54"/>
                <a:gd name="T45" fmla="*/ 47 h 54"/>
                <a:gd name="T46" fmla="*/ 29 w 54"/>
                <a:gd name="T47" fmla="*/ 45 h 54"/>
                <a:gd name="T48" fmla="*/ 25 w 54"/>
                <a:gd name="T49" fmla="*/ 42 h 54"/>
                <a:gd name="T50" fmla="*/ 21 w 54"/>
                <a:gd name="T51" fmla="*/ 39 h 54"/>
                <a:gd name="T52" fmla="*/ 17 w 54"/>
                <a:gd name="T53" fmla="*/ 36 h 54"/>
                <a:gd name="T54" fmla="*/ 14 w 54"/>
                <a:gd name="T55" fmla="*/ 32 h 54"/>
                <a:gd name="T56" fmla="*/ 11 w 54"/>
                <a:gd name="T57" fmla="*/ 28 h 54"/>
                <a:gd name="T58" fmla="*/ 8 w 54"/>
                <a:gd name="T59" fmla="*/ 24 h 54"/>
                <a:gd name="T60" fmla="*/ 6 w 54"/>
                <a:gd name="T61" fmla="*/ 20 h 54"/>
                <a:gd name="T62" fmla="*/ 4 w 54"/>
                <a:gd name="T63" fmla="*/ 15 h 54"/>
                <a:gd name="T64" fmla="*/ 4 w 54"/>
                <a:gd name="T65" fmla="*/ 10 h 54"/>
                <a:gd name="T66" fmla="*/ 3 w 54"/>
                <a:gd name="T67" fmla="*/ 4 h 54"/>
                <a:gd name="T68" fmla="*/ 3 w 54"/>
                <a:gd name="T69" fmla="*/ 0 h 54"/>
                <a:gd name="T70" fmla="*/ 0 w 54"/>
                <a:gd name="T7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" h="54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" y="11"/>
                  </a:lnTo>
                  <a:lnTo>
                    <a:pt x="2" y="15"/>
                  </a:lnTo>
                  <a:lnTo>
                    <a:pt x="4" y="21"/>
                  </a:lnTo>
                  <a:lnTo>
                    <a:pt x="6" y="25"/>
                  </a:lnTo>
                  <a:lnTo>
                    <a:pt x="9" y="30"/>
                  </a:lnTo>
                  <a:lnTo>
                    <a:pt x="12" y="33"/>
                  </a:lnTo>
                  <a:lnTo>
                    <a:pt x="15" y="38"/>
                  </a:lnTo>
                  <a:lnTo>
                    <a:pt x="20" y="41"/>
                  </a:lnTo>
                  <a:lnTo>
                    <a:pt x="23" y="44"/>
                  </a:lnTo>
                  <a:lnTo>
                    <a:pt x="28" y="47"/>
                  </a:lnTo>
                  <a:lnTo>
                    <a:pt x="32" y="49"/>
                  </a:lnTo>
                  <a:lnTo>
                    <a:pt x="38" y="51"/>
                  </a:lnTo>
                  <a:lnTo>
                    <a:pt x="42" y="52"/>
                  </a:lnTo>
                  <a:lnTo>
                    <a:pt x="48" y="53"/>
                  </a:lnTo>
                  <a:lnTo>
                    <a:pt x="53" y="53"/>
                  </a:lnTo>
                  <a:lnTo>
                    <a:pt x="53" y="50"/>
                  </a:lnTo>
                  <a:lnTo>
                    <a:pt x="48" y="50"/>
                  </a:lnTo>
                  <a:lnTo>
                    <a:pt x="43" y="49"/>
                  </a:lnTo>
                  <a:lnTo>
                    <a:pt x="38" y="49"/>
                  </a:lnTo>
                  <a:lnTo>
                    <a:pt x="33" y="47"/>
                  </a:lnTo>
                  <a:lnTo>
                    <a:pt x="29" y="45"/>
                  </a:lnTo>
                  <a:lnTo>
                    <a:pt x="25" y="42"/>
                  </a:lnTo>
                  <a:lnTo>
                    <a:pt x="21" y="39"/>
                  </a:lnTo>
                  <a:lnTo>
                    <a:pt x="17" y="36"/>
                  </a:lnTo>
                  <a:lnTo>
                    <a:pt x="14" y="32"/>
                  </a:lnTo>
                  <a:lnTo>
                    <a:pt x="11" y="28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4" y="15"/>
                  </a:lnTo>
                  <a:lnTo>
                    <a:pt x="4" y="10"/>
                  </a:lnTo>
                  <a:lnTo>
                    <a:pt x="3" y="4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30" name="Freeform 110">
              <a:extLst>
                <a:ext uri="{FF2B5EF4-FFF2-40B4-BE49-F238E27FC236}">
                  <a16:creationId xmlns:a16="http://schemas.microsoft.com/office/drawing/2014/main" id="{CDB358B3-026A-DA26-4A9F-35A81DD62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3" y="1606"/>
              <a:ext cx="54" cy="55"/>
            </a:xfrm>
            <a:custGeom>
              <a:avLst/>
              <a:gdLst>
                <a:gd name="T0" fmla="*/ 53 w 54"/>
                <a:gd name="T1" fmla="*/ 0 h 55"/>
                <a:gd name="T2" fmla="*/ 53 w 54"/>
                <a:gd name="T3" fmla="*/ 0 h 55"/>
                <a:gd name="T4" fmla="*/ 48 w 54"/>
                <a:gd name="T5" fmla="*/ 0 h 55"/>
                <a:gd name="T6" fmla="*/ 42 w 54"/>
                <a:gd name="T7" fmla="*/ 1 h 55"/>
                <a:gd name="T8" fmla="*/ 38 w 54"/>
                <a:gd name="T9" fmla="*/ 3 h 55"/>
                <a:gd name="T10" fmla="*/ 32 w 54"/>
                <a:gd name="T11" fmla="*/ 5 h 55"/>
                <a:gd name="T12" fmla="*/ 28 w 54"/>
                <a:gd name="T13" fmla="*/ 6 h 55"/>
                <a:gd name="T14" fmla="*/ 23 w 54"/>
                <a:gd name="T15" fmla="*/ 9 h 55"/>
                <a:gd name="T16" fmla="*/ 20 w 54"/>
                <a:gd name="T17" fmla="*/ 13 h 55"/>
                <a:gd name="T18" fmla="*/ 15 w 54"/>
                <a:gd name="T19" fmla="*/ 16 h 55"/>
                <a:gd name="T20" fmla="*/ 12 w 54"/>
                <a:gd name="T21" fmla="*/ 20 h 55"/>
                <a:gd name="T22" fmla="*/ 9 w 54"/>
                <a:gd name="T23" fmla="*/ 23 h 55"/>
                <a:gd name="T24" fmla="*/ 6 w 54"/>
                <a:gd name="T25" fmla="*/ 28 h 55"/>
                <a:gd name="T26" fmla="*/ 4 w 54"/>
                <a:gd name="T27" fmla="*/ 33 h 55"/>
                <a:gd name="T28" fmla="*/ 2 w 54"/>
                <a:gd name="T29" fmla="*/ 38 h 55"/>
                <a:gd name="T30" fmla="*/ 1 w 54"/>
                <a:gd name="T31" fmla="*/ 43 h 55"/>
                <a:gd name="T32" fmla="*/ 0 w 54"/>
                <a:gd name="T33" fmla="*/ 49 h 55"/>
                <a:gd name="T34" fmla="*/ 0 w 54"/>
                <a:gd name="T35" fmla="*/ 54 h 55"/>
                <a:gd name="T36" fmla="*/ 3 w 54"/>
                <a:gd name="T37" fmla="*/ 54 h 55"/>
                <a:gd name="T38" fmla="*/ 3 w 54"/>
                <a:gd name="T39" fmla="*/ 49 h 55"/>
                <a:gd name="T40" fmla="*/ 4 w 54"/>
                <a:gd name="T41" fmla="*/ 43 h 55"/>
                <a:gd name="T42" fmla="*/ 4 w 54"/>
                <a:gd name="T43" fmla="*/ 39 h 55"/>
                <a:gd name="T44" fmla="*/ 6 w 54"/>
                <a:gd name="T45" fmla="*/ 34 h 55"/>
                <a:gd name="T46" fmla="*/ 8 w 54"/>
                <a:gd name="T47" fmla="*/ 30 h 55"/>
                <a:gd name="T48" fmla="*/ 11 w 54"/>
                <a:gd name="T49" fmla="*/ 25 h 55"/>
                <a:gd name="T50" fmla="*/ 14 w 54"/>
                <a:gd name="T51" fmla="*/ 22 h 55"/>
                <a:gd name="T52" fmla="*/ 17 w 54"/>
                <a:gd name="T53" fmla="*/ 18 h 55"/>
                <a:gd name="T54" fmla="*/ 21 w 54"/>
                <a:gd name="T55" fmla="*/ 14 h 55"/>
                <a:gd name="T56" fmla="*/ 25 w 54"/>
                <a:gd name="T57" fmla="*/ 12 h 55"/>
                <a:gd name="T58" fmla="*/ 29 w 54"/>
                <a:gd name="T59" fmla="*/ 9 h 55"/>
                <a:gd name="T60" fmla="*/ 33 w 54"/>
                <a:gd name="T61" fmla="*/ 6 h 55"/>
                <a:gd name="T62" fmla="*/ 38 w 54"/>
                <a:gd name="T63" fmla="*/ 5 h 55"/>
                <a:gd name="T64" fmla="*/ 43 w 54"/>
                <a:gd name="T65" fmla="*/ 4 h 55"/>
                <a:gd name="T66" fmla="*/ 48 w 54"/>
                <a:gd name="T67" fmla="*/ 3 h 55"/>
                <a:gd name="T68" fmla="*/ 53 w 54"/>
                <a:gd name="T69" fmla="*/ 3 h 55"/>
                <a:gd name="T70" fmla="*/ 53 w 54"/>
                <a:gd name="T7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" h="55">
                  <a:moveTo>
                    <a:pt x="53" y="0"/>
                  </a:moveTo>
                  <a:lnTo>
                    <a:pt x="53" y="0"/>
                  </a:lnTo>
                  <a:lnTo>
                    <a:pt x="48" y="0"/>
                  </a:lnTo>
                  <a:lnTo>
                    <a:pt x="42" y="1"/>
                  </a:lnTo>
                  <a:lnTo>
                    <a:pt x="38" y="3"/>
                  </a:lnTo>
                  <a:lnTo>
                    <a:pt x="32" y="5"/>
                  </a:lnTo>
                  <a:lnTo>
                    <a:pt x="28" y="6"/>
                  </a:lnTo>
                  <a:lnTo>
                    <a:pt x="23" y="9"/>
                  </a:lnTo>
                  <a:lnTo>
                    <a:pt x="20" y="13"/>
                  </a:lnTo>
                  <a:lnTo>
                    <a:pt x="15" y="16"/>
                  </a:lnTo>
                  <a:lnTo>
                    <a:pt x="12" y="20"/>
                  </a:lnTo>
                  <a:lnTo>
                    <a:pt x="9" y="23"/>
                  </a:lnTo>
                  <a:lnTo>
                    <a:pt x="6" y="28"/>
                  </a:lnTo>
                  <a:lnTo>
                    <a:pt x="4" y="33"/>
                  </a:lnTo>
                  <a:lnTo>
                    <a:pt x="2" y="38"/>
                  </a:lnTo>
                  <a:lnTo>
                    <a:pt x="1" y="43"/>
                  </a:lnTo>
                  <a:lnTo>
                    <a:pt x="0" y="49"/>
                  </a:lnTo>
                  <a:lnTo>
                    <a:pt x="0" y="54"/>
                  </a:lnTo>
                  <a:lnTo>
                    <a:pt x="3" y="54"/>
                  </a:lnTo>
                  <a:lnTo>
                    <a:pt x="3" y="49"/>
                  </a:lnTo>
                  <a:lnTo>
                    <a:pt x="4" y="43"/>
                  </a:lnTo>
                  <a:lnTo>
                    <a:pt x="4" y="39"/>
                  </a:lnTo>
                  <a:lnTo>
                    <a:pt x="6" y="34"/>
                  </a:lnTo>
                  <a:lnTo>
                    <a:pt x="8" y="30"/>
                  </a:lnTo>
                  <a:lnTo>
                    <a:pt x="11" y="25"/>
                  </a:lnTo>
                  <a:lnTo>
                    <a:pt x="14" y="22"/>
                  </a:lnTo>
                  <a:lnTo>
                    <a:pt x="17" y="18"/>
                  </a:lnTo>
                  <a:lnTo>
                    <a:pt x="21" y="14"/>
                  </a:lnTo>
                  <a:lnTo>
                    <a:pt x="25" y="12"/>
                  </a:lnTo>
                  <a:lnTo>
                    <a:pt x="29" y="9"/>
                  </a:lnTo>
                  <a:lnTo>
                    <a:pt x="33" y="6"/>
                  </a:lnTo>
                  <a:lnTo>
                    <a:pt x="38" y="5"/>
                  </a:lnTo>
                  <a:lnTo>
                    <a:pt x="43" y="4"/>
                  </a:lnTo>
                  <a:lnTo>
                    <a:pt x="48" y="3"/>
                  </a:lnTo>
                  <a:lnTo>
                    <a:pt x="53" y="3"/>
                  </a:lnTo>
                  <a:lnTo>
                    <a:pt x="5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31" name="Freeform 111">
              <a:extLst>
                <a:ext uri="{FF2B5EF4-FFF2-40B4-BE49-F238E27FC236}">
                  <a16:creationId xmlns:a16="http://schemas.microsoft.com/office/drawing/2014/main" id="{9179915E-CDA7-4C69-7CD3-C673D64C2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" y="1613"/>
              <a:ext cx="99" cy="100"/>
            </a:xfrm>
            <a:custGeom>
              <a:avLst/>
              <a:gdLst>
                <a:gd name="T0" fmla="*/ 54 w 99"/>
                <a:gd name="T1" fmla="*/ 1 h 100"/>
                <a:gd name="T2" fmla="*/ 64 w 99"/>
                <a:gd name="T3" fmla="*/ 3 h 100"/>
                <a:gd name="T4" fmla="*/ 73 w 99"/>
                <a:gd name="T5" fmla="*/ 7 h 100"/>
                <a:gd name="T6" fmla="*/ 80 w 99"/>
                <a:gd name="T7" fmla="*/ 11 h 100"/>
                <a:gd name="T8" fmla="*/ 87 w 99"/>
                <a:gd name="T9" fmla="*/ 18 h 100"/>
                <a:gd name="T10" fmla="*/ 92 w 99"/>
                <a:gd name="T11" fmla="*/ 26 h 100"/>
                <a:gd name="T12" fmla="*/ 96 w 99"/>
                <a:gd name="T13" fmla="*/ 35 h 100"/>
                <a:gd name="T14" fmla="*/ 98 w 99"/>
                <a:gd name="T15" fmla="*/ 44 h 100"/>
                <a:gd name="T16" fmla="*/ 98 w 99"/>
                <a:gd name="T17" fmla="*/ 55 h 100"/>
                <a:gd name="T18" fmla="*/ 96 w 99"/>
                <a:gd name="T19" fmla="*/ 64 h 100"/>
                <a:gd name="T20" fmla="*/ 92 w 99"/>
                <a:gd name="T21" fmla="*/ 74 h 100"/>
                <a:gd name="T22" fmla="*/ 87 w 99"/>
                <a:gd name="T23" fmla="*/ 81 h 100"/>
                <a:gd name="T24" fmla="*/ 80 w 99"/>
                <a:gd name="T25" fmla="*/ 88 h 100"/>
                <a:gd name="T26" fmla="*/ 73 w 99"/>
                <a:gd name="T27" fmla="*/ 93 h 100"/>
                <a:gd name="T28" fmla="*/ 64 w 99"/>
                <a:gd name="T29" fmla="*/ 97 h 100"/>
                <a:gd name="T30" fmla="*/ 54 w 99"/>
                <a:gd name="T31" fmla="*/ 99 h 100"/>
                <a:gd name="T32" fmla="*/ 44 w 99"/>
                <a:gd name="T33" fmla="*/ 99 h 100"/>
                <a:gd name="T34" fmla="*/ 35 w 99"/>
                <a:gd name="T35" fmla="*/ 97 h 100"/>
                <a:gd name="T36" fmla="*/ 25 w 99"/>
                <a:gd name="T37" fmla="*/ 93 h 100"/>
                <a:gd name="T38" fmla="*/ 18 w 99"/>
                <a:gd name="T39" fmla="*/ 88 h 100"/>
                <a:gd name="T40" fmla="*/ 11 w 99"/>
                <a:gd name="T41" fmla="*/ 81 h 100"/>
                <a:gd name="T42" fmla="*/ 6 w 99"/>
                <a:gd name="T43" fmla="*/ 74 h 100"/>
                <a:gd name="T44" fmla="*/ 2 w 99"/>
                <a:gd name="T45" fmla="*/ 64 h 100"/>
                <a:gd name="T46" fmla="*/ 0 w 99"/>
                <a:gd name="T47" fmla="*/ 55 h 100"/>
                <a:gd name="T48" fmla="*/ 0 w 99"/>
                <a:gd name="T49" fmla="*/ 44 h 100"/>
                <a:gd name="T50" fmla="*/ 2 w 99"/>
                <a:gd name="T51" fmla="*/ 35 h 100"/>
                <a:gd name="T52" fmla="*/ 6 w 99"/>
                <a:gd name="T53" fmla="*/ 26 h 100"/>
                <a:gd name="T54" fmla="*/ 11 w 99"/>
                <a:gd name="T55" fmla="*/ 18 h 100"/>
                <a:gd name="T56" fmla="*/ 18 w 99"/>
                <a:gd name="T57" fmla="*/ 11 h 100"/>
                <a:gd name="T58" fmla="*/ 25 w 99"/>
                <a:gd name="T59" fmla="*/ 7 h 100"/>
                <a:gd name="T60" fmla="*/ 35 w 99"/>
                <a:gd name="T61" fmla="*/ 3 h 100"/>
                <a:gd name="T62" fmla="*/ 44 w 99"/>
                <a:gd name="T63" fmla="*/ 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lnTo>
                    <a:pt x="54" y="1"/>
                  </a:lnTo>
                  <a:lnTo>
                    <a:pt x="59" y="1"/>
                  </a:lnTo>
                  <a:lnTo>
                    <a:pt x="64" y="3"/>
                  </a:lnTo>
                  <a:lnTo>
                    <a:pt x="68" y="5"/>
                  </a:lnTo>
                  <a:lnTo>
                    <a:pt x="73" y="7"/>
                  </a:lnTo>
                  <a:lnTo>
                    <a:pt x="76" y="8"/>
                  </a:lnTo>
                  <a:lnTo>
                    <a:pt x="80" y="11"/>
                  </a:lnTo>
                  <a:lnTo>
                    <a:pt x="84" y="15"/>
                  </a:lnTo>
                  <a:lnTo>
                    <a:pt x="87" y="18"/>
                  </a:lnTo>
                  <a:lnTo>
                    <a:pt x="90" y="23"/>
                  </a:lnTo>
                  <a:lnTo>
                    <a:pt x="92" y="26"/>
                  </a:lnTo>
                  <a:lnTo>
                    <a:pt x="94" y="30"/>
                  </a:lnTo>
                  <a:lnTo>
                    <a:pt x="96" y="35"/>
                  </a:lnTo>
                  <a:lnTo>
                    <a:pt x="97" y="40"/>
                  </a:lnTo>
                  <a:lnTo>
                    <a:pt x="98" y="44"/>
                  </a:lnTo>
                  <a:lnTo>
                    <a:pt x="98" y="50"/>
                  </a:lnTo>
                  <a:lnTo>
                    <a:pt x="98" y="55"/>
                  </a:lnTo>
                  <a:lnTo>
                    <a:pt x="97" y="59"/>
                  </a:lnTo>
                  <a:lnTo>
                    <a:pt x="96" y="64"/>
                  </a:lnTo>
                  <a:lnTo>
                    <a:pt x="94" y="69"/>
                  </a:lnTo>
                  <a:lnTo>
                    <a:pt x="92" y="74"/>
                  </a:lnTo>
                  <a:lnTo>
                    <a:pt x="90" y="77"/>
                  </a:lnTo>
                  <a:lnTo>
                    <a:pt x="87" y="81"/>
                  </a:lnTo>
                  <a:lnTo>
                    <a:pt x="84" y="85"/>
                  </a:lnTo>
                  <a:lnTo>
                    <a:pt x="80" y="88"/>
                  </a:lnTo>
                  <a:lnTo>
                    <a:pt x="76" y="91"/>
                  </a:lnTo>
                  <a:lnTo>
                    <a:pt x="73" y="93"/>
                  </a:lnTo>
                  <a:lnTo>
                    <a:pt x="68" y="95"/>
                  </a:lnTo>
                  <a:lnTo>
                    <a:pt x="64" y="97"/>
                  </a:lnTo>
                  <a:lnTo>
                    <a:pt x="59" y="98"/>
                  </a:lnTo>
                  <a:lnTo>
                    <a:pt x="54" y="99"/>
                  </a:lnTo>
                  <a:lnTo>
                    <a:pt x="49" y="99"/>
                  </a:lnTo>
                  <a:lnTo>
                    <a:pt x="44" y="99"/>
                  </a:lnTo>
                  <a:lnTo>
                    <a:pt x="40" y="98"/>
                  </a:lnTo>
                  <a:lnTo>
                    <a:pt x="35" y="97"/>
                  </a:lnTo>
                  <a:lnTo>
                    <a:pt x="30" y="95"/>
                  </a:lnTo>
                  <a:lnTo>
                    <a:pt x="25" y="93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4" y="85"/>
                  </a:lnTo>
                  <a:lnTo>
                    <a:pt x="11" y="81"/>
                  </a:lnTo>
                  <a:lnTo>
                    <a:pt x="8" y="77"/>
                  </a:lnTo>
                  <a:lnTo>
                    <a:pt x="6" y="74"/>
                  </a:lnTo>
                  <a:lnTo>
                    <a:pt x="4" y="69"/>
                  </a:lnTo>
                  <a:lnTo>
                    <a:pt x="2" y="64"/>
                  </a:lnTo>
                  <a:lnTo>
                    <a:pt x="1" y="59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1" y="40"/>
                  </a:lnTo>
                  <a:lnTo>
                    <a:pt x="2" y="35"/>
                  </a:lnTo>
                  <a:lnTo>
                    <a:pt x="4" y="30"/>
                  </a:lnTo>
                  <a:lnTo>
                    <a:pt x="6" y="26"/>
                  </a:lnTo>
                  <a:lnTo>
                    <a:pt x="8" y="23"/>
                  </a:lnTo>
                  <a:lnTo>
                    <a:pt x="11" y="18"/>
                  </a:lnTo>
                  <a:lnTo>
                    <a:pt x="14" y="15"/>
                  </a:lnTo>
                  <a:lnTo>
                    <a:pt x="18" y="11"/>
                  </a:lnTo>
                  <a:lnTo>
                    <a:pt x="22" y="8"/>
                  </a:lnTo>
                  <a:lnTo>
                    <a:pt x="25" y="7"/>
                  </a:lnTo>
                  <a:lnTo>
                    <a:pt x="30" y="5"/>
                  </a:lnTo>
                  <a:lnTo>
                    <a:pt x="35" y="3"/>
                  </a:lnTo>
                  <a:lnTo>
                    <a:pt x="40" y="1"/>
                  </a:lnTo>
                  <a:lnTo>
                    <a:pt x="44" y="1"/>
                  </a:lnTo>
                  <a:lnTo>
                    <a:pt x="49" y="0"/>
                  </a:lnTo>
                </a:path>
              </a:pathLst>
            </a:custGeom>
            <a:solidFill>
              <a:srgbClr val="60606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32" name="Freeform 112">
              <a:extLst>
                <a:ext uri="{FF2B5EF4-FFF2-40B4-BE49-F238E27FC236}">
                  <a16:creationId xmlns:a16="http://schemas.microsoft.com/office/drawing/2014/main" id="{5DFB8662-9B6E-935D-9CE5-6670FC835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" y="1613"/>
              <a:ext cx="105" cy="106"/>
            </a:xfrm>
            <a:custGeom>
              <a:avLst/>
              <a:gdLst>
                <a:gd name="T0" fmla="*/ 52 w 105"/>
                <a:gd name="T1" fmla="*/ 0 h 106"/>
                <a:gd name="T2" fmla="*/ 63 w 105"/>
                <a:gd name="T3" fmla="*/ 1 h 106"/>
                <a:gd name="T4" fmla="*/ 72 w 105"/>
                <a:gd name="T5" fmla="*/ 5 h 106"/>
                <a:gd name="T6" fmla="*/ 81 w 105"/>
                <a:gd name="T7" fmla="*/ 9 h 106"/>
                <a:gd name="T8" fmla="*/ 89 w 105"/>
                <a:gd name="T9" fmla="*/ 16 h 106"/>
                <a:gd name="T10" fmla="*/ 95 w 105"/>
                <a:gd name="T11" fmla="*/ 24 h 106"/>
                <a:gd name="T12" fmla="*/ 100 w 105"/>
                <a:gd name="T13" fmla="*/ 32 h 106"/>
                <a:gd name="T14" fmla="*/ 103 w 105"/>
                <a:gd name="T15" fmla="*/ 42 h 106"/>
                <a:gd name="T16" fmla="*/ 104 w 105"/>
                <a:gd name="T17" fmla="*/ 53 h 106"/>
                <a:gd name="T18" fmla="*/ 103 w 105"/>
                <a:gd name="T19" fmla="*/ 63 h 106"/>
                <a:gd name="T20" fmla="*/ 100 w 105"/>
                <a:gd name="T21" fmla="*/ 73 h 106"/>
                <a:gd name="T22" fmla="*/ 95 w 105"/>
                <a:gd name="T23" fmla="*/ 82 h 106"/>
                <a:gd name="T24" fmla="*/ 89 w 105"/>
                <a:gd name="T25" fmla="*/ 90 h 106"/>
                <a:gd name="T26" fmla="*/ 81 w 105"/>
                <a:gd name="T27" fmla="*/ 96 h 106"/>
                <a:gd name="T28" fmla="*/ 72 w 105"/>
                <a:gd name="T29" fmla="*/ 101 h 106"/>
                <a:gd name="T30" fmla="*/ 63 w 105"/>
                <a:gd name="T31" fmla="*/ 104 h 106"/>
                <a:gd name="T32" fmla="*/ 52 w 105"/>
                <a:gd name="T33" fmla="*/ 105 h 106"/>
                <a:gd name="T34" fmla="*/ 42 w 105"/>
                <a:gd name="T35" fmla="*/ 104 h 106"/>
                <a:gd name="T36" fmla="*/ 32 w 105"/>
                <a:gd name="T37" fmla="*/ 101 h 106"/>
                <a:gd name="T38" fmla="*/ 23 w 105"/>
                <a:gd name="T39" fmla="*/ 96 h 106"/>
                <a:gd name="T40" fmla="*/ 15 w 105"/>
                <a:gd name="T41" fmla="*/ 90 h 106"/>
                <a:gd name="T42" fmla="*/ 9 w 105"/>
                <a:gd name="T43" fmla="*/ 82 h 106"/>
                <a:gd name="T44" fmla="*/ 4 w 105"/>
                <a:gd name="T45" fmla="*/ 73 h 106"/>
                <a:gd name="T46" fmla="*/ 1 w 105"/>
                <a:gd name="T47" fmla="*/ 63 h 106"/>
                <a:gd name="T48" fmla="*/ 0 w 105"/>
                <a:gd name="T49" fmla="*/ 53 h 106"/>
                <a:gd name="T50" fmla="*/ 1 w 105"/>
                <a:gd name="T51" fmla="*/ 42 h 106"/>
                <a:gd name="T52" fmla="*/ 4 w 105"/>
                <a:gd name="T53" fmla="*/ 32 h 106"/>
                <a:gd name="T54" fmla="*/ 9 w 105"/>
                <a:gd name="T55" fmla="*/ 24 h 106"/>
                <a:gd name="T56" fmla="*/ 15 w 105"/>
                <a:gd name="T57" fmla="*/ 16 h 106"/>
                <a:gd name="T58" fmla="*/ 23 w 105"/>
                <a:gd name="T59" fmla="*/ 9 h 106"/>
                <a:gd name="T60" fmla="*/ 32 w 105"/>
                <a:gd name="T61" fmla="*/ 5 h 106"/>
                <a:gd name="T62" fmla="*/ 42 w 105"/>
                <a:gd name="T63" fmla="*/ 1 h 106"/>
                <a:gd name="T64" fmla="*/ 52 w 105"/>
                <a:gd name="T6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06">
                  <a:moveTo>
                    <a:pt x="52" y="0"/>
                  </a:moveTo>
                  <a:lnTo>
                    <a:pt x="52" y="0"/>
                  </a:lnTo>
                  <a:lnTo>
                    <a:pt x="57" y="1"/>
                  </a:lnTo>
                  <a:lnTo>
                    <a:pt x="63" y="1"/>
                  </a:lnTo>
                  <a:lnTo>
                    <a:pt x="68" y="3"/>
                  </a:lnTo>
                  <a:lnTo>
                    <a:pt x="72" y="5"/>
                  </a:lnTo>
                  <a:lnTo>
                    <a:pt x="77" y="7"/>
                  </a:lnTo>
                  <a:lnTo>
                    <a:pt x="81" y="9"/>
                  </a:lnTo>
                  <a:lnTo>
                    <a:pt x="85" y="12"/>
                  </a:lnTo>
                  <a:lnTo>
                    <a:pt x="89" y="16"/>
                  </a:lnTo>
                  <a:lnTo>
                    <a:pt x="92" y="19"/>
                  </a:lnTo>
                  <a:lnTo>
                    <a:pt x="95" y="24"/>
                  </a:lnTo>
                  <a:lnTo>
                    <a:pt x="98" y="28"/>
                  </a:lnTo>
                  <a:lnTo>
                    <a:pt x="100" y="32"/>
                  </a:lnTo>
                  <a:lnTo>
                    <a:pt x="102" y="37"/>
                  </a:lnTo>
                  <a:lnTo>
                    <a:pt x="103" y="42"/>
                  </a:lnTo>
                  <a:lnTo>
                    <a:pt x="104" y="47"/>
                  </a:lnTo>
                  <a:lnTo>
                    <a:pt x="104" y="53"/>
                  </a:lnTo>
                  <a:lnTo>
                    <a:pt x="104" y="58"/>
                  </a:lnTo>
                  <a:lnTo>
                    <a:pt x="103" y="63"/>
                  </a:lnTo>
                  <a:lnTo>
                    <a:pt x="102" y="68"/>
                  </a:lnTo>
                  <a:lnTo>
                    <a:pt x="100" y="73"/>
                  </a:lnTo>
                  <a:lnTo>
                    <a:pt x="98" y="78"/>
                  </a:lnTo>
                  <a:lnTo>
                    <a:pt x="95" y="82"/>
                  </a:lnTo>
                  <a:lnTo>
                    <a:pt x="92" y="86"/>
                  </a:lnTo>
                  <a:lnTo>
                    <a:pt x="89" y="90"/>
                  </a:lnTo>
                  <a:lnTo>
                    <a:pt x="85" y="93"/>
                  </a:lnTo>
                  <a:lnTo>
                    <a:pt x="81" y="96"/>
                  </a:lnTo>
                  <a:lnTo>
                    <a:pt x="77" y="99"/>
                  </a:lnTo>
                  <a:lnTo>
                    <a:pt x="72" y="101"/>
                  </a:lnTo>
                  <a:lnTo>
                    <a:pt x="68" y="103"/>
                  </a:lnTo>
                  <a:lnTo>
                    <a:pt x="63" y="104"/>
                  </a:lnTo>
                  <a:lnTo>
                    <a:pt x="57" y="105"/>
                  </a:lnTo>
                  <a:lnTo>
                    <a:pt x="52" y="105"/>
                  </a:lnTo>
                  <a:lnTo>
                    <a:pt x="47" y="105"/>
                  </a:lnTo>
                  <a:lnTo>
                    <a:pt x="42" y="104"/>
                  </a:lnTo>
                  <a:lnTo>
                    <a:pt x="37" y="103"/>
                  </a:lnTo>
                  <a:lnTo>
                    <a:pt x="32" y="101"/>
                  </a:lnTo>
                  <a:lnTo>
                    <a:pt x="27" y="99"/>
                  </a:lnTo>
                  <a:lnTo>
                    <a:pt x="23" y="96"/>
                  </a:lnTo>
                  <a:lnTo>
                    <a:pt x="19" y="93"/>
                  </a:lnTo>
                  <a:lnTo>
                    <a:pt x="15" y="90"/>
                  </a:lnTo>
                  <a:lnTo>
                    <a:pt x="12" y="86"/>
                  </a:lnTo>
                  <a:lnTo>
                    <a:pt x="9" y="82"/>
                  </a:lnTo>
                  <a:lnTo>
                    <a:pt x="6" y="78"/>
                  </a:lnTo>
                  <a:lnTo>
                    <a:pt x="4" y="73"/>
                  </a:lnTo>
                  <a:lnTo>
                    <a:pt x="2" y="68"/>
                  </a:lnTo>
                  <a:lnTo>
                    <a:pt x="1" y="63"/>
                  </a:lnTo>
                  <a:lnTo>
                    <a:pt x="0" y="58"/>
                  </a:lnTo>
                  <a:lnTo>
                    <a:pt x="0" y="53"/>
                  </a:lnTo>
                  <a:lnTo>
                    <a:pt x="0" y="47"/>
                  </a:lnTo>
                  <a:lnTo>
                    <a:pt x="1" y="42"/>
                  </a:lnTo>
                  <a:lnTo>
                    <a:pt x="2" y="37"/>
                  </a:lnTo>
                  <a:lnTo>
                    <a:pt x="4" y="32"/>
                  </a:lnTo>
                  <a:lnTo>
                    <a:pt x="6" y="28"/>
                  </a:lnTo>
                  <a:lnTo>
                    <a:pt x="9" y="24"/>
                  </a:lnTo>
                  <a:lnTo>
                    <a:pt x="12" y="19"/>
                  </a:lnTo>
                  <a:lnTo>
                    <a:pt x="15" y="16"/>
                  </a:lnTo>
                  <a:lnTo>
                    <a:pt x="19" y="12"/>
                  </a:lnTo>
                  <a:lnTo>
                    <a:pt x="23" y="9"/>
                  </a:lnTo>
                  <a:lnTo>
                    <a:pt x="27" y="7"/>
                  </a:lnTo>
                  <a:lnTo>
                    <a:pt x="32" y="5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7" y="1"/>
                  </a:lnTo>
                  <a:lnTo>
                    <a:pt x="5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33" name="Freeform 113">
              <a:extLst>
                <a:ext uri="{FF2B5EF4-FFF2-40B4-BE49-F238E27FC236}">
                  <a16:creationId xmlns:a16="http://schemas.microsoft.com/office/drawing/2014/main" id="{A0459025-DF7F-78BF-9151-B33A9942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" y="1619"/>
              <a:ext cx="89" cy="89"/>
            </a:xfrm>
            <a:custGeom>
              <a:avLst/>
              <a:gdLst>
                <a:gd name="T0" fmla="*/ 49 w 89"/>
                <a:gd name="T1" fmla="*/ 0 h 89"/>
                <a:gd name="T2" fmla="*/ 57 w 89"/>
                <a:gd name="T3" fmla="*/ 2 h 89"/>
                <a:gd name="T4" fmla="*/ 65 w 89"/>
                <a:gd name="T5" fmla="*/ 5 h 89"/>
                <a:gd name="T6" fmla="*/ 72 w 89"/>
                <a:gd name="T7" fmla="*/ 9 h 89"/>
                <a:gd name="T8" fmla="*/ 78 w 89"/>
                <a:gd name="T9" fmla="*/ 16 h 89"/>
                <a:gd name="T10" fmla="*/ 82 w 89"/>
                <a:gd name="T11" fmla="*/ 22 h 89"/>
                <a:gd name="T12" fmla="*/ 86 w 89"/>
                <a:gd name="T13" fmla="*/ 31 h 89"/>
                <a:gd name="T14" fmla="*/ 88 w 89"/>
                <a:gd name="T15" fmla="*/ 39 h 89"/>
                <a:gd name="T16" fmla="*/ 88 w 89"/>
                <a:gd name="T17" fmla="*/ 49 h 89"/>
                <a:gd name="T18" fmla="*/ 86 w 89"/>
                <a:gd name="T19" fmla="*/ 57 h 89"/>
                <a:gd name="T20" fmla="*/ 82 w 89"/>
                <a:gd name="T21" fmla="*/ 65 h 89"/>
                <a:gd name="T22" fmla="*/ 78 w 89"/>
                <a:gd name="T23" fmla="*/ 72 h 89"/>
                <a:gd name="T24" fmla="*/ 72 w 89"/>
                <a:gd name="T25" fmla="*/ 78 h 89"/>
                <a:gd name="T26" fmla="*/ 65 w 89"/>
                <a:gd name="T27" fmla="*/ 82 h 89"/>
                <a:gd name="T28" fmla="*/ 57 w 89"/>
                <a:gd name="T29" fmla="*/ 86 h 89"/>
                <a:gd name="T30" fmla="*/ 49 w 89"/>
                <a:gd name="T31" fmla="*/ 88 h 89"/>
                <a:gd name="T32" fmla="*/ 39 w 89"/>
                <a:gd name="T33" fmla="*/ 88 h 89"/>
                <a:gd name="T34" fmla="*/ 31 w 89"/>
                <a:gd name="T35" fmla="*/ 86 h 89"/>
                <a:gd name="T36" fmla="*/ 23 w 89"/>
                <a:gd name="T37" fmla="*/ 82 h 89"/>
                <a:gd name="T38" fmla="*/ 16 w 89"/>
                <a:gd name="T39" fmla="*/ 78 h 89"/>
                <a:gd name="T40" fmla="*/ 10 w 89"/>
                <a:gd name="T41" fmla="*/ 72 h 89"/>
                <a:gd name="T42" fmla="*/ 6 w 89"/>
                <a:gd name="T43" fmla="*/ 65 h 89"/>
                <a:gd name="T44" fmla="*/ 2 w 89"/>
                <a:gd name="T45" fmla="*/ 57 h 89"/>
                <a:gd name="T46" fmla="*/ 0 w 89"/>
                <a:gd name="T47" fmla="*/ 49 h 89"/>
                <a:gd name="T48" fmla="*/ 0 w 89"/>
                <a:gd name="T49" fmla="*/ 39 h 89"/>
                <a:gd name="T50" fmla="*/ 2 w 89"/>
                <a:gd name="T51" fmla="*/ 31 h 89"/>
                <a:gd name="T52" fmla="*/ 6 w 89"/>
                <a:gd name="T53" fmla="*/ 22 h 89"/>
                <a:gd name="T54" fmla="*/ 10 w 89"/>
                <a:gd name="T55" fmla="*/ 16 h 89"/>
                <a:gd name="T56" fmla="*/ 16 w 89"/>
                <a:gd name="T57" fmla="*/ 9 h 89"/>
                <a:gd name="T58" fmla="*/ 23 w 89"/>
                <a:gd name="T59" fmla="*/ 5 h 89"/>
                <a:gd name="T60" fmla="*/ 31 w 89"/>
                <a:gd name="T61" fmla="*/ 2 h 89"/>
                <a:gd name="T62" fmla="*/ 39 w 89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9" h="89">
                  <a:moveTo>
                    <a:pt x="44" y="0"/>
                  </a:moveTo>
                  <a:lnTo>
                    <a:pt x="49" y="0"/>
                  </a:lnTo>
                  <a:lnTo>
                    <a:pt x="52" y="1"/>
                  </a:lnTo>
                  <a:lnTo>
                    <a:pt x="57" y="2"/>
                  </a:lnTo>
                  <a:lnTo>
                    <a:pt x="61" y="3"/>
                  </a:lnTo>
                  <a:lnTo>
                    <a:pt x="65" y="5"/>
                  </a:lnTo>
                  <a:lnTo>
                    <a:pt x="68" y="7"/>
                  </a:lnTo>
                  <a:lnTo>
                    <a:pt x="72" y="9"/>
                  </a:lnTo>
                  <a:lnTo>
                    <a:pt x="75" y="12"/>
                  </a:lnTo>
                  <a:lnTo>
                    <a:pt x="78" y="16"/>
                  </a:lnTo>
                  <a:lnTo>
                    <a:pt x="81" y="19"/>
                  </a:lnTo>
                  <a:lnTo>
                    <a:pt x="82" y="22"/>
                  </a:lnTo>
                  <a:lnTo>
                    <a:pt x="84" y="26"/>
                  </a:lnTo>
                  <a:lnTo>
                    <a:pt x="86" y="31"/>
                  </a:lnTo>
                  <a:lnTo>
                    <a:pt x="87" y="35"/>
                  </a:lnTo>
                  <a:lnTo>
                    <a:pt x="88" y="39"/>
                  </a:lnTo>
                  <a:lnTo>
                    <a:pt x="88" y="44"/>
                  </a:lnTo>
                  <a:lnTo>
                    <a:pt x="88" y="49"/>
                  </a:lnTo>
                  <a:lnTo>
                    <a:pt x="87" y="52"/>
                  </a:lnTo>
                  <a:lnTo>
                    <a:pt x="86" y="57"/>
                  </a:lnTo>
                  <a:lnTo>
                    <a:pt x="84" y="61"/>
                  </a:lnTo>
                  <a:lnTo>
                    <a:pt x="82" y="65"/>
                  </a:lnTo>
                  <a:lnTo>
                    <a:pt x="81" y="68"/>
                  </a:lnTo>
                  <a:lnTo>
                    <a:pt x="78" y="72"/>
                  </a:lnTo>
                  <a:lnTo>
                    <a:pt x="75" y="75"/>
                  </a:lnTo>
                  <a:lnTo>
                    <a:pt x="72" y="78"/>
                  </a:lnTo>
                  <a:lnTo>
                    <a:pt x="68" y="81"/>
                  </a:lnTo>
                  <a:lnTo>
                    <a:pt x="65" y="82"/>
                  </a:lnTo>
                  <a:lnTo>
                    <a:pt x="61" y="84"/>
                  </a:lnTo>
                  <a:lnTo>
                    <a:pt x="57" y="86"/>
                  </a:lnTo>
                  <a:lnTo>
                    <a:pt x="52" y="87"/>
                  </a:lnTo>
                  <a:lnTo>
                    <a:pt x="49" y="88"/>
                  </a:lnTo>
                  <a:lnTo>
                    <a:pt x="44" y="88"/>
                  </a:lnTo>
                  <a:lnTo>
                    <a:pt x="39" y="88"/>
                  </a:lnTo>
                  <a:lnTo>
                    <a:pt x="36" y="87"/>
                  </a:lnTo>
                  <a:lnTo>
                    <a:pt x="31" y="86"/>
                  </a:lnTo>
                  <a:lnTo>
                    <a:pt x="27" y="84"/>
                  </a:lnTo>
                  <a:lnTo>
                    <a:pt x="23" y="82"/>
                  </a:lnTo>
                  <a:lnTo>
                    <a:pt x="20" y="81"/>
                  </a:lnTo>
                  <a:lnTo>
                    <a:pt x="16" y="78"/>
                  </a:lnTo>
                  <a:lnTo>
                    <a:pt x="13" y="75"/>
                  </a:lnTo>
                  <a:lnTo>
                    <a:pt x="10" y="72"/>
                  </a:lnTo>
                  <a:lnTo>
                    <a:pt x="7" y="68"/>
                  </a:lnTo>
                  <a:lnTo>
                    <a:pt x="6" y="65"/>
                  </a:lnTo>
                  <a:lnTo>
                    <a:pt x="4" y="61"/>
                  </a:lnTo>
                  <a:lnTo>
                    <a:pt x="2" y="57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5"/>
                  </a:lnTo>
                  <a:lnTo>
                    <a:pt x="2" y="31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7" y="19"/>
                  </a:lnTo>
                  <a:lnTo>
                    <a:pt x="10" y="16"/>
                  </a:lnTo>
                  <a:lnTo>
                    <a:pt x="13" y="12"/>
                  </a:lnTo>
                  <a:lnTo>
                    <a:pt x="16" y="9"/>
                  </a:lnTo>
                  <a:lnTo>
                    <a:pt x="20" y="7"/>
                  </a:lnTo>
                  <a:lnTo>
                    <a:pt x="23" y="5"/>
                  </a:lnTo>
                  <a:lnTo>
                    <a:pt x="27" y="3"/>
                  </a:lnTo>
                  <a:lnTo>
                    <a:pt x="31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34" name="Freeform 114">
              <a:extLst>
                <a:ext uri="{FF2B5EF4-FFF2-40B4-BE49-F238E27FC236}">
                  <a16:creationId xmlns:a16="http://schemas.microsoft.com/office/drawing/2014/main" id="{6E11D516-F4F5-41E4-71F1-9B8D7F4DC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" y="1619"/>
              <a:ext cx="95" cy="95"/>
            </a:xfrm>
            <a:custGeom>
              <a:avLst/>
              <a:gdLst>
                <a:gd name="T0" fmla="*/ 47 w 95"/>
                <a:gd name="T1" fmla="*/ 0 h 95"/>
                <a:gd name="T2" fmla="*/ 56 w 95"/>
                <a:gd name="T3" fmla="*/ 1 h 95"/>
                <a:gd name="T4" fmla="*/ 65 w 95"/>
                <a:gd name="T5" fmla="*/ 3 h 95"/>
                <a:gd name="T6" fmla="*/ 73 w 95"/>
                <a:gd name="T7" fmla="*/ 8 h 95"/>
                <a:gd name="T8" fmla="*/ 80 w 95"/>
                <a:gd name="T9" fmla="*/ 13 h 95"/>
                <a:gd name="T10" fmla="*/ 86 w 95"/>
                <a:gd name="T11" fmla="*/ 20 h 95"/>
                <a:gd name="T12" fmla="*/ 90 w 95"/>
                <a:gd name="T13" fmla="*/ 28 h 95"/>
                <a:gd name="T14" fmla="*/ 93 w 95"/>
                <a:gd name="T15" fmla="*/ 37 h 95"/>
                <a:gd name="T16" fmla="*/ 94 w 95"/>
                <a:gd name="T17" fmla="*/ 47 h 95"/>
                <a:gd name="T18" fmla="*/ 93 w 95"/>
                <a:gd name="T19" fmla="*/ 56 h 95"/>
                <a:gd name="T20" fmla="*/ 90 w 95"/>
                <a:gd name="T21" fmla="*/ 65 h 95"/>
                <a:gd name="T22" fmla="*/ 86 w 95"/>
                <a:gd name="T23" fmla="*/ 73 h 95"/>
                <a:gd name="T24" fmla="*/ 80 w 95"/>
                <a:gd name="T25" fmla="*/ 80 h 95"/>
                <a:gd name="T26" fmla="*/ 73 w 95"/>
                <a:gd name="T27" fmla="*/ 86 h 95"/>
                <a:gd name="T28" fmla="*/ 65 w 95"/>
                <a:gd name="T29" fmla="*/ 90 h 95"/>
                <a:gd name="T30" fmla="*/ 56 w 95"/>
                <a:gd name="T31" fmla="*/ 93 h 95"/>
                <a:gd name="T32" fmla="*/ 47 w 95"/>
                <a:gd name="T33" fmla="*/ 94 h 95"/>
                <a:gd name="T34" fmla="*/ 38 w 95"/>
                <a:gd name="T35" fmla="*/ 93 h 95"/>
                <a:gd name="T36" fmla="*/ 29 w 95"/>
                <a:gd name="T37" fmla="*/ 90 h 95"/>
                <a:gd name="T38" fmla="*/ 21 w 95"/>
                <a:gd name="T39" fmla="*/ 86 h 95"/>
                <a:gd name="T40" fmla="*/ 14 w 95"/>
                <a:gd name="T41" fmla="*/ 80 h 95"/>
                <a:gd name="T42" fmla="*/ 8 w 95"/>
                <a:gd name="T43" fmla="*/ 73 h 95"/>
                <a:gd name="T44" fmla="*/ 4 w 95"/>
                <a:gd name="T45" fmla="*/ 65 h 95"/>
                <a:gd name="T46" fmla="*/ 1 w 95"/>
                <a:gd name="T47" fmla="*/ 56 h 95"/>
                <a:gd name="T48" fmla="*/ 0 w 95"/>
                <a:gd name="T49" fmla="*/ 47 h 95"/>
                <a:gd name="T50" fmla="*/ 1 w 95"/>
                <a:gd name="T51" fmla="*/ 37 h 95"/>
                <a:gd name="T52" fmla="*/ 4 w 95"/>
                <a:gd name="T53" fmla="*/ 28 h 95"/>
                <a:gd name="T54" fmla="*/ 8 w 95"/>
                <a:gd name="T55" fmla="*/ 20 h 95"/>
                <a:gd name="T56" fmla="*/ 14 w 95"/>
                <a:gd name="T57" fmla="*/ 13 h 95"/>
                <a:gd name="T58" fmla="*/ 21 w 95"/>
                <a:gd name="T59" fmla="*/ 8 h 95"/>
                <a:gd name="T60" fmla="*/ 29 w 95"/>
                <a:gd name="T61" fmla="*/ 3 h 95"/>
                <a:gd name="T62" fmla="*/ 38 w 95"/>
                <a:gd name="T63" fmla="*/ 1 h 95"/>
                <a:gd name="T64" fmla="*/ 47 w 95"/>
                <a:gd name="T6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95">
                  <a:moveTo>
                    <a:pt x="47" y="0"/>
                  </a:moveTo>
                  <a:lnTo>
                    <a:pt x="47" y="0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61" y="2"/>
                  </a:lnTo>
                  <a:lnTo>
                    <a:pt x="65" y="3"/>
                  </a:lnTo>
                  <a:lnTo>
                    <a:pt x="69" y="5"/>
                  </a:lnTo>
                  <a:lnTo>
                    <a:pt x="73" y="8"/>
                  </a:lnTo>
                  <a:lnTo>
                    <a:pt x="77" y="10"/>
                  </a:lnTo>
                  <a:lnTo>
                    <a:pt x="80" y="13"/>
                  </a:lnTo>
                  <a:lnTo>
                    <a:pt x="83" y="17"/>
                  </a:lnTo>
                  <a:lnTo>
                    <a:pt x="86" y="20"/>
                  </a:lnTo>
                  <a:lnTo>
                    <a:pt x="88" y="24"/>
                  </a:lnTo>
                  <a:lnTo>
                    <a:pt x="90" y="28"/>
                  </a:lnTo>
                  <a:lnTo>
                    <a:pt x="92" y="33"/>
                  </a:lnTo>
                  <a:lnTo>
                    <a:pt x="93" y="37"/>
                  </a:lnTo>
                  <a:lnTo>
                    <a:pt x="94" y="42"/>
                  </a:lnTo>
                  <a:lnTo>
                    <a:pt x="94" y="47"/>
                  </a:lnTo>
                  <a:lnTo>
                    <a:pt x="94" y="52"/>
                  </a:lnTo>
                  <a:lnTo>
                    <a:pt x="93" y="56"/>
                  </a:lnTo>
                  <a:lnTo>
                    <a:pt x="92" y="61"/>
                  </a:lnTo>
                  <a:lnTo>
                    <a:pt x="90" y="65"/>
                  </a:lnTo>
                  <a:lnTo>
                    <a:pt x="88" y="69"/>
                  </a:lnTo>
                  <a:lnTo>
                    <a:pt x="86" y="73"/>
                  </a:lnTo>
                  <a:lnTo>
                    <a:pt x="83" y="77"/>
                  </a:lnTo>
                  <a:lnTo>
                    <a:pt x="80" y="80"/>
                  </a:lnTo>
                  <a:lnTo>
                    <a:pt x="77" y="83"/>
                  </a:lnTo>
                  <a:lnTo>
                    <a:pt x="73" y="86"/>
                  </a:lnTo>
                  <a:lnTo>
                    <a:pt x="69" y="88"/>
                  </a:lnTo>
                  <a:lnTo>
                    <a:pt x="65" y="90"/>
                  </a:lnTo>
                  <a:lnTo>
                    <a:pt x="61" y="92"/>
                  </a:lnTo>
                  <a:lnTo>
                    <a:pt x="56" y="93"/>
                  </a:lnTo>
                  <a:lnTo>
                    <a:pt x="52" y="94"/>
                  </a:lnTo>
                  <a:lnTo>
                    <a:pt x="47" y="94"/>
                  </a:lnTo>
                  <a:lnTo>
                    <a:pt x="42" y="94"/>
                  </a:lnTo>
                  <a:lnTo>
                    <a:pt x="38" y="93"/>
                  </a:lnTo>
                  <a:lnTo>
                    <a:pt x="33" y="92"/>
                  </a:lnTo>
                  <a:lnTo>
                    <a:pt x="29" y="90"/>
                  </a:lnTo>
                  <a:lnTo>
                    <a:pt x="25" y="88"/>
                  </a:lnTo>
                  <a:lnTo>
                    <a:pt x="21" y="86"/>
                  </a:lnTo>
                  <a:lnTo>
                    <a:pt x="17" y="83"/>
                  </a:lnTo>
                  <a:lnTo>
                    <a:pt x="14" y="80"/>
                  </a:lnTo>
                  <a:lnTo>
                    <a:pt x="11" y="77"/>
                  </a:lnTo>
                  <a:lnTo>
                    <a:pt x="8" y="73"/>
                  </a:lnTo>
                  <a:lnTo>
                    <a:pt x="6" y="69"/>
                  </a:lnTo>
                  <a:lnTo>
                    <a:pt x="4" y="65"/>
                  </a:lnTo>
                  <a:lnTo>
                    <a:pt x="2" y="61"/>
                  </a:lnTo>
                  <a:lnTo>
                    <a:pt x="1" y="56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1" y="37"/>
                  </a:lnTo>
                  <a:lnTo>
                    <a:pt x="2" y="33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1" y="17"/>
                  </a:lnTo>
                  <a:lnTo>
                    <a:pt x="14" y="13"/>
                  </a:lnTo>
                  <a:lnTo>
                    <a:pt x="17" y="10"/>
                  </a:lnTo>
                  <a:lnTo>
                    <a:pt x="21" y="8"/>
                  </a:lnTo>
                  <a:lnTo>
                    <a:pt x="25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35" name="Freeform 115">
              <a:extLst>
                <a:ext uri="{FF2B5EF4-FFF2-40B4-BE49-F238E27FC236}">
                  <a16:creationId xmlns:a16="http://schemas.microsoft.com/office/drawing/2014/main" id="{CA27C783-B85E-6F16-4081-686414C2B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5" y="1649"/>
              <a:ext cx="29" cy="28"/>
            </a:xfrm>
            <a:custGeom>
              <a:avLst/>
              <a:gdLst>
                <a:gd name="T0" fmla="*/ 14 w 29"/>
                <a:gd name="T1" fmla="*/ 0 h 28"/>
                <a:gd name="T2" fmla="*/ 16 w 29"/>
                <a:gd name="T3" fmla="*/ 0 h 28"/>
                <a:gd name="T4" fmla="*/ 20 w 29"/>
                <a:gd name="T5" fmla="*/ 1 h 28"/>
                <a:gd name="T6" fmla="*/ 21 w 29"/>
                <a:gd name="T7" fmla="*/ 2 h 28"/>
                <a:gd name="T8" fmla="*/ 24 w 29"/>
                <a:gd name="T9" fmla="*/ 4 h 28"/>
                <a:gd name="T10" fmla="*/ 26 w 29"/>
                <a:gd name="T11" fmla="*/ 6 h 28"/>
                <a:gd name="T12" fmla="*/ 27 w 29"/>
                <a:gd name="T13" fmla="*/ 8 h 28"/>
                <a:gd name="T14" fmla="*/ 28 w 29"/>
                <a:gd name="T15" fmla="*/ 11 h 28"/>
                <a:gd name="T16" fmla="*/ 28 w 29"/>
                <a:gd name="T17" fmla="*/ 14 h 28"/>
                <a:gd name="T18" fmla="*/ 28 w 29"/>
                <a:gd name="T19" fmla="*/ 16 h 28"/>
                <a:gd name="T20" fmla="*/ 27 w 29"/>
                <a:gd name="T21" fmla="*/ 19 h 28"/>
                <a:gd name="T22" fmla="*/ 26 w 29"/>
                <a:gd name="T23" fmla="*/ 21 h 28"/>
                <a:gd name="T24" fmla="*/ 24 w 29"/>
                <a:gd name="T25" fmla="*/ 23 h 28"/>
                <a:gd name="T26" fmla="*/ 21 w 29"/>
                <a:gd name="T27" fmla="*/ 25 h 28"/>
                <a:gd name="T28" fmla="*/ 20 w 29"/>
                <a:gd name="T29" fmla="*/ 26 h 28"/>
                <a:gd name="T30" fmla="*/ 16 w 29"/>
                <a:gd name="T31" fmla="*/ 27 h 28"/>
                <a:gd name="T32" fmla="*/ 14 w 29"/>
                <a:gd name="T33" fmla="*/ 27 h 28"/>
                <a:gd name="T34" fmla="*/ 12 w 29"/>
                <a:gd name="T35" fmla="*/ 27 h 28"/>
                <a:gd name="T36" fmla="*/ 9 w 29"/>
                <a:gd name="T37" fmla="*/ 26 h 28"/>
                <a:gd name="T38" fmla="*/ 7 w 29"/>
                <a:gd name="T39" fmla="*/ 25 h 28"/>
                <a:gd name="T40" fmla="*/ 4 w 29"/>
                <a:gd name="T41" fmla="*/ 23 h 28"/>
                <a:gd name="T42" fmla="*/ 2 w 29"/>
                <a:gd name="T43" fmla="*/ 21 h 28"/>
                <a:gd name="T44" fmla="*/ 2 w 29"/>
                <a:gd name="T45" fmla="*/ 19 h 28"/>
                <a:gd name="T46" fmla="*/ 1 w 29"/>
                <a:gd name="T47" fmla="*/ 16 h 28"/>
                <a:gd name="T48" fmla="*/ 0 w 29"/>
                <a:gd name="T49" fmla="*/ 14 h 28"/>
                <a:gd name="T50" fmla="*/ 1 w 29"/>
                <a:gd name="T51" fmla="*/ 11 h 28"/>
                <a:gd name="T52" fmla="*/ 2 w 29"/>
                <a:gd name="T53" fmla="*/ 8 h 28"/>
                <a:gd name="T54" fmla="*/ 2 w 29"/>
                <a:gd name="T55" fmla="*/ 6 h 28"/>
                <a:gd name="T56" fmla="*/ 4 w 29"/>
                <a:gd name="T57" fmla="*/ 4 h 28"/>
                <a:gd name="T58" fmla="*/ 7 w 29"/>
                <a:gd name="T59" fmla="*/ 2 h 28"/>
                <a:gd name="T60" fmla="*/ 9 w 29"/>
                <a:gd name="T61" fmla="*/ 1 h 28"/>
                <a:gd name="T62" fmla="*/ 12 w 29"/>
                <a:gd name="T63" fmla="*/ 0 h 28"/>
                <a:gd name="T64" fmla="*/ 14 w 29"/>
                <a:gd name="T6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8">
                  <a:moveTo>
                    <a:pt x="14" y="0"/>
                  </a:moveTo>
                  <a:lnTo>
                    <a:pt x="16" y="0"/>
                  </a:lnTo>
                  <a:lnTo>
                    <a:pt x="20" y="1"/>
                  </a:lnTo>
                  <a:lnTo>
                    <a:pt x="21" y="2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27" y="8"/>
                  </a:lnTo>
                  <a:lnTo>
                    <a:pt x="28" y="11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7" y="19"/>
                  </a:lnTo>
                  <a:lnTo>
                    <a:pt x="26" y="21"/>
                  </a:lnTo>
                  <a:lnTo>
                    <a:pt x="24" y="23"/>
                  </a:lnTo>
                  <a:lnTo>
                    <a:pt x="21" y="25"/>
                  </a:lnTo>
                  <a:lnTo>
                    <a:pt x="20" y="26"/>
                  </a:lnTo>
                  <a:lnTo>
                    <a:pt x="16" y="27"/>
                  </a:lnTo>
                  <a:lnTo>
                    <a:pt x="14" y="27"/>
                  </a:lnTo>
                  <a:lnTo>
                    <a:pt x="12" y="27"/>
                  </a:lnTo>
                  <a:lnTo>
                    <a:pt x="9" y="26"/>
                  </a:lnTo>
                  <a:lnTo>
                    <a:pt x="7" y="25"/>
                  </a:lnTo>
                  <a:lnTo>
                    <a:pt x="4" y="23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7" y="2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4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36" name="Freeform 116">
              <a:extLst>
                <a:ext uri="{FF2B5EF4-FFF2-40B4-BE49-F238E27FC236}">
                  <a16:creationId xmlns:a16="http://schemas.microsoft.com/office/drawing/2014/main" id="{E206237A-5AB7-B820-DB6C-2206674E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5" y="1649"/>
              <a:ext cx="35" cy="34"/>
            </a:xfrm>
            <a:custGeom>
              <a:avLst/>
              <a:gdLst>
                <a:gd name="T0" fmla="*/ 17 w 35"/>
                <a:gd name="T1" fmla="*/ 0 h 34"/>
                <a:gd name="T2" fmla="*/ 17 w 35"/>
                <a:gd name="T3" fmla="*/ 0 h 34"/>
                <a:gd name="T4" fmla="*/ 20 w 35"/>
                <a:gd name="T5" fmla="*/ 0 h 34"/>
                <a:gd name="T6" fmla="*/ 24 w 35"/>
                <a:gd name="T7" fmla="*/ 1 h 34"/>
                <a:gd name="T8" fmla="*/ 26 w 35"/>
                <a:gd name="T9" fmla="*/ 3 h 34"/>
                <a:gd name="T10" fmla="*/ 29 w 35"/>
                <a:gd name="T11" fmla="*/ 5 h 34"/>
                <a:gd name="T12" fmla="*/ 31 w 35"/>
                <a:gd name="T13" fmla="*/ 7 h 34"/>
                <a:gd name="T14" fmla="*/ 33 w 35"/>
                <a:gd name="T15" fmla="*/ 10 h 34"/>
                <a:gd name="T16" fmla="*/ 34 w 35"/>
                <a:gd name="T17" fmla="*/ 13 h 34"/>
                <a:gd name="T18" fmla="*/ 34 w 35"/>
                <a:gd name="T19" fmla="*/ 17 h 34"/>
                <a:gd name="T20" fmla="*/ 34 w 35"/>
                <a:gd name="T21" fmla="*/ 20 h 34"/>
                <a:gd name="T22" fmla="*/ 33 w 35"/>
                <a:gd name="T23" fmla="*/ 23 h 34"/>
                <a:gd name="T24" fmla="*/ 31 w 35"/>
                <a:gd name="T25" fmla="*/ 26 h 34"/>
                <a:gd name="T26" fmla="*/ 29 w 35"/>
                <a:gd name="T27" fmla="*/ 28 h 34"/>
                <a:gd name="T28" fmla="*/ 26 w 35"/>
                <a:gd name="T29" fmla="*/ 31 h 34"/>
                <a:gd name="T30" fmla="*/ 24 w 35"/>
                <a:gd name="T31" fmla="*/ 32 h 34"/>
                <a:gd name="T32" fmla="*/ 20 w 35"/>
                <a:gd name="T33" fmla="*/ 33 h 34"/>
                <a:gd name="T34" fmla="*/ 17 w 35"/>
                <a:gd name="T35" fmla="*/ 33 h 34"/>
                <a:gd name="T36" fmla="*/ 14 w 35"/>
                <a:gd name="T37" fmla="*/ 33 h 34"/>
                <a:gd name="T38" fmla="*/ 11 w 35"/>
                <a:gd name="T39" fmla="*/ 32 h 34"/>
                <a:gd name="T40" fmla="*/ 8 w 35"/>
                <a:gd name="T41" fmla="*/ 31 h 34"/>
                <a:gd name="T42" fmla="*/ 5 w 35"/>
                <a:gd name="T43" fmla="*/ 28 h 34"/>
                <a:gd name="T44" fmla="*/ 3 w 35"/>
                <a:gd name="T45" fmla="*/ 26 h 34"/>
                <a:gd name="T46" fmla="*/ 2 w 35"/>
                <a:gd name="T47" fmla="*/ 23 h 34"/>
                <a:gd name="T48" fmla="*/ 1 w 35"/>
                <a:gd name="T49" fmla="*/ 20 h 34"/>
                <a:gd name="T50" fmla="*/ 0 w 35"/>
                <a:gd name="T51" fmla="*/ 17 h 34"/>
                <a:gd name="T52" fmla="*/ 1 w 35"/>
                <a:gd name="T53" fmla="*/ 13 h 34"/>
                <a:gd name="T54" fmla="*/ 2 w 35"/>
                <a:gd name="T55" fmla="*/ 10 h 34"/>
                <a:gd name="T56" fmla="*/ 3 w 35"/>
                <a:gd name="T57" fmla="*/ 7 h 34"/>
                <a:gd name="T58" fmla="*/ 5 w 35"/>
                <a:gd name="T59" fmla="*/ 5 h 34"/>
                <a:gd name="T60" fmla="*/ 8 w 35"/>
                <a:gd name="T61" fmla="*/ 3 h 34"/>
                <a:gd name="T62" fmla="*/ 11 w 35"/>
                <a:gd name="T63" fmla="*/ 1 h 34"/>
                <a:gd name="T64" fmla="*/ 14 w 35"/>
                <a:gd name="T65" fmla="*/ 0 h 34"/>
                <a:gd name="T66" fmla="*/ 17 w 35"/>
                <a:gd name="T6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4">
                  <a:moveTo>
                    <a:pt x="17" y="0"/>
                  </a:moveTo>
                  <a:lnTo>
                    <a:pt x="17" y="0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26" y="3"/>
                  </a:lnTo>
                  <a:lnTo>
                    <a:pt x="29" y="5"/>
                  </a:lnTo>
                  <a:lnTo>
                    <a:pt x="31" y="7"/>
                  </a:lnTo>
                  <a:lnTo>
                    <a:pt x="33" y="10"/>
                  </a:lnTo>
                  <a:lnTo>
                    <a:pt x="34" y="13"/>
                  </a:lnTo>
                  <a:lnTo>
                    <a:pt x="34" y="17"/>
                  </a:lnTo>
                  <a:lnTo>
                    <a:pt x="34" y="20"/>
                  </a:lnTo>
                  <a:lnTo>
                    <a:pt x="33" y="23"/>
                  </a:lnTo>
                  <a:lnTo>
                    <a:pt x="31" y="26"/>
                  </a:lnTo>
                  <a:lnTo>
                    <a:pt x="29" y="28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0" y="33"/>
                  </a:lnTo>
                  <a:lnTo>
                    <a:pt x="17" y="33"/>
                  </a:lnTo>
                  <a:lnTo>
                    <a:pt x="14" y="33"/>
                  </a:lnTo>
                  <a:lnTo>
                    <a:pt x="11" y="32"/>
                  </a:lnTo>
                  <a:lnTo>
                    <a:pt x="8" y="31"/>
                  </a:lnTo>
                  <a:lnTo>
                    <a:pt x="5" y="28"/>
                  </a:lnTo>
                  <a:lnTo>
                    <a:pt x="3" y="26"/>
                  </a:lnTo>
                  <a:lnTo>
                    <a:pt x="2" y="23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3" y="7"/>
                  </a:lnTo>
                  <a:lnTo>
                    <a:pt x="5" y="5"/>
                  </a:lnTo>
                  <a:lnTo>
                    <a:pt x="8" y="3"/>
                  </a:lnTo>
                  <a:lnTo>
                    <a:pt x="11" y="1"/>
                  </a:lnTo>
                  <a:lnTo>
                    <a:pt x="14" y="0"/>
                  </a:lnTo>
                  <a:lnTo>
                    <a:pt x="1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37" name="Freeform 117">
              <a:extLst>
                <a:ext uri="{FF2B5EF4-FFF2-40B4-BE49-F238E27FC236}">
                  <a16:creationId xmlns:a16="http://schemas.microsoft.com/office/drawing/2014/main" id="{58F847CE-630D-3FE6-7AEF-D7C591102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" y="1461"/>
              <a:ext cx="101" cy="96"/>
            </a:xfrm>
            <a:custGeom>
              <a:avLst/>
              <a:gdLst>
                <a:gd name="T0" fmla="*/ 88 w 101"/>
                <a:gd name="T1" fmla="*/ 0 h 96"/>
                <a:gd name="T2" fmla="*/ 96 w 101"/>
                <a:gd name="T3" fmla="*/ 5 h 96"/>
                <a:gd name="T4" fmla="*/ 100 w 101"/>
                <a:gd name="T5" fmla="*/ 12 h 96"/>
                <a:gd name="T6" fmla="*/ 100 w 101"/>
                <a:gd name="T7" fmla="*/ 83 h 96"/>
                <a:gd name="T8" fmla="*/ 96 w 101"/>
                <a:gd name="T9" fmla="*/ 90 h 96"/>
                <a:gd name="T10" fmla="*/ 88 w 101"/>
                <a:gd name="T11" fmla="*/ 94 h 96"/>
                <a:gd name="T12" fmla="*/ 12 w 101"/>
                <a:gd name="T13" fmla="*/ 94 h 96"/>
                <a:gd name="T14" fmla="*/ 4 w 101"/>
                <a:gd name="T15" fmla="*/ 90 h 96"/>
                <a:gd name="T16" fmla="*/ 0 w 101"/>
                <a:gd name="T17" fmla="*/ 83 h 96"/>
                <a:gd name="T18" fmla="*/ 0 w 101"/>
                <a:gd name="T19" fmla="*/ 12 h 96"/>
                <a:gd name="T20" fmla="*/ 4 w 101"/>
                <a:gd name="T21" fmla="*/ 5 h 96"/>
                <a:gd name="T22" fmla="*/ 12 w 101"/>
                <a:gd name="T23" fmla="*/ 0 h 96"/>
                <a:gd name="T24" fmla="*/ 8 w 101"/>
                <a:gd name="T25" fmla="*/ 6 h 96"/>
                <a:gd name="T26" fmla="*/ 10 w 101"/>
                <a:gd name="T27" fmla="*/ 6 h 96"/>
                <a:gd name="T28" fmla="*/ 16 w 101"/>
                <a:gd name="T29" fmla="*/ 11 h 96"/>
                <a:gd name="T30" fmla="*/ 17 w 101"/>
                <a:gd name="T31" fmla="*/ 13 h 96"/>
                <a:gd name="T32" fmla="*/ 16 w 101"/>
                <a:gd name="T33" fmla="*/ 15 h 96"/>
                <a:gd name="T34" fmla="*/ 14 w 101"/>
                <a:gd name="T35" fmla="*/ 17 h 96"/>
                <a:gd name="T36" fmla="*/ 11 w 101"/>
                <a:gd name="T37" fmla="*/ 15 h 96"/>
                <a:gd name="T38" fmla="*/ 7 w 101"/>
                <a:gd name="T39" fmla="*/ 9 h 96"/>
                <a:gd name="T40" fmla="*/ 8 w 101"/>
                <a:gd name="T41" fmla="*/ 7 h 96"/>
                <a:gd name="T42" fmla="*/ 92 w 101"/>
                <a:gd name="T43" fmla="*/ 6 h 96"/>
                <a:gd name="T44" fmla="*/ 89 w 101"/>
                <a:gd name="T45" fmla="*/ 6 h 96"/>
                <a:gd name="T46" fmla="*/ 83 w 101"/>
                <a:gd name="T47" fmla="*/ 12 h 96"/>
                <a:gd name="T48" fmla="*/ 83 w 101"/>
                <a:gd name="T49" fmla="*/ 15 h 96"/>
                <a:gd name="T50" fmla="*/ 85 w 101"/>
                <a:gd name="T51" fmla="*/ 16 h 96"/>
                <a:gd name="T52" fmla="*/ 87 w 101"/>
                <a:gd name="T53" fmla="*/ 16 h 96"/>
                <a:gd name="T54" fmla="*/ 92 w 101"/>
                <a:gd name="T55" fmla="*/ 11 h 96"/>
                <a:gd name="T56" fmla="*/ 93 w 101"/>
                <a:gd name="T57" fmla="*/ 8 h 96"/>
                <a:gd name="T58" fmla="*/ 8 w 101"/>
                <a:gd name="T59" fmla="*/ 87 h 96"/>
                <a:gd name="T60" fmla="*/ 9 w 101"/>
                <a:gd name="T61" fmla="*/ 88 h 96"/>
                <a:gd name="T62" fmla="*/ 12 w 101"/>
                <a:gd name="T63" fmla="*/ 87 h 96"/>
                <a:gd name="T64" fmla="*/ 17 w 101"/>
                <a:gd name="T65" fmla="*/ 82 h 96"/>
                <a:gd name="T66" fmla="*/ 17 w 101"/>
                <a:gd name="T67" fmla="*/ 79 h 96"/>
                <a:gd name="T68" fmla="*/ 15 w 101"/>
                <a:gd name="T69" fmla="*/ 78 h 96"/>
                <a:gd name="T70" fmla="*/ 12 w 101"/>
                <a:gd name="T71" fmla="*/ 78 h 96"/>
                <a:gd name="T72" fmla="*/ 7 w 101"/>
                <a:gd name="T73" fmla="*/ 84 h 96"/>
                <a:gd name="T74" fmla="*/ 7 w 101"/>
                <a:gd name="T75" fmla="*/ 87 h 96"/>
                <a:gd name="T76" fmla="*/ 92 w 101"/>
                <a:gd name="T77" fmla="*/ 87 h 96"/>
                <a:gd name="T78" fmla="*/ 91 w 101"/>
                <a:gd name="T79" fmla="*/ 88 h 96"/>
                <a:gd name="T80" fmla="*/ 88 w 101"/>
                <a:gd name="T81" fmla="*/ 87 h 96"/>
                <a:gd name="T82" fmla="*/ 83 w 101"/>
                <a:gd name="T83" fmla="*/ 83 h 96"/>
                <a:gd name="T84" fmla="*/ 83 w 101"/>
                <a:gd name="T85" fmla="*/ 80 h 96"/>
                <a:gd name="T86" fmla="*/ 84 w 101"/>
                <a:gd name="T87" fmla="*/ 78 h 96"/>
                <a:gd name="T88" fmla="*/ 87 w 101"/>
                <a:gd name="T89" fmla="*/ 78 h 96"/>
                <a:gd name="T90" fmla="*/ 92 w 101"/>
                <a:gd name="T91" fmla="*/ 83 h 96"/>
                <a:gd name="T92" fmla="*/ 93 w 101"/>
                <a:gd name="T93" fmla="*/ 86 h 96"/>
                <a:gd name="T94" fmla="*/ 92 w 101"/>
                <a:gd name="T95" fmla="*/ 8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1" h="96">
                  <a:moveTo>
                    <a:pt x="15" y="0"/>
                  </a:moveTo>
                  <a:lnTo>
                    <a:pt x="85" y="0"/>
                  </a:lnTo>
                  <a:lnTo>
                    <a:pt x="88" y="0"/>
                  </a:lnTo>
                  <a:lnTo>
                    <a:pt x="92" y="1"/>
                  </a:lnTo>
                  <a:lnTo>
                    <a:pt x="93" y="3"/>
                  </a:lnTo>
                  <a:lnTo>
                    <a:pt x="96" y="5"/>
                  </a:lnTo>
                  <a:lnTo>
                    <a:pt x="98" y="7"/>
                  </a:lnTo>
                  <a:lnTo>
                    <a:pt x="99" y="9"/>
                  </a:lnTo>
                  <a:lnTo>
                    <a:pt x="100" y="12"/>
                  </a:lnTo>
                  <a:lnTo>
                    <a:pt x="100" y="15"/>
                  </a:lnTo>
                  <a:lnTo>
                    <a:pt x="100" y="79"/>
                  </a:lnTo>
                  <a:lnTo>
                    <a:pt x="100" y="83"/>
                  </a:lnTo>
                  <a:lnTo>
                    <a:pt x="99" y="86"/>
                  </a:lnTo>
                  <a:lnTo>
                    <a:pt x="98" y="87"/>
                  </a:lnTo>
                  <a:lnTo>
                    <a:pt x="96" y="90"/>
                  </a:lnTo>
                  <a:lnTo>
                    <a:pt x="93" y="92"/>
                  </a:lnTo>
                  <a:lnTo>
                    <a:pt x="92" y="93"/>
                  </a:lnTo>
                  <a:lnTo>
                    <a:pt x="88" y="94"/>
                  </a:lnTo>
                  <a:lnTo>
                    <a:pt x="85" y="95"/>
                  </a:lnTo>
                  <a:lnTo>
                    <a:pt x="15" y="95"/>
                  </a:lnTo>
                  <a:lnTo>
                    <a:pt x="12" y="94"/>
                  </a:lnTo>
                  <a:lnTo>
                    <a:pt x="9" y="93"/>
                  </a:lnTo>
                  <a:lnTo>
                    <a:pt x="7" y="92"/>
                  </a:lnTo>
                  <a:lnTo>
                    <a:pt x="4" y="90"/>
                  </a:lnTo>
                  <a:lnTo>
                    <a:pt x="2" y="87"/>
                  </a:lnTo>
                  <a:lnTo>
                    <a:pt x="1" y="86"/>
                  </a:lnTo>
                  <a:lnTo>
                    <a:pt x="0" y="83"/>
                  </a:lnTo>
                  <a:lnTo>
                    <a:pt x="0" y="79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7"/>
                  </a:lnTo>
                  <a:lnTo>
                    <a:pt x="4" y="5"/>
                  </a:lnTo>
                  <a:lnTo>
                    <a:pt x="7" y="3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8" y="7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6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7" y="12"/>
                  </a:lnTo>
                  <a:lnTo>
                    <a:pt x="17" y="13"/>
                  </a:lnTo>
                  <a:lnTo>
                    <a:pt x="17" y="14"/>
                  </a:lnTo>
                  <a:lnTo>
                    <a:pt x="17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4" y="17"/>
                  </a:lnTo>
                  <a:lnTo>
                    <a:pt x="13" y="16"/>
                  </a:lnTo>
                  <a:lnTo>
                    <a:pt x="12" y="16"/>
                  </a:lnTo>
                  <a:lnTo>
                    <a:pt x="11" y="15"/>
                  </a:lnTo>
                  <a:lnTo>
                    <a:pt x="8" y="11"/>
                  </a:lnTo>
                  <a:lnTo>
                    <a:pt x="7" y="10"/>
                  </a:lnTo>
                  <a:lnTo>
                    <a:pt x="7" y="9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7"/>
                  </a:lnTo>
                  <a:lnTo>
                    <a:pt x="92" y="7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91" y="6"/>
                  </a:lnTo>
                  <a:lnTo>
                    <a:pt x="90" y="6"/>
                  </a:lnTo>
                  <a:lnTo>
                    <a:pt x="89" y="6"/>
                  </a:lnTo>
                  <a:lnTo>
                    <a:pt x="88" y="7"/>
                  </a:lnTo>
                  <a:lnTo>
                    <a:pt x="84" y="11"/>
                  </a:lnTo>
                  <a:lnTo>
                    <a:pt x="83" y="12"/>
                  </a:lnTo>
                  <a:lnTo>
                    <a:pt x="83" y="13"/>
                  </a:lnTo>
                  <a:lnTo>
                    <a:pt x="83" y="14"/>
                  </a:lnTo>
                  <a:lnTo>
                    <a:pt x="83" y="15"/>
                  </a:lnTo>
                  <a:lnTo>
                    <a:pt x="84" y="15"/>
                  </a:lnTo>
                  <a:lnTo>
                    <a:pt x="84" y="16"/>
                  </a:lnTo>
                  <a:lnTo>
                    <a:pt x="85" y="16"/>
                  </a:lnTo>
                  <a:lnTo>
                    <a:pt x="86" y="16"/>
                  </a:lnTo>
                  <a:lnTo>
                    <a:pt x="86" y="17"/>
                  </a:lnTo>
                  <a:lnTo>
                    <a:pt x="87" y="16"/>
                  </a:lnTo>
                  <a:lnTo>
                    <a:pt x="88" y="16"/>
                  </a:lnTo>
                  <a:lnTo>
                    <a:pt x="89" y="15"/>
                  </a:lnTo>
                  <a:lnTo>
                    <a:pt x="92" y="11"/>
                  </a:lnTo>
                  <a:lnTo>
                    <a:pt x="93" y="10"/>
                  </a:lnTo>
                  <a:lnTo>
                    <a:pt x="93" y="9"/>
                  </a:lnTo>
                  <a:lnTo>
                    <a:pt x="93" y="8"/>
                  </a:lnTo>
                  <a:lnTo>
                    <a:pt x="93" y="8"/>
                  </a:lnTo>
                  <a:lnTo>
                    <a:pt x="92" y="7"/>
                  </a:lnTo>
                  <a:lnTo>
                    <a:pt x="8" y="87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9" y="88"/>
                  </a:lnTo>
                  <a:lnTo>
                    <a:pt x="10" y="88"/>
                  </a:lnTo>
                  <a:lnTo>
                    <a:pt x="11" y="88"/>
                  </a:lnTo>
                  <a:lnTo>
                    <a:pt x="12" y="87"/>
                  </a:lnTo>
                  <a:lnTo>
                    <a:pt x="16" y="84"/>
                  </a:lnTo>
                  <a:lnTo>
                    <a:pt x="17" y="83"/>
                  </a:lnTo>
                  <a:lnTo>
                    <a:pt x="17" y="82"/>
                  </a:lnTo>
                  <a:lnTo>
                    <a:pt x="17" y="81"/>
                  </a:lnTo>
                  <a:lnTo>
                    <a:pt x="17" y="80"/>
                  </a:lnTo>
                  <a:lnTo>
                    <a:pt x="17" y="79"/>
                  </a:lnTo>
                  <a:lnTo>
                    <a:pt x="16" y="79"/>
                  </a:lnTo>
                  <a:lnTo>
                    <a:pt x="16" y="78"/>
                  </a:lnTo>
                  <a:lnTo>
                    <a:pt x="15" y="78"/>
                  </a:lnTo>
                  <a:lnTo>
                    <a:pt x="14" y="78"/>
                  </a:lnTo>
                  <a:lnTo>
                    <a:pt x="13" y="78"/>
                  </a:lnTo>
                  <a:lnTo>
                    <a:pt x="12" y="78"/>
                  </a:lnTo>
                  <a:lnTo>
                    <a:pt x="11" y="79"/>
                  </a:lnTo>
                  <a:lnTo>
                    <a:pt x="8" y="83"/>
                  </a:lnTo>
                  <a:lnTo>
                    <a:pt x="7" y="84"/>
                  </a:lnTo>
                  <a:lnTo>
                    <a:pt x="7" y="85"/>
                  </a:lnTo>
                  <a:lnTo>
                    <a:pt x="7" y="86"/>
                  </a:lnTo>
                  <a:lnTo>
                    <a:pt x="7" y="87"/>
                  </a:lnTo>
                  <a:lnTo>
                    <a:pt x="7" y="87"/>
                  </a:lnTo>
                  <a:lnTo>
                    <a:pt x="8" y="87"/>
                  </a:lnTo>
                  <a:lnTo>
                    <a:pt x="92" y="87"/>
                  </a:lnTo>
                  <a:lnTo>
                    <a:pt x="92" y="88"/>
                  </a:lnTo>
                  <a:lnTo>
                    <a:pt x="92" y="88"/>
                  </a:lnTo>
                  <a:lnTo>
                    <a:pt x="91" y="88"/>
                  </a:lnTo>
                  <a:lnTo>
                    <a:pt x="90" y="88"/>
                  </a:lnTo>
                  <a:lnTo>
                    <a:pt x="89" y="88"/>
                  </a:lnTo>
                  <a:lnTo>
                    <a:pt x="88" y="87"/>
                  </a:lnTo>
                  <a:lnTo>
                    <a:pt x="84" y="84"/>
                  </a:lnTo>
                  <a:lnTo>
                    <a:pt x="84" y="83"/>
                  </a:lnTo>
                  <a:lnTo>
                    <a:pt x="83" y="83"/>
                  </a:lnTo>
                  <a:lnTo>
                    <a:pt x="83" y="82"/>
                  </a:lnTo>
                  <a:lnTo>
                    <a:pt x="83" y="81"/>
                  </a:lnTo>
                  <a:lnTo>
                    <a:pt x="83" y="80"/>
                  </a:lnTo>
                  <a:lnTo>
                    <a:pt x="83" y="79"/>
                  </a:lnTo>
                  <a:lnTo>
                    <a:pt x="84" y="79"/>
                  </a:lnTo>
                  <a:lnTo>
                    <a:pt x="84" y="78"/>
                  </a:lnTo>
                  <a:lnTo>
                    <a:pt x="85" y="78"/>
                  </a:lnTo>
                  <a:lnTo>
                    <a:pt x="86" y="78"/>
                  </a:lnTo>
                  <a:lnTo>
                    <a:pt x="87" y="78"/>
                  </a:lnTo>
                  <a:lnTo>
                    <a:pt x="88" y="78"/>
                  </a:lnTo>
                  <a:lnTo>
                    <a:pt x="89" y="79"/>
                  </a:lnTo>
                  <a:lnTo>
                    <a:pt x="92" y="83"/>
                  </a:lnTo>
                  <a:lnTo>
                    <a:pt x="93" y="84"/>
                  </a:lnTo>
                  <a:lnTo>
                    <a:pt x="93" y="85"/>
                  </a:lnTo>
                  <a:lnTo>
                    <a:pt x="93" y="86"/>
                  </a:lnTo>
                  <a:lnTo>
                    <a:pt x="93" y="87"/>
                  </a:lnTo>
                  <a:lnTo>
                    <a:pt x="93" y="87"/>
                  </a:lnTo>
                  <a:lnTo>
                    <a:pt x="92" y="87"/>
                  </a:lnTo>
                  <a:lnTo>
                    <a:pt x="15" y="0"/>
                  </a:lnTo>
                </a:path>
              </a:pathLst>
            </a:custGeom>
            <a:solidFill>
              <a:srgbClr val="E5E5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38" name="Freeform 118">
              <a:extLst>
                <a:ext uri="{FF2B5EF4-FFF2-40B4-BE49-F238E27FC236}">
                  <a16:creationId xmlns:a16="http://schemas.microsoft.com/office/drawing/2014/main" id="{E356D8CB-DD4C-8C46-4175-FBB33B339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" y="1461"/>
              <a:ext cx="107" cy="102"/>
            </a:xfrm>
            <a:custGeom>
              <a:avLst/>
              <a:gdLst>
                <a:gd name="T0" fmla="*/ 16 w 107"/>
                <a:gd name="T1" fmla="*/ 0 h 102"/>
                <a:gd name="T2" fmla="*/ 90 w 107"/>
                <a:gd name="T3" fmla="*/ 0 h 102"/>
                <a:gd name="T4" fmla="*/ 93 w 107"/>
                <a:gd name="T5" fmla="*/ 0 h 102"/>
                <a:gd name="T6" fmla="*/ 97 w 107"/>
                <a:gd name="T7" fmla="*/ 1 h 102"/>
                <a:gd name="T8" fmla="*/ 99 w 107"/>
                <a:gd name="T9" fmla="*/ 3 h 102"/>
                <a:gd name="T10" fmla="*/ 102 w 107"/>
                <a:gd name="T11" fmla="*/ 5 h 102"/>
                <a:gd name="T12" fmla="*/ 104 w 107"/>
                <a:gd name="T13" fmla="*/ 7 h 102"/>
                <a:gd name="T14" fmla="*/ 105 w 107"/>
                <a:gd name="T15" fmla="*/ 10 h 102"/>
                <a:gd name="T16" fmla="*/ 106 w 107"/>
                <a:gd name="T17" fmla="*/ 13 h 102"/>
                <a:gd name="T18" fmla="*/ 106 w 107"/>
                <a:gd name="T19" fmla="*/ 16 h 102"/>
                <a:gd name="T20" fmla="*/ 106 w 107"/>
                <a:gd name="T21" fmla="*/ 84 h 102"/>
                <a:gd name="T22" fmla="*/ 106 w 107"/>
                <a:gd name="T23" fmla="*/ 88 h 102"/>
                <a:gd name="T24" fmla="*/ 105 w 107"/>
                <a:gd name="T25" fmla="*/ 91 h 102"/>
                <a:gd name="T26" fmla="*/ 104 w 107"/>
                <a:gd name="T27" fmla="*/ 93 h 102"/>
                <a:gd name="T28" fmla="*/ 102 w 107"/>
                <a:gd name="T29" fmla="*/ 96 h 102"/>
                <a:gd name="T30" fmla="*/ 99 w 107"/>
                <a:gd name="T31" fmla="*/ 98 h 102"/>
                <a:gd name="T32" fmla="*/ 97 w 107"/>
                <a:gd name="T33" fmla="*/ 99 h 102"/>
                <a:gd name="T34" fmla="*/ 93 w 107"/>
                <a:gd name="T35" fmla="*/ 100 h 102"/>
                <a:gd name="T36" fmla="*/ 90 w 107"/>
                <a:gd name="T37" fmla="*/ 101 h 102"/>
                <a:gd name="T38" fmla="*/ 16 w 107"/>
                <a:gd name="T39" fmla="*/ 101 h 102"/>
                <a:gd name="T40" fmla="*/ 13 w 107"/>
                <a:gd name="T41" fmla="*/ 100 h 102"/>
                <a:gd name="T42" fmla="*/ 10 w 107"/>
                <a:gd name="T43" fmla="*/ 99 h 102"/>
                <a:gd name="T44" fmla="*/ 7 w 107"/>
                <a:gd name="T45" fmla="*/ 98 h 102"/>
                <a:gd name="T46" fmla="*/ 4 w 107"/>
                <a:gd name="T47" fmla="*/ 96 h 102"/>
                <a:gd name="T48" fmla="*/ 2 w 107"/>
                <a:gd name="T49" fmla="*/ 93 h 102"/>
                <a:gd name="T50" fmla="*/ 1 w 107"/>
                <a:gd name="T51" fmla="*/ 91 h 102"/>
                <a:gd name="T52" fmla="*/ 0 w 107"/>
                <a:gd name="T53" fmla="*/ 88 h 102"/>
                <a:gd name="T54" fmla="*/ 0 w 107"/>
                <a:gd name="T55" fmla="*/ 84 h 102"/>
                <a:gd name="T56" fmla="*/ 0 w 107"/>
                <a:gd name="T57" fmla="*/ 16 h 102"/>
                <a:gd name="T58" fmla="*/ 0 w 107"/>
                <a:gd name="T59" fmla="*/ 13 h 102"/>
                <a:gd name="T60" fmla="*/ 1 w 107"/>
                <a:gd name="T61" fmla="*/ 10 h 102"/>
                <a:gd name="T62" fmla="*/ 2 w 107"/>
                <a:gd name="T63" fmla="*/ 7 h 102"/>
                <a:gd name="T64" fmla="*/ 4 w 107"/>
                <a:gd name="T65" fmla="*/ 5 h 102"/>
                <a:gd name="T66" fmla="*/ 7 w 107"/>
                <a:gd name="T67" fmla="*/ 3 h 102"/>
                <a:gd name="T68" fmla="*/ 10 w 107"/>
                <a:gd name="T69" fmla="*/ 1 h 102"/>
                <a:gd name="T70" fmla="*/ 13 w 107"/>
                <a:gd name="T71" fmla="*/ 0 h 102"/>
                <a:gd name="T72" fmla="*/ 16 w 107"/>
                <a:gd name="T7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" h="102">
                  <a:moveTo>
                    <a:pt x="16" y="0"/>
                  </a:moveTo>
                  <a:lnTo>
                    <a:pt x="90" y="0"/>
                  </a:lnTo>
                  <a:lnTo>
                    <a:pt x="93" y="0"/>
                  </a:lnTo>
                  <a:lnTo>
                    <a:pt x="97" y="1"/>
                  </a:lnTo>
                  <a:lnTo>
                    <a:pt x="99" y="3"/>
                  </a:lnTo>
                  <a:lnTo>
                    <a:pt x="102" y="5"/>
                  </a:lnTo>
                  <a:lnTo>
                    <a:pt x="104" y="7"/>
                  </a:lnTo>
                  <a:lnTo>
                    <a:pt x="105" y="10"/>
                  </a:lnTo>
                  <a:lnTo>
                    <a:pt x="106" y="13"/>
                  </a:lnTo>
                  <a:lnTo>
                    <a:pt x="106" y="16"/>
                  </a:lnTo>
                  <a:lnTo>
                    <a:pt x="106" y="84"/>
                  </a:lnTo>
                  <a:lnTo>
                    <a:pt x="106" y="88"/>
                  </a:lnTo>
                  <a:lnTo>
                    <a:pt x="105" y="91"/>
                  </a:lnTo>
                  <a:lnTo>
                    <a:pt x="104" y="93"/>
                  </a:lnTo>
                  <a:lnTo>
                    <a:pt x="102" y="96"/>
                  </a:lnTo>
                  <a:lnTo>
                    <a:pt x="99" y="98"/>
                  </a:lnTo>
                  <a:lnTo>
                    <a:pt x="97" y="99"/>
                  </a:lnTo>
                  <a:lnTo>
                    <a:pt x="93" y="100"/>
                  </a:lnTo>
                  <a:lnTo>
                    <a:pt x="90" y="101"/>
                  </a:lnTo>
                  <a:lnTo>
                    <a:pt x="16" y="101"/>
                  </a:lnTo>
                  <a:lnTo>
                    <a:pt x="13" y="100"/>
                  </a:lnTo>
                  <a:lnTo>
                    <a:pt x="10" y="99"/>
                  </a:lnTo>
                  <a:lnTo>
                    <a:pt x="7" y="98"/>
                  </a:lnTo>
                  <a:lnTo>
                    <a:pt x="4" y="96"/>
                  </a:lnTo>
                  <a:lnTo>
                    <a:pt x="2" y="93"/>
                  </a:lnTo>
                  <a:lnTo>
                    <a:pt x="1" y="91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2" y="7"/>
                  </a:lnTo>
                  <a:lnTo>
                    <a:pt x="4" y="5"/>
                  </a:lnTo>
                  <a:lnTo>
                    <a:pt x="7" y="3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39" name="Freeform 119">
              <a:extLst>
                <a:ext uri="{FF2B5EF4-FFF2-40B4-BE49-F238E27FC236}">
                  <a16:creationId xmlns:a16="http://schemas.microsoft.com/office/drawing/2014/main" id="{CF676D1F-E682-3D26-7CEC-1287F072C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" y="1467"/>
              <a:ext cx="17" cy="17"/>
            </a:xfrm>
            <a:custGeom>
              <a:avLst/>
              <a:gdLst>
                <a:gd name="T0" fmla="*/ 1 w 17"/>
                <a:gd name="T1" fmla="*/ 1 h 17"/>
                <a:gd name="T2" fmla="*/ 1 w 17"/>
                <a:gd name="T3" fmla="*/ 1 h 17"/>
                <a:gd name="T4" fmla="*/ 1 w 17"/>
                <a:gd name="T5" fmla="*/ 0 h 17"/>
                <a:gd name="T6" fmla="*/ 2 w 17"/>
                <a:gd name="T7" fmla="*/ 0 h 17"/>
                <a:gd name="T8" fmla="*/ 4 w 17"/>
                <a:gd name="T9" fmla="*/ 0 h 17"/>
                <a:gd name="T10" fmla="*/ 5 w 17"/>
                <a:gd name="T11" fmla="*/ 0 h 17"/>
                <a:gd name="T12" fmla="*/ 7 w 17"/>
                <a:gd name="T13" fmla="*/ 0 h 17"/>
                <a:gd name="T14" fmla="*/ 8 w 17"/>
                <a:gd name="T15" fmla="*/ 1 h 17"/>
                <a:gd name="T16" fmla="*/ 14 w 17"/>
                <a:gd name="T17" fmla="*/ 8 h 17"/>
                <a:gd name="T18" fmla="*/ 16 w 17"/>
                <a:gd name="T19" fmla="*/ 8 h 17"/>
                <a:gd name="T20" fmla="*/ 16 w 17"/>
                <a:gd name="T21" fmla="*/ 9 h 17"/>
                <a:gd name="T22" fmla="*/ 16 w 17"/>
                <a:gd name="T23" fmla="*/ 10 h 17"/>
                <a:gd name="T24" fmla="*/ 16 w 17"/>
                <a:gd name="T25" fmla="*/ 12 h 17"/>
                <a:gd name="T26" fmla="*/ 16 w 17"/>
                <a:gd name="T27" fmla="*/ 13 h 17"/>
                <a:gd name="T28" fmla="*/ 14 w 17"/>
                <a:gd name="T29" fmla="*/ 13 h 17"/>
                <a:gd name="T30" fmla="*/ 14 w 17"/>
                <a:gd name="T31" fmla="*/ 14 h 17"/>
                <a:gd name="T32" fmla="*/ 13 w 17"/>
                <a:gd name="T33" fmla="*/ 14 h 17"/>
                <a:gd name="T34" fmla="*/ 11 w 17"/>
                <a:gd name="T35" fmla="*/ 16 h 17"/>
                <a:gd name="T36" fmla="*/ 10 w 17"/>
                <a:gd name="T37" fmla="*/ 14 h 17"/>
                <a:gd name="T38" fmla="*/ 8 w 17"/>
                <a:gd name="T39" fmla="*/ 14 h 17"/>
                <a:gd name="T40" fmla="*/ 7 w 17"/>
                <a:gd name="T41" fmla="*/ 13 h 17"/>
                <a:gd name="T42" fmla="*/ 1 w 17"/>
                <a:gd name="T43" fmla="*/ 8 h 17"/>
                <a:gd name="T44" fmla="*/ 0 w 17"/>
                <a:gd name="T45" fmla="*/ 6 h 17"/>
                <a:gd name="T46" fmla="*/ 0 w 17"/>
                <a:gd name="T47" fmla="*/ 5 h 17"/>
                <a:gd name="T48" fmla="*/ 0 w 17"/>
                <a:gd name="T49" fmla="*/ 4 h 17"/>
                <a:gd name="T50" fmla="*/ 0 w 17"/>
                <a:gd name="T51" fmla="*/ 2 h 17"/>
                <a:gd name="T52" fmla="*/ 1 w 17"/>
                <a:gd name="T5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1" y="1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4" y="13"/>
                  </a:lnTo>
                  <a:lnTo>
                    <a:pt x="14" y="14"/>
                  </a:lnTo>
                  <a:lnTo>
                    <a:pt x="13" y="14"/>
                  </a:lnTo>
                  <a:lnTo>
                    <a:pt x="11" y="16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7" y="13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40" name="Freeform 120">
              <a:extLst>
                <a:ext uri="{FF2B5EF4-FFF2-40B4-BE49-F238E27FC236}">
                  <a16:creationId xmlns:a16="http://schemas.microsoft.com/office/drawing/2014/main" id="{965B2795-2B26-A4BF-4240-A4400A5A4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" y="1467"/>
              <a:ext cx="17" cy="17"/>
            </a:xfrm>
            <a:custGeom>
              <a:avLst/>
              <a:gdLst>
                <a:gd name="T0" fmla="*/ 14 w 17"/>
                <a:gd name="T1" fmla="*/ 1 h 17"/>
                <a:gd name="T2" fmla="*/ 14 w 17"/>
                <a:gd name="T3" fmla="*/ 1 h 17"/>
                <a:gd name="T4" fmla="*/ 14 w 17"/>
                <a:gd name="T5" fmla="*/ 0 h 17"/>
                <a:gd name="T6" fmla="*/ 13 w 17"/>
                <a:gd name="T7" fmla="*/ 0 h 17"/>
                <a:gd name="T8" fmla="*/ 11 w 17"/>
                <a:gd name="T9" fmla="*/ 0 h 17"/>
                <a:gd name="T10" fmla="*/ 10 w 17"/>
                <a:gd name="T11" fmla="*/ 0 h 17"/>
                <a:gd name="T12" fmla="*/ 8 w 17"/>
                <a:gd name="T13" fmla="*/ 0 h 17"/>
                <a:gd name="T14" fmla="*/ 7 w 17"/>
                <a:gd name="T15" fmla="*/ 1 h 17"/>
                <a:gd name="T16" fmla="*/ 1 w 17"/>
                <a:gd name="T17" fmla="*/ 8 h 17"/>
                <a:gd name="T18" fmla="*/ 0 w 17"/>
                <a:gd name="T19" fmla="*/ 9 h 17"/>
                <a:gd name="T20" fmla="*/ 0 w 17"/>
                <a:gd name="T21" fmla="*/ 10 h 17"/>
                <a:gd name="T22" fmla="*/ 0 w 17"/>
                <a:gd name="T23" fmla="*/ 12 h 17"/>
                <a:gd name="T24" fmla="*/ 0 w 17"/>
                <a:gd name="T25" fmla="*/ 13 h 17"/>
                <a:gd name="T26" fmla="*/ 1 w 17"/>
                <a:gd name="T27" fmla="*/ 13 h 17"/>
                <a:gd name="T28" fmla="*/ 1 w 17"/>
                <a:gd name="T29" fmla="*/ 14 h 17"/>
                <a:gd name="T30" fmla="*/ 2 w 17"/>
                <a:gd name="T31" fmla="*/ 14 h 17"/>
                <a:gd name="T32" fmla="*/ 4 w 17"/>
                <a:gd name="T33" fmla="*/ 14 h 17"/>
                <a:gd name="T34" fmla="*/ 4 w 17"/>
                <a:gd name="T35" fmla="*/ 16 h 17"/>
                <a:gd name="T36" fmla="*/ 5 w 17"/>
                <a:gd name="T37" fmla="*/ 14 h 17"/>
                <a:gd name="T38" fmla="*/ 7 w 17"/>
                <a:gd name="T39" fmla="*/ 14 h 17"/>
                <a:gd name="T40" fmla="*/ 8 w 17"/>
                <a:gd name="T41" fmla="*/ 13 h 17"/>
                <a:gd name="T42" fmla="*/ 14 w 17"/>
                <a:gd name="T43" fmla="*/ 8 h 17"/>
                <a:gd name="T44" fmla="*/ 16 w 17"/>
                <a:gd name="T45" fmla="*/ 6 h 17"/>
                <a:gd name="T46" fmla="*/ 16 w 17"/>
                <a:gd name="T47" fmla="*/ 5 h 17"/>
                <a:gd name="T48" fmla="*/ 16 w 17"/>
                <a:gd name="T49" fmla="*/ 4 h 17"/>
                <a:gd name="T50" fmla="*/ 16 w 17"/>
                <a:gd name="T51" fmla="*/ 2 h 17"/>
                <a:gd name="T52" fmla="*/ 14 w 17"/>
                <a:gd name="T5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7">
                  <a:moveTo>
                    <a:pt x="14" y="1"/>
                  </a:moveTo>
                  <a:lnTo>
                    <a:pt x="14" y="1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8" y="13"/>
                  </a:lnTo>
                  <a:lnTo>
                    <a:pt x="14" y="8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41" name="Freeform 121">
              <a:extLst>
                <a:ext uri="{FF2B5EF4-FFF2-40B4-BE49-F238E27FC236}">
                  <a16:creationId xmlns:a16="http://schemas.microsoft.com/office/drawing/2014/main" id="{1189A9A3-EA51-B29F-61D3-BC60690FC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" y="1544"/>
              <a:ext cx="17" cy="17"/>
            </a:xfrm>
            <a:custGeom>
              <a:avLst/>
              <a:gdLst>
                <a:gd name="T0" fmla="*/ 1 w 17"/>
                <a:gd name="T1" fmla="*/ 14 h 17"/>
                <a:gd name="T2" fmla="*/ 1 w 17"/>
                <a:gd name="T3" fmla="*/ 14 h 17"/>
                <a:gd name="T4" fmla="*/ 1 w 17"/>
                <a:gd name="T5" fmla="*/ 16 h 17"/>
                <a:gd name="T6" fmla="*/ 2 w 17"/>
                <a:gd name="T7" fmla="*/ 16 h 17"/>
                <a:gd name="T8" fmla="*/ 4 w 17"/>
                <a:gd name="T9" fmla="*/ 16 h 17"/>
                <a:gd name="T10" fmla="*/ 5 w 17"/>
                <a:gd name="T11" fmla="*/ 16 h 17"/>
                <a:gd name="T12" fmla="*/ 7 w 17"/>
                <a:gd name="T13" fmla="*/ 16 h 17"/>
                <a:gd name="T14" fmla="*/ 8 w 17"/>
                <a:gd name="T15" fmla="*/ 14 h 17"/>
                <a:gd name="T16" fmla="*/ 14 w 17"/>
                <a:gd name="T17" fmla="*/ 8 h 17"/>
                <a:gd name="T18" fmla="*/ 16 w 17"/>
                <a:gd name="T19" fmla="*/ 7 h 17"/>
                <a:gd name="T20" fmla="*/ 16 w 17"/>
                <a:gd name="T21" fmla="*/ 5 h 17"/>
                <a:gd name="T22" fmla="*/ 16 w 17"/>
                <a:gd name="T23" fmla="*/ 4 h 17"/>
                <a:gd name="T24" fmla="*/ 16 w 17"/>
                <a:gd name="T25" fmla="*/ 2 h 17"/>
                <a:gd name="T26" fmla="*/ 16 w 17"/>
                <a:gd name="T27" fmla="*/ 1 h 17"/>
                <a:gd name="T28" fmla="*/ 14 w 17"/>
                <a:gd name="T29" fmla="*/ 1 h 17"/>
                <a:gd name="T30" fmla="*/ 14 w 17"/>
                <a:gd name="T31" fmla="*/ 0 h 17"/>
                <a:gd name="T32" fmla="*/ 13 w 17"/>
                <a:gd name="T33" fmla="*/ 0 h 17"/>
                <a:gd name="T34" fmla="*/ 11 w 17"/>
                <a:gd name="T35" fmla="*/ 0 h 17"/>
                <a:gd name="T36" fmla="*/ 10 w 17"/>
                <a:gd name="T37" fmla="*/ 0 h 17"/>
                <a:gd name="T38" fmla="*/ 8 w 17"/>
                <a:gd name="T39" fmla="*/ 0 h 17"/>
                <a:gd name="T40" fmla="*/ 7 w 17"/>
                <a:gd name="T41" fmla="*/ 1 h 17"/>
                <a:gd name="T42" fmla="*/ 1 w 17"/>
                <a:gd name="T43" fmla="*/ 7 h 17"/>
                <a:gd name="T44" fmla="*/ 0 w 17"/>
                <a:gd name="T45" fmla="*/ 8 h 17"/>
                <a:gd name="T46" fmla="*/ 0 w 17"/>
                <a:gd name="T47" fmla="*/ 10 h 17"/>
                <a:gd name="T48" fmla="*/ 0 w 17"/>
                <a:gd name="T49" fmla="*/ 11 h 17"/>
                <a:gd name="T50" fmla="*/ 0 w 17"/>
                <a:gd name="T51" fmla="*/ 13 h 17"/>
                <a:gd name="T52" fmla="*/ 0 w 17"/>
                <a:gd name="T53" fmla="*/ 14 h 17"/>
                <a:gd name="T54" fmla="*/ 1 w 17"/>
                <a:gd name="T55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" h="17">
                  <a:moveTo>
                    <a:pt x="1" y="14"/>
                  </a:moveTo>
                  <a:lnTo>
                    <a:pt x="1" y="14"/>
                  </a:lnTo>
                  <a:lnTo>
                    <a:pt x="1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6" y="7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42" name="Freeform 122">
              <a:extLst>
                <a:ext uri="{FF2B5EF4-FFF2-40B4-BE49-F238E27FC236}">
                  <a16:creationId xmlns:a16="http://schemas.microsoft.com/office/drawing/2014/main" id="{FD203E63-585C-E37B-CE4F-9B283099B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" y="1544"/>
              <a:ext cx="17" cy="17"/>
            </a:xfrm>
            <a:custGeom>
              <a:avLst/>
              <a:gdLst>
                <a:gd name="T0" fmla="*/ 14 w 17"/>
                <a:gd name="T1" fmla="*/ 14 h 17"/>
                <a:gd name="T2" fmla="*/ 14 w 17"/>
                <a:gd name="T3" fmla="*/ 14 h 17"/>
                <a:gd name="T4" fmla="*/ 14 w 17"/>
                <a:gd name="T5" fmla="*/ 16 h 17"/>
                <a:gd name="T6" fmla="*/ 13 w 17"/>
                <a:gd name="T7" fmla="*/ 16 h 17"/>
                <a:gd name="T8" fmla="*/ 11 w 17"/>
                <a:gd name="T9" fmla="*/ 16 h 17"/>
                <a:gd name="T10" fmla="*/ 10 w 17"/>
                <a:gd name="T11" fmla="*/ 16 h 17"/>
                <a:gd name="T12" fmla="*/ 8 w 17"/>
                <a:gd name="T13" fmla="*/ 16 h 17"/>
                <a:gd name="T14" fmla="*/ 7 w 17"/>
                <a:gd name="T15" fmla="*/ 14 h 17"/>
                <a:gd name="T16" fmla="*/ 1 w 17"/>
                <a:gd name="T17" fmla="*/ 8 h 17"/>
                <a:gd name="T18" fmla="*/ 1 w 17"/>
                <a:gd name="T19" fmla="*/ 7 h 17"/>
                <a:gd name="T20" fmla="*/ 0 w 17"/>
                <a:gd name="T21" fmla="*/ 7 h 17"/>
                <a:gd name="T22" fmla="*/ 0 w 17"/>
                <a:gd name="T23" fmla="*/ 5 h 17"/>
                <a:gd name="T24" fmla="*/ 0 w 17"/>
                <a:gd name="T25" fmla="*/ 4 h 17"/>
                <a:gd name="T26" fmla="*/ 0 w 17"/>
                <a:gd name="T27" fmla="*/ 2 h 17"/>
                <a:gd name="T28" fmla="*/ 0 w 17"/>
                <a:gd name="T29" fmla="*/ 1 h 17"/>
                <a:gd name="T30" fmla="*/ 1 w 17"/>
                <a:gd name="T31" fmla="*/ 1 h 17"/>
                <a:gd name="T32" fmla="*/ 1 w 17"/>
                <a:gd name="T33" fmla="*/ 0 h 17"/>
                <a:gd name="T34" fmla="*/ 2 w 17"/>
                <a:gd name="T35" fmla="*/ 0 h 17"/>
                <a:gd name="T36" fmla="*/ 4 w 17"/>
                <a:gd name="T37" fmla="*/ 0 h 17"/>
                <a:gd name="T38" fmla="*/ 5 w 17"/>
                <a:gd name="T39" fmla="*/ 0 h 17"/>
                <a:gd name="T40" fmla="*/ 7 w 17"/>
                <a:gd name="T41" fmla="*/ 0 h 17"/>
                <a:gd name="T42" fmla="*/ 8 w 17"/>
                <a:gd name="T43" fmla="*/ 1 h 17"/>
                <a:gd name="T44" fmla="*/ 14 w 17"/>
                <a:gd name="T45" fmla="*/ 7 h 17"/>
                <a:gd name="T46" fmla="*/ 16 w 17"/>
                <a:gd name="T47" fmla="*/ 8 h 17"/>
                <a:gd name="T48" fmla="*/ 16 w 17"/>
                <a:gd name="T49" fmla="*/ 10 h 17"/>
                <a:gd name="T50" fmla="*/ 16 w 17"/>
                <a:gd name="T51" fmla="*/ 11 h 17"/>
                <a:gd name="T52" fmla="*/ 16 w 17"/>
                <a:gd name="T53" fmla="*/ 13 h 17"/>
                <a:gd name="T54" fmla="*/ 16 w 17"/>
                <a:gd name="T55" fmla="*/ 14 h 17"/>
                <a:gd name="T56" fmla="*/ 14 w 17"/>
                <a:gd name="T5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17">
                  <a:moveTo>
                    <a:pt x="14" y="14"/>
                  </a:moveTo>
                  <a:lnTo>
                    <a:pt x="14" y="14"/>
                  </a:lnTo>
                  <a:lnTo>
                    <a:pt x="14" y="16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7" y="14"/>
                  </a:lnTo>
                  <a:lnTo>
                    <a:pt x="1" y="8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1"/>
                  </a:lnTo>
                  <a:lnTo>
                    <a:pt x="14" y="7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3"/>
                  </a:lnTo>
                  <a:lnTo>
                    <a:pt x="16" y="14"/>
                  </a:lnTo>
                  <a:lnTo>
                    <a:pt x="14" y="1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43" name="Freeform 123">
              <a:extLst>
                <a:ext uri="{FF2B5EF4-FFF2-40B4-BE49-F238E27FC236}">
                  <a16:creationId xmlns:a16="http://schemas.microsoft.com/office/drawing/2014/main" id="{5A4CB37D-FDDB-6F6B-EC9C-C49C5C4FC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1466"/>
              <a:ext cx="86" cy="86"/>
            </a:xfrm>
            <a:custGeom>
              <a:avLst/>
              <a:gdLst>
                <a:gd name="T0" fmla="*/ 47 w 86"/>
                <a:gd name="T1" fmla="*/ 0 h 86"/>
                <a:gd name="T2" fmla="*/ 55 w 86"/>
                <a:gd name="T3" fmla="*/ 2 h 86"/>
                <a:gd name="T4" fmla="*/ 63 w 86"/>
                <a:gd name="T5" fmla="*/ 5 h 86"/>
                <a:gd name="T6" fmla="*/ 69 w 86"/>
                <a:gd name="T7" fmla="*/ 9 h 86"/>
                <a:gd name="T8" fmla="*/ 75 w 86"/>
                <a:gd name="T9" fmla="*/ 15 h 86"/>
                <a:gd name="T10" fmla="*/ 79 w 86"/>
                <a:gd name="T11" fmla="*/ 22 h 86"/>
                <a:gd name="T12" fmla="*/ 83 w 86"/>
                <a:gd name="T13" fmla="*/ 30 h 86"/>
                <a:gd name="T14" fmla="*/ 84 w 86"/>
                <a:gd name="T15" fmla="*/ 38 h 86"/>
                <a:gd name="T16" fmla="*/ 84 w 86"/>
                <a:gd name="T17" fmla="*/ 47 h 86"/>
                <a:gd name="T18" fmla="*/ 83 w 86"/>
                <a:gd name="T19" fmla="*/ 55 h 86"/>
                <a:gd name="T20" fmla="*/ 79 w 86"/>
                <a:gd name="T21" fmla="*/ 63 h 86"/>
                <a:gd name="T22" fmla="*/ 75 w 86"/>
                <a:gd name="T23" fmla="*/ 69 h 86"/>
                <a:gd name="T24" fmla="*/ 69 w 86"/>
                <a:gd name="T25" fmla="*/ 75 h 86"/>
                <a:gd name="T26" fmla="*/ 63 w 86"/>
                <a:gd name="T27" fmla="*/ 79 h 86"/>
                <a:gd name="T28" fmla="*/ 55 w 86"/>
                <a:gd name="T29" fmla="*/ 83 h 86"/>
                <a:gd name="T30" fmla="*/ 47 w 86"/>
                <a:gd name="T31" fmla="*/ 84 h 86"/>
                <a:gd name="T32" fmla="*/ 37 w 86"/>
                <a:gd name="T33" fmla="*/ 84 h 86"/>
                <a:gd name="T34" fmla="*/ 30 w 86"/>
                <a:gd name="T35" fmla="*/ 83 h 86"/>
                <a:gd name="T36" fmla="*/ 22 w 86"/>
                <a:gd name="T37" fmla="*/ 79 h 86"/>
                <a:gd name="T38" fmla="*/ 15 w 86"/>
                <a:gd name="T39" fmla="*/ 75 h 86"/>
                <a:gd name="T40" fmla="*/ 9 w 86"/>
                <a:gd name="T41" fmla="*/ 69 h 86"/>
                <a:gd name="T42" fmla="*/ 5 w 86"/>
                <a:gd name="T43" fmla="*/ 63 h 86"/>
                <a:gd name="T44" fmla="*/ 2 w 86"/>
                <a:gd name="T45" fmla="*/ 55 h 86"/>
                <a:gd name="T46" fmla="*/ 0 w 86"/>
                <a:gd name="T47" fmla="*/ 47 h 86"/>
                <a:gd name="T48" fmla="*/ 0 w 86"/>
                <a:gd name="T49" fmla="*/ 38 h 86"/>
                <a:gd name="T50" fmla="*/ 2 w 86"/>
                <a:gd name="T51" fmla="*/ 30 h 86"/>
                <a:gd name="T52" fmla="*/ 5 w 86"/>
                <a:gd name="T53" fmla="*/ 22 h 86"/>
                <a:gd name="T54" fmla="*/ 9 w 86"/>
                <a:gd name="T55" fmla="*/ 15 h 86"/>
                <a:gd name="T56" fmla="*/ 15 w 86"/>
                <a:gd name="T57" fmla="*/ 9 h 86"/>
                <a:gd name="T58" fmla="*/ 22 w 86"/>
                <a:gd name="T59" fmla="*/ 5 h 86"/>
                <a:gd name="T60" fmla="*/ 30 w 86"/>
                <a:gd name="T61" fmla="*/ 2 h 86"/>
                <a:gd name="T62" fmla="*/ 37 w 86"/>
                <a:gd name="T6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6" h="86">
                  <a:moveTo>
                    <a:pt x="42" y="0"/>
                  </a:moveTo>
                  <a:lnTo>
                    <a:pt x="47" y="0"/>
                  </a:lnTo>
                  <a:lnTo>
                    <a:pt x="50" y="1"/>
                  </a:lnTo>
                  <a:lnTo>
                    <a:pt x="55" y="2"/>
                  </a:lnTo>
                  <a:lnTo>
                    <a:pt x="59" y="3"/>
                  </a:lnTo>
                  <a:lnTo>
                    <a:pt x="63" y="5"/>
                  </a:lnTo>
                  <a:lnTo>
                    <a:pt x="65" y="7"/>
                  </a:lnTo>
                  <a:lnTo>
                    <a:pt x="69" y="9"/>
                  </a:lnTo>
                  <a:lnTo>
                    <a:pt x="72" y="12"/>
                  </a:lnTo>
                  <a:lnTo>
                    <a:pt x="75" y="15"/>
                  </a:lnTo>
                  <a:lnTo>
                    <a:pt x="78" y="19"/>
                  </a:lnTo>
                  <a:lnTo>
                    <a:pt x="79" y="22"/>
                  </a:lnTo>
                  <a:lnTo>
                    <a:pt x="81" y="26"/>
                  </a:lnTo>
                  <a:lnTo>
                    <a:pt x="83" y="30"/>
                  </a:lnTo>
                  <a:lnTo>
                    <a:pt x="84" y="34"/>
                  </a:lnTo>
                  <a:lnTo>
                    <a:pt x="84" y="38"/>
                  </a:lnTo>
                  <a:lnTo>
                    <a:pt x="85" y="42"/>
                  </a:lnTo>
                  <a:lnTo>
                    <a:pt x="84" y="47"/>
                  </a:lnTo>
                  <a:lnTo>
                    <a:pt x="84" y="50"/>
                  </a:lnTo>
                  <a:lnTo>
                    <a:pt x="83" y="55"/>
                  </a:lnTo>
                  <a:lnTo>
                    <a:pt x="81" y="59"/>
                  </a:lnTo>
                  <a:lnTo>
                    <a:pt x="79" y="63"/>
                  </a:lnTo>
                  <a:lnTo>
                    <a:pt x="78" y="66"/>
                  </a:lnTo>
                  <a:lnTo>
                    <a:pt x="75" y="69"/>
                  </a:lnTo>
                  <a:lnTo>
                    <a:pt x="72" y="72"/>
                  </a:lnTo>
                  <a:lnTo>
                    <a:pt x="69" y="75"/>
                  </a:lnTo>
                  <a:lnTo>
                    <a:pt x="65" y="78"/>
                  </a:lnTo>
                  <a:lnTo>
                    <a:pt x="63" y="79"/>
                  </a:lnTo>
                  <a:lnTo>
                    <a:pt x="59" y="81"/>
                  </a:lnTo>
                  <a:lnTo>
                    <a:pt x="55" y="83"/>
                  </a:lnTo>
                  <a:lnTo>
                    <a:pt x="50" y="84"/>
                  </a:lnTo>
                  <a:lnTo>
                    <a:pt x="47" y="84"/>
                  </a:lnTo>
                  <a:lnTo>
                    <a:pt x="42" y="85"/>
                  </a:lnTo>
                  <a:lnTo>
                    <a:pt x="37" y="84"/>
                  </a:lnTo>
                  <a:lnTo>
                    <a:pt x="34" y="84"/>
                  </a:lnTo>
                  <a:lnTo>
                    <a:pt x="30" y="83"/>
                  </a:lnTo>
                  <a:lnTo>
                    <a:pt x="25" y="81"/>
                  </a:lnTo>
                  <a:lnTo>
                    <a:pt x="22" y="79"/>
                  </a:lnTo>
                  <a:lnTo>
                    <a:pt x="19" y="78"/>
                  </a:lnTo>
                  <a:lnTo>
                    <a:pt x="15" y="75"/>
                  </a:lnTo>
                  <a:lnTo>
                    <a:pt x="12" y="72"/>
                  </a:lnTo>
                  <a:lnTo>
                    <a:pt x="9" y="69"/>
                  </a:lnTo>
                  <a:lnTo>
                    <a:pt x="7" y="66"/>
                  </a:lnTo>
                  <a:lnTo>
                    <a:pt x="5" y="63"/>
                  </a:lnTo>
                  <a:lnTo>
                    <a:pt x="3" y="59"/>
                  </a:lnTo>
                  <a:lnTo>
                    <a:pt x="2" y="55"/>
                  </a:lnTo>
                  <a:lnTo>
                    <a:pt x="1" y="50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1" y="34"/>
                  </a:lnTo>
                  <a:lnTo>
                    <a:pt x="2" y="30"/>
                  </a:lnTo>
                  <a:lnTo>
                    <a:pt x="3" y="26"/>
                  </a:lnTo>
                  <a:lnTo>
                    <a:pt x="5" y="22"/>
                  </a:lnTo>
                  <a:lnTo>
                    <a:pt x="7" y="19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9"/>
                  </a:lnTo>
                  <a:lnTo>
                    <a:pt x="19" y="7"/>
                  </a:lnTo>
                  <a:lnTo>
                    <a:pt x="22" y="5"/>
                  </a:lnTo>
                  <a:lnTo>
                    <a:pt x="25" y="3"/>
                  </a:lnTo>
                  <a:lnTo>
                    <a:pt x="30" y="2"/>
                  </a:lnTo>
                  <a:lnTo>
                    <a:pt x="34" y="1"/>
                  </a:lnTo>
                  <a:lnTo>
                    <a:pt x="37" y="0"/>
                  </a:lnTo>
                  <a:lnTo>
                    <a:pt x="42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44" name="Freeform 124">
              <a:extLst>
                <a:ext uri="{FF2B5EF4-FFF2-40B4-BE49-F238E27FC236}">
                  <a16:creationId xmlns:a16="http://schemas.microsoft.com/office/drawing/2014/main" id="{652388AF-D442-CBA0-992A-AEB4FFD11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1466"/>
              <a:ext cx="92" cy="92"/>
            </a:xfrm>
            <a:custGeom>
              <a:avLst/>
              <a:gdLst>
                <a:gd name="T0" fmla="*/ 45 w 92"/>
                <a:gd name="T1" fmla="*/ 0 h 92"/>
                <a:gd name="T2" fmla="*/ 54 w 92"/>
                <a:gd name="T3" fmla="*/ 1 h 92"/>
                <a:gd name="T4" fmla="*/ 63 w 92"/>
                <a:gd name="T5" fmla="*/ 3 h 92"/>
                <a:gd name="T6" fmla="*/ 70 w 92"/>
                <a:gd name="T7" fmla="*/ 8 h 92"/>
                <a:gd name="T8" fmla="*/ 77 w 92"/>
                <a:gd name="T9" fmla="*/ 13 h 92"/>
                <a:gd name="T10" fmla="*/ 83 w 92"/>
                <a:gd name="T11" fmla="*/ 20 h 92"/>
                <a:gd name="T12" fmla="*/ 87 w 92"/>
                <a:gd name="T13" fmla="*/ 28 h 92"/>
                <a:gd name="T14" fmla="*/ 90 w 92"/>
                <a:gd name="T15" fmla="*/ 36 h 92"/>
                <a:gd name="T16" fmla="*/ 91 w 92"/>
                <a:gd name="T17" fmla="*/ 45 h 92"/>
                <a:gd name="T18" fmla="*/ 90 w 92"/>
                <a:gd name="T19" fmla="*/ 54 h 92"/>
                <a:gd name="T20" fmla="*/ 87 w 92"/>
                <a:gd name="T21" fmla="*/ 63 h 92"/>
                <a:gd name="T22" fmla="*/ 83 w 92"/>
                <a:gd name="T23" fmla="*/ 71 h 92"/>
                <a:gd name="T24" fmla="*/ 77 w 92"/>
                <a:gd name="T25" fmla="*/ 77 h 92"/>
                <a:gd name="T26" fmla="*/ 70 w 92"/>
                <a:gd name="T27" fmla="*/ 83 h 92"/>
                <a:gd name="T28" fmla="*/ 63 w 92"/>
                <a:gd name="T29" fmla="*/ 87 h 92"/>
                <a:gd name="T30" fmla="*/ 54 w 92"/>
                <a:gd name="T31" fmla="*/ 90 h 92"/>
                <a:gd name="T32" fmla="*/ 45 w 92"/>
                <a:gd name="T33" fmla="*/ 91 h 92"/>
                <a:gd name="T34" fmla="*/ 36 w 92"/>
                <a:gd name="T35" fmla="*/ 90 h 92"/>
                <a:gd name="T36" fmla="*/ 27 w 92"/>
                <a:gd name="T37" fmla="*/ 87 h 92"/>
                <a:gd name="T38" fmla="*/ 20 w 92"/>
                <a:gd name="T39" fmla="*/ 83 h 92"/>
                <a:gd name="T40" fmla="*/ 13 w 92"/>
                <a:gd name="T41" fmla="*/ 77 h 92"/>
                <a:gd name="T42" fmla="*/ 8 w 92"/>
                <a:gd name="T43" fmla="*/ 71 h 92"/>
                <a:gd name="T44" fmla="*/ 3 w 92"/>
                <a:gd name="T45" fmla="*/ 63 h 92"/>
                <a:gd name="T46" fmla="*/ 1 w 92"/>
                <a:gd name="T47" fmla="*/ 54 h 92"/>
                <a:gd name="T48" fmla="*/ 0 w 92"/>
                <a:gd name="T49" fmla="*/ 45 h 92"/>
                <a:gd name="T50" fmla="*/ 1 w 92"/>
                <a:gd name="T51" fmla="*/ 36 h 92"/>
                <a:gd name="T52" fmla="*/ 3 w 92"/>
                <a:gd name="T53" fmla="*/ 28 h 92"/>
                <a:gd name="T54" fmla="*/ 8 w 92"/>
                <a:gd name="T55" fmla="*/ 20 h 92"/>
                <a:gd name="T56" fmla="*/ 13 w 92"/>
                <a:gd name="T57" fmla="*/ 13 h 92"/>
                <a:gd name="T58" fmla="*/ 20 w 92"/>
                <a:gd name="T59" fmla="*/ 8 h 92"/>
                <a:gd name="T60" fmla="*/ 27 w 92"/>
                <a:gd name="T61" fmla="*/ 3 h 92"/>
                <a:gd name="T62" fmla="*/ 36 w 92"/>
                <a:gd name="T63" fmla="*/ 1 h 92"/>
                <a:gd name="T64" fmla="*/ 45 w 92"/>
                <a:gd name="T6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45" y="0"/>
                  </a:moveTo>
                  <a:lnTo>
                    <a:pt x="45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9" y="2"/>
                  </a:lnTo>
                  <a:lnTo>
                    <a:pt x="63" y="3"/>
                  </a:lnTo>
                  <a:lnTo>
                    <a:pt x="67" y="5"/>
                  </a:lnTo>
                  <a:lnTo>
                    <a:pt x="70" y="8"/>
                  </a:lnTo>
                  <a:lnTo>
                    <a:pt x="74" y="10"/>
                  </a:lnTo>
                  <a:lnTo>
                    <a:pt x="77" y="13"/>
                  </a:lnTo>
                  <a:lnTo>
                    <a:pt x="80" y="16"/>
                  </a:lnTo>
                  <a:lnTo>
                    <a:pt x="83" y="20"/>
                  </a:lnTo>
                  <a:lnTo>
                    <a:pt x="85" y="24"/>
                  </a:lnTo>
                  <a:lnTo>
                    <a:pt x="87" y="28"/>
                  </a:lnTo>
                  <a:lnTo>
                    <a:pt x="89" y="32"/>
                  </a:lnTo>
                  <a:lnTo>
                    <a:pt x="90" y="36"/>
                  </a:lnTo>
                  <a:lnTo>
                    <a:pt x="90" y="41"/>
                  </a:lnTo>
                  <a:lnTo>
                    <a:pt x="91" y="45"/>
                  </a:lnTo>
                  <a:lnTo>
                    <a:pt x="90" y="50"/>
                  </a:lnTo>
                  <a:lnTo>
                    <a:pt x="90" y="54"/>
                  </a:lnTo>
                  <a:lnTo>
                    <a:pt x="89" y="59"/>
                  </a:lnTo>
                  <a:lnTo>
                    <a:pt x="87" y="63"/>
                  </a:lnTo>
                  <a:lnTo>
                    <a:pt x="85" y="67"/>
                  </a:lnTo>
                  <a:lnTo>
                    <a:pt x="83" y="71"/>
                  </a:lnTo>
                  <a:lnTo>
                    <a:pt x="80" y="74"/>
                  </a:lnTo>
                  <a:lnTo>
                    <a:pt x="77" y="77"/>
                  </a:lnTo>
                  <a:lnTo>
                    <a:pt x="74" y="80"/>
                  </a:lnTo>
                  <a:lnTo>
                    <a:pt x="70" y="83"/>
                  </a:lnTo>
                  <a:lnTo>
                    <a:pt x="67" y="85"/>
                  </a:lnTo>
                  <a:lnTo>
                    <a:pt x="63" y="87"/>
                  </a:lnTo>
                  <a:lnTo>
                    <a:pt x="59" y="89"/>
                  </a:lnTo>
                  <a:lnTo>
                    <a:pt x="54" y="90"/>
                  </a:lnTo>
                  <a:lnTo>
                    <a:pt x="50" y="90"/>
                  </a:lnTo>
                  <a:lnTo>
                    <a:pt x="45" y="91"/>
                  </a:lnTo>
                  <a:lnTo>
                    <a:pt x="40" y="90"/>
                  </a:lnTo>
                  <a:lnTo>
                    <a:pt x="36" y="90"/>
                  </a:lnTo>
                  <a:lnTo>
                    <a:pt x="32" y="89"/>
                  </a:lnTo>
                  <a:lnTo>
                    <a:pt x="27" y="87"/>
                  </a:lnTo>
                  <a:lnTo>
                    <a:pt x="24" y="85"/>
                  </a:lnTo>
                  <a:lnTo>
                    <a:pt x="20" y="83"/>
                  </a:lnTo>
                  <a:lnTo>
                    <a:pt x="16" y="80"/>
                  </a:lnTo>
                  <a:lnTo>
                    <a:pt x="13" y="77"/>
                  </a:lnTo>
                  <a:lnTo>
                    <a:pt x="10" y="74"/>
                  </a:lnTo>
                  <a:lnTo>
                    <a:pt x="8" y="71"/>
                  </a:lnTo>
                  <a:lnTo>
                    <a:pt x="5" y="67"/>
                  </a:lnTo>
                  <a:lnTo>
                    <a:pt x="3" y="63"/>
                  </a:lnTo>
                  <a:lnTo>
                    <a:pt x="2" y="59"/>
                  </a:lnTo>
                  <a:lnTo>
                    <a:pt x="1" y="54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1" y="36"/>
                  </a:lnTo>
                  <a:lnTo>
                    <a:pt x="2" y="32"/>
                  </a:lnTo>
                  <a:lnTo>
                    <a:pt x="3" y="28"/>
                  </a:lnTo>
                  <a:lnTo>
                    <a:pt x="5" y="24"/>
                  </a:lnTo>
                  <a:lnTo>
                    <a:pt x="8" y="20"/>
                  </a:lnTo>
                  <a:lnTo>
                    <a:pt x="10" y="16"/>
                  </a:lnTo>
                  <a:lnTo>
                    <a:pt x="13" y="13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4" y="5"/>
                  </a:lnTo>
                  <a:lnTo>
                    <a:pt x="27" y="3"/>
                  </a:lnTo>
                  <a:lnTo>
                    <a:pt x="32" y="2"/>
                  </a:lnTo>
                  <a:lnTo>
                    <a:pt x="36" y="1"/>
                  </a:lnTo>
                  <a:lnTo>
                    <a:pt x="40" y="0"/>
                  </a:lnTo>
                  <a:lnTo>
                    <a:pt x="4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45" name="Freeform 125">
              <a:extLst>
                <a:ext uri="{FF2B5EF4-FFF2-40B4-BE49-F238E27FC236}">
                  <a16:creationId xmlns:a16="http://schemas.microsoft.com/office/drawing/2014/main" id="{97D084F8-80D6-6415-3B53-C50FBC87F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" y="1469"/>
              <a:ext cx="37" cy="37"/>
            </a:xfrm>
            <a:custGeom>
              <a:avLst/>
              <a:gdLst>
                <a:gd name="T0" fmla="*/ 36 w 37"/>
                <a:gd name="T1" fmla="*/ 36 h 37"/>
                <a:gd name="T2" fmla="*/ 36 w 37"/>
                <a:gd name="T3" fmla="*/ 36 h 37"/>
                <a:gd name="T4" fmla="*/ 36 w 37"/>
                <a:gd name="T5" fmla="*/ 33 h 37"/>
                <a:gd name="T6" fmla="*/ 35 w 37"/>
                <a:gd name="T7" fmla="*/ 29 h 37"/>
                <a:gd name="T8" fmla="*/ 34 w 37"/>
                <a:gd name="T9" fmla="*/ 26 h 37"/>
                <a:gd name="T10" fmla="*/ 33 w 37"/>
                <a:gd name="T11" fmla="*/ 22 h 37"/>
                <a:gd name="T12" fmla="*/ 32 w 37"/>
                <a:gd name="T13" fmla="*/ 19 h 37"/>
                <a:gd name="T14" fmla="*/ 30 w 37"/>
                <a:gd name="T15" fmla="*/ 16 h 37"/>
                <a:gd name="T16" fmla="*/ 27 w 37"/>
                <a:gd name="T17" fmla="*/ 14 h 37"/>
                <a:gd name="T18" fmla="*/ 26 w 37"/>
                <a:gd name="T19" fmla="*/ 11 h 37"/>
                <a:gd name="T20" fmla="*/ 23 w 37"/>
                <a:gd name="T21" fmla="*/ 9 h 37"/>
                <a:gd name="T22" fmla="*/ 21 w 37"/>
                <a:gd name="T23" fmla="*/ 7 h 37"/>
                <a:gd name="T24" fmla="*/ 17 w 37"/>
                <a:gd name="T25" fmla="*/ 5 h 37"/>
                <a:gd name="T26" fmla="*/ 14 w 37"/>
                <a:gd name="T27" fmla="*/ 3 h 37"/>
                <a:gd name="T28" fmla="*/ 11 w 37"/>
                <a:gd name="T29" fmla="*/ 2 h 37"/>
                <a:gd name="T30" fmla="*/ 8 w 37"/>
                <a:gd name="T31" fmla="*/ 1 h 37"/>
                <a:gd name="T32" fmla="*/ 3 w 37"/>
                <a:gd name="T33" fmla="*/ 1 h 37"/>
                <a:gd name="T34" fmla="*/ 0 w 37"/>
                <a:gd name="T35" fmla="*/ 0 h 37"/>
                <a:gd name="T36" fmla="*/ 0 w 37"/>
                <a:gd name="T37" fmla="*/ 2 h 37"/>
                <a:gd name="T38" fmla="*/ 3 w 37"/>
                <a:gd name="T39" fmla="*/ 3 h 37"/>
                <a:gd name="T40" fmla="*/ 7 w 37"/>
                <a:gd name="T41" fmla="*/ 3 h 37"/>
                <a:gd name="T42" fmla="*/ 10 w 37"/>
                <a:gd name="T43" fmla="*/ 3 h 37"/>
                <a:gd name="T44" fmla="*/ 14 w 37"/>
                <a:gd name="T45" fmla="*/ 5 h 37"/>
                <a:gd name="T46" fmla="*/ 16 w 37"/>
                <a:gd name="T47" fmla="*/ 6 h 37"/>
                <a:gd name="T48" fmla="*/ 19 w 37"/>
                <a:gd name="T49" fmla="*/ 8 h 37"/>
                <a:gd name="T50" fmla="*/ 21 w 37"/>
                <a:gd name="T51" fmla="*/ 10 h 37"/>
                <a:gd name="T52" fmla="*/ 24 w 37"/>
                <a:gd name="T53" fmla="*/ 12 h 37"/>
                <a:gd name="T54" fmla="*/ 27 w 37"/>
                <a:gd name="T55" fmla="*/ 15 h 37"/>
                <a:gd name="T56" fmla="*/ 28 w 37"/>
                <a:gd name="T57" fmla="*/ 17 h 37"/>
                <a:gd name="T58" fmla="*/ 30 w 37"/>
                <a:gd name="T59" fmla="*/ 20 h 37"/>
                <a:gd name="T60" fmla="*/ 32 w 37"/>
                <a:gd name="T61" fmla="*/ 23 h 37"/>
                <a:gd name="T62" fmla="*/ 33 w 37"/>
                <a:gd name="T63" fmla="*/ 26 h 37"/>
                <a:gd name="T64" fmla="*/ 33 w 37"/>
                <a:gd name="T65" fmla="*/ 29 h 37"/>
                <a:gd name="T66" fmla="*/ 34 w 37"/>
                <a:gd name="T67" fmla="*/ 33 h 37"/>
                <a:gd name="T68" fmla="*/ 34 w 37"/>
                <a:gd name="T69" fmla="*/ 36 h 37"/>
                <a:gd name="T70" fmla="*/ 36 w 37"/>
                <a:gd name="T71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7">
                  <a:moveTo>
                    <a:pt x="36" y="36"/>
                  </a:moveTo>
                  <a:lnTo>
                    <a:pt x="36" y="36"/>
                  </a:lnTo>
                  <a:lnTo>
                    <a:pt x="36" y="33"/>
                  </a:lnTo>
                  <a:lnTo>
                    <a:pt x="35" y="29"/>
                  </a:lnTo>
                  <a:lnTo>
                    <a:pt x="34" y="26"/>
                  </a:lnTo>
                  <a:lnTo>
                    <a:pt x="33" y="22"/>
                  </a:lnTo>
                  <a:lnTo>
                    <a:pt x="32" y="19"/>
                  </a:lnTo>
                  <a:lnTo>
                    <a:pt x="30" y="16"/>
                  </a:lnTo>
                  <a:lnTo>
                    <a:pt x="27" y="14"/>
                  </a:lnTo>
                  <a:lnTo>
                    <a:pt x="26" y="11"/>
                  </a:lnTo>
                  <a:lnTo>
                    <a:pt x="23" y="9"/>
                  </a:lnTo>
                  <a:lnTo>
                    <a:pt x="21" y="7"/>
                  </a:lnTo>
                  <a:lnTo>
                    <a:pt x="17" y="5"/>
                  </a:lnTo>
                  <a:lnTo>
                    <a:pt x="14" y="3"/>
                  </a:lnTo>
                  <a:lnTo>
                    <a:pt x="11" y="2"/>
                  </a:lnTo>
                  <a:lnTo>
                    <a:pt x="8" y="1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3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5"/>
                  </a:lnTo>
                  <a:lnTo>
                    <a:pt x="16" y="6"/>
                  </a:lnTo>
                  <a:lnTo>
                    <a:pt x="19" y="8"/>
                  </a:lnTo>
                  <a:lnTo>
                    <a:pt x="21" y="10"/>
                  </a:lnTo>
                  <a:lnTo>
                    <a:pt x="24" y="12"/>
                  </a:lnTo>
                  <a:lnTo>
                    <a:pt x="27" y="15"/>
                  </a:lnTo>
                  <a:lnTo>
                    <a:pt x="28" y="17"/>
                  </a:lnTo>
                  <a:lnTo>
                    <a:pt x="30" y="20"/>
                  </a:lnTo>
                  <a:lnTo>
                    <a:pt x="32" y="23"/>
                  </a:lnTo>
                  <a:lnTo>
                    <a:pt x="33" y="26"/>
                  </a:lnTo>
                  <a:lnTo>
                    <a:pt x="33" y="29"/>
                  </a:lnTo>
                  <a:lnTo>
                    <a:pt x="34" y="33"/>
                  </a:lnTo>
                  <a:lnTo>
                    <a:pt x="34" y="36"/>
                  </a:lnTo>
                  <a:lnTo>
                    <a:pt x="36" y="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46" name="Freeform 126">
              <a:extLst>
                <a:ext uri="{FF2B5EF4-FFF2-40B4-BE49-F238E27FC236}">
                  <a16:creationId xmlns:a16="http://schemas.microsoft.com/office/drawing/2014/main" id="{B02E28CF-C9CE-9D37-B334-E50345795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" y="1511"/>
              <a:ext cx="37" cy="37"/>
            </a:xfrm>
            <a:custGeom>
              <a:avLst/>
              <a:gdLst>
                <a:gd name="T0" fmla="*/ 0 w 37"/>
                <a:gd name="T1" fmla="*/ 36 h 37"/>
                <a:gd name="T2" fmla="*/ 0 w 37"/>
                <a:gd name="T3" fmla="*/ 36 h 37"/>
                <a:gd name="T4" fmla="*/ 3 w 37"/>
                <a:gd name="T5" fmla="*/ 36 h 37"/>
                <a:gd name="T6" fmla="*/ 8 w 37"/>
                <a:gd name="T7" fmla="*/ 35 h 37"/>
                <a:gd name="T8" fmla="*/ 11 w 37"/>
                <a:gd name="T9" fmla="*/ 34 h 37"/>
                <a:gd name="T10" fmla="*/ 14 w 37"/>
                <a:gd name="T11" fmla="*/ 33 h 37"/>
                <a:gd name="T12" fmla="*/ 17 w 37"/>
                <a:gd name="T13" fmla="*/ 32 h 37"/>
                <a:gd name="T14" fmla="*/ 21 w 37"/>
                <a:gd name="T15" fmla="*/ 30 h 37"/>
                <a:gd name="T16" fmla="*/ 23 w 37"/>
                <a:gd name="T17" fmla="*/ 28 h 37"/>
                <a:gd name="T18" fmla="*/ 26 w 37"/>
                <a:gd name="T19" fmla="*/ 26 h 37"/>
                <a:gd name="T20" fmla="*/ 27 w 37"/>
                <a:gd name="T21" fmla="*/ 23 h 37"/>
                <a:gd name="T22" fmla="*/ 30 w 37"/>
                <a:gd name="T23" fmla="*/ 21 h 37"/>
                <a:gd name="T24" fmla="*/ 32 w 37"/>
                <a:gd name="T25" fmla="*/ 17 h 37"/>
                <a:gd name="T26" fmla="*/ 33 w 37"/>
                <a:gd name="T27" fmla="*/ 15 h 37"/>
                <a:gd name="T28" fmla="*/ 34 w 37"/>
                <a:gd name="T29" fmla="*/ 11 h 37"/>
                <a:gd name="T30" fmla="*/ 35 w 37"/>
                <a:gd name="T31" fmla="*/ 8 h 37"/>
                <a:gd name="T32" fmla="*/ 36 w 37"/>
                <a:gd name="T33" fmla="*/ 4 h 37"/>
                <a:gd name="T34" fmla="*/ 36 w 37"/>
                <a:gd name="T35" fmla="*/ 0 h 37"/>
                <a:gd name="T36" fmla="*/ 34 w 37"/>
                <a:gd name="T37" fmla="*/ 0 h 37"/>
                <a:gd name="T38" fmla="*/ 34 w 37"/>
                <a:gd name="T39" fmla="*/ 3 h 37"/>
                <a:gd name="T40" fmla="*/ 33 w 37"/>
                <a:gd name="T41" fmla="*/ 7 h 37"/>
                <a:gd name="T42" fmla="*/ 33 w 37"/>
                <a:gd name="T43" fmla="*/ 10 h 37"/>
                <a:gd name="T44" fmla="*/ 32 w 37"/>
                <a:gd name="T45" fmla="*/ 14 h 37"/>
                <a:gd name="T46" fmla="*/ 30 w 37"/>
                <a:gd name="T47" fmla="*/ 16 h 37"/>
                <a:gd name="T48" fmla="*/ 28 w 37"/>
                <a:gd name="T49" fmla="*/ 20 h 37"/>
                <a:gd name="T50" fmla="*/ 27 w 37"/>
                <a:gd name="T51" fmla="*/ 22 h 37"/>
                <a:gd name="T52" fmla="*/ 24 w 37"/>
                <a:gd name="T53" fmla="*/ 24 h 37"/>
                <a:gd name="T54" fmla="*/ 21 w 37"/>
                <a:gd name="T55" fmla="*/ 27 h 37"/>
                <a:gd name="T56" fmla="*/ 19 w 37"/>
                <a:gd name="T57" fmla="*/ 28 h 37"/>
                <a:gd name="T58" fmla="*/ 16 w 37"/>
                <a:gd name="T59" fmla="*/ 30 h 37"/>
                <a:gd name="T60" fmla="*/ 14 w 37"/>
                <a:gd name="T61" fmla="*/ 32 h 37"/>
                <a:gd name="T62" fmla="*/ 10 w 37"/>
                <a:gd name="T63" fmla="*/ 33 h 37"/>
                <a:gd name="T64" fmla="*/ 7 w 37"/>
                <a:gd name="T65" fmla="*/ 33 h 37"/>
                <a:gd name="T66" fmla="*/ 3 w 37"/>
                <a:gd name="T67" fmla="*/ 34 h 37"/>
                <a:gd name="T68" fmla="*/ 0 w 37"/>
                <a:gd name="T69" fmla="*/ 34 h 37"/>
                <a:gd name="T70" fmla="*/ 0 w 37"/>
                <a:gd name="T71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7">
                  <a:moveTo>
                    <a:pt x="0" y="36"/>
                  </a:moveTo>
                  <a:lnTo>
                    <a:pt x="0" y="36"/>
                  </a:lnTo>
                  <a:lnTo>
                    <a:pt x="3" y="36"/>
                  </a:lnTo>
                  <a:lnTo>
                    <a:pt x="8" y="35"/>
                  </a:lnTo>
                  <a:lnTo>
                    <a:pt x="11" y="34"/>
                  </a:lnTo>
                  <a:lnTo>
                    <a:pt x="14" y="33"/>
                  </a:lnTo>
                  <a:lnTo>
                    <a:pt x="17" y="32"/>
                  </a:lnTo>
                  <a:lnTo>
                    <a:pt x="21" y="30"/>
                  </a:lnTo>
                  <a:lnTo>
                    <a:pt x="23" y="28"/>
                  </a:lnTo>
                  <a:lnTo>
                    <a:pt x="26" y="26"/>
                  </a:lnTo>
                  <a:lnTo>
                    <a:pt x="27" y="23"/>
                  </a:lnTo>
                  <a:lnTo>
                    <a:pt x="30" y="21"/>
                  </a:lnTo>
                  <a:lnTo>
                    <a:pt x="32" y="17"/>
                  </a:lnTo>
                  <a:lnTo>
                    <a:pt x="33" y="15"/>
                  </a:lnTo>
                  <a:lnTo>
                    <a:pt x="34" y="11"/>
                  </a:lnTo>
                  <a:lnTo>
                    <a:pt x="35" y="8"/>
                  </a:lnTo>
                  <a:lnTo>
                    <a:pt x="36" y="4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3"/>
                  </a:lnTo>
                  <a:lnTo>
                    <a:pt x="33" y="7"/>
                  </a:lnTo>
                  <a:lnTo>
                    <a:pt x="33" y="10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4" y="24"/>
                  </a:lnTo>
                  <a:lnTo>
                    <a:pt x="21" y="27"/>
                  </a:lnTo>
                  <a:lnTo>
                    <a:pt x="19" y="28"/>
                  </a:lnTo>
                  <a:lnTo>
                    <a:pt x="16" y="30"/>
                  </a:lnTo>
                  <a:lnTo>
                    <a:pt x="14" y="32"/>
                  </a:lnTo>
                  <a:lnTo>
                    <a:pt x="10" y="33"/>
                  </a:lnTo>
                  <a:lnTo>
                    <a:pt x="7" y="33"/>
                  </a:lnTo>
                  <a:lnTo>
                    <a:pt x="3" y="34"/>
                  </a:lnTo>
                  <a:lnTo>
                    <a:pt x="0" y="34"/>
                  </a:lnTo>
                  <a:lnTo>
                    <a:pt x="0" y="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47" name="Freeform 127">
              <a:extLst>
                <a:ext uri="{FF2B5EF4-FFF2-40B4-BE49-F238E27FC236}">
                  <a16:creationId xmlns:a16="http://schemas.microsoft.com/office/drawing/2014/main" id="{0A5EC290-B523-D7C4-DEA4-3C57278A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" y="1511"/>
              <a:ext cx="37" cy="37"/>
            </a:xfrm>
            <a:custGeom>
              <a:avLst/>
              <a:gdLst>
                <a:gd name="T0" fmla="*/ 0 w 37"/>
                <a:gd name="T1" fmla="*/ 0 h 37"/>
                <a:gd name="T2" fmla="*/ 0 w 37"/>
                <a:gd name="T3" fmla="*/ 0 h 37"/>
                <a:gd name="T4" fmla="*/ 1 w 37"/>
                <a:gd name="T5" fmla="*/ 4 h 37"/>
                <a:gd name="T6" fmla="*/ 1 w 37"/>
                <a:gd name="T7" fmla="*/ 8 h 37"/>
                <a:gd name="T8" fmla="*/ 2 w 37"/>
                <a:gd name="T9" fmla="*/ 11 h 37"/>
                <a:gd name="T10" fmla="*/ 3 w 37"/>
                <a:gd name="T11" fmla="*/ 15 h 37"/>
                <a:gd name="T12" fmla="*/ 4 w 37"/>
                <a:gd name="T13" fmla="*/ 17 h 37"/>
                <a:gd name="T14" fmla="*/ 6 w 37"/>
                <a:gd name="T15" fmla="*/ 21 h 37"/>
                <a:gd name="T16" fmla="*/ 9 w 37"/>
                <a:gd name="T17" fmla="*/ 23 h 37"/>
                <a:gd name="T18" fmla="*/ 11 w 37"/>
                <a:gd name="T19" fmla="*/ 26 h 37"/>
                <a:gd name="T20" fmla="*/ 14 w 37"/>
                <a:gd name="T21" fmla="*/ 28 h 37"/>
                <a:gd name="T22" fmla="*/ 16 w 37"/>
                <a:gd name="T23" fmla="*/ 30 h 37"/>
                <a:gd name="T24" fmla="*/ 19 w 37"/>
                <a:gd name="T25" fmla="*/ 32 h 37"/>
                <a:gd name="T26" fmla="*/ 22 w 37"/>
                <a:gd name="T27" fmla="*/ 33 h 37"/>
                <a:gd name="T28" fmla="*/ 26 w 37"/>
                <a:gd name="T29" fmla="*/ 34 h 37"/>
                <a:gd name="T30" fmla="*/ 29 w 37"/>
                <a:gd name="T31" fmla="*/ 35 h 37"/>
                <a:gd name="T32" fmla="*/ 33 w 37"/>
                <a:gd name="T33" fmla="*/ 36 h 37"/>
                <a:gd name="T34" fmla="*/ 36 w 37"/>
                <a:gd name="T35" fmla="*/ 36 h 37"/>
                <a:gd name="T36" fmla="*/ 36 w 37"/>
                <a:gd name="T37" fmla="*/ 34 h 37"/>
                <a:gd name="T38" fmla="*/ 33 w 37"/>
                <a:gd name="T39" fmla="*/ 34 h 37"/>
                <a:gd name="T40" fmla="*/ 29 w 37"/>
                <a:gd name="T41" fmla="*/ 33 h 37"/>
                <a:gd name="T42" fmla="*/ 26 w 37"/>
                <a:gd name="T43" fmla="*/ 33 h 37"/>
                <a:gd name="T44" fmla="*/ 23 w 37"/>
                <a:gd name="T45" fmla="*/ 32 h 37"/>
                <a:gd name="T46" fmla="*/ 20 w 37"/>
                <a:gd name="T47" fmla="*/ 30 h 37"/>
                <a:gd name="T48" fmla="*/ 17 w 37"/>
                <a:gd name="T49" fmla="*/ 28 h 37"/>
                <a:gd name="T50" fmla="*/ 15 w 37"/>
                <a:gd name="T51" fmla="*/ 27 h 37"/>
                <a:gd name="T52" fmla="*/ 12 w 37"/>
                <a:gd name="T53" fmla="*/ 24 h 37"/>
                <a:gd name="T54" fmla="*/ 9 w 37"/>
                <a:gd name="T55" fmla="*/ 22 h 37"/>
                <a:gd name="T56" fmla="*/ 8 w 37"/>
                <a:gd name="T57" fmla="*/ 20 h 37"/>
                <a:gd name="T58" fmla="*/ 6 w 37"/>
                <a:gd name="T59" fmla="*/ 16 h 37"/>
                <a:gd name="T60" fmla="*/ 4 w 37"/>
                <a:gd name="T61" fmla="*/ 14 h 37"/>
                <a:gd name="T62" fmla="*/ 3 w 37"/>
                <a:gd name="T63" fmla="*/ 10 h 37"/>
                <a:gd name="T64" fmla="*/ 3 w 37"/>
                <a:gd name="T65" fmla="*/ 7 h 37"/>
                <a:gd name="T66" fmla="*/ 3 w 37"/>
                <a:gd name="T67" fmla="*/ 3 h 37"/>
                <a:gd name="T68" fmla="*/ 2 w 37"/>
                <a:gd name="T69" fmla="*/ 0 h 37"/>
                <a:gd name="T70" fmla="*/ 0 w 37"/>
                <a:gd name="T7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7">
                  <a:moveTo>
                    <a:pt x="0" y="0"/>
                  </a:moveTo>
                  <a:lnTo>
                    <a:pt x="0" y="0"/>
                  </a:lnTo>
                  <a:lnTo>
                    <a:pt x="1" y="4"/>
                  </a:lnTo>
                  <a:lnTo>
                    <a:pt x="1" y="8"/>
                  </a:lnTo>
                  <a:lnTo>
                    <a:pt x="2" y="11"/>
                  </a:lnTo>
                  <a:lnTo>
                    <a:pt x="3" y="15"/>
                  </a:lnTo>
                  <a:lnTo>
                    <a:pt x="4" y="17"/>
                  </a:lnTo>
                  <a:lnTo>
                    <a:pt x="6" y="21"/>
                  </a:lnTo>
                  <a:lnTo>
                    <a:pt x="9" y="23"/>
                  </a:lnTo>
                  <a:lnTo>
                    <a:pt x="11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9" y="32"/>
                  </a:lnTo>
                  <a:lnTo>
                    <a:pt x="22" y="33"/>
                  </a:lnTo>
                  <a:lnTo>
                    <a:pt x="26" y="34"/>
                  </a:lnTo>
                  <a:lnTo>
                    <a:pt x="29" y="35"/>
                  </a:lnTo>
                  <a:lnTo>
                    <a:pt x="33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3" y="34"/>
                  </a:lnTo>
                  <a:lnTo>
                    <a:pt x="29" y="33"/>
                  </a:lnTo>
                  <a:lnTo>
                    <a:pt x="26" y="33"/>
                  </a:lnTo>
                  <a:lnTo>
                    <a:pt x="23" y="32"/>
                  </a:lnTo>
                  <a:lnTo>
                    <a:pt x="20" y="30"/>
                  </a:lnTo>
                  <a:lnTo>
                    <a:pt x="17" y="28"/>
                  </a:lnTo>
                  <a:lnTo>
                    <a:pt x="15" y="27"/>
                  </a:lnTo>
                  <a:lnTo>
                    <a:pt x="12" y="24"/>
                  </a:lnTo>
                  <a:lnTo>
                    <a:pt x="9" y="22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3" y="7"/>
                  </a:lnTo>
                  <a:lnTo>
                    <a:pt x="3" y="3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48" name="Freeform 128">
              <a:extLst>
                <a:ext uri="{FF2B5EF4-FFF2-40B4-BE49-F238E27FC236}">
                  <a16:creationId xmlns:a16="http://schemas.microsoft.com/office/drawing/2014/main" id="{2D5A2EAC-2D01-7562-962C-EB1F71E6D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" y="1469"/>
              <a:ext cx="37" cy="37"/>
            </a:xfrm>
            <a:custGeom>
              <a:avLst/>
              <a:gdLst>
                <a:gd name="T0" fmla="*/ 36 w 37"/>
                <a:gd name="T1" fmla="*/ 0 h 37"/>
                <a:gd name="T2" fmla="*/ 36 w 37"/>
                <a:gd name="T3" fmla="*/ 0 h 37"/>
                <a:gd name="T4" fmla="*/ 33 w 37"/>
                <a:gd name="T5" fmla="*/ 1 h 37"/>
                <a:gd name="T6" fmla="*/ 29 w 37"/>
                <a:gd name="T7" fmla="*/ 1 h 37"/>
                <a:gd name="T8" fmla="*/ 26 w 37"/>
                <a:gd name="T9" fmla="*/ 2 h 37"/>
                <a:gd name="T10" fmla="*/ 22 w 37"/>
                <a:gd name="T11" fmla="*/ 3 h 37"/>
                <a:gd name="T12" fmla="*/ 19 w 37"/>
                <a:gd name="T13" fmla="*/ 5 h 37"/>
                <a:gd name="T14" fmla="*/ 16 w 37"/>
                <a:gd name="T15" fmla="*/ 7 h 37"/>
                <a:gd name="T16" fmla="*/ 14 w 37"/>
                <a:gd name="T17" fmla="*/ 9 h 37"/>
                <a:gd name="T18" fmla="*/ 11 w 37"/>
                <a:gd name="T19" fmla="*/ 11 h 37"/>
                <a:gd name="T20" fmla="*/ 9 w 37"/>
                <a:gd name="T21" fmla="*/ 14 h 37"/>
                <a:gd name="T22" fmla="*/ 6 w 37"/>
                <a:gd name="T23" fmla="*/ 16 h 37"/>
                <a:gd name="T24" fmla="*/ 4 w 37"/>
                <a:gd name="T25" fmla="*/ 19 h 37"/>
                <a:gd name="T26" fmla="*/ 3 w 37"/>
                <a:gd name="T27" fmla="*/ 22 h 37"/>
                <a:gd name="T28" fmla="*/ 2 w 37"/>
                <a:gd name="T29" fmla="*/ 26 h 37"/>
                <a:gd name="T30" fmla="*/ 1 w 37"/>
                <a:gd name="T31" fmla="*/ 29 h 37"/>
                <a:gd name="T32" fmla="*/ 1 w 37"/>
                <a:gd name="T33" fmla="*/ 33 h 37"/>
                <a:gd name="T34" fmla="*/ 0 w 37"/>
                <a:gd name="T35" fmla="*/ 36 h 37"/>
                <a:gd name="T36" fmla="*/ 2 w 37"/>
                <a:gd name="T37" fmla="*/ 36 h 37"/>
                <a:gd name="T38" fmla="*/ 3 w 37"/>
                <a:gd name="T39" fmla="*/ 33 h 37"/>
                <a:gd name="T40" fmla="*/ 3 w 37"/>
                <a:gd name="T41" fmla="*/ 29 h 37"/>
                <a:gd name="T42" fmla="*/ 3 w 37"/>
                <a:gd name="T43" fmla="*/ 26 h 37"/>
                <a:gd name="T44" fmla="*/ 4 w 37"/>
                <a:gd name="T45" fmla="*/ 23 h 37"/>
                <a:gd name="T46" fmla="*/ 6 w 37"/>
                <a:gd name="T47" fmla="*/ 20 h 37"/>
                <a:gd name="T48" fmla="*/ 8 w 37"/>
                <a:gd name="T49" fmla="*/ 17 h 37"/>
                <a:gd name="T50" fmla="*/ 9 w 37"/>
                <a:gd name="T51" fmla="*/ 15 h 37"/>
                <a:gd name="T52" fmla="*/ 12 w 37"/>
                <a:gd name="T53" fmla="*/ 12 h 37"/>
                <a:gd name="T54" fmla="*/ 15 w 37"/>
                <a:gd name="T55" fmla="*/ 10 h 37"/>
                <a:gd name="T56" fmla="*/ 17 w 37"/>
                <a:gd name="T57" fmla="*/ 8 h 37"/>
                <a:gd name="T58" fmla="*/ 20 w 37"/>
                <a:gd name="T59" fmla="*/ 6 h 37"/>
                <a:gd name="T60" fmla="*/ 23 w 37"/>
                <a:gd name="T61" fmla="*/ 5 h 37"/>
                <a:gd name="T62" fmla="*/ 26 w 37"/>
                <a:gd name="T63" fmla="*/ 3 h 37"/>
                <a:gd name="T64" fmla="*/ 29 w 37"/>
                <a:gd name="T65" fmla="*/ 3 h 37"/>
                <a:gd name="T66" fmla="*/ 33 w 37"/>
                <a:gd name="T67" fmla="*/ 3 h 37"/>
                <a:gd name="T68" fmla="*/ 36 w 37"/>
                <a:gd name="T69" fmla="*/ 2 h 37"/>
                <a:gd name="T70" fmla="*/ 36 w 37"/>
                <a:gd name="T7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7">
                  <a:moveTo>
                    <a:pt x="36" y="0"/>
                  </a:moveTo>
                  <a:lnTo>
                    <a:pt x="36" y="0"/>
                  </a:lnTo>
                  <a:lnTo>
                    <a:pt x="33" y="1"/>
                  </a:lnTo>
                  <a:lnTo>
                    <a:pt x="29" y="1"/>
                  </a:lnTo>
                  <a:lnTo>
                    <a:pt x="26" y="2"/>
                  </a:lnTo>
                  <a:lnTo>
                    <a:pt x="22" y="3"/>
                  </a:lnTo>
                  <a:lnTo>
                    <a:pt x="19" y="5"/>
                  </a:lnTo>
                  <a:lnTo>
                    <a:pt x="16" y="7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9" y="14"/>
                  </a:lnTo>
                  <a:lnTo>
                    <a:pt x="6" y="16"/>
                  </a:lnTo>
                  <a:lnTo>
                    <a:pt x="4" y="19"/>
                  </a:lnTo>
                  <a:lnTo>
                    <a:pt x="3" y="22"/>
                  </a:lnTo>
                  <a:lnTo>
                    <a:pt x="2" y="26"/>
                  </a:lnTo>
                  <a:lnTo>
                    <a:pt x="1" y="29"/>
                  </a:lnTo>
                  <a:lnTo>
                    <a:pt x="1" y="33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8" y="17"/>
                  </a:lnTo>
                  <a:lnTo>
                    <a:pt x="9" y="15"/>
                  </a:lnTo>
                  <a:lnTo>
                    <a:pt x="12" y="12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20" y="6"/>
                  </a:lnTo>
                  <a:lnTo>
                    <a:pt x="23" y="5"/>
                  </a:lnTo>
                  <a:lnTo>
                    <a:pt x="26" y="3"/>
                  </a:lnTo>
                  <a:lnTo>
                    <a:pt x="29" y="3"/>
                  </a:lnTo>
                  <a:lnTo>
                    <a:pt x="33" y="3"/>
                  </a:lnTo>
                  <a:lnTo>
                    <a:pt x="36" y="2"/>
                  </a:lnTo>
                  <a:lnTo>
                    <a:pt x="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49" name="Freeform 129">
              <a:extLst>
                <a:ext uri="{FF2B5EF4-FFF2-40B4-BE49-F238E27FC236}">
                  <a16:creationId xmlns:a16="http://schemas.microsoft.com/office/drawing/2014/main" id="{3191F14B-076A-D9F9-F0EC-77CBC65D7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75"/>
              <a:ext cx="69" cy="68"/>
            </a:xfrm>
            <a:custGeom>
              <a:avLst/>
              <a:gdLst>
                <a:gd name="T0" fmla="*/ 38 w 69"/>
                <a:gd name="T1" fmla="*/ 0 h 68"/>
                <a:gd name="T2" fmla="*/ 44 w 69"/>
                <a:gd name="T3" fmla="*/ 1 h 68"/>
                <a:gd name="T4" fmla="*/ 51 w 69"/>
                <a:gd name="T5" fmla="*/ 4 h 68"/>
                <a:gd name="T6" fmla="*/ 55 w 69"/>
                <a:gd name="T7" fmla="*/ 7 h 68"/>
                <a:gd name="T8" fmla="*/ 60 w 69"/>
                <a:gd name="T9" fmla="*/ 12 h 68"/>
                <a:gd name="T10" fmla="*/ 63 w 69"/>
                <a:gd name="T11" fmla="*/ 17 h 68"/>
                <a:gd name="T12" fmla="*/ 66 w 69"/>
                <a:gd name="T13" fmla="*/ 23 h 68"/>
                <a:gd name="T14" fmla="*/ 68 w 69"/>
                <a:gd name="T15" fmla="*/ 30 h 68"/>
                <a:gd name="T16" fmla="*/ 68 w 69"/>
                <a:gd name="T17" fmla="*/ 37 h 68"/>
                <a:gd name="T18" fmla="*/ 66 w 69"/>
                <a:gd name="T19" fmla="*/ 43 h 68"/>
                <a:gd name="T20" fmla="*/ 63 w 69"/>
                <a:gd name="T21" fmla="*/ 50 h 68"/>
                <a:gd name="T22" fmla="*/ 60 w 69"/>
                <a:gd name="T23" fmla="*/ 55 h 68"/>
                <a:gd name="T24" fmla="*/ 55 w 69"/>
                <a:gd name="T25" fmla="*/ 60 h 68"/>
                <a:gd name="T26" fmla="*/ 51 w 69"/>
                <a:gd name="T27" fmla="*/ 63 h 68"/>
                <a:gd name="T28" fmla="*/ 44 w 69"/>
                <a:gd name="T29" fmla="*/ 65 h 68"/>
                <a:gd name="T30" fmla="*/ 38 w 69"/>
                <a:gd name="T31" fmla="*/ 67 h 68"/>
                <a:gd name="T32" fmla="*/ 30 w 69"/>
                <a:gd name="T33" fmla="*/ 67 h 68"/>
                <a:gd name="T34" fmla="*/ 24 w 69"/>
                <a:gd name="T35" fmla="*/ 65 h 68"/>
                <a:gd name="T36" fmla="*/ 18 w 69"/>
                <a:gd name="T37" fmla="*/ 63 h 68"/>
                <a:gd name="T38" fmla="*/ 13 w 69"/>
                <a:gd name="T39" fmla="*/ 60 h 68"/>
                <a:gd name="T40" fmla="*/ 8 w 69"/>
                <a:gd name="T41" fmla="*/ 55 h 68"/>
                <a:gd name="T42" fmla="*/ 5 w 69"/>
                <a:gd name="T43" fmla="*/ 50 h 68"/>
                <a:gd name="T44" fmla="*/ 2 w 69"/>
                <a:gd name="T45" fmla="*/ 43 h 68"/>
                <a:gd name="T46" fmla="*/ 1 w 69"/>
                <a:gd name="T47" fmla="*/ 37 h 68"/>
                <a:gd name="T48" fmla="*/ 1 w 69"/>
                <a:gd name="T49" fmla="*/ 30 h 68"/>
                <a:gd name="T50" fmla="*/ 2 w 69"/>
                <a:gd name="T51" fmla="*/ 23 h 68"/>
                <a:gd name="T52" fmla="*/ 5 w 69"/>
                <a:gd name="T53" fmla="*/ 17 h 68"/>
                <a:gd name="T54" fmla="*/ 8 w 69"/>
                <a:gd name="T55" fmla="*/ 12 h 68"/>
                <a:gd name="T56" fmla="*/ 13 w 69"/>
                <a:gd name="T57" fmla="*/ 7 h 68"/>
                <a:gd name="T58" fmla="*/ 18 w 69"/>
                <a:gd name="T59" fmla="*/ 4 h 68"/>
                <a:gd name="T60" fmla="*/ 24 w 69"/>
                <a:gd name="T61" fmla="*/ 1 h 68"/>
                <a:gd name="T62" fmla="*/ 30 w 69"/>
                <a:gd name="T6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" h="68">
                  <a:moveTo>
                    <a:pt x="34" y="0"/>
                  </a:moveTo>
                  <a:lnTo>
                    <a:pt x="38" y="0"/>
                  </a:lnTo>
                  <a:lnTo>
                    <a:pt x="40" y="0"/>
                  </a:lnTo>
                  <a:lnTo>
                    <a:pt x="44" y="1"/>
                  </a:lnTo>
                  <a:lnTo>
                    <a:pt x="47" y="2"/>
                  </a:lnTo>
                  <a:lnTo>
                    <a:pt x="51" y="4"/>
                  </a:lnTo>
                  <a:lnTo>
                    <a:pt x="53" y="6"/>
                  </a:lnTo>
                  <a:lnTo>
                    <a:pt x="55" y="7"/>
                  </a:lnTo>
                  <a:lnTo>
                    <a:pt x="58" y="9"/>
                  </a:lnTo>
                  <a:lnTo>
                    <a:pt x="60" y="12"/>
                  </a:lnTo>
                  <a:lnTo>
                    <a:pt x="62" y="15"/>
                  </a:lnTo>
                  <a:lnTo>
                    <a:pt x="63" y="17"/>
                  </a:lnTo>
                  <a:lnTo>
                    <a:pt x="65" y="20"/>
                  </a:lnTo>
                  <a:lnTo>
                    <a:pt x="66" y="23"/>
                  </a:lnTo>
                  <a:lnTo>
                    <a:pt x="67" y="27"/>
                  </a:lnTo>
                  <a:lnTo>
                    <a:pt x="68" y="30"/>
                  </a:lnTo>
                  <a:lnTo>
                    <a:pt x="68" y="33"/>
                  </a:lnTo>
                  <a:lnTo>
                    <a:pt x="68" y="37"/>
                  </a:lnTo>
                  <a:lnTo>
                    <a:pt x="67" y="40"/>
                  </a:lnTo>
                  <a:lnTo>
                    <a:pt x="66" y="43"/>
                  </a:lnTo>
                  <a:lnTo>
                    <a:pt x="65" y="47"/>
                  </a:lnTo>
                  <a:lnTo>
                    <a:pt x="63" y="50"/>
                  </a:lnTo>
                  <a:lnTo>
                    <a:pt x="62" y="52"/>
                  </a:lnTo>
                  <a:lnTo>
                    <a:pt x="60" y="55"/>
                  </a:lnTo>
                  <a:lnTo>
                    <a:pt x="58" y="57"/>
                  </a:lnTo>
                  <a:lnTo>
                    <a:pt x="55" y="60"/>
                  </a:lnTo>
                  <a:lnTo>
                    <a:pt x="53" y="61"/>
                  </a:lnTo>
                  <a:lnTo>
                    <a:pt x="51" y="63"/>
                  </a:lnTo>
                  <a:lnTo>
                    <a:pt x="47" y="64"/>
                  </a:lnTo>
                  <a:lnTo>
                    <a:pt x="44" y="65"/>
                  </a:lnTo>
                  <a:lnTo>
                    <a:pt x="40" y="66"/>
                  </a:lnTo>
                  <a:lnTo>
                    <a:pt x="38" y="67"/>
                  </a:lnTo>
                  <a:lnTo>
                    <a:pt x="34" y="67"/>
                  </a:lnTo>
                  <a:lnTo>
                    <a:pt x="30" y="67"/>
                  </a:lnTo>
                  <a:lnTo>
                    <a:pt x="28" y="66"/>
                  </a:lnTo>
                  <a:lnTo>
                    <a:pt x="24" y="65"/>
                  </a:lnTo>
                  <a:lnTo>
                    <a:pt x="21" y="64"/>
                  </a:lnTo>
                  <a:lnTo>
                    <a:pt x="18" y="63"/>
                  </a:lnTo>
                  <a:lnTo>
                    <a:pt x="16" y="61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8" y="55"/>
                  </a:lnTo>
                  <a:lnTo>
                    <a:pt x="6" y="52"/>
                  </a:lnTo>
                  <a:lnTo>
                    <a:pt x="5" y="50"/>
                  </a:lnTo>
                  <a:lnTo>
                    <a:pt x="3" y="47"/>
                  </a:lnTo>
                  <a:lnTo>
                    <a:pt x="2" y="43"/>
                  </a:lnTo>
                  <a:lnTo>
                    <a:pt x="1" y="40"/>
                  </a:lnTo>
                  <a:lnTo>
                    <a:pt x="1" y="37"/>
                  </a:lnTo>
                  <a:lnTo>
                    <a:pt x="0" y="33"/>
                  </a:lnTo>
                  <a:lnTo>
                    <a:pt x="1" y="30"/>
                  </a:lnTo>
                  <a:lnTo>
                    <a:pt x="1" y="27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5" y="17"/>
                  </a:lnTo>
                  <a:lnTo>
                    <a:pt x="6" y="15"/>
                  </a:lnTo>
                  <a:lnTo>
                    <a:pt x="8" y="12"/>
                  </a:lnTo>
                  <a:lnTo>
                    <a:pt x="10" y="9"/>
                  </a:lnTo>
                  <a:lnTo>
                    <a:pt x="13" y="7"/>
                  </a:lnTo>
                  <a:lnTo>
                    <a:pt x="16" y="6"/>
                  </a:lnTo>
                  <a:lnTo>
                    <a:pt x="18" y="4"/>
                  </a:lnTo>
                  <a:lnTo>
                    <a:pt x="21" y="2"/>
                  </a:lnTo>
                  <a:lnTo>
                    <a:pt x="24" y="1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4" y="0"/>
                  </a:lnTo>
                </a:path>
              </a:pathLst>
            </a:custGeom>
            <a:solidFill>
              <a:srgbClr val="60606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50" name="Freeform 130">
              <a:extLst>
                <a:ext uri="{FF2B5EF4-FFF2-40B4-BE49-F238E27FC236}">
                  <a16:creationId xmlns:a16="http://schemas.microsoft.com/office/drawing/2014/main" id="{3CADF0BF-7EE6-A2E4-7EB6-65B659D49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75"/>
              <a:ext cx="75" cy="74"/>
            </a:xfrm>
            <a:custGeom>
              <a:avLst/>
              <a:gdLst>
                <a:gd name="T0" fmla="*/ 37 w 75"/>
                <a:gd name="T1" fmla="*/ 0 h 74"/>
                <a:gd name="T2" fmla="*/ 44 w 75"/>
                <a:gd name="T3" fmla="*/ 0 h 74"/>
                <a:gd name="T4" fmla="*/ 51 w 75"/>
                <a:gd name="T5" fmla="*/ 2 h 74"/>
                <a:gd name="T6" fmla="*/ 58 w 75"/>
                <a:gd name="T7" fmla="*/ 6 h 74"/>
                <a:gd name="T8" fmla="*/ 63 w 75"/>
                <a:gd name="T9" fmla="*/ 10 h 74"/>
                <a:gd name="T10" fmla="*/ 67 w 75"/>
                <a:gd name="T11" fmla="*/ 16 h 74"/>
                <a:gd name="T12" fmla="*/ 71 w 75"/>
                <a:gd name="T13" fmla="*/ 22 h 74"/>
                <a:gd name="T14" fmla="*/ 73 w 75"/>
                <a:gd name="T15" fmla="*/ 29 h 74"/>
                <a:gd name="T16" fmla="*/ 74 w 75"/>
                <a:gd name="T17" fmla="*/ 36 h 74"/>
                <a:gd name="T18" fmla="*/ 73 w 75"/>
                <a:gd name="T19" fmla="*/ 44 h 74"/>
                <a:gd name="T20" fmla="*/ 71 w 75"/>
                <a:gd name="T21" fmla="*/ 51 h 74"/>
                <a:gd name="T22" fmla="*/ 67 w 75"/>
                <a:gd name="T23" fmla="*/ 57 h 74"/>
                <a:gd name="T24" fmla="*/ 63 w 75"/>
                <a:gd name="T25" fmla="*/ 62 h 74"/>
                <a:gd name="T26" fmla="*/ 58 w 75"/>
                <a:gd name="T27" fmla="*/ 67 h 74"/>
                <a:gd name="T28" fmla="*/ 51 w 75"/>
                <a:gd name="T29" fmla="*/ 70 h 74"/>
                <a:gd name="T30" fmla="*/ 44 w 75"/>
                <a:gd name="T31" fmla="*/ 72 h 74"/>
                <a:gd name="T32" fmla="*/ 37 w 75"/>
                <a:gd name="T33" fmla="*/ 73 h 74"/>
                <a:gd name="T34" fmla="*/ 30 w 75"/>
                <a:gd name="T35" fmla="*/ 72 h 74"/>
                <a:gd name="T36" fmla="*/ 23 w 75"/>
                <a:gd name="T37" fmla="*/ 70 h 74"/>
                <a:gd name="T38" fmla="*/ 17 w 75"/>
                <a:gd name="T39" fmla="*/ 67 h 74"/>
                <a:gd name="T40" fmla="*/ 11 w 75"/>
                <a:gd name="T41" fmla="*/ 62 h 74"/>
                <a:gd name="T42" fmla="*/ 7 w 75"/>
                <a:gd name="T43" fmla="*/ 57 h 74"/>
                <a:gd name="T44" fmla="*/ 3 w 75"/>
                <a:gd name="T45" fmla="*/ 51 h 74"/>
                <a:gd name="T46" fmla="*/ 1 w 75"/>
                <a:gd name="T47" fmla="*/ 44 h 74"/>
                <a:gd name="T48" fmla="*/ 0 w 75"/>
                <a:gd name="T49" fmla="*/ 36 h 74"/>
                <a:gd name="T50" fmla="*/ 1 w 75"/>
                <a:gd name="T51" fmla="*/ 29 h 74"/>
                <a:gd name="T52" fmla="*/ 3 w 75"/>
                <a:gd name="T53" fmla="*/ 22 h 74"/>
                <a:gd name="T54" fmla="*/ 7 w 75"/>
                <a:gd name="T55" fmla="*/ 16 h 74"/>
                <a:gd name="T56" fmla="*/ 11 w 75"/>
                <a:gd name="T57" fmla="*/ 10 h 74"/>
                <a:gd name="T58" fmla="*/ 17 w 75"/>
                <a:gd name="T59" fmla="*/ 6 h 74"/>
                <a:gd name="T60" fmla="*/ 23 w 75"/>
                <a:gd name="T61" fmla="*/ 2 h 74"/>
                <a:gd name="T62" fmla="*/ 30 w 75"/>
                <a:gd name="T63" fmla="*/ 0 h 74"/>
                <a:gd name="T64" fmla="*/ 37 w 75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4">
                  <a:moveTo>
                    <a:pt x="37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44" y="0"/>
                  </a:lnTo>
                  <a:lnTo>
                    <a:pt x="48" y="1"/>
                  </a:lnTo>
                  <a:lnTo>
                    <a:pt x="51" y="2"/>
                  </a:lnTo>
                  <a:lnTo>
                    <a:pt x="55" y="4"/>
                  </a:lnTo>
                  <a:lnTo>
                    <a:pt x="58" y="6"/>
                  </a:lnTo>
                  <a:lnTo>
                    <a:pt x="60" y="8"/>
                  </a:lnTo>
                  <a:lnTo>
                    <a:pt x="63" y="10"/>
                  </a:lnTo>
                  <a:lnTo>
                    <a:pt x="65" y="13"/>
                  </a:lnTo>
                  <a:lnTo>
                    <a:pt x="67" y="16"/>
                  </a:lnTo>
                  <a:lnTo>
                    <a:pt x="69" y="19"/>
                  </a:lnTo>
                  <a:lnTo>
                    <a:pt x="71" y="22"/>
                  </a:lnTo>
                  <a:lnTo>
                    <a:pt x="72" y="25"/>
                  </a:lnTo>
                  <a:lnTo>
                    <a:pt x="73" y="29"/>
                  </a:lnTo>
                  <a:lnTo>
                    <a:pt x="74" y="33"/>
                  </a:lnTo>
                  <a:lnTo>
                    <a:pt x="74" y="36"/>
                  </a:lnTo>
                  <a:lnTo>
                    <a:pt x="74" y="40"/>
                  </a:lnTo>
                  <a:lnTo>
                    <a:pt x="73" y="44"/>
                  </a:lnTo>
                  <a:lnTo>
                    <a:pt x="72" y="47"/>
                  </a:lnTo>
                  <a:lnTo>
                    <a:pt x="71" y="51"/>
                  </a:lnTo>
                  <a:lnTo>
                    <a:pt x="69" y="54"/>
                  </a:lnTo>
                  <a:lnTo>
                    <a:pt x="67" y="57"/>
                  </a:lnTo>
                  <a:lnTo>
                    <a:pt x="65" y="60"/>
                  </a:lnTo>
                  <a:lnTo>
                    <a:pt x="63" y="62"/>
                  </a:lnTo>
                  <a:lnTo>
                    <a:pt x="60" y="65"/>
                  </a:lnTo>
                  <a:lnTo>
                    <a:pt x="58" y="67"/>
                  </a:lnTo>
                  <a:lnTo>
                    <a:pt x="55" y="69"/>
                  </a:lnTo>
                  <a:lnTo>
                    <a:pt x="51" y="70"/>
                  </a:lnTo>
                  <a:lnTo>
                    <a:pt x="48" y="71"/>
                  </a:lnTo>
                  <a:lnTo>
                    <a:pt x="44" y="72"/>
                  </a:lnTo>
                  <a:lnTo>
                    <a:pt x="41" y="73"/>
                  </a:lnTo>
                  <a:lnTo>
                    <a:pt x="37" y="73"/>
                  </a:lnTo>
                  <a:lnTo>
                    <a:pt x="33" y="73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3" y="70"/>
                  </a:lnTo>
                  <a:lnTo>
                    <a:pt x="20" y="69"/>
                  </a:lnTo>
                  <a:lnTo>
                    <a:pt x="17" y="67"/>
                  </a:lnTo>
                  <a:lnTo>
                    <a:pt x="14" y="65"/>
                  </a:lnTo>
                  <a:lnTo>
                    <a:pt x="11" y="62"/>
                  </a:lnTo>
                  <a:lnTo>
                    <a:pt x="9" y="60"/>
                  </a:lnTo>
                  <a:lnTo>
                    <a:pt x="7" y="57"/>
                  </a:lnTo>
                  <a:lnTo>
                    <a:pt x="5" y="54"/>
                  </a:lnTo>
                  <a:lnTo>
                    <a:pt x="3" y="51"/>
                  </a:lnTo>
                  <a:lnTo>
                    <a:pt x="2" y="47"/>
                  </a:lnTo>
                  <a:lnTo>
                    <a:pt x="1" y="44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1" y="33"/>
                  </a:lnTo>
                  <a:lnTo>
                    <a:pt x="1" y="29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5" y="19"/>
                  </a:lnTo>
                  <a:lnTo>
                    <a:pt x="7" y="16"/>
                  </a:lnTo>
                  <a:lnTo>
                    <a:pt x="9" y="13"/>
                  </a:lnTo>
                  <a:lnTo>
                    <a:pt x="11" y="10"/>
                  </a:lnTo>
                  <a:lnTo>
                    <a:pt x="14" y="8"/>
                  </a:lnTo>
                  <a:lnTo>
                    <a:pt x="17" y="6"/>
                  </a:lnTo>
                  <a:lnTo>
                    <a:pt x="20" y="4"/>
                  </a:lnTo>
                  <a:lnTo>
                    <a:pt x="23" y="2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51" name="Freeform 131">
              <a:extLst>
                <a:ext uri="{FF2B5EF4-FFF2-40B4-BE49-F238E27FC236}">
                  <a16:creationId xmlns:a16="http://schemas.microsoft.com/office/drawing/2014/main" id="{C7C06AB9-7F43-E3FD-982E-C7800CAFC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" y="1485"/>
              <a:ext cx="47" cy="47"/>
            </a:xfrm>
            <a:custGeom>
              <a:avLst/>
              <a:gdLst>
                <a:gd name="T0" fmla="*/ 26 w 47"/>
                <a:gd name="T1" fmla="*/ 0 h 47"/>
                <a:gd name="T2" fmla="*/ 30 w 47"/>
                <a:gd name="T3" fmla="*/ 1 h 47"/>
                <a:gd name="T4" fmla="*/ 35 w 47"/>
                <a:gd name="T5" fmla="*/ 3 h 47"/>
                <a:gd name="T6" fmla="*/ 38 w 47"/>
                <a:gd name="T7" fmla="*/ 5 h 47"/>
                <a:gd name="T8" fmla="*/ 41 w 47"/>
                <a:gd name="T9" fmla="*/ 9 h 47"/>
                <a:gd name="T10" fmla="*/ 43 w 47"/>
                <a:gd name="T11" fmla="*/ 12 h 47"/>
                <a:gd name="T12" fmla="*/ 45 w 47"/>
                <a:gd name="T13" fmla="*/ 16 h 47"/>
                <a:gd name="T14" fmla="*/ 46 w 47"/>
                <a:gd name="T15" fmla="*/ 21 h 47"/>
                <a:gd name="T16" fmla="*/ 46 w 47"/>
                <a:gd name="T17" fmla="*/ 26 h 47"/>
                <a:gd name="T18" fmla="*/ 45 w 47"/>
                <a:gd name="T19" fmla="*/ 30 h 47"/>
                <a:gd name="T20" fmla="*/ 43 w 47"/>
                <a:gd name="T21" fmla="*/ 34 h 47"/>
                <a:gd name="T22" fmla="*/ 41 w 47"/>
                <a:gd name="T23" fmla="*/ 38 h 47"/>
                <a:gd name="T24" fmla="*/ 38 w 47"/>
                <a:gd name="T25" fmla="*/ 41 h 47"/>
                <a:gd name="T26" fmla="*/ 35 w 47"/>
                <a:gd name="T27" fmla="*/ 43 h 47"/>
                <a:gd name="T28" fmla="*/ 30 w 47"/>
                <a:gd name="T29" fmla="*/ 45 h 47"/>
                <a:gd name="T30" fmla="*/ 26 w 47"/>
                <a:gd name="T31" fmla="*/ 46 h 47"/>
                <a:gd name="T32" fmla="*/ 21 w 47"/>
                <a:gd name="T33" fmla="*/ 46 h 47"/>
                <a:gd name="T34" fmla="*/ 17 w 47"/>
                <a:gd name="T35" fmla="*/ 45 h 47"/>
                <a:gd name="T36" fmla="*/ 12 w 47"/>
                <a:gd name="T37" fmla="*/ 43 h 47"/>
                <a:gd name="T38" fmla="*/ 9 w 47"/>
                <a:gd name="T39" fmla="*/ 41 h 47"/>
                <a:gd name="T40" fmla="*/ 5 w 47"/>
                <a:gd name="T41" fmla="*/ 38 h 47"/>
                <a:gd name="T42" fmla="*/ 4 w 47"/>
                <a:gd name="T43" fmla="*/ 34 h 47"/>
                <a:gd name="T44" fmla="*/ 2 w 47"/>
                <a:gd name="T45" fmla="*/ 30 h 47"/>
                <a:gd name="T46" fmla="*/ 0 w 47"/>
                <a:gd name="T47" fmla="*/ 26 h 47"/>
                <a:gd name="T48" fmla="*/ 0 w 47"/>
                <a:gd name="T49" fmla="*/ 21 h 47"/>
                <a:gd name="T50" fmla="*/ 2 w 47"/>
                <a:gd name="T51" fmla="*/ 16 h 47"/>
                <a:gd name="T52" fmla="*/ 4 w 47"/>
                <a:gd name="T53" fmla="*/ 12 h 47"/>
                <a:gd name="T54" fmla="*/ 5 w 47"/>
                <a:gd name="T55" fmla="*/ 9 h 47"/>
                <a:gd name="T56" fmla="*/ 9 w 47"/>
                <a:gd name="T57" fmla="*/ 5 h 47"/>
                <a:gd name="T58" fmla="*/ 12 w 47"/>
                <a:gd name="T59" fmla="*/ 3 h 47"/>
                <a:gd name="T60" fmla="*/ 17 w 47"/>
                <a:gd name="T61" fmla="*/ 1 h 47"/>
                <a:gd name="T62" fmla="*/ 21 w 47"/>
                <a:gd name="T6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lnTo>
                    <a:pt x="26" y="0"/>
                  </a:lnTo>
                  <a:lnTo>
                    <a:pt x="27" y="1"/>
                  </a:lnTo>
                  <a:lnTo>
                    <a:pt x="30" y="1"/>
                  </a:lnTo>
                  <a:lnTo>
                    <a:pt x="32" y="2"/>
                  </a:lnTo>
                  <a:lnTo>
                    <a:pt x="35" y="3"/>
                  </a:lnTo>
                  <a:lnTo>
                    <a:pt x="36" y="4"/>
                  </a:lnTo>
                  <a:lnTo>
                    <a:pt x="38" y="5"/>
                  </a:lnTo>
                  <a:lnTo>
                    <a:pt x="40" y="7"/>
                  </a:lnTo>
                  <a:lnTo>
                    <a:pt x="41" y="9"/>
                  </a:lnTo>
                  <a:lnTo>
                    <a:pt x="42" y="11"/>
                  </a:lnTo>
                  <a:lnTo>
                    <a:pt x="43" y="12"/>
                  </a:lnTo>
                  <a:lnTo>
                    <a:pt x="44" y="14"/>
                  </a:lnTo>
                  <a:lnTo>
                    <a:pt x="45" y="16"/>
                  </a:lnTo>
                  <a:lnTo>
                    <a:pt x="46" y="19"/>
                  </a:lnTo>
                  <a:lnTo>
                    <a:pt x="46" y="21"/>
                  </a:lnTo>
                  <a:lnTo>
                    <a:pt x="46" y="23"/>
                  </a:lnTo>
                  <a:lnTo>
                    <a:pt x="46" y="26"/>
                  </a:lnTo>
                  <a:lnTo>
                    <a:pt x="46" y="27"/>
                  </a:lnTo>
                  <a:lnTo>
                    <a:pt x="45" y="30"/>
                  </a:lnTo>
                  <a:lnTo>
                    <a:pt x="44" y="32"/>
                  </a:lnTo>
                  <a:lnTo>
                    <a:pt x="43" y="34"/>
                  </a:lnTo>
                  <a:lnTo>
                    <a:pt x="42" y="36"/>
                  </a:lnTo>
                  <a:lnTo>
                    <a:pt x="41" y="38"/>
                  </a:lnTo>
                  <a:lnTo>
                    <a:pt x="40" y="39"/>
                  </a:lnTo>
                  <a:lnTo>
                    <a:pt x="38" y="41"/>
                  </a:lnTo>
                  <a:lnTo>
                    <a:pt x="36" y="42"/>
                  </a:lnTo>
                  <a:lnTo>
                    <a:pt x="35" y="43"/>
                  </a:lnTo>
                  <a:lnTo>
                    <a:pt x="32" y="44"/>
                  </a:lnTo>
                  <a:lnTo>
                    <a:pt x="30" y="45"/>
                  </a:lnTo>
                  <a:lnTo>
                    <a:pt x="27" y="45"/>
                  </a:lnTo>
                  <a:lnTo>
                    <a:pt x="26" y="46"/>
                  </a:lnTo>
                  <a:lnTo>
                    <a:pt x="23" y="46"/>
                  </a:lnTo>
                  <a:lnTo>
                    <a:pt x="21" y="46"/>
                  </a:lnTo>
                  <a:lnTo>
                    <a:pt x="19" y="45"/>
                  </a:lnTo>
                  <a:lnTo>
                    <a:pt x="17" y="45"/>
                  </a:lnTo>
                  <a:lnTo>
                    <a:pt x="14" y="44"/>
                  </a:lnTo>
                  <a:lnTo>
                    <a:pt x="12" y="43"/>
                  </a:lnTo>
                  <a:lnTo>
                    <a:pt x="11" y="42"/>
                  </a:lnTo>
                  <a:lnTo>
                    <a:pt x="9" y="41"/>
                  </a:lnTo>
                  <a:lnTo>
                    <a:pt x="7" y="39"/>
                  </a:lnTo>
                  <a:lnTo>
                    <a:pt x="5" y="38"/>
                  </a:lnTo>
                  <a:lnTo>
                    <a:pt x="4" y="36"/>
                  </a:lnTo>
                  <a:lnTo>
                    <a:pt x="4" y="34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1" y="19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4" y="12"/>
                  </a:lnTo>
                  <a:lnTo>
                    <a:pt x="4" y="11"/>
                  </a:lnTo>
                  <a:lnTo>
                    <a:pt x="5" y="9"/>
                  </a:lnTo>
                  <a:lnTo>
                    <a:pt x="7" y="7"/>
                  </a:lnTo>
                  <a:lnTo>
                    <a:pt x="9" y="5"/>
                  </a:lnTo>
                  <a:lnTo>
                    <a:pt x="11" y="4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</a:path>
              </a:pathLst>
            </a:custGeom>
            <a:solidFill>
              <a:srgbClr val="FFB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52" name="Freeform 132">
              <a:extLst>
                <a:ext uri="{FF2B5EF4-FFF2-40B4-BE49-F238E27FC236}">
                  <a16:creationId xmlns:a16="http://schemas.microsoft.com/office/drawing/2014/main" id="{BB7F5418-7509-0CE6-1C63-575B35406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" y="1485"/>
              <a:ext cx="53" cy="53"/>
            </a:xfrm>
            <a:custGeom>
              <a:avLst/>
              <a:gdLst>
                <a:gd name="T0" fmla="*/ 26 w 53"/>
                <a:gd name="T1" fmla="*/ 0 h 53"/>
                <a:gd name="T2" fmla="*/ 31 w 53"/>
                <a:gd name="T3" fmla="*/ 1 h 53"/>
                <a:gd name="T4" fmla="*/ 36 w 53"/>
                <a:gd name="T5" fmla="*/ 2 h 53"/>
                <a:gd name="T6" fmla="*/ 41 w 53"/>
                <a:gd name="T7" fmla="*/ 5 h 53"/>
                <a:gd name="T8" fmla="*/ 45 w 53"/>
                <a:gd name="T9" fmla="*/ 8 h 53"/>
                <a:gd name="T10" fmla="*/ 48 w 53"/>
                <a:gd name="T11" fmla="*/ 12 h 53"/>
                <a:gd name="T12" fmla="*/ 50 w 53"/>
                <a:gd name="T13" fmla="*/ 16 h 53"/>
                <a:gd name="T14" fmla="*/ 52 w 53"/>
                <a:gd name="T15" fmla="*/ 21 h 53"/>
                <a:gd name="T16" fmla="*/ 52 w 53"/>
                <a:gd name="T17" fmla="*/ 26 h 53"/>
                <a:gd name="T18" fmla="*/ 52 w 53"/>
                <a:gd name="T19" fmla="*/ 31 h 53"/>
                <a:gd name="T20" fmla="*/ 50 w 53"/>
                <a:gd name="T21" fmla="*/ 36 h 53"/>
                <a:gd name="T22" fmla="*/ 48 w 53"/>
                <a:gd name="T23" fmla="*/ 41 h 53"/>
                <a:gd name="T24" fmla="*/ 45 w 53"/>
                <a:gd name="T25" fmla="*/ 44 h 53"/>
                <a:gd name="T26" fmla="*/ 41 w 53"/>
                <a:gd name="T27" fmla="*/ 47 h 53"/>
                <a:gd name="T28" fmla="*/ 36 w 53"/>
                <a:gd name="T29" fmla="*/ 50 h 53"/>
                <a:gd name="T30" fmla="*/ 31 w 53"/>
                <a:gd name="T31" fmla="*/ 51 h 53"/>
                <a:gd name="T32" fmla="*/ 26 w 53"/>
                <a:gd name="T33" fmla="*/ 52 h 53"/>
                <a:gd name="T34" fmla="*/ 21 w 53"/>
                <a:gd name="T35" fmla="*/ 51 h 53"/>
                <a:gd name="T36" fmla="*/ 16 w 53"/>
                <a:gd name="T37" fmla="*/ 50 h 53"/>
                <a:gd name="T38" fmla="*/ 12 w 53"/>
                <a:gd name="T39" fmla="*/ 47 h 53"/>
                <a:gd name="T40" fmla="*/ 8 w 53"/>
                <a:gd name="T41" fmla="*/ 44 h 53"/>
                <a:gd name="T42" fmla="*/ 5 w 53"/>
                <a:gd name="T43" fmla="*/ 41 h 53"/>
                <a:gd name="T44" fmla="*/ 2 w 53"/>
                <a:gd name="T45" fmla="*/ 36 h 53"/>
                <a:gd name="T46" fmla="*/ 1 w 53"/>
                <a:gd name="T47" fmla="*/ 31 h 53"/>
                <a:gd name="T48" fmla="*/ 0 w 53"/>
                <a:gd name="T49" fmla="*/ 26 h 53"/>
                <a:gd name="T50" fmla="*/ 1 w 53"/>
                <a:gd name="T51" fmla="*/ 21 h 53"/>
                <a:gd name="T52" fmla="*/ 2 w 53"/>
                <a:gd name="T53" fmla="*/ 16 h 53"/>
                <a:gd name="T54" fmla="*/ 5 w 53"/>
                <a:gd name="T55" fmla="*/ 12 h 53"/>
                <a:gd name="T56" fmla="*/ 8 w 53"/>
                <a:gd name="T57" fmla="*/ 8 h 53"/>
                <a:gd name="T58" fmla="*/ 12 w 53"/>
                <a:gd name="T59" fmla="*/ 5 h 53"/>
                <a:gd name="T60" fmla="*/ 16 w 53"/>
                <a:gd name="T61" fmla="*/ 2 h 53"/>
                <a:gd name="T62" fmla="*/ 21 w 53"/>
                <a:gd name="T63" fmla="*/ 1 h 53"/>
                <a:gd name="T64" fmla="*/ 26 w 53"/>
                <a:gd name="T6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53">
                  <a:moveTo>
                    <a:pt x="26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9" y="3"/>
                  </a:lnTo>
                  <a:lnTo>
                    <a:pt x="41" y="5"/>
                  </a:lnTo>
                  <a:lnTo>
                    <a:pt x="43" y="6"/>
                  </a:lnTo>
                  <a:lnTo>
                    <a:pt x="45" y="8"/>
                  </a:lnTo>
                  <a:lnTo>
                    <a:pt x="46" y="10"/>
                  </a:lnTo>
                  <a:lnTo>
                    <a:pt x="48" y="12"/>
                  </a:lnTo>
                  <a:lnTo>
                    <a:pt x="49" y="14"/>
                  </a:lnTo>
                  <a:lnTo>
                    <a:pt x="50" y="16"/>
                  </a:lnTo>
                  <a:lnTo>
                    <a:pt x="51" y="18"/>
                  </a:lnTo>
                  <a:lnTo>
                    <a:pt x="52" y="21"/>
                  </a:lnTo>
                  <a:lnTo>
                    <a:pt x="52" y="24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31"/>
                  </a:lnTo>
                  <a:lnTo>
                    <a:pt x="51" y="34"/>
                  </a:lnTo>
                  <a:lnTo>
                    <a:pt x="50" y="36"/>
                  </a:lnTo>
                  <a:lnTo>
                    <a:pt x="49" y="38"/>
                  </a:lnTo>
                  <a:lnTo>
                    <a:pt x="48" y="41"/>
                  </a:lnTo>
                  <a:lnTo>
                    <a:pt x="46" y="43"/>
                  </a:lnTo>
                  <a:lnTo>
                    <a:pt x="45" y="44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9"/>
                  </a:lnTo>
                  <a:lnTo>
                    <a:pt x="36" y="50"/>
                  </a:lnTo>
                  <a:lnTo>
                    <a:pt x="34" y="51"/>
                  </a:lnTo>
                  <a:lnTo>
                    <a:pt x="31" y="51"/>
                  </a:lnTo>
                  <a:lnTo>
                    <a:pt x="29" y="52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1"/>
                  </a:lnTo>
                  <a:lnTo>
                    <a:pt x="19" y="51"/>
                  </a:lnTo>
                  <a:lnTo>
                    <a:pt x="16" y="50"/>
                  </a:lnTo>
                  <a:lnTo>
                    <a:pt x="14" y="49"/>
                  </a:lnTo>
                  <a:lnTo>
                    <a:pt x="12" y="47"/>
                  </a:lnTo>
                  <a:lnTo>
                    <a:pt x="10" y="46"/>
                  </a:lnTo>
                  <a:lnTo>
                    <a:pt x="8" y="44"/>
                  </a:lnTo>
                  <a:lnTo>
                    <a:pt x="6" y="43"/>
                  </a:lnTo>
                  <a:lnTo>
                    <a:pt x="5" y="41"/>
                  </a:lnTo>
                  <a:lnTo>
                    <a:pt x="4" y="38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1" y="31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1" y="21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4" y="14"/>
                  </a:lnTo>
                  <a:lnTo>
                    <a:pt x="5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53" name="Freeform 133">
              <a:extLst>
                <a:ext uri="{FF2B5EF4-FFF2-40B4-BE49-F238E27FC236}">
                  <a16:creationId xmlns:a16="http://schemas.microsoft.com/office/drawing/2014/main" id="{6B1AFB2A-007B-0482-584D-243AF079A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" y="1493"/>
              <a:ext cx="32" cy="31"/>
            </a:xfrm>
            <a:custGeom>
              <a:avLst/>
              <a:gdLst>
                <a:gd name="T0" fmla="*/ 15 w 32"/>
                <a:gd name="T1" fmla="*/ 0 h 31"/>
                <a:gd name="T2" fmla="*/ 18 w 32"/>
                <a:gd name="T3" fmla="*/ 0 h 31"/>
                <a:gd name="T4" fmla="*/ 21 w 32"/>
                <a:gd name="T5" fmla="*/ 1 h 31"/>
                <a:gd name="T6" fmla="*/ 23 w 32"/>
                <a:gd name="T7" fmla="*/ 3 h 31"/>
                <a:gd name="T8" fmla="*/ 26 w 32"/>
                <a:gd name="T9" fmla="*/ 4 h 31"/>
                <a:gd name="T10" fmla="*/ 28 w 32"/>
                <a:gd name="T11" fmla="*/ 7 h 31"/>
                <a:gd name="T12" fmla="*/ 29 w 32"/>
                <a:gd name="T13" fmla="*/ 9 h 31"/>
                <a:gd name="T14" fmla="*/ 30 w 32"/>
                <a:gd name="T15" fmla="*/ 12 h 31"/>
                <a:gd name="T16" fmla="*/ 31 w 32"/>
                <a:gd name="T17" fmla="*/ 15 h 31"/>
                <a:gd name="T18" fmla="*/ 30 w 32"/>
                <a:gd name="T19" fmla="*/ 18 h 31"/>
                <a:gd name="T20" fmla="*/ 29 w 32"/>
                <a:gd name="T21" fmla="*/ 21 h 31"/>
                <a:gd name="T22" fmla="*/ 28 w 32"/>
                <a:gd name="T23" fmla="*/ 23 h 31"/>
                <a:gd name="T24" fmla="*/ 26 w 32"/>
                <a:gd name="T25" fmla="*/ 26 h 31"/>
                <a:gd name="T26" fmla="*/ 23 w 32"/>
                <a:gd name="T27" fmla="*/ 28 h 31"/>
                <a:gd name="T28" fmla="*/ 21 w 32"/>
                <a:gd name="T29" fmla="*/ 29 h 31"/>
                <a:gd name="T30" fmla="*/ 18 w 32"/>
                <a:gd name="T31" fmla="*/ 30 h 31"/>
                <a:gd name="T32" fmla="*/ 15 w 32"/>
                <a:gd name="T33" fmla="*/ 30 h 31"/>
                <a:gd name="T34" fmla="*/ 12 w 32"/>
                <a:gd name="T35" fmla="*/ 30 h 31"/>
                <a:gd name="T36" fmla="*/ 9 w 32"/>
                <a:gd name="T37" fmla="*/ 29 h 31"/>
                <a:gd name="T38" fmla="*/ 7 w 32"/>
                <a:gd name="T39" fmla="*/ 28 h 31"/>
                <a:gd name="T40" fmla="*/ 4 w 32"/>
                <a:gd name="T41" fmla="*/ 26 h 31"/>
                <a:gd name="T42" fmla="*/ 3 w 32"/>
                <a:gd name="T43" fmla="*/ 23 h 31"/>
                <a:gd name="T44" fmla="*/ 1 w 32"/>
                <a:gd name="T45" fmla="*/ 21 h 31"/>
                <a:gd name="T46" fmla="*/ 0 w 32"/>
                <a:gd name="T47" fmla="*/ 18 h 31"/>
                <a:gd name="T48" fmla="*/ 0 w 32"/>
                <a:gd name="T49" fmla="*/ 15 h 31"/>
                <a:gd name="T50" fmla="*/ 0 w 32"/>
                <a:gd name="T51" fmla="*/ 12 h 31"/>
                <a:gd name="T52" fmla="*/ 1 w 32"/>
                <a:gd name="T53" fmla="*/ 9 h 31"/>
                <a:gd name="T54" fmla="*/ 3 w 32"/>
                <a:gd name="T55" fmla="*/ 7 h 31"/>
                <a:gd name="T56" fmla="*/ 4 w 32"/>
                <a:gd name="T57" fmla="*/ 4 h 31"/>
                <a:gd name="T58" fmla="*/ 7 w 32"/>
                <a:gd name="T59" fmla="*/ 3 h 31"/>
                <a:gd name="T60" fmla="*/ 9 w 32"/>
                <a:gd name="T61" fmla="*/ 1 h 31"/>
                <a:gd name="T62" fmla="*/ 12 w 32"/>
                <a:gd name="T63" fmla="*/ 0 h 31"/>
                <a:gd name="T64" fmla="*/ 15 w 32"/>
                <a:gd name="T6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5" y="0"/>
                  </a:moveTo>
                  <a:lnTo>
                    <a:pt x="18" y="0"/>
                  </a:lnTo>
                  <a:lnTo>
                    <a:pt x="21" y="1"/>
                  </a:lnTo>
                  <a:lnTo>
                    <a:pt x="23" y="3"/>
                  </a:lnTo>
                  <a:lnTo>
                    <a:pt x="26" y="4"/>
                  </a:lnTo>
                  <a:lnTo>
                    <a:pt x="28" y="7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1" y="15"/>
                  </a:lnTo>
                  <a:lnTo>
                    <a:pt x="30" y="18"/>
                  </a:lnTo>
                  <a:lnTo>
                    <a:pt x="29" y="21"/>
                  </a:lnTo>
                  <a:lnTo>
                    <a:pt x="28" y="23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1" y="29"/>
                  </a:lnTo>
                  <a:lnTo>
                    <a:pt x="18" y="30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9" y="29"/>
                  </a:lnTo>
                  <a:lnTo>
                    <a:pt x="7" y="28"/>
                  </a:lnTo>
                  <a:lnTo>
                    <a:pt x="4" y="26"/>
                  </a:lnTo>
                  <a:lnTo>
                    <a:pt x="3" y="23"/>
                  </a:lnTo>
                  <a:lnTo>
                    <a:pt x="1" y="21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4"/>
                  </a:lnTo>
                  <a:lnTo>
                    <a:pt x="7" y="3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54" name="Freeform 134">
              <a:extLst>
                <a:ext uri="{FF2B5EF4-FFF2-40B4-BE49-F238E27FC236}">
                  <a16:creationId xmlns:a16="http://schemas.microsoft.com/office/drawing/2014/main" id="{21412266-C405-F8C5-548A-4E25181C8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" y="1493"/>
              <a:ext cx="38" cy="37"/>
            </a:xfrm>
            <a:custGeom>
              <a:avLst/>
              <a:gdLst>
                <a:gd name="T0" fmla="*/ 18 w 38"/>
                <a:gd name="T1" fmla="*/ 0 h 37"/>
                <a:gd name="T2" fmla="*/ 18 w 38"/>
                <a:gd name="T3" fmla="*/ 0 h 37"/>
                <a:gd name="T4" fmla="*/ 22 w 38"/>
                <a:gd name="T5" fmla="*/ 0 h 37"/>
                <a:gd name="T6" fmla="*/ 25 w 38"/>
                <a:gd name="T7" fmla="*/ 1 h 37"/>
                <a:gd name="T8" fmla="*/ 28 w 38"/>
                <a:gd name="T9" fmla="*/ 3 h 37"/>
                <a:gd name="T10" fmla="*/ 31 w 38"/>
                <a:gd name="T11" fmla="*/ 5 h 37"/>
                <a:gd name="T12" fmla="*/ 33 w 38"/>
                <a:gd name="T13" fmla="*/ 8 h 37"/>
                <a:gd name="T14" fmla="*/ 35 w 38"/>
                <a:gd name="T15" fmla="*/ 11 h 37"/>
                <a:gd name="T16" fmla="*/ 36 w 38"/>
                <a:gd name="T17" fmla="*/ 14 h 37"/>
                <a:gd name="T18" fmla="*/ 37 w 38"/>
                <a:gd name="T19" fmla="*/ 18 h 37"/>
                <a:gd name="T20" fmla="*/ 36 w 38"/>
                <a:gd name="T21" fmla="*/ 22 h 37"/>
                <a:gd name="T22" fmla="*/ 35 w 38"/>
                <a:gd name="T23" fmla="*/ 25 h 37"/>
                <a:gd name="T24" fmla="*/ 33 w 38"/>
                <a:gd name="T25" fmla="*/ 28 h 37"/>
                <a:gd name="T26" fmla="*/ 31 w 38"/>
                <a:gd name="T27" fmla="*/ 31 h 37"/>
                <a:gd name="T28" fmla="*/ 28 w 38"/>
                <a:gd name="T29" fmla="*/ 33 h 37"/>
                <a:gd name="T30" fmla="*/ 25 w 38"/>
                <a:gd name="T31" fmla="*/ 35 h 37"/>
                <a:gd name="T32" fmla="*/ 22 w 38"/>
                <a:gd name="T33" fmla="*/ 36 h 37"/>
                <a:gd name="T34" fmla="*/ 18 w 38"/>
                <a:gd name="T35" fmla="*/ 36 h 37"/>
                <a:gd name="T36" fmla="*/ 14 w 38"/>
                <a:gd name="T37" fmla="*/ 36 h 37"/>
                <a:gd name="T38" fmla="*/ 11 w 38"/>
                <a:gd name="T39" fmla="*/ 35 h 37"/>
                <a:gd name="T40" fmla="*/ 8 w 38"/>
                <a:gd name="T41" fmla="*/ 33 h 37"/>
                <a:gd name="T42" fmla="*/ 5 w 38"/>
                <a:gd name="T43" fmla="*/ 31 h 37"/>
                <a:gd name="T44" fmla="*/ 3 w 38"/>
                <a:gd name="T45" fmla="*/ 28 h 37"/>
                <a:gd name="T46" fmla="*/ 1 w 38"/>
                <a:gd name="T47" fmla="*/ 25 h 37"/>
                <a:gd name="T48" fmla="*/ 0 w 38"/>
                <a:gd name="T49" fmla="*/ 22 h 37"/>
                <a:gd name="T50" fmla="*/ 0 w 38"/>
                <a:gd name="T51" fmla="*/ 18 h 37"/>
                <a:gd name="T52" fmla="*/ 0 w 38"/>
                <a:gd name="T53" fmla="*/ 14 h 37"/>
                <a:gd name="T54" fmla="*/ 1 w 38"/>
                <a:gd name="T55" fmla="*/ 11 h 37"/>
                <a:gd name="T56" fmla="*/ 3 w 38"/>
                <a:gd name="T57" fmla="*/ 8 h 37"/>
                <a:gd name="T58" fmla="*/ 5 w 38"/>
                <a:gd name="T59" fmla="*/ 5 h 37"/>
                <a:gd name="T60" fmla="*/ 8 w 38"/>
                <a:gd name="T61" fmla="*/ 3 h 37"/>
                <a:gd name="T62" fmla="*/ 11 w 38"/>
                <a:gd name="T63" fmla="*/ 1 h 37"/>
                <a:gd name="T64" fmla="*/ 14 w 38"/>
                <a:gd name="T65" fmla="*/ 0 h 37"/>
                <a:gd name="T66" fmla="*/ 18 w 38"/>
                <a:gd name="T6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37">
                  <a:moveTo>
                    <a:pt x="18" y="0"/>
                  </a:moveTo>
                  <a:lnTo>
                    <a:pt x="18" y="0"/>
                  </a:lnTo>
                  <a:lnTo>
                    <a:pt x="22" y="0"/>
                  </a:lnTo>
                  <a:lnTo>
                    <a:pt x="25" y="1"/>
                  </a:lnTo>
                  <a:lnTo>
                    <a:pt x="28" y="3"/>
                  </a:lnTo>
                  <a:lnTo>
                    <a:pt x="31" y="5"/>
                  </a:lnTo>
                  <a:lnTo>
                    <a:pt x="33" y="8"/>
                  </a:lnTo>
                  <a:lnTo>
                    <a:pt x="35" y="11"/>
                  </a:lnTo>
                  <a:lnTo>
                    <a:pt x="36" y="14"/>
                  </a:lnTo>
                  <a:lnTo>
                    <a:pt x="37" y="18"/>
                  </a:lnTo>
                  <a:lnTo>
                    <a:pt x="36" y="22"/>
                  </a:lnTo>
                  <a:lnTo>
                    <a:pt x="35" y="25"/>
                  </a:lnTo>
                  <a:lnTo>
                    <a:pt x="33" y="28"/>
                  </a:lnTo>
                  <a:lnTo>
                    <a:pt x="31" y="31"/>
                  </a:lnTo>
                  <a:lnTo>
                    <a:pt x="28" y="33"/>
                  </a:lnTo>
                  <a:lnTo>
                    <a:pt x="25" y="35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4" y="36"/>
                  </a:lnTo>
                  <a:lnTo>
                    <a:pt x="11" y="35"/>
                  </a:lnTo>
                  <a:lnTo>
                    <a:pt x="8" y="33"/>
                  </a:lnTo>
                  <a:lnTo>
                    <a:pt x="5" y="31"/>
                  </a:lnTo>
                  <a:lnTo>
                    <a:pt x="3" y="28"/>
                  </a:lnTo>
                  <a:lnTo>
                    <a:pt x="1" y="25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8" y="3"/>
                  </a:lnTo>
                  <a:lnTo>
                    <a:pt x="11" y="1"/>
                  </a:lnTo>
                  <a:lnTo>
                    <a:pt x="14" y="0"/>
                  </a:lnTo>
                  <a:lnTo>
                    <a:pt x="1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55" name="Freeform 135">
              <a:extLst>
                <a:ext uri="{FF2B5EF4-FFF2-40B4-BE49-F238E27FC236}">
                  <a16:creationId xmlns:a16="http://schemas.microsoft.com/office/drawing/2014/main" id="{07DFC127-BB3D-B3AF-BBAB-78E560B04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1466"/>
              <a:ext cx="85" cy="86"/>
            </a:xfrm>
            <a:custGeom>
              <a:avLst/>
              <a:gdLst>
                <a:gd name="T0" fmla="*/ 0 w 85"/>
                <a:gd name="T1" fmla="*/ 39 h 86"/>
                <a:gd name="T2" fmla="*/ 84 w 85"/>
                <a:gd name="T3" fmla="*/ 39 h 86"/>
                <a:gd name="T4" fmla="*/ 84 w 85"/>
                <a:gd name="T5" fmla="*/ 46 h 86"/>
                <a:gd name="T6" fmla="*/ 0 w 85"/>
                <a:gd name="T7" fmla="*/ 46 h 86"/>
                <a:gd name="T8" fmla="*/ 0 w 85"/>
                <a:gd name="T9" fmla="*/ 39 h 86"/>
                <a:gd name="T10" fmla="*/ 39 w 85"/>
                <a:gd name="T11" fmla="*/ 85 h 86"/>
                <a:gd name="T12" fmla="*/ 39 w 85"/>
                <a:gd name="T13" fmla="*/ 0 h 86"/>
                <a:gd name="T14" fmla="*/ 46 w 85"/>
                <a:gd name="T15" fmla="*/ 0 h 86"/>
                <a:gd name="T16" fmla="*/ 46 w 85"/>
                <a:gd name="T17" fmla="*/ 85 h 86"/>
                <a:gd name="T18" fmla="*/ 39 w 85"/>
                <a:gd name="T19" fmla="*/ 85 h 86"/>
                <a:gd name="T20" fmla="*/ 0 w 85"/>
                <a:gd name="T21" fmla="*/ 3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6">
                  <a:moveTo>
                    <a:pt x="0" y="39"/>
                  </a:moveTo>
                  <a:lnTo>
                    <a:pt x="84" y="39"/>
                  </a:lnTo>
                  <a:lnTo>
                    <a:pt x="84" y="46"/>
                  </a:lnTo>
                  <a:lnTo>
                    <a:pt x="0" y="46"/>
                  </a:lnTo>
                  <a:lnTo>
                    <a:pt x="0" y="39"/>
                  </a:lnTo>
                  <a:lnTo>
                    <a:pt x="39" y="85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46" y="85"/>
                  </a:lnTo>
                  <a:lnTo>
                    <a:pt x="39" y="85"/>
                  </a:lnTo>
                  <a:lnTo>
                    <a:pt x="0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56" name="Freeform 136">
              <a:extLst>
                <a:ext uri="{FF2B5EF4-FFF2-40B4-BE49-F238E27FC236}">
                  <a16:creationId xmlns:a16="http://schemas.microsoft.com/office/drawing/2014/main" id="{3562E3DC-5E8A-E243-B128-40D56EABB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1508"/>
              <a:ext cx="91" cy="17"/>
            </a:xfrm>
            <a:custGeom>
              <a:avLst/>
              <a:gdLst>
                <a:gd name="T0" fmla="*/ 0 w 91"/>
                <a:gd name="T1" fmla="*/ 0 h 17"/>
                <a:gd name="T2" fmla="*/ 90 w 91"/>
                <a:gd name="T3" fmla="*/ 0 h 17"/>
                <a:gd name="T4" fmla="*/ 90 w 91"/>
                <a:gd name="T5" fmla="*/ 16 h 17"/>
                <a:gd name="T6" fmla="*/ 0 w 91"/>
                <a:gd name="T7" fmla="*/ 16 h 17"/>
                <a:gd name="T8" fmla="*/ 0 w 9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7">
                  <a:moveTo>
                    <a:pt x="0" y="0"/>
                  </a:moveTo>
                  <a:lnTo>
                    <a:pt x="90" y="0"/>
                  </a:lnTo>
                  <a:lnTo>
                    <a:pt x="90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57" name="Freeform 137">
              <a:extLst>
                <a:ext uri="{FF2B5EF4-FFF2-40B4-BE49-F238E27FC236}">
                  <a16:creationId xmlns:a16="http://schemas.microsoft.com/office/drawing/2014/main" id="{AF44DBB5-3FDB-D444-C1F9-89B5D41B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" y="1466"/>
              <a:ext cx="17" cy="92"/>
            </a:xfrm>
            <a:custGeom>
              <a:avLst/>
              <a:gdLst>
                <a:gd name="T0" fmla="*/ 0 w 17"/>
                <a:gd name="T1" fmla="*/ 91 h 92"/>
                <a:gd name="T2" fmla="*/ 0 w 17"/>
                <a:gd name="T3" fmla="*/ 0 h 92"/>
                <a:gd name="T4" fmla="*/ 16 w 17"/>
                <a:gd name="T5" fmla="*/ 0 h 92"/>
                <a:gd name="T6" fmla="*/ 16 w 17"/>
                <a:gd name="T7" fmla="*/ 91 h 92"/>
                <a:gd name="T8" fmla="*/ 0 w 17"/>
                <a:gd name="T9" fmla="*/ 9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2">
                  <a:moveTo>
                    <a:pt x="0" y="91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91"/>
                  </a:lnTo>
                  <a:lnTo>
                    <a:pt x="0" y="9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58" name="Freeform 138">
              <a:extLst>
                <a:ext uri="{FF2B5EF4-FFF2-40B4-BE49-F238E27FC236}">
                  <a16:creationId xmlns:a16="http://schemas.microsoft.com/office/drawing/2014/main" id="{C0074B52-4161-64A9-B9E7-8BB887D01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1434"/>
              <a:ext cx="17" cy="17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16 h 17"/>
                <a:gd name="T4" fmla="*/ 16 w 17"/>
                <a:gd name="T5" fmla="*/ 16 h 17"/>
                <a:gd name="T6" fmla="*/ 16 w 17"/>
                <a:gd name="T7" fmla="*/ 8 h 17"/>
                <a:gd name="T8" fmla="*/ 10 w 17"/>
                <a:gd name="T9" fmla="*/ 8 h 17"/>
                <a:gd name="T10" fmla="*/ 10 w 17"/>
                <a:gd name="T11" fmla="*/ 8 h 17"/>
                <a:gd name="T12" fmla="*/ 10 w 17"/>
                <a:gd name="T13" fmla="*/ 0 h 17"/>
                <a:gd name="T14" fmla="*/ 5 w 17"/>
                <a:gd name="T15" fmla="*/ 0 h 17"/>
                <a:gd name="T16" fmla="*/ 5 w 17"/>
                <a:gd name="T17" fmla="*/ 0 h 17"/>
                <a:gd name="T18" fmla="*/ 0 w 17"/>
                <a:gd name="T19" fmla="*/ 0 h 17"/>
                <a:gd name="T20" fmla="*/ 0 w 17"/>
                <a:gd name="T21" fmla="*/ 0 h 17"/>
                <a:gd name="T22" fmla="*/ 0 w 17"/>
                <a:gd name="T23" fmla="*/ 0 h 17"/>
                <a:gd name="T24" fmla="*/ 5 w 17"/>
                <a:gd name="T25" fmla="*/ 8 h 17"/>
                <a:gd name="T26" fmla="*/ 5 w 17"/>
                <a:gd name="T27" fmla="*/ 8 h 17"/>
                <a:gd name="T28" fmla="*/ 10 w 17"/>
                <a:gd name="T29" fmla="*/ 8 h 17"/>
                <a:gd name="T30" fmla="*/ 10 w 17"/>
                <a:gd name="T31" fmla="*/ 8 h 17"/>
                <a:gd name="T32" fmla="*/ 10 w 17"/>
                <a:gd name="T33" fmla="*/ 16 h 17"/>
                <a:gd name="T34" fmla="*/ 10 w 17"/>
                <a:gd name="T35" fmla="*/ 16 h 17"/>
                <a:gd name="T36" fmla="*/ 10 w 17"/>
                <a:gd name="T37" fmla="*/ 16 h 17"/>
                <a:gd name="T38" fmla="*/ 16 w 17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8"/>
                  </a:lnTo>
                  <a:lnTo>
                    <a:pt x="5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6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59" name="Freeform 139">
              <a:extLst>
                <a:ext uri="{FF2B5EF4-FFF2-40B4-BE49-F238E27FC236}">
                  <a16:creationId xmlns:a16="http://schemas.microsoft.com/office/drawing/2014/main" id="{37680DE9-CAE6-2701-8F1D-E998DA823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1442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0 w 17"/>
                <a:gd name="T3" fmla="*/ 16 h 17"/>
                <a:gd name="T4" fmla="*/ 5 w 17"/>
                <a:gd name="T5" fmla="*/ 16 h 17"/>
                <a:gd name="T6" fmla="*/ 5 w 17"/>
                <a:gd name="T7" fmla="*/ 16 h 17"/>
                <a:gd name="T8" fmla="*/ 10 w 17"/>
                <a:gd name="T9" fmla="*/ 10 h 17"/>
                <a:gd name="T10" fmla="*/ 10 w 17"/>
                <a:gd name="T11" fmla="*/ 10 h 17"/>
                <a:gd name="T12" fmla="*/ 10 w 17"/>
                <a:gd name="T13" fmla="*/ 10 h 17"/>
                <a:gd name="T14" fmla="*/ 16 w 17"/>
                <a:gd name="T15" fmla="*/ 5 h 17"/>
                <a:gd name="T16" fmla="*/ 16 w 17"/>
                <a:gd name="T17" fmla="*/ 5 h 17"/>
                <a:gd name="T18" fmla="*/ 16 w 17"/>
                <a:gd name="T19" fmla="*/ 0 h 17"/>
                <a:gd name="T20" fmla="*/ 10 w 17"/>
                <a:gd name="T21" fmla="*/ 0 h 17"/>
                <a:gd name="T22" fmla="*/ 10 w 17"/>
                <a:gd name="T23" fmla="*/ 5 h 17"/>
                <a:gd name="T24" fmla="*/ 10 w 17"/>
                <a:gd name="T25" fmla="*/ 5 h 17"/>
                <a:gd name="T26" fmla="*/ 10 w 17"/>
                <a:gd name="T27" fmla="*/ 5 h 17"/>
                <a:gd name="T28" fmla="*/ 10 w 17"/>
                <a:gd name="T29" fmla="*/ 10 h 17"/>
                <a:gd name="T30" fmla="*/ 5 w 17"/>
                <a:gd name="T31" fmla="*/ 10 h 17"/>
                <a:gd name="T32" fmla="*/ 5 w 17"/>
                <a:gd name="T33" fmla="*/ 10 h 17"/>
                <a:gd name="T34" fmla="*/ 0 w 17"/>
                <a:gd name="T35" fmla="*/ 10 h 17"/>
                <a:gd name="T36" fmla="*/ 0 w 17"/>
                <a:gd name="T37" fmla="*/ 10 h 17"/>
                <a:gd name="T38" fmla="*/ 0 w 17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0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60" name="Freeform 140">
              <a:extLst>
                <a:ext uri="{FF2B5EF4-FFF2-40B4-BE49-F238E27FC236}">
                  <a16:creationId xmlns:a16="http://schemas.microsoft.com/office/drawing/2014/main" id="{C2016BD9-4FFA-69BE-DEC7-04A4FBF00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2" y="144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0 h 17"/>
                <a:gd name="T4" fmla="*/ 0 w 17"/>
                <a:gd name="T5" fmla="*/ 5 h 17"/>
                <a:gd name="T6" fmla="*/ 0 w 17"/>
                <a:gd name="T7" fmla="*/ 5 h 17"/>
                <a:gd name="T8" fmla="*/ 0 w 17"/>
                <a:gd name="T9" fmla="*/ 10 h 17"/>
                <a:gd name="T10" fmla="*/ 8 w 17"/>
                <a:gd name="T11" fmla="*/ 10 h 17"/>
                <a:gd name="T12" fmla="*/ 8 w 17"/>
                <a:gd name="T13" fmla="*/ 10 h 17"/>
                <a:gd name="T14" fmla="*/ 8 w 17"/>
                <a:gd name="T15" fmla="*/ 16 h 17"/>
                <a:gd name="T16" fmla="*/ 16 w 17"/>
                <a:gd name="T17" fmla="*/ 16 h 17"/>
                <a:gd name="T18" fmla="*/ 16 w 17"/>
                <a:gd name="T19" fmla="*/ 16 h 17"/>
                <a:gd name="T20" fmla="*/ 16 w 17"/>
                <a:gd name="T21" fmla="*/ 10 h 17"/>
                <a:gd name="T22" fmla="*/ 16 w 17"/>
                <a:gd name="T23" fmla="*/ 10 h 17"/>
                <a:gd name="T24" fmla="*/ 8 w 17"/>
                <a:gd name="T25" fmla="*/ 10 h 17"/>
                <a:gd name="T26" fmla="*/ 8 w 17"/>
                <a:gd name="T27" fmla="*/ 10 h 17"/>
                <a:gd name="T28" fmla="*/ 8 w 17"/>
                <a:gd name="T29" fmla="*/ 10 h 17"/>
                <a:gd name="T30" fmla="*/ 8 w 17"/>
                <a:gd name="T31" fmla="*/ 5 h 17"/>
                <a:gd name="T32" fmla="*/ 8 w 17"/>
                <a:gd name="T33" fmla="*/ 5 h 17"/>
                <a:gd name="T34" fmla="*/ 0 w 17"/>
                <a:gd name="T35" fmla="*/ 5 h 17"/>
                <a:gd name="T36" fmla="*/ 0 w 17"/>
                <a:gd name="T37" fmla="*/ 0 h 17"/>
                <a:gd name="T38" fmla="*/ 0 w 17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5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61" name="Freeform 141">
              <a:extLst>
                <a:ext uri="{FF2B5EF4-FFF2-40B4-BE49-F238E27FC236}">
                  <a16:creationId xmlns:a16="http://schemas.microsoft.com/office/drawing/2014/main" id="{DA9FECE3-8712-E11A-ACB7-B0083490A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2" y="1434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16 w 17"/>
                <a:gd name="T3" fmla="*/ 0 h 17"/>
                <a:gd name="T4" fmla="*/ 16 w 17"/>
                <a:gd name="T5" fmla="*/ 0 h 17"/>
                <a:gd name="T6" fmla="*/ 8 w 17"/>
                <a:gd name="T7" fmla="*/ 0 h 17"/>
                <a:gd name="T8" fmla="*/ 8 w 17"/>
                <a:gd name="T9" fmla="*/ 0 h 17"/>
                <a:gd name="T10" fmla="*/ 8 w 17"/>
                <a:gd name="T11" fmla="*/ 8 h 17"/>
                <a:gd name="T12" fmla="*/ 0 w 17"/>
                <a:gd name="T13" fmla="*/ 8 h 17"/>
                <a:gd name="T14" fmla="*/ 0 w 17"/>
                <a:gd name="T15" fmla="*/ 8 h 17"/>
                <a:gd name="T16" fmla="*/ 0 w 17"/>
                <a:gd name="T17" fmla="*/ 16 h 17"/>
                <a:gd name="T18" fmla="*/ 0 w 17"/>
                <a:gd name="T19" fmla="*/ 16 h 17"/>
                <a:gd name="T20" fmla="*/ 0 w 17"/>
                <a:gd name="T21" fmla="*/ 16 h 17"/>
                <a:gd name="T22" fmla="*/ 0 w 17"/>
                <a:gd name="T23" fmla="*/ 16 h 17"/>
                <a:gd name="T24" fmla="*/ 8 w 17"/>
                <a:gd name="T25" fmla="*/ 16 h 17"/>
                <a:gd name="T26" fmla="*/ 8 w 17"/>
                <a:gd name="T27" fmla="*/ 8 h 17"/>
                <a:gd name="T28" fmla="*/ 8 w 17"/>
                <a:gd name="T29" fmla="*/ 8 h 17"/>
                <a:gd name="T30" fmla="*/ 8 w 17"/>
                <a:gd name="T31" fmla="*/ 8 h 17"/>
                <a:gd name="T32" fmla="*/ 8 w 17"/>
                <a:gd name="T33" fmla="*/ 8 h 17"/>
                <a:gd name="T34" fmla="*/ 16 w 17"/>
                <a:gd name="T35" fmla="*/ 0 h 17"/>
                <a:gd name="T36" fmla="*/ 16 w 17"/>
                <a:gd name="T37" fmla="*/ 0 h 17"/>
                <a:gd name="T38" fmla="*/ 16 w 17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62" name="Freeform 142">
              <a:extLst>
                <a:ext uri="{FF2B5EF4-FFF2-40B4-BE49-F238E27FC236}">
                  <a16:creationId xmlns:a16="http://schemas.microsoft.com/office/drawing/2014/main" id="{6F7A3551-712C-1E5D-72D8-F63084C2E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" y="1434"/>
              <a:ext cx="17" cy="17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16 h 17"/>
                <a:gd name="T4" fmla="*/ 16 w 17"/>
                <a:gd name="T5" fmla="*/ 16 h 17"/>
                <a:gd name="T6" fmla="*/ 16 w 17"/>
                <a:gd name="T7" fmla="*/ 8 h 17"/>
                <a:gd name="T8" fmla="*/ 10 w 17"/>
                <a:gd name="T9" fmla="*/ 8 h 17"/>
                <a:gd name="T10" fmla="*/ 10 w 17"/>
                <a:gd name="T11" fmla="*/ 8 h 17"/>
                <a:gd name="T12" fmla="*/ 10 w 17"/>
                <a:gd name="T13" fmla="*/ 0 h 17"/>
                <a:gd name="T14" fmla="*/ 5 w 17"/>
                <a:gd name="T15" fmla="*/ 0 h 17"/>
                <a:gd name="T16" fmla="*/ 5 w 17"/>
                <a:gd name="T17" fmla="*/ 0 h 17"/>
                <a:gd name="T18" fmla="*/ 0 w 17"/>
                <a:gd name="T19" fmla="*/ 0 h 17"/>
                <a:gd name="T20" fmla="*/ 0 w 17"/>
                <a:gd name="T21" fmla="*/ 0 h 17"/>
                <a:gd name="T22" fmla="*/ 0 w 17"/>
                <a:gd name="T23" fmla="*/ 0 h 17"/>
                <a:gd name="T24" fmla="*/ 5 w 17"/>
                <a:gd name="T25" fmla="*/ 8 h 17"/>
                <a:gd name="T26" fmla="*/ 5 w 17"/>
                <a:gd name="T27" fmla="*/ 8 h 17"/>
                <a:gd name="T28" fmla="*/ 10 w 17"/>
                <a:gd name="T29" fmla="*/ 8 h 17"/>
                <a:gd name="T30" fmla="*/ 10 w 17"/>
                <a:gd name="T31" fmla="*/ 8 h 17"/>
                <a:gd name="T32" fmla="*/ 10 w 17"/>
                <a:gd name="T33" fmla="*/ 16 h 17"/>
                <a:gd name="T34" fmla="*/ 10 w 17"/>
                <a:gd name="T35" fmla="*/ 16 h 17"/>
                <a:gd name="T36" fmla="*/ 10 w 17"/>
                <a:gd name="T37" fmla="*/ 16 h 17"/>
                <a:gd name="T38" fmla="*/ 16 w 17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8"/>
                  </a:lnTo>
                  <a:lnTo>
                    <a:pt x="5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6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63" name="Freeform 143">
              <a:extLst>
                <a:ext uri="{FF2B5EF4-FFF2-40B4-BE49-F238E27FC236}">
                  <a16:creationId xmlns:a16="http://schemas.microsoft.com/office/drawing/2014/main" id="{6D61B093-7ED9-89D5-A3CB-D9EB6F5C9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" y="1442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0 w 17"/>
                <a:gd name="T3" fmla="*/ 16 h 17"/>
                <a:gd name="T4" fmla="*/ 5 w 17"/>
                <a:gd name="T5" fmla="*/ 16 h 17"/>
                <a:gd name="T6" fmla="*/ 5 w 17"/>
                <a:gd name="T7" fmla="*/ 16 h 17"/>
                <a:gd name="T8" fmla="*/ 10 w 17"/>
                <a:gd name="T9" fmla="*/ 10 h 17"/>
                <a:gd name="T10" fmla="*/ 10 w 17"/>
                <a:gd name="T11" fmla="*/ 10 h 17"/>
                <a:gd name="T12" fmla="*/ 10 w 17"/>
                <a:gd name="T13" fmla="*/ 10 h 17"/>
                <a:gd name="T14" fmla="*/ 16 w 17"/>
                <a:gd name="T15" fmla="*/ 5 h 17"/>
                <a:gd name="T16" fmla="*/ 16 w 17"/>
                <a:gd name="T17" fmla="*/ 5 h 17"/>
                <a:gd name="T18" fmla="*/ 16 w 17"/>
                <a:gd name="T19" fmla="*/ 0 h 17"/>
                <a:gd name="T20" fmla="*/ 10 w 17"/>
                <a:gd name="T21" fmla="*/ 0 h 17"/>
                <a:gd name="T22" fmla="*/ 10 w 17"/>
                <a:gd name="T23" fmla="*/ 5 h 17"/>
                <a:gd name="T24" fmla="*/ 10 w 17"/>
                <a:gd name="T25" fmla="*/ 5 h 17"/>
                <a:gd name="T26" fmla="*/ 10 w 17"/>
                <a:gd name="T27" fmla="*/ 5 h 17"/>
                <a:gd name="T28" fmla="*/ 10 w 17"/>
                <a:gd name="T29" fmla="*/ 10 h 17"/>
                <a:gd name="T30" fmla="*/ 5 w 17"/>
                <a:gd name="T31" fmla="*/ 10 h 17"/>
                <a:gd name="T32" fmla="*/ 5 w 17"/>
                <a:gd name="T33" fmla="*/ 10 h 17"/>
                <a:gd name="T34" fmla="*/ 0 w 17"/>
                <a:gd name="T35" fmla="*/ 10 h 17"/>
                <a:gd name="T36" fmla="*/ 0 w 17"/>
                <a:gd name="T37" fmla="*/ 10 h 17"/>
                <a:gd name="T38" fmla="*/ 0 w 17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0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64" name="Freeform 144">
              <a:extLst>
                <a:ext uri="{FF2B5EF4-FFF2-40B4-BE49-F238E27FC236}">
                  <a16:creationId xmlns:a16="http://schemas.microsoft.com/office/drawing/2014/main" id="{035E0335-A4E8-6D5C-702F-14D420A45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" y="144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0 h 17"/>
                <a:gd name="T4" fmla="*/ 0 w 17"/>
                <a:gd name="T5" fmla="*/ 5 h 17"/>
                <a:gd name="T6" fmla="*/ 0 w 17"/>
                <a:gd name="T7" fmla="*/ 5 h 17"/>
                <a:gd name="T8" fmla="*/ 0 w 17"/>
                <a:gd name="T9" fmla="*/ 10 h 17"/>
                <a:gd name="T10" fmla="*/ 8 w 17"/>
                <a:gd name="T11" fmla="*/ 10 h 17"/>
                <a:gd name="T12" fmla="*/ 8 w 17"/>
                <a:gd name="T13" fmla="*/ 10 h 17"/>
                <a:gd name="T14" fmla="*/ 8 w 17"/>
                <a:gd name="T15" fmla="*/ 16 h 17"/>
                <a:gd name="T16" fmla="*/ 16 w 17"/>
                <a:gd name="T17" fmla="*/ 16 h 17"/>
                <a:gd name="T18" fmla="*/ 16 w 17"/>
                <a:gd name="T19" fmla="*/ 16 h 17"/>
                <a:gd name="T20" fmla="*/ 16 w 17"/>
                <a:gd name="T21" fmla="*/ 10 h 17"/>
                <a:gd name="T22" fmla="*/ 16 w 17"/>
                <a:gd name="T23" fmla="*/ 10 h 17"/>
                <a:gd name="T24" fmla="*/ 16 w 17"/>
                <a:gd name="T25" fmla="*/ 10 h 17"/>
                <a:gd name="T26" fmla="*/ 8 w 17"/>
                <a:gd name="T27" fmla="*/ 10 h 17"/>
                <a:gd name="T28" fmla="*/ 8 w 17"/>
                <a:gd name="T29" fmla="*/ 10 h 17"/>
                <a:gd name="T30" fmla="*/ 8 w 17"/>
                <a:gd name="T31" fmla="*/ 5 h 17"/>
                <a:gd name="T32" fmla="*/ 8 w 17"/>
                <a:gd name="T33" fmla="*/ 5 h 17"/>
                <a:gd name="T34" fmla="*/ 0 w 17"/>
                <a:gd name="T35" fmla="*/ 5 h 17"/>
                <a:gd name="T36" fmla="*/ 0 w 17"/>
                <a:gd name="T37" fmla="*/ 0 h 17"/>
                <a:gd name="T38" fmla="*/ 0 w 17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5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65" name="Freeform 145">
              <a:extLst>
                <a:ext uri="{FF2B5EF4-FFF2-40B4-BE49-F238E27FC236}">
                  <a16:creationId xmlns:a16="http://schemas.microsoft.com/office/drawing/2014/main" id="{4E2C97E5-12C2-FB9A-DBB3-2A7845744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" y="1434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16 w 17"/>
                <a:gd name="T3" fmla="*/ 0 h 17"/>
                <a:gd name="T4" fmla="*/ 16 w 17"/>
                <a:gd name="T5" fmla="*/ 0 h 17"/>
                <a:gd name="T6" fmla="*/ 8 w 17"/>
                <a:gd name="T7" fmla="*/ 0 h 17"/>
                <a:gd name="T8" fmla="*/ 8 w 17"/>
                <a:gd name="T9" fmla="*/ 0 h 17"/>
                <a:gd name="T10" fmla="*/ 8 w 17"/>
                <a:gd name="T11" fmla="*/ 8 h 17"/>
                <a:gd name="T12" fmla="*/ 0 w 17"/>
                <a:gd name="T13" fmla="*/ 8 h 17"/>
                <a:gd name="T14" fmla="*/ 0 w 17"/>
                <a:gd name="T15" fmla="*/ 8 h 17"/>
                <a:gd name="T16" fmla="*/ 0 w 17"/>
                <a:gd name="T17" fmla="*/ 16 h 17"/>
                <a:gd name="T18" fmla="*/ 0 w 17"/>
                <a:gd name="T19" fmla="*/ 16 h 17"/>
                <a:gd name="T20" fmla="*/ 0 w 17"/>
                <a:gd name="T21" fmla="*/ 16 h 17"/>
                <a:gd name="T22" fmla="*/ 0 w 17"/>
                <a:gd name="T23" fmla="*/ 16 h 17"/>
                <a:gd name="T24" fmla="*/ 8 w 17"/>
                <a:gd name="T25" fmla="*/ 16 h 17"/>
                <a:gd name="T26" fmla="*/ 8 w 17"/>
                <a:gd name="T27" fmla="*/ 8 h 17"/>
                <a:gd name="T28" fmla="*/ 8 w 17"/>
                <a:gd name="T29" fmla="*/ 8 h 17"/>
                <a:gd name="T30" fmla="*/ 8 w 17"/>
                <a:gd name="T31" fmla="*/ 8 h 17"/>
                <a:gd name="T32" fmla="*/ 16 w 17"/>
                <a:gd name="T33" fmla="*/ 8 h 17"/>
                <a:gd name="T34" fmla="*/ 16 w 17"/>
                <a:gd name="T35" fmla="*/ 0 h 17"/>
                <a:gd name="T36" fmla="*/ 16 w 17"/>
                <a:gd name="T37" fmla="*/ 0 h 17"/>
                <a:gd name="T38" fmla="*/ 16 w 17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66" name="Freeform 146">
              <a:extLst>
                <a:ext uri="{FF2B5EF4-FFF2-40B4-BE49-F238E27FC236}">
                  <a16:creationId xmlns:a16="http://schemas.microsoft.com/office/drawing/2014/main" id="{5E546830-DC3B-78F5-1102-C40729208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2108"/>
              <a:ext cx="17" cy="17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16 h 17"/>
                <a:gd name="T4" fmla="*/ 16 w 17"/>
                <a:gd name="T5" fmla="*/ 16 h 17"/>
                <a:gd name="T6" fmla="*/ 16 w 17"/>
                <a:gd name="T7" fmla="*/ 8 h 17"/>
                <a:gd name="T8" fmla="*/ 10 w 17"/>
                <a:gd name="T9" fmla="*/ 8 h 17"/>
                <a:gd name="T10" fmla="*/ 10 w 17"/>
                <a:gd name="T11" fmla="*/ 8 h 17"/>
                <a:gd name="T12" fmla="*/ 10 w 17"/>
                <a:gd name="T13" fmla="*/ 0 h 17"/>
                <a:gd name="T14" fmla="*/ 5 w 17"/>
                <a:gd name="T15" fmla="*/ 0 h 17"/>
                <a:gd name="T16" fmla="*/ 5 w 17"/>
                <a:gd name="T17" fmla="*/ 0 h 17"/>
                <a:gd name="T18" fmla="*/ 0 w 17"/>
                <a:gd name="T19" fmla="*/ 0 h 17"/>
                <a:gd name="T20" fmla="*/ 0 w 17"/>
                <a:gd name="T21" fmla="*/ 0 h 17"/>
                <a:gd name="T22" fmla="*/ 0 w 17"/>
                <a:gd name="T23" fmla="*/ 8 h 17"/>
                <a:gd name="T24" fmla="*/ 5 w 17"/>
                <a:gd name="T25" fmla="*/ 8 h 17"/>
                <a:gd name="T26" fmla="*/ 5 w 17"/>
                <a:gd name="T27" fmla="*/ 8 h 17"/>
                <a:gd name="T28" fmla="*/ 10 w 17"/>
                <a:gd name="T29" fmla="*/ 8 h 17"/>
                <a:gd name="T30" fmla="*/ 10 w 17"/>
                <a:gd name="T31" fmla="*/ 8 h 17"/>
                <a:gd name="T32" fmla="*/ 10 w 17"/>
                <a:gd name="T33" fmla="*/ 16 h 17"/>
                <a:gd name="T34" fmla="*/ 10 w 17"/>
                <a:gd name="T35" fmla="*/ 16 h 17"/>
                <a:gd name="T36" fmla="*/ 10 w 17"/>
                <a:gd name="T37" fmla="*/ 16 h 17"/>
                <a:gd name="T38" fmla="*/ 16 w 17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6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67" name="Freeform 147">
              <a:extLst>
                <a:ext uri="{FF2B5EF4-FFF2-40B4-BE49-F238E27FC236}">
                  <a16:creationId xmlns:a16="http://schemas.microsoft.com/office/drawing/2014/main" id="{4D083B32-F26A-CF84-BB5F-254EDB18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" y="2116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0 w 17"/>
                <a:gd name="T3" fmla="*/ 16 h 17"/>
                <a:gd name="T4" fmla="*/ 5 w 17"/>
                <a:gd name="T5" fmla="*/ 16 h 17"/>
                <a:gd name="T6" fmla="*/ 5 w 17"/>
                <a:gd name="T7" fmla="*/ 16 h 17"/>
                <a:gd name="T8" fmla="*/ 10 w 17"/>
                <a:gd name="T9" fmla="*/ 10 h 17"/>
                <a:gd name="T10" fmla="*/ 10 w 17"/>
                <a:gd name="T11" fmla="*/ 10 h 17"/>
                <a:gd name="T12" fmla="*/ 10 w 17"/>
                <a:gd name="T13" fmla="*/ 10 h 17"/>
                <a:gd name="T14" fmla="*/ 16 w 17"/>
                <a:gd name="T15" fmla="*/ 5 h 17"/>
                <a:gd name="T16" fmla="*/ 16 w 17"/>
                <a:gd name="T17" fmla="*/ 5 h 17"/>
                <a:gd name="T18" fmla="*/ 16 w 17"/>
                <a:gd name="T19" fmla="*/ 0 h 17"/>
                <a:gd name="T20" fmla="*/ 10 w 17"/>
                <a:gd name="T21" fmla="*/ 0 h 17"/>
                <a:gd name="T22" fmla="*/ 10 w 17"/>
                <a:gd name="T23" fmla="*/ 5 h 17"/>
                <a:gd name="T24" fmla="*/ 10 w 17"/>
                <a:gd name="T25" fmla="*/ 5 h 17"/>
                <a:gd name="T26" fmla="*/ 10 w 17"/>
                <a:gd name="T27" fmla="*/ 5 h 17"/>
                <a:gd name="T28" fmla="*/ 10 w 17"/>
                <a:gd name="T29" fmla="*/ 10 h 17"/>
                <a:gd name="T30" fmla="*/ 5 w 17"/>
                <a:gd name="T31" fmla="*/ 10 h 17"/>
                <a:gd name="T32" fmla="*/ 5 w 17"/>
                <a:gd name="T33" fmla="*/ 10 h 17"/>
                <a:gd name="T34" fmla="*/ 0 w 17"/>
                <a:gd name="T35" fmla="*/ 10 h 17"/>
                <a:gd name="T36" fmla="*/ 0 w 17"/>
                <a:gd name="T37" fmla="*/ 10 h 17"/>
                <a:gd name="T38" fmla="*/ 0 w 17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0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68" name="Freeform 148">
              <a:extLst>
                <a:ext uri="{FF2B5EF4-FFF2-40B4-BE49-F238E27FC236}">
                  <a16:creationId xmlns:a16="http://schemas.microsoft.com/office/drawing/2014/main" id="{8FAD2A6E-988A-F862-936F-6E4DEC34A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2" y="2116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0 h 17"/>
                <a:gd name="T4" fmla="*/ 0 w 17"/>
                <a:gd name="T5" fmla="*/ 5 h 17"/>
                <a:gd name="T6" fmla="*/ 0 w 17"/>
                <a:gd name="T7" fmla="*/ 5 h 17"/>
                <a:gd name="T8" fmla="*/ 0 w 17"/>
                <a:gd name="T9" fmla="*/ 10 h 17"/>
                <a:gd name="T10" fmla="*/ 8 w 17"/>
                <a:gd name="T11" fmla="*/ 10 h 17"/>
                <a:gd name="T12" fmla="*/ 8 w 17"/>
                <a:gd name="T13" fmla="*/ 10 h 17"/>
                <a:gd name="T14" fmla="*/ 8 w 17"/>
                <a:gd name="T15" fmla="*/ 16 h 17"/>
                <a:gd name="T16" fmla="*/ 16 w 17"/>
                <a:gd name="T17" fmla="*/ 16 h 17"/>
                <a:gd name="T18" fmla="*/ 16 w 17"/>
                <a:gd name="T19" fmla="*/ 16 h 17"/>
                <a:gd name="T20" fmla="*/ 16 w 17"/>
                <a:gd name="T21" fmla="*/ 10 h 17"/>
                <a:gd name="T22" fmla="*/ 16 w 17"/>
                <a:gd name="T23" fmla="*/ 10 h 17"/>
                <a:gd name="T24" fmla="*/ 8 w 17"/>
                <a:gd name="T25" fmla="*/ 10 h 17"/>
                <a:gd name="T26" fmla="*/ 8 w 17"/>
                <a:gd name="T27" fmla="*/ 10 h 17"/>
                <a:gd name="T28" fmla="*/ 8 w 17"/>
                <a:gd name="T29" fmla="*/ 10 h 17"/>
                <a:gd name="T30" fmla="*/ 8 w 17"/>
                <a:gd name="T31" fmla="*/ 5 h 17"/>
                <a:gd name="T32" fmla="*/ 8 w 17"/>
                <a:gd name="T33" fmla="*/ 5 h 17"/>
                <a:gd name="T34" fmla="*/ 0 w 17"/>
                <a:gd name="T35" fmla="*/ 5 h 17"/>
                <a:gd name="T36" fmla="*/ 0 w 17"/>
                <a:gd name="T37" fmla="*/ 0 h 17"/>
                <a:gd name="T38" fmla="*/ 0 w 17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5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69" name="Freeform 149">
              <a:extLst>
                <a:ext uri="{FF2B5EF4-FFF2-40B4-BE49-F238E27FC236}">
                  <a16:creationId xmlns:a16="http://schemas.microsoft.com/office/drawing/2014/main" id="{08A6575E-08B9-072A-6F95-D9DF8FEF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2" y="2108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16 w 17"/>
                <a:gd name="T3" fmla="*/ 0 h 17"/>
                <a:gd name="T4" fmla="*/ 16 w 17"/>
                <a:gd name="T5" fmla="*/ 0 h 17"/>
                <a:gd name="T6" fmla="*/ 8 w 17"/>
                <a:gd name="T7" fmla="*/ 0 h 17"/>
                <a:gd name="T8" fmla="*/ 8 w 17"/>
                <a:gd name="T9" fmla="*/ 0 h 17"/>
                <a:gd name="T10" fmla="*/ 8 w 17"/>
                <a:gd name="T11" fmla="*/ 8 h 17"/>
                <a:gd name="T12" fmla="*/ 0 w 17"/>
                <a:gd name="T13" fmla="*/ 8 h 17"/>
                <a:gd name="T14" fmla="*/ 0 w 17"/>
                <a:gd name="T15" fmla="*/ 8 h 17"/>
                <a:gd name="T16" fmla="*/ 0 w 17"/>
                <a:gd name="T17" fmla="*/ 16 h 17"/>
                <a:gd name="T18" fmla="*/ 0 w 17"/>
                <a:gd name="T19" fmla="*/ 16 h 17"/>
                <a:gd name="T20" fmla="*/ 0 w 17"/>
                <a:gd name="T21" fmla="*/ 16 h 17"/>
                <a:gd name="T22" fmla="*/ 0 w 17"/>
                <a:gd name="T23" fmla="*/ 16 h 17"/>
                <a:gd name="T24" fmla="*/ 8 w 17"/>
                <a:gd name="T25" fmla="*/ 16 h 17"/>
                <a:gd name="T26" fmla="*/ 8 w 17"/>
                <a:gd name="T27" fmla="*/ 8 h 17"/>
                <a:gd name="T28" fmla="*/ 8 w 17"/>
                <a:gd name="T29" fmla="*/ 8 h 17"/>
                <a:gd name="T30" fmla="*/ 8 w 17"/>
                <a:gd name="T31" fmla="*/ 8 h 17"/>
                <a:gd name="T32" fmla="*/ 8 w 17"/>
                <a:gd name="T33" fmla="*/ 8 h 17"/>
                <a:gd name="T34" fmla="*/ 16 w 17"/>
                <a:gd name="T35" fmla="*/ 8 h 17"/>
                <a:gd name="T36" fmla="*/ 16 w 17"/>
                <a:gd name="T37" fmla="*/ 0 h 17"/>
                <a:gd name="T38" fmla="*/ 16 w 17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1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70" name="Freeform 150">
              <a:extLst>
                <a:ext uri="{FF2B5EF4-FFF2-40B4-BE49-F238E27FC236}">
                  <a16:creationId xmlns:a16="http://schemas.microsoft.com/office/drawing/2014/main" id="{E1BA8916-618D-8EC3-8700-A0560E4DD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" y="2108"/>
              <a:ext cx="17" cy="17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16 h 17"/>
                <a:gd name="T4" fmla="*/ 16 w 17"/>
                <a:gd name="T5" fmla="*/ 16 h 17"/>
                <a:gd name="T6" fmla="*/ 16 w 17"/>
                <a:gd name="T7" fmla="*/ 8 h 17"/>
                <a:gd name="T8" fmla="*/ 10 w 17"/>
                <a:gd name="T9" fmla="*/ 8 h 17"/>
                <a:gd name="T10" fmla="*/ 10 w 17"/>
                <a:gd name="T11" fmla="*/ 8 h 17"/>
                <a:gd name="T12" fmla="*/ 10 w 17"/>
                <a:gd name="T13" fmla="*/ 0 h 17"/>
                <a:gd name="T14" fmla="*/ 5 w 17"/>
                <a:gd name="T15" fmla="*/ 0 h 17"/>
                <a:gd name="T16" fmla="*/ 5 w 17"/>
                <a:gd name="T17" fmla="*/ 0 h 17"/>
                <a:gd name="T18" fmla="*/ 0 w 17"/>
                <a:gd name="T19" fmla="*/ 0 h 17"/>
                <a:gd name="T20" fmla="*/ 0 w 17"/>
                <a:gd name="T21" fmla="*/ 0 h 17"/>
                <a:gd name="T22" fmla="*/ 0 w 17"/>
                <a:gd name="T23" fmla="*/ 8 h 17"/>
                <a:gd name="T24" fmla="*/ 5 w 17"/>
                <a:gd name="T25" fmla="*/ 8 h 17"/>
                <a:gd name="T26" fmla="*/ 5 w 17"/>
                <a:gd name="T27" fmla="*/ 8 h 17"/>
                <a:gd name="T28" fmla="*/ 10 w 17"/>
                <a:gd name="T29" fmla="*/ 8 h 17"/>
                <a:gd name="T30" fmla="*/ 10 w 17"/>
                <a:gd name="T31" fmla="*/ 8 h 17"/>
                <a:gd name="T32" fmla="*/ 10 w 17"/>
                <a:gd name="T33" fmla="*/ 16 h 17"/>
                <a:gd name="T34" fmla="*/ 10 w 17"/>
                <a:gd name="T35" fmla="*/ 16 h 17"/>
                <a:gd name="T36" fmla="*/ 10 w 17"/>
                <a:gd name="T37" fmla="*/ 16 h 17"/>
                <a:gd name="T38" fmla="*/ 16 w 17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6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71" name="Freeform 151">
              <a:extLst>
                <a:ext uri="{FF2B5EF4-FFF2-40B4-BE49-F238E27FC236}">
                  <a16:creationId xmlns:a16="http://schemas.microsoft.com/office/drawing/2014/main" id="{2B27FF48-236F-2474-63D6-FA813F7E4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" y="2116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0 w 17"/>
                <a:gd name="T3" fmla="*/ 16 h 17"/>
                <a:gd name="T4" fmla="*/ 5 w 17"/>
                <a:gd name="T5" fmla="*/ 16 h 17"/>
                <a:gd name="T6" fmla="*/ 5 w 17"/>
                <a:gd name="T7" fmla="*/ 16 h 17"/>
                <a:gd name="T8" fmla="*/ 10 w 17"/>
                <a:gd name="T9" fmla="*/ 10 h 17"/>
                <a:gd name="T10" fmla="*/ 10 w 17"/>
                <a:gd name="T11" fmla="*/ 10 h 17"/>
                <a:gd name="T12" fmla="*/ 10 w 17"/>
                <a:gd name="T13" fmla="*/ 10 h 17"/>
                <a:gd name="T14" fmla="*/ 16 w 17"/>
                <a:gd name="T15" fmla="*/ 5 h 17"/>
                <a:gd name="T16" fmla="*/ 16 w 17"/>
                <a:gd name="T17" fmla="*/ 5 h 17"/>
                <a:gd name="T18" fmla="*/ 16 w 17"/>
                <a:gd name="T19" fmla="*/ 0 h 17"/>
                <a:gd name="T20" fmla="*/ 10 w 17"/>
                <a:gd name="T21" fmla="*/ 0 h 17"/>
                <a:gd name="T22" fmla="*/ 10 w 17"/>
                <a:gd name="T23" fmla="*/ 5 h 17"/>
                <a:gd name="T24" fmla="*/ 10 w 17"/>
                <a:gd name="T25" fmla="*/ 5 h 17"/>
                <a:gd name="T26" fmla="*/ 10 w 17"/>
                <a:gd name="T27" fmla="*/ 5 h 17"/>
                <a:gd name="T28" fmla="*/ 10 w 17"/>
                <a:gd name="T29" fmla="*/ 10 h 17"/>
                <a:gd name="T30" fmla="*/ 5 w 17"/>
                <a:gd name="T31" fmla="*/ 10 h 17"/>
                <a:gd name="T32" fmla="*/ 5 w 17"/>
                <a:gd name="T33" fmla="*/ 10 h 17"/>
                <a:gd name="T34" fmla="*/ 0 w 17"/>
                <a:gd name="T35" fmla="*/ 10 h 17"/>
                <a:gd name="T36" fmla="*/ 0 w 17"/>
                <a:gd name="T37" fmla="*/ 10 h 17"/>
                <a:gd name="T38" fmla="*/ 0 w 17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0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72" name="Freeform 152">
              <a:extLst>
                <a:ext uri="{FF2B5EF4-FFF2-40B4-BE49-F238E27FC236}">
                  <a16:creationId xmlns:a16="http://schemas.microsoft.com/office/drawing/2014/main" id="{31BAA179-5B1A-56D7-6D5B-9FCED24B6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" y="2116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0 h 17"/>
                <a:gd name="T4" fmla="*/ 0 w 17"/>
                <a:gd name="T5" fmla="*/ 5 h 17"/>
                <a:gd name="T6" fmla="*/ 0 w 17"/>
                <a:gd name="T7" fmla="*/ 5 h 17"/>
                <a:gd name="T8" fmla="*/ 0 w 17"/>
                <a:gd name="T9" fmla="*/ 10 h 17"/>
                <a:gd name="T10" fmla="*/ 8 w 17"/>
                <a:gd name="T11" fmla="*/ 10 h 17"/>
                <a:gd name="T12" fmla="*/ 8 w 17"/>
                <a:gd name="T13" fmla="*/ 10 h 17"/>
                <a:gd name="T14" fmla="*/ 8 w 17"/>
                <a:gd name="T15" fmla="*/ 16 h 17"/>
                <a:gd name="T16" fmla="*/ 16 w 17"/>
                <a:gd name="T17" fmla="*/ 16 h 17"/>
                <a:gd name="T18" fmla="*/ 16 w 17"/>
                <a:gd name="T19" fmla="*/ 16 h 17"/>
                <a:gd name="T20" fmla="*/ 16 w 17"/>
                <a:gd name="T21" fmla="*/ 10 h 17"/>
                <a:gd name="T22" fmla="*/ 16 w 17"/>
                <a:gd name="T23" fmla="*/ 10 h 17"/>
                <a:gd name="T24" fmla="*/ 16 w 17"/>
                <a:gd name="T25" fmla="*/ 10 h 17"/>
                <a:gd name="T26" fmla="*/ 8 w 17"/>
                <a:gd name="T27" fmla="*/ 10 h 17"/>
                <a:gd name="T28" fmla="*/ 8 w 17"/>
                <a:gd name="T29" fmla="*/ 10 h 17"/>
                <a:gd name="T30" fmla="*/ 8 w 17"/>
                <a:gd name="T31" fmla="*/ 5 h 17"/>
                <a:gd name="T32" fmla="*/ 8 w 17"/>
                <a:gd name="T33" fmla="*/ 5 h 17"/>
                <a:gd name="T34" fmla="*/ 0 w 17"/>
                <a:gd name="T35" fmla="*/ 5 h 17"/>
                <a:gd name="T36" fmla="*/ 0 w 17"/>
                <a:gd name="T37" fmla="*/ 0 h 17"/>
                <a:gd name="T38" fmla="*/ 0 w 17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5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73" name="Freeform 153">
              <a:extLst>
                <a:ext uri="{FF2B5EF4-FFF2-40B4-BE49-F238E27FC236}">
                  <a16:creationId xmlns:a16="http://schemas.microsoft.com/office/drawing/2014/main" id="{E8A8A660-3FDC-7DFA-2615-ECB63C6EE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" y="2108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16 w 17"/>
                <a:gd name="T3" fmla="*/ 0 h 17"/>
                <a:gd name="T4" fmla="*/ 16 w 17"/>
                <a:gd name="T5" fmla="*/ 0 h 17"/>
                <a:gd name="T6" fmla="*/ 8 w 17"/>
                <a:gd name="T7" fmla="*/ 0 h 17"/>
                <a:gd name="T8" fmla="*/ 8 w 17"/>
                <a:gd name="T9" fmla="*/ 0 h 17"/>
                <a:gd name="T10" fmla="*/ 8 w 17"/>
                <a:gd name="T11" fmla="*/ 8 h 17"/>
                <a:gd name="T12" fmla="*/ 0 w 17"/>
                <a:gd name="T13" fmla="*/ 8 h 17"/>
                <a:gd name="T14" fmla="*/ 0 w 17"/>
                <a:gd name="T15" fmla="*/ 8 h 17"/>
                <a:gd name="T16" fmla="*/ 0 w 17"/>
                <a:gd name="T17" fmla="*/ 16 h 17"/>
                <a:gd name="T18" fmla="*/ 0 w 17"/>
                <a:gd name="T19" fmla="*/ 16 h 17"/>
                <a:gd name="T20" fmla="*/ 0 w 17"/>
                <a:gd name="T21" fmla="*/ 16 h 17"/>
                <a:gd name="T22" fmla="*/ 0 w 17"/>
                <a:gd name="T23" fmla="*/ 16 h 17"/>
                <a:gd name="T24" fmla="*/ 8 w 17"/>
                <a:gd name="T25" fmla="*/ 16 h 17"/>
                <a:gd name="T26" fmla="*/ 8 w 17"/>
                <a:gd name="T27" fmla="*/ 8 h 17"/>
                <a:gd name="T28" fmla="*/ 8 w 17"/>
                <a:gd name="T29" fmla="*/ 8 h 17"/>
                <a:gd name="T30" fmla="*/ 8 w 17"/>
                <a:gd name="T31" fmla="*/ 8 h 17"/>
                <a:gd name="T32" fmla="*/ 16 w 17"/>
                <a:gd name="T33" fmla="*/ 8 h 17"/>
                <a:gd name="T34" fmla="*/ 16 w 17"/>
                <a:gd name="T35" fmla="*/ 8 h 17"/>
                <a:gd name="T36" fmla="*/ 16 w 17"/>
                <a:gd name="T37" fmla="*/ 0 h 17"/>
                <a:gd name="T38" fmla="*/ 16 w 17"/>
                <a:gd name="T3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1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74" name="Line 154">
              <a:extLst>
                <a:ext uri="{FF2B5EF4-FFF2-40B4-BE49-F238E27FC236}">
                  <a16:creationId xmlns:a16="http://schemas.microsoft.com/office/drawing/2014/main" id="{2B78E421-6BD8-ABA5-E60A-5E6F1E4446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1507"/>
              <a:ext cx="0" cy="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75" name="Line 155">
              <a:extLst>
                <a:ext uri="{FF2B5EF4-FFF2-40B4-BE49-F238E27FC236}">
                  <a16:creationId xmlns:a16="http://schemas.microsoft.com/office/drawing/2014/main" id="{95E7E1D9-62D8-3676-5022-072B052B2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4" y="1507"/>
              <a:ext cx="0" cy="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76" name="Line 156">
              <a:extLst>
                <a:ext uri="{FF2B5EF4-FFF2-40B4-BE49-F238E27FC236}">
                  <a16:creationId xmlns:a16="http://schemas.microsoft.com/office/drawing/2014/main" id="{C98D2145-E37F-B13F-526E-684093FD7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3" y="1507"/>
              <a:ext cx="0" cy="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77" name="Line 157">
              <a:extLst>
                <a:ext uri="{FF2B5EF4-FFF2-40B4-BE49-F238E27FC236}">
                  <a16:creationId xmlns:a16="http://schemas.microsoft.com/office/drawing/2014/main" id="{E9841395-6AE6-1107-12B1-358BBBD4E6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01" y="1507"/>
              <a:ext cx="1" cy="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78" name="Line 158">
              <a:extLst>
                <a:ext uri="{FF2B5EF4-FFF2-40B4-BE49-F238E27FC236}">
                  <a16:creationId xmlns:a16="http://schemas.microsoft.com/office/drawing/2014/main" id="{7A9133A0-EE1E-89F8-BA8C-63F67822A2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0" y="1507"/>
              <a:ext cx="0" cy="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79" name="Line 159">
              <a:extLst>
                <a:ext uri="{FF2B5EF4-FFF2-40B4-BE49-F238E27FC236}">
                  <a16:creationId xmlns:a16="http://schemas.microsoft.com/office/drawing/2014/main" id="{BC989D94-7D57-7F55-25FA-4F08D78E86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9" y="1507"/>
              <a:ext cx="0" cy="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80" name="Line 160">
              <a:extLst>
                <a:ext uri="{FF2B5EF4-FFF2-40B4-BE49-F238E27FC236}">
                  <a16:creationId xmlns:a16="http://schemas.microsoft.com/office/drawing/2014/main" id="{E6F6A959-2EE5-544D-4813-2683994ED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8" y="1507"/>
              <a:ext cx="0" cy="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81" name="Line 161">
              <a:extLst>
                <a:ext uri="{FF2B5EF4-FFF2-40B4-BE49-F238E27FC236}">
                  <a16:creationId xmlns:a16="http://schemas.microsoft.com/office/drawing/2014/main" id="{758EC3CD-384A-34E3-42DE-A50E8B1EE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7" y="1507"/>
              <a:ext cx="0" cy="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82" name="Line 162">
              <a:extLst>
                <a:ext uri="{FF2B5EF4-FFF2-40B4-BE49-F238E27FC236}">
                  <a16:creationId xmlns:a16="http://schemas.microsoft.com/office/drawing/2014/main" id="{AC84E567-A03D-EBA8-5F11-60BD0AFA32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5" y="1507"/>
              <a:ext cx="0" cy="8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83" name="Line 163">
              <a:extLst>
                <a:ext uri="{FF2B5EF4-FFF2-40B4-BE49-F238E27FC236}">
                  <a16:creationId xmlns:a16="http://schemas.microsoft.com/office/drawing/2014/main" id="{8C2A27D8-1D50-8A24-5B7F-22822004C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8" y="1585"/>
              <a:ext cx="8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84" name="Line 164">
              <a:extLst>
                <a:ext uri="{FF2B5EF4-FFF2-40B4-BE49-F238E27FC236}">
                  <a16:creationId xmlns:a16="http://schemas.microsoft.com/office/drawing/2014/main" id="{A5F2B118-1649-2057-83E7-9838F1096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8" y="1576"/>
              <a:ext cx="8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85" name="Line 165">
              <a:extLst>
                <a:ext uri="{FF2B5EF4-FFF2-40B4-BE49-F238E27FC236}">
                  <a16:creationId xmlns:a16="http://schemas.microsoft.com/office/drawing/2014/main" id="{2422D639-CB81-B76D-B487-E0B35AE7B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8" y="1567"/>
              <a:ext cx="8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86" name="Line 166">
              <a:extLst>
                <a:ext uri="{FF2B5EF4-FFF2-40B4-BE49-F238E27FC236}">
                  <a16:creationId xmlns:a16="http://schemas.microsoft.com/office/drawing/2014/main" id="{68D3726D-D2D1-CD12-386F-2A3AE219D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8" y="1558"/>
              <a:ext cx="85" cy="1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87" name="Line 167">
              <a:extLst>
                <a:ext uri="{FF2B5EF4-FFF2-40B4-BE49-F238E27FC236}">
                  <a16:creationId xmlns:a16="http://schemas.microsoft.com/office/drawing/2014/main" id="{7A7BA5B8-A39A-2F6A-A182-F2CB86E8D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8" y="1550"/>
              <a:ext cx="8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88" name="Line 168">
              <a:extLst>
                <a:ext uri="{FF2B5EF4-FFF2-40B4-BE49-F238E27FC236}">
                  <a16:creationId xmlns:a16="http://schemas.microsoft.com/office/drawing/2014/main" id="{525E6126-8CC2-0A4D-FC48-8544CA11E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8" y="1541"/>
              <a:ext cx="8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89" name="Line 169">
              <a:extLst>
                <a:ext uri="{FF2B5EF4-FFF2-40B4-BE49-F238E27FC236}">
                  <a16:creationId xmlns:a16="http://schemas.microsoft.com/office/drawing/2014/main" id="{8D06BCED-F683-2C63-6C55-4A112F3FB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8" y="1532"/>
              <a:ext cx="8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90" name="Freeform 170">
              <a:extLst>
                <a:ext uri="{FF2B5EF4-FFF2-40B4-BE49-F238E27FC236}">
                  <a16:creationId xmlns:a16="http://schemas.microsoft.com/office/drawing/2014/main" id="{5EE7D776-D6EF-D0DE-6761-2DF697036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1571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0 h 17"/>
                <a:gd name="T4" fmla="*/ 16 w 17"/>
                <a:gd name="T5" fmla="*/ 5 h 17"/>
                <a:gd name="T6" fmla="*/ 0 w 17"/>
                <a:gd name="T7" fmla="*/ 0 h 17"/>
                <a:gd name="T8" fmla="*/ 0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16" y="10"/>
                  </a:lnTo>
                  <a:lnTo>
                    <a:pt x="16" y="5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91" name="Freeform 171">
              <a:extLst>
                <a:ext uri="{FF2B5EF4-FFF2-40B4-BE49-F238E27FC236}">
                  <a16:creationId xmlns:a16="http://schemas.microsoft.com/office/drawing/2014/main" id="{CA31C512-FDCD-1035-09F6-85D3F448E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1571"/>
              <a:ext cx="17" cy="1"/>
            </a:xfrm>
            <a:custGeom>
              <a:avLst/>
              <a:gdLst>
                <a:gd name="T0" fmla="*/ 16 w 17"/>
                <a:gd name="T1" fmla="*/ 0 h 1"/>
                <a:gd name="T2" fmla="*/ 16 w 17"/>
                <a:gd name="T3" fmla="*/ 0 h 1"/>
                <a:gd name="T4" fmla="*/ 10 w 17"/>
                <a:gd name="T5" fmla="*/ 0 h 1"/>
                <a:gd name="T6" fmla="*/ 10 w 17"/>
                <a:gd name="T7" fmla="*/ 0 h 1"/>
                <a:gd name="T8" fmla="*/ 10 w 17"/>
                <a:gd name="T9" fmla="*/ 0 h 1"/>
                <a:gd name="T10" fmla="*/ 5 w 17"/>
                <a:gd name="T11" fmla="*/ 0 h 1"/>
                <a:gd name="T12" fmla="*/ 5 w 17"/>
                <a:gd name="T13" fmla="*/ 0 h 1"/>
                <a:gd name="T14" fmla="*/ 5 w 17"/>
                <a:gd name="T15" fmla="*/ 0 h 1"/>
                <a:gd name="T16" fmla="*/ 0 w 17"/>
                <a:gd name="T17" fmla="*/ 0 h 1"/>
                <a:gd name="T18" fmla="*/ 0 w 17"/>
                <a:gd name="T19" fmla="*/ 0 h 1"/>
                <a:gd name="T20" fmla="*/ 0 w 17"/>
                <a:gd name="T21" fmla="*/ 0 h 1"/>
                <a:gd name="T22" fmla="*/ 0 w 17"/>
                <a:gd name="T23" fmla="*/ 0 h 1"/>
                <a:gd name="T24" fmla="*/ 5 w 17"/>
                <a:gd name="T25" fmla="*/ 0 h 1"/>
                <a:gd name="T26" fmla="*/ 5 w 17"/>
                <a:gd name="T27" fmla="*/ 0 h 1"/>
                <a:gd name="T28" fmla="*/ 10 w 17"/>
                <a:gd name="T29" fmla="*/ 0 h 1"/>
                <a:gd name="T30" fmla="*/ 10 w 17"/>
                <a:gd name="T31" fmla="*/ 0 h 1"/>
                <a:gd name="T32" fmla="*/ 10 w 17"/>
                <a:gd name="T33" fmla="*/ 0 h 1"/>
                <a:gd name="T34" fmla="*/ 16 w 17"/>
                <a:gd name="T35" fmla="*/ 0 h 1"/>
                <a:gd name="T36" fmla="*/ 16 w 17"/>
                <a:gd name="T37" fmla="*/ 0 h 1"/>
                <a:gd name="T38" fmla="*/ 16 w 17"/>
                <a:gd name="T3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92" name="Freeform 172">
              <a:extLst>
                <a:ext uri="{FF2B5EF4-FFF2-40B4-BE49-F238E27FC236}">
                  <a16:creationId xmlns:a16="http://schemas.microsoft.com/office/drawing/2014/main" id="{C44552FD-BF5A-9890-6B36-FD1EC404F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" y="1567"/>
              <a:ext cx="17" cy="1"/>
            </a:xfrm>
            <a:custGeom>
              <a:avLst/>
              <a:gdLst>
                <a:gd name="T0" fmla="*/ 14 w 17"/>
                <a:gd name="T1" fmla="*/ 0 h 1"/>
                <a:gd name="T2" fmla="*/ 14 w 17"/>
                <a:gd name="T3" fmla="*/ 0 h 1"/>
                <a:gd name="T4" fmla="*/ 14 w 17"/>
                <a:gd name="T5" fmla="*/ 0 h 1"/>
                <a:gd name="T6" fmla="*/ 13 w 17"/>
                <a:gd name="T7" fmla="*/ 0 h 1"/>
                <a:gd name="T8" fmla="*/ 12 w 17"/>
                <a:gd name="T9" fmla="*/ 0 h 1"/>
                <a:gd name="T10" fmla="*/ 11 w 17"/>
                <a:gd name="T11" fmla="*/ 0 h 1"/>
                <a:gd name="T12" fmla="*/ 10 w 17"/>
                <a:gd name="T13" fmla="*/ 0 h 1"/>
                <a:gd name="T14" fmla="*/ 9 w 17"/>
                <a:gd name="T15" fmla="*/ 0 h 1"/>
                <a:gd name="T16" fmla="*/ 9 w 17"/>
                <a:gd name="T17" fmla="*/ 0 h 1"/>
                <a:gd name="T18" fmla="*/ 8 w 17"/>
                <a:gd name="T19" fmla="*/ 0 h 1"/>
                <a:gd name="T20" fmla="*/ 6 w 17"/>
                <a:gd name="T21" fmla="*/ 0 h 1"/>
                <a:gd name="T22" fmla="*/ 5 w 17"/>
                <a:gd name="T23" fmla="*/ 0 h 1"/>
                <a:gd name="T24" fmla="*/ 4 w 17"/>
                <a:gd name="T25" fmla="*/ 0 h 1"/>
                <a:gd name="T26" fmla="*/ 3 w 17"/>
                <a:gd name="T27" fmla="*/ 0 h 1"/>
                <a:gd name="T28" fmla="*/ 2 w 17"/>
                <a:gd name="T29" fmla="*/ 0 h 1"/>
                <a:gd name="T30" fmla="*/ 1 w 17"/>
                <a:gd name="T31" fmla="*/ 0 h 1"/>
                <a:gd name="T32" fmla="*/ 1 w 17"/>
                <a:gd name="T33" fmla="*/ 0 h 1"/>
                <a:gd name="T34" fmla="*/ 0 w 17"/>
                <a:gd name="T35" fmla="*/ 0 h 1"/>
                <a:gd name="T36" fmla="*/ 1 w 17"/>
                <a:gd name="T37" fmla="*/ 0 h 1"/>
                <a:gd name="T38" fmla="*/ 1 w 17"/>
                <a:gd name="T39" fmla="*/ 0 h 1"/>
                <a:gd name="T40" fmla="*/ 2 w 17"/>
                <a:gd name="T41" fmla="*/ 0 h 1"/>
                <a:gd name="T42" fmla="*/ 3 w 17"/>
                <a:gd name="T43" fmla="*/ 0 h 1"/>
                <a:gd name="T44" fmla="*/ 4 w 17"/>
                <a:gd name="T45" fmla="*/ 0 h 1"/>
                <a:gd name="T46" fmla="*/ 4 w 17"/>
                <a:gd name="T47" fmla="*/ 0 h 1"/>
                <a:gd name="T48" fmla="*/ 5 w 17"/>
                <a:gd name="T49" fmla="*/ 0 h 1"/>
                <a:gd name="T50" fmla="*/ 6 w 17"/>
                <a:gd name="T51" fmla="*/ 0 h 1"/>
                <a:gd name="T52" fmla="*/ 8 w 17"/>
                <a:gd name="T53" fmla="*/ 0 h 1"/>
                <a:gd name="T54" fmla="*/ 9 w 17"/>
                <a:gd name="T55" fmla="*/ 0 h 1"/>
                <a:gd name="T56" fmla="*/ 9 w 17"/>
                <a:gd name="T57" fmla="*/ 0 h 1"/>
                <a:gd name="T58" fmla="*/ 10 w 17"/>
                <a:gd name="T59" fmla="*/ 0 h 1"/>
                <a:gd name="T60" fmla="*/ 12 w 17"/>
                <a:gd name="T61" fmla="*/ 0 h 1"/>
                <a:gd name="T62" fmla="*/ 12 w 17"/>
                <a:gd name="T63" fmla="*/ 0 h 1"/>
                <a:gd name="T64" fmla="*/ 13 w 17"/>
                <a:gd name="T65" fmla="*/ 0 h 1"/>
                <a:gd name="T66" fmla="*/ 14 w 17"/>
                <a:gd name="T67" fmla="*/ 0 h 1"/>
                <a:gd name="T68" fmla="*/ 16 w 17"/>
                <a:gd name="T69" fmla="*/ 0 h 1"/>
                <a:gd name="T70" fmla="*/ 14 w 17"/>
                <a:gd name="T7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1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4" y="0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93" name="Freeform 173">
              <a:extLst>
                <a:ext uri="{FF2B5EF4-FFF2-40B4-BE49-F238E27FC236}">
                  <a16:creationId xmlns:a16="http://schemas.microsoft.com/office/drawing/2014/main" id="{8657C5D9-F73D-27EB-F193-AD4C64E14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" y="1563"/>
              <a:ext cx="23" cy="17"/>
            </a:xfrm>
            <a:custGeom>
              <a:avLst/>
              <a:gdLst>
                <a:gd name="T0" fmla="*/ 20 w 23"/>
                <a:gd name="T1" fmla="*/ 0 h 17"/>
                <a:gd name="T2" fmla="*/ 20 w 23"/>
                <a:gd name="T3" fmla="*/ 0 h 17"/>
                <a:gd name="T4" fmla="*/ 20 w 23"/>
                <a:gd name="T5" fmla="*/ 0 h 17"/>
                <a:gd name="T6" fmla="*/ 18 w 23"/>
                <a:gd name="T7" fmla="*/ 0 h 17"/>
                <a:gd name="T8" fmla="*/ 17 w 23"/>
                <a:gd name="T9" fmla="*/ 0 h 17"/>
                <a:gd name="T10" fmla="*/ 16 w 23"/>
                <a:gd name="T11" fmla="*/ 0 h 17"/>
                <a:gd name="T12" fmla="*/ 14 w 23"/>
                <a:gd name="T13" fmla="*/ 0 h 17"/>
                <a:gd name="T14" fmla="*/ 13 w 23"/>
                <a:gd name="T15" fmla="*/ 0 h 17"/>
                <a:gd name="T16" fmla="*/ 12 w 23"/>
                <a:gd name="T17" fmla="*/ 0 h 17"/>
                <a:gd name="T18" fmla="*/ 10 w 23"/>
                <a:gd name="T19" fmla="*/ 0 h 17"/>
                <a:gd name="T20" fmla="*/ 9 w 23"/>
                <a:gd name="T21" fmla="*/ 0 h 17"/>
                <a:gd name="T22" fmla="*/ 8 w 23"/>
                <a:gd name="T23" fmla="*/ 0 h 17"/>
                <a:gd name="T24" fmla="*/ 6 w 23"/>
                <a:gd name="T25" fmla="*/ 0 h 17"/>
                <a:gd name="T26" fmla="*/ 5 w 23"/>
                <a:gd name="T27" fmla="*/ 0 h 17"/>
                <a:gd name="T28" fmla="*/ 4 w 23"/>
                <a:gd name="T29" fmla="*/ 0 h 17"/>
                <a:gd name="T30" fmla="*/ 2 w 23"/>
                <a:gd name="T31" fmla="*/ 0 h 17"/>
                <a:gd name="T32" fmla="*/ 1 w 23"/>
                <a:gd name="T33" fmla="*/ 16 h 17"/>
                <a:gd name="T34" fmla="*/ 0 w 23"/>
                <a:gd name="T35" fmla="*/ 16 h 17"/>
                <a:gd name="T36" fmla="*/ 1 w 23"/>
                <a:gd name="T37" fmla="*/ 16 h 17"/>
                <a:gd name="T38" fmla="*/ 2 w 23"/>
                <a:gd name="T39" fmla="*/ 16 h 17"/>
                <a:gd name="T40" fmla="*/ 3 w 23"/>
                <a:gd name="T41" fmla="*/ 16 h 17"/>
                <a:gd name="T42" fmla="*/ 4 w 23"/>
                <a:gd name="T43" fmla="*/ 16 h 17"/>
                <a:gd name="T44" fmla="*/ 6 w 23"/>
                <a:gd name="T45" fmla="*/ 16 h 17"/>
                <a:gd name="T46" fmla="*/ 6 w 23"/>
                <a:gd name="T47" fmla="*/ 16 h 17"/>
                <a:gd name="T48" fmla="*/ 8 w 23"/>
                <a:gd name="T49" fmla="*/ 16 h 17"/>
                <a:gd name="T50" fmla="*/ 9 w 23"/>
                <a:gd name="T51" fmla="*/ 16 h 17"/>
                <a:gd name="T52" fmla="*/ 10 w 23"/>
                <a:gd name="T53" fmla="*/ 16 h 17"/>
                <a:gd name="T54" fmla="*/ 12 w 23"/>
                <a:gd name="T55" fmla="*/ 16 h 17"/>
                <a:gd name="T56" fmla="*/ 13 w 23"/>
                <a:gd name="T57" fmla="*/ 16 h 17"/>
                <a:gd name="T58" fmla="*/ 15 w 23"/>
                <a:gd name="T59" fmla="*/ 16 h 17"/>
                <a:gd name="T60" fmla="*/ 16 w 23"/>
                <a:gd name="T61" fmla="*/ 16 h 17"/>
                <a:gd name="T62" fmla="*/ 17 w 23"/>
                <a:gd name="T63" fmla="*/ 0 h 17"/>
                <a:gd name="T64" fmla="*/ 19 w 23"/>
                <a:gd name="T65" fmla="*/ 0 h 17"/>
                <a:gd name="T66" fmla="*/ 20 w 23"/>
                <a:gd name="T67" fmla="*/ 0 h 17"/>
                <a:gd name="T68" fmla="*/ 21 w 23"/>
                <a:gd name="T69" fmla="*/ 0 h 17"/>
                <a:gd name="T70" fmla="*/ 22 w 23"/>
                <a:gd name="T71" fmla="*/ 0 h 17"/>
                <a:gd name="T72" fmla="*/ 22 w 23"/>
                <a:gd name="T73" fmla="*/ 0 h 17"/>
                <a:gd name="T74" fmla="*/ 21 w 23"/>
                <a:gd name="T75" fmla="*/ 0 h 17"/>
                <a:gd name="T76" fmla="*/ 20 w 23"/>
                <a:gd name="T7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17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2" y="16"/>
                  </a:lnTo>
                  <a:lnTo>
                    <a:pt x="3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3" y="16"/>
                  </a:lnTo>
                  <a:lnTo>
                    <a:pt x="15" y="16"/>
                  </a:lnTo>
                  <a:lnTo>
                    <a:pt x="16" y="16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0" y="0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94" name="Freeform 174">
              <a:extLst>
                <a:ext uri="{FF2B5EF4-FFF2-40B4-BE49-F238E27FC236}">
                  <a16:creationId xmlns:a16="http://schemas.microsoft.com/office/drawing/2014/main" id="{34B5A034-9B74-0DF4-F92B-8EA79B5E2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1561"/>
              <a:ext cx="17" cy="17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16 h 17"/>
                <a:gd name="T4" fmla="*/ 14 w 17"/>
                <a:gd name="T5" fmla="*/ 16 h 17"/>
                <a:gd name="T6" fmla="*/ 12 w 17"/>
                <a:gd name="T7" fmla="*/ 16 h 17"/>
                <a:gd name="T8" fmla="*/ 9 w 17"/>
                <a:gd name="T9" fmla="*/ 16 h 17"/>
                <a:gd name="T10" fmla="*/ 8 w 17"/>
                <a:gd name="T11" fmla="*/ 16 h 17"/>
                <a:gd name="T12" fmla="*/ 6 w 17"/>
                <a:gd name="T13" fmla="*/ 16 h 17"/>
                <a:gd name="T14" fmla="*/ 4 w 17"/>
                <a:gd name="T15" fmla="*/ 16 h 17"/>
                <a:gd name="T16" fmla="*/ 2 w 17"/>
                <a:gd name="T17" fmla="*/ 16 h 17"/>
                <a:gd name="T18" fmla="*/ 0 w 17"/>
                <a:gd name="T19" fmla="*/ 16 h 17"/>
                <a:gd name="T20" fmla="*/ 1 w 17"/>
                <a:gd name="T21" fmla="*/ 0 h 17"/>
                <a:gd name="T22" fmla="*/ 2 w 17"/>
                <a:gd name="T23" fmla="*/ 0 h 17"/>
                <a:gd name="T24" fmla="*/ 4 w 17"/>
                <a:gd name="T25" fmla="*/ 16 h 17"/>
                <a:gd name="T26" fmla="*/ 6 w 17"/>
                <a:gd name="T27" fmla="*/ 16 h 17"/>
                <a:gd name="T28" fmla="*/ 8 w 17"/>
                <a:gd name="T29" fmla="*/ 16 h 17"/>
                <a:gd name="T30" fmla="*/ 9 w 17"/>
                <a:gd name="T31" fmla="*/ 0 h 17"/>
                <a:gd name="T32" fmla="*/ 12 w 17"/>
                <a:gd name="T33" fmla="*/ 0 h 17"/>
                <a:gd name="T34" fmla="*/ 13 w 17"/>
                <a:gd name="T35" fmla="*/ 0 h 17"/>
                <a:gd name="T36" fmla="*/ 14 w 17"/>
                <a:gd name="T37" fmla="*/ 0 h 17"/>
                <a:gd name="T38" fmla="*/ 16 w 17"/>
                <a:gd name="T3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9" y="16"/>
                  </a:lnTo>
                  <a:lnTo>
                    <a:pt x="8" y="16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6" y="16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95" name="Freeform 175">
              <a:extLst>
                <a:ext uri="{FF2B5EF4-FFF2-40B4-BE49-F238E27FC236}">
                  <a16:creationId xmlns:a16="http://schemas.microsoft.com/office/drawing/2014/main" id="{B3CA1113-52BD-617F-507E-25BF64B98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" y="1564"/>
              <a:ext cx="17" cy="17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10 h 17"/>
                <a:gd name="T4" fmla="*/ 1 w 17"/>
                <a:gd name="T5" fmla="*/ 0 h 17"/>
                <a:gd name="T6" fmla="*/ 0 w 17"/>
                <a:gd name="T7" fmla="*/ 5 h 17"/>
                <a:gd name="T8" fmla="*/ 14 w 17"/>
                <a:gd name="T9" fmla="*/ 16 h 17"/>
                <a:gd name="T10" fmla="*/ 16 w 17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10"/>
                  </a:lnTo>
                  <a:lnTo>
                    <a:pt x="1" y="0"/>
                  </a:lnTo>
                  <a:lnTo>
                    <a:pt x="0" y="5"/>
                  </a:lnTo>
                  <a:lnTo>
                    <a:pt x="14" y="16"/>
                  </a:lnTo>
                  <a:lnTo>
                    <a:pt x="16" y="16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96" name="Freeform 176">
              <a:extLst>
                <a:ext uri="{FF2B5EF4-FFF2-40B4-BE49-F238E27FC236}">
                  <a16:creationId xmlns:a16="http://schemas.microsoft.com/office/drawing/2014/main" id="{175A066C-2534-D69A-B4BD-CA587D2F8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1567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8 w 17"/>
                <a:gd name="T3" fmla="*/ 0 h 17"/>
                <a:gd name="T4" fmla="*/ 0 w 17"/>
                <a:gd name="T5" fmla="*/ 8 h 17"/>
                <a:gd name="T6" fmla="*/ 0 w 17"/>
                <a:gd name="T7" fmla="*/ 16 h 17"/>
                <a:gd name="T8" fmla="*/ 8 w 17"/>
                <a:gd name="T9" fmla="*/ 16 h 17"/>
                <a:gd name="T10" fmla="*/ 16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0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97" name="Freeform 177">
              <a:extLst>
                <a:ext uri="{FF2B5EF4-FFF2-40B4-BE49-F238E27FC236}">
                  <a16:creationId xmlns:a16="http://schemas.microsoft.com/office/drawing/2014/main" id="{37DAF811-093A-D1AA-FF56-285340300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1507"/>
              <a:ext cx="80" cy="18"/>
            </a:xfrm>
            <a:custGeom>
              <a:avLst/>
              <a:gdLst>
                <a:gd name="T0" fmla="*/ 0 w 80"/>
                <a:gd name="T1" fmla="*/ 0 h 18"/>
                <a:gd name="T2" fmla="*/ 79 w 80"/>
                <a:gd name="T3" fmla="*/ 0 h 18"/>
                <a:gd name="T4" fmla="*/ 79 w 80"/>
                <a:gd name="T5" fmla="*/ 17 h 18"/>
                <a:gd name="T6" fmla="*/ 0 w 80"/>
                <a:gd name="T7" fmla="*/ 17 h 18"/>
                <a:gd name="T8" fmla="*/ 0 w 8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8">
                  <a:moveTo>
                    <a:pt x="0" y="0"/>
                  </a:moveTo>
                  <a:lnTo>
                    <a:pt x="79" y="0"/>
                  </a:lnTo>
                  <a:lnTo>
                    <a:pt x="79" y="17"/>
                  </a:lnTo>
                  <a:lnTo>
                    <a:pt x="0" y="17"/>
                  </a:lnTo>
                  <a:lnTo>
                    <a:pt x="0" y="0"/>
                  </a:lnTo>
                </a:path>
              </a:pathLst>
            </a:custGeom>
            <a:solidFill>
              <a:srgbClr val="00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98" name="Freeform 178">
              <a:extLst>
                <a:ext uri="{FF2B5EF4-FFF2-40B4-BE49-F238E27FC236}">
                  <a16:creationId xmlns:a16="http://schemas.microsoft.com/office/drawing/2014/main" id="{5F8C7CD3-0651-66E9-C2C7-A048F7494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1507"/>
              <a:ext cx="86" cy="24"/>
            </a:xfrm>
            <a:custGeom>
              <a:avLst/>
              <a:gdLst>
                <a:gd name="T0" fmla="*/ 0 w 86"/>
                <a:gd name="T1" fmla="*/ 0 h 24"/>
                <a:gd name="T2" fmla="*/ 85 w 86"/>
                <a:gd name="T3" fmla="*/ 0 h 24"/>
                <a:gd name="T4" fmla="*/ 85 w 86"/>
                <a:gd name="T5" fmla="*/ 23 h 24"/>
                <a:gd name="T6" fmla="*/ 0 w 86"/>
                <a:gd name="T7" fmla="*/ 23 h 24"/>
                <a:gd name="T8" fmla="*/ 0 w 8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24">
                  <a:moveTo>
                    <a:pt x="0" y="0"/>
                  </a:moveTo>
                  <a:lnTo>
                    <a:pt x="85" y="0"/>
                  </a:lnTo>
                  <a:lnTo>
                    <a:pt x="85" y="23"/>
                  </a:lnTo>
                  <a:lnTo>
                    <a:pt x="0" y="2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099" name="Freeform 179">
              <a:extLst>
                <a:ext uri="{FF2B5EF4-FFF2-40B4-BE49-F238E27FC236}">
                  <a16:creationId xmlns:a16="http://schemas.microsoft.com/office/drawing/2014/main" id="{EAB6F2A7-9254-6035-CDC3-52CF9F44C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1501"/>
              <a:ext cx="81" cy="17"/>
            </a:xfrm>
            <a:custGeom>
              <a:avLst/>
              <a:gdLst>
                <a:gd name="T0" fmla="*/ 80 w 81"/>
                <a:gd name="T1" fmla="*/ 0 h 17"/>
                <a:gd name="T2" fmla="*/ 79 w 81"/>
                <a:gd name="T3" fmla="*/ 16 h 17"/>
                <a:gd name="T4" fmla="*/ 0 w 81"/>
                <a:gd name="T5" fmla="*/ 16 h 17"/>
                <a:gd name="T6" fmla="*/ 0 w 81"/>
                <a:gd name="T7" fmla="*/ 0 h 17"/>
                <a:gd name="T8" fmla="*/ 79 w 81"/>
                <a:gd name="T9" fmla="*/ 0 h 17"/>
                <a:gd name="T10" fmla="*/ 78 w 81"/>
                <a:gd name="T11" fmla="*/ 0 h 17"/>
                <a:gd name="T12" fmla="*/ 80 w 81"/>
                <a:gd name="T13" fmla="*/ 0 h 17"/>
                <a:gd name="T14" fmla="*/ 80 w 81"/>
                <a:gd name="T15" fmla="*/ 16 h 17"/>
                <a:gd name="T16" fmla="*/ 79 w 81"/>
                <a:gd name="T17" fmla="*/ 16 h 17"/>
                <a:gd name="T18" fmla="*/ 80 w 81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17">
                  <a:moveTo>
                    <a:pt x="80" y="0"/>
                  </a:moveTo>
                  <a:lnTo>
                    <a:pt x="79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0" y="16"/>
                  </a:lnTo>
                  <a:lnTo>
                    <a:pt x="79" y="16"/>
                  </a:lnTo>
                  <a:lnTo>
                    <a:pt x="80" y="0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100" name="Freeform 180">
              <a:extLst>
                <a:ext uri="{FF2B5EF4-FFF2-40B4-BE49-F238E27FC236}">
                  <a16:creationId xmlns:a16="http://schemas.microsoft.com/office/drawing/2014/main" id="{A750970F-EAAF-9677-C2DC-057AD25FF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1507"/>
              <a:ext cx="17" cy="82"/>
            </a:xfrm>
            <a:custGeom>
              <a:avLst/>
              <a:gdLst>
                <a:gd name="T0" fmla="*/ 8 w 17"/>
                <a:gd name="T1" fmla="*/ 81 h 82"/>
                <a:gd name="T2" fmla="*/ 0 w 17"/>
                <a:gd name="T3" fmla="*/ 80 h 82"/>
                <a:gd name="T4" fmla="*/ 0 w 17"/>
                <a:gd name="T5" fmla="*/ 0 h 82"/>
                <a:gd name="T6" fmla="*/ 16 w 17"/>
                <a:gd name="T7" fmla="*/ 0 h 82"/>
                <a:gd name="T8" fmla="*/ 16 w 17"/>
                <a:gd name="T9" fmla="*/ 80 h 82"/>
                <a:gd name="T10" fmla="*/ 8 w 17"/>
                <a:gd name="T11" fmla="*/ 79 h 82"/>
                <a:gd name="T12" fmla="*/ 8 w 17"/>
                <a:gd name="T13" fmla="*/ 81 h 82"/>
                <a:gd name="T14" fmla="*/ 0 w 17"/>
                <a:gd name="T15" fmla="*/ 81 h 82"/>
                <a:gd name="T16" fmla="*/ 0 w 17"/>
                <a:gd name="T17" fmla="*/ 80 h 82"/>
                <a:gd name="T18" fmla="*/ 8 w 17"/>
                <a:gd name="T19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82">
                  <a:moveTo>
                    <a:pt x="8" y="81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80"/>
                  </a:lnTo>
                  <a:lnTo>
                    <a:pt x="8" y="79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80"/>
                  </a:lnTo>
                  <a:lnTo>
                    <a:pt x="8" y="81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101" name="Freeform 181">
              <a:extLst>
                <a:ext uri="{FF2B5EF4-FFF2-40B4-BE49-F238E27FC236}">
                  <a16:creationId xmlns:a16="http://schemas.microsoft.com/office/drawing/2014/main" id="{B4D9F871-CB2C-0258-13EC-FE0DF369C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" y="1588"/>
              <a:ext cx="81" cy="17"/>
            </a:xfrm>
            <a:custGeom>
              <a:avLst/>
              <a:gdLst>
                <a:gd name="T0" fmla="*/ 0 w 81"/>
                <a:gd name="T1" fmla="*/ 8 h 17"/>
                <a:gd name="T2" fmla="*/ 1 w 81"/>
                <a:gd name="T3" fmla="*/ 0 h 17"/>
                <a:gd name="T4" fmla="*/ 80 w 81"/>
                <a:gd name="T5" fmla="*/ 0 h 17"/>
                <a:gd name="T6" fmla="*/ 80 w 81"/>
                <a:gd name="T7" fmla="*/ 16 h 17"/>
                <a:gd name="T8" fmla="*/ 1 w 81"/>
                <a:gd name="T9" fmla="*/ 16 h 17"/>
                <a:gd name="T10" fmla="*/ 1 w 81"/>
                <a:gd name="T11" fmla="*/ 8 h 17"/>
                <a:gd name="T12" fmla="*/ 0 w 81"/>
                <a:gd name="T13" fmla="*/ 8 h 17"/>
                <a:gd name="T14" fmla="*/ 0 w 81"/>
                <a:gd name="T15" fmla="*/ 0 h 17"/>
                <a:gd name="T16" fmla="*/ 1 w 81"/>
                <a:gd name="T17" fmla="*/ 0 h 17"/>
                <a:gd name="T18" fmla="*/ 0 w 81"/>
                <a:gd name="T1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17">
                  <a:moveTo>
                    <a:pt x="0" y="8"/>
                  </a:moveTo>
                  <a:lnTo>
                    <a:pt x="1" y="0"/>
                  </a:lnTo>
                  <a:lnTo>
                    <a:pt x="80" y="0"/>
                  </a:lnTo>
                  <a:lnTo>
                    <a:pt x="80" y="16"/>
                  </a:lnTo>
                  <a:lnTo>
                    <a:pt x="1" y="16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8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102" name="Freeform 182">
              <a:extLst>
                <a:ext uri="{FF2B5EF4-FFF2-40B4-BE49-F238E27FC236}">
                  <a16:creationId xmlns:a16="http://schemas.microsoft.com/office/drawing/2014/main" id="{1923A9D7-3A6E-7695-B8C3-6BB10AFE5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1506"/>
              <a:ext cx="17" cy="82"/>
            </a:xfrm>
            <a:custGeom>
              <a:avLst/>
              <a:gdLst>
                <a:gd name="T0" fmla="*/ 0 w 17"/>
                <a:gd name="T1" fmla="*/ 0 h 82"/>
                <a:gd name="T2" fmla="*/ 16 w 17"/>
                <a:gd name="T3" fmla="*/ 1 h 82"/>
                <a:gd name="T4" fmla="*/ 16 w 17"/>
                <a:gd name="T5" fmla="*/ 81 h 82"/>
                <a:gd name="T6" fmla="*/ 0 w 17"/>
                <a:gd name="T7" fmla="*/ 81 h 82"/>
                <a:gd name="T8" fmla="*/ 0 w 17"/>
                <a:gd name="T9" fmla="*/ 1 h 82"/>
                <a:gd name="T10" fmla="*/ 0 w 17"/>
                <a:gd name="T11" fmla="*/ 0 h 82"/>
                <a:gd name="T12" fmla="*/ 16 w 17"/>
                <a:gd name="T13" fmla="*/ 0 h 82"/>
                <a:gd name="T14" fmla="*/ 16 w 17"/>
                <a:gd name="T15" fmla="*/ 1 h 82"/>
                <a:gd name="T16" fmla="*/ 0 w 17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2">
                  <a:moveTo>
                    <a:pt x="0" y="0"/>
                  </a:moveTo>
                  <a:lnTo>
                    <a:pt x="16" y="1"/>
                  </a:lnTo>
                  <a:lnTo>
                    <a:pt x="16" y="81"/>
                  </a:lnTo>
                  <a:lnTo>
                    <a:pt x="0" y="8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"/>
                  </a:lnTo>
                  <a:lnTo>
                    <a:pt x="0" y="0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2103" name="Group 183">
            <a:extLst>
              <a:ext uri="{FF2B5EF4-FFF2-40B4-BE49-F238E27FC236}">
                <a16:creationId xmlns:a16="http://schemas.microsoft.com/office/drawing/2014/main" id="{5601573F-37DF-4CC2-15BF-AB156933E33A}"/>
              </a:ext>
            </a:extLst>
          </p:cNvPr>
          <p:cNvGrpSpPr>
            <a:grpSpLocks/>
          </p:cNvGrpSpPr>
          <p:nvPr/>
        </p:nvGrpSpPr>
        <p:grpSpPr bwMode="auto">
          <a:xfrm>
            <a:off x="2713039" y="1841500"/>
            <a:ext cx="1697037" cy="1993900"/>
            <a:chOff x="918" y="877"/>
            <a:chExt cx="1069" cy="1256"/>
          </a:xfrm>
        </p:grpSpPr>
        <p:pic>
          <p:nvPicPr>
            <p:cNvPr id="82104" name="Picture 184">
              <a:extLst>
                <a:ext uri="{FF2B5EF4-FFF2-40B4-BE49-F238E27FC236}">
                  <a16:creationId xmlns:a16="http://schemas.microsoft.com/office/drawing/2014/main" id="{7AC4FF48-7503-D462-4C82-992484C46AC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877"/>
              <a:ext cx="715" cy="1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105" name="Freeform 185">
              <a:extLst>
                <a:ext uri="{FF2B5EF4-FFF2-40B4-BE49-F238E27FC236}">
                  <a16:creationId xmlns:a16="http://schemas.microsoft.com/office/drawing/2014/main" id="{C6684CC2-F552-D502-C462-BBEF2715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" y="1944"/>
              <a:ext cx="155" cy="61"/>
            </a:xfrm>
            <a:custGeom>
              <a:avLst/>
              <a:gdLst>
                <a:gd name="T0" fmla="*/ 0 w 155"/>
                <a:gd name="T1" fmla="*/ 60 h 61"/>
                <a:gd name="T2" fmla="*/ 36 w 155"/>
                <a:gd name="T3" fmla="*/ 37 h 61"/>
                <a:gd name="T4" fmla="*/ 109 w 155"/>
                <a:gd name="T5" fmla="*/ 21 h 61"/>
                <a:gd name="T6" fmla="*/ 154 w 155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61">
                  <a:moveTo>
                    <a:pt x="0" y="60"/>
                  </a:moveTo>
                  <a:lnTo>
                    <a:pt x="36" y="37"/>
                  </a:lnTo>
                  <a:lnTo>
                    <a:pt x="109" y="21"/>
                  </a:lnTo>
                  <a:lnTo>
                    <a:pt x="154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pic>
          <p:nvPicPr>
            <p:cNvPr id="82106" name="Picture 186">
              <a:extLst>
                <a:ext uri="{FF2B5EF4-FFF2-40B4-BE49-F238E27FC236}">
                  <a16:creationId xmlns:a16="http://schemas.microsoft.com/office/drawing/2014/main" id="{E55A54AF-2FDE-9882-D044-A8919E9D1D8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" y="1809"/>
              <a:ext cx="409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107" name="Group 187">
            <a:extLst>
              <a:ext uri="{FF2B5EF4-FFF2-40B4-BE49-F238E27FC236}">
                <a16:creationId xmlns:a16="http://schemas.microsoft.com/office/drawing/2014/main" id="{74C4F9E5-8568-F071-D127-828A78C7EA91}"/>
              </a:ext>
            </a:extLst>
          </p:cNvPr>
          <p:cNvGrpSpPr>
            <a:grpSpLocks/>
          </p:cNvGrpSpPr>
          <p:nvPr/>
        </p:nvGrpSpPr>
        <p:grpSpPr bwMode="auto">
          <a:xfrm>
            <a:off x="6088065" y="2386013"/>
            <a:ext cx="962026" cy="1135062"/>
            <a:chOff x="3044" y="1220"/>
            <a:chExt cx="606" cy="715"/>
          </a:xfrm>
        </p:grpSpPr>
        <p:sp>
          <p:nvSpPr>
            <p:cNvPr id="82108" name="Arc 188">
              <a:extLst>
                <a:ext uri="{FF2B5EF4-FFF2-40B4-BE49-F238E27FC236}">
                  <a16:creationId xmlns:a16="http://schemas.microsoft.com/office/drawing/2014/main" id="{DF121530-989C-BA22-4C90-3514DB519A4B}"/>
                </a:ext>
              </a:extLst>
            </p:cNvPr>
            <p:cNvSpPr>
              <a:spLocks/>
            </p:cNvSpPr>
            <p:nvPr/>
          </p:nvSpPr>
          <p:spPr bwMode="auto">
            <a:xfrm rot="18240000">
              <a:off x="3187" y="1471"/>
              <a:ext cx="334" cy="593"/>
            </a:xfrm>
            <a:custGeom>
              <a:avLst/>
              <a:gdLst>
                <a:gd name="G0" fmla="+- 65 0 0"/>
                <a:gd name="G1" fmla="+- 21600 0 0"/>
                <a:gd name="G2" fmla="+- 21600 0 0"/>
                <a:gd name="T0" fmla="*/ 0 w 21665"/>
                <a:gd name="T1" fmla="*/ 0 h 21600"/>
                <a:gd name="T2" fmla="*/ 21665 w 21665"/>
                <a:gd name="T3" fmla="*/ 21600 h 21600"/>
                <a:gd name="T4" fmla="*/ 65 w 21665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5" h="21600" fill="none" extrusionOk="0">
                  <a:moveTo>
                    <a:pt x="0" y="0"/>
                  </a:moveTo>
                  <a:cubicBezTo>
                    <a:pt x="21" y="0"/>
                    <a:pt x="43" y="0"/>
                    <a:pt x="65" y="0"/>
                  </a:cubicBezTo>
                  <a:cubicBezTo>
                    <a:pt x="11994" y="0"/>
                    <a:pt x="21665" y="9670"/>
                    <a:pt x="21665" y="21600"/>
                  </a:cubicBezTo>
                </a:path>
                <a:path w="21665" h="21600" stroke="0" extrusionOk="0">
                  <a:moveTo>
                    <a:pt x="0" y="0"/>
                  </a:moveTo>
                  <a:cubicBezTo>
                    <a:pt x="21" y="0"/>
                    <a:pt x="43" y="0"/>
                    <a:pt x="65" y="0"/>
                  </a:cubicBezTo>
                  <a:cubicBezTo>
                    <a:pt x="11994" y="0"/>
                    <a:pt x="21665" y="9670"/>
                    <a:pt x="21665" y="21600"/>
                  </a:cubicBezTo>
                  <a:lnTo>
                    <a:pt x="65" y="21600"/>
                  </a:lnTo>
                  <a:close/>
                </a:path>
              </a:pathLst>
            </a:custGeom>
            <a:noFill/>
            <a:ln w="25400" cap="rnd">
              <a:solidFill>
                <a:srgbClr val="0000CC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109" name="Rectangle 189">
              <a:extLst>
                <a:ext uri="{FF2B5EF4-FFF2-40B4-BE49-F238E27FC236}">
                  <a16:creationId xmlns:a16="http://schemas.microsoft.com/office/drawing/2014/main" id="{DAC52093-6E88-AC6E-47DA-2F758EFEF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1220"/>
              <a:ext cx="601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en-US" sz="1600" b="1">
                  <a:solidFill>
                    <a:schemeClr val="hlink"/>
                  </a:solidFill>
                </a:rPr>
                <a:t>Amplify</a:t>
              </a:r>
            </a:p>
            <a:p>
              <a:pPr algn="ctr" eaLnBrk="0" hangingPunct="0"/>
              <a:r>
                <a:rPr lang="en-US" altLang="en-US" sz="1600" b="1">
                  <a:solidFill>
                    <a:schemeClr val="hlink"/>
                  </a:solidFill>
                </a:rPr>
                <a:t>Signal</a:t>
              </a:r>
            </a:p>
          </p:txBody>
        </p:sp>
      </p:grpSp>
      <p:grpSp>
        <p:nvGrpSpPr>
          <p:cNvPr id="82110" name="Group 190">
            <a:extLst>
              <a:ext uri="{FF2B5EF4-FFF2-40B4-BE49-F238E27FC236}">
                <a16:creationId xmlns:a16="http://schemas.microsoft.com/office/drawing/2014/main" id="{5428C3A3-80B8-FE34-6622-775153E53C27}"/>
              </a:ext>
            </a:extLst>
          </p:cNvPr>
          <p:cNvGrpSpPr>
            <a:grpSpLocks/>
          </p:cNvGrpSpPr>
          <p:nvPr/>
        </p:nvGrpSpPr>
        <p:grpSpPr bwMode="auto">
          <a:xfrm>
            <a:off x="8864604" y="4310064"/>
            <a:ext cx="1333501" cy="1455737"/>
            <a:chOff x="4793" y="2432"/>
            <a:chExt cx="840" cy="917"/>
          </a:xfrm>
        </p:grpSpPr>
        <p:sp>
          <p:nvSpPr>
            <p:cNvPr id="82111" name="Rectangle 191">
              <a:extLst>
                <a:ext uri="{FF2B5EF4-FFF2-40B4-BE49-F238E27FC236}">
                  <a16:creationId xmlns:a16="http://schemas.microsoft.com/office/drawing/2014/main" id="{0AF2C7DE-84B7-067C-ED2D-E00456948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2432"/>
              <a:ext cx="742" cy="91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112" name="Rectangle 192">
              <a:extLst>
                <a:ext uri="{FF2B5EF4-FFF2-40B4-BE49-F238E27FC236}">
                  <a16:creationId xmlns:a16="http://schemas.microsoft.com/office/drawing/2014/main" id="{FD814FD5-7B7F-AB8A-3C75-DA9EFFF77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2432"/>
              <a:ext cx="742" cy="17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113" name="Rectangle 193">
              <a:extLst>
                <a:ext uri="{FF2B5EF4-FFF2-40B4-BE49-F238E27FC236}">
                  <a16:creationId xmlns:a16="http://schemas.microsoft.com/office/drawing/2014/main" id="{C730ADD4-BE3E-1147-FE48-F6CE2C0D2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5" y="2439"/>
              <a:ext cx="5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400" b="1"/>
                <a:t>Speaker</a:t>
              </a:r>
            </a:p>
          </p:txBody>
        </p:sp>
        <p:sp>
          <p:nvSpPr>
            <p:cNvPr id="82114" name="Rectangle 194">
              <a:extLst>
                <a:ext uri="{FF2B5EF4-FFF2-40B4-BE49-F238E27FC236}">
                  <a16:creationId xmlns:a16="http://schemas.microsoft.com/office/drawing/2014/main" id="{FC5DD80F-0CDB-C860-4F0C-FEDC4EA1C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3" y="2736"/>
              <a:ext cx="84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1400" b="1"/>
                <a:t>Sound Signal</a:t>
              </a:r>
            </a:p>
          </p:txBody>
        </p:sp>
        <p:sp>
          <p:nvSpPr>
            <p:cNvPr id="82115" name="Line 195">
              <a:extLst>
                <a:ext uri="{FF2B5EF4-FFF2-40B4-BE49-F238E27FC236}">
                  <a16:creationId xmlns:a16="http://schemas.microsoft.com/office/drawing/2014/main" id="{0AE19EC1-19D9-8B40-9188-DEF63C953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3" y="2720"/>
              <a:ext cx="7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82116" name="Group 196">
            <a:extLst>
              <a:ext uri="{FF2B5EF4-FFF2-40B4-BE49-F238E27FC236}">
                <a16:creationId xmlns:a16="http://schemas.microsoft.com/office/drawing/2014/main" id="{4083224E-6522-200F-F217-94E165088FDE}"/>
              </a:ext>
            </a:extLst>
          </p:cNvPr>
          <p:cNvGrpSpPr>
            <a:grpSpLocks/>
          </p:cNvGrpSpPr>
          <p:nvPr/>
        </p:nvGrpSpPr>
        <p:grpSpPr bwMode="auto">
          <a:xfrm>
            <a:off x="8066092" y="2338388"/>
            <a:ext cx="965201" cy="1181100"/>
            <a:chOff x="4290" y="1190"/>
            <a:chExt cx="608" cy="744"/>
          </a:xfrm>
        </p:grpSpPr>
        <p:sp>
          <p:nvSpPr>
            <p:cNvPr id="82117" name="Arc 197">
              <a:extLst>
                <a:ext uri="{FF2B5EF4-FFF2-40B4-BE49-F238E27FC236}">
                  <a16:creationId xmlns:a16="http://schemas.microsoft.com/office/drawing/2014/main" id="{70DB8C84-1EDC-9B47-2AA0-E7529540B60B}"/>
                </a:ext>
              </a:extLst>
            </p:cNvPr>
            <p:cNvSpPr>
              <a:spLocks/>
            </p:cNvSpPr>
            <p:nvPr/>
          </p:nvSpPr>
          <p:spPr bwMode="auto">
            <a:xfrm rot="17820000">
              <a:off x="4393" y="1429"/>
              <a:ext cx="405" cy="605"/>
            </a:xfrm>
            <a:custGeom>
              <a:avLst/>
              <a:gdLst>
                <a:gd name="G0" fmla="+- 53 0 0"/>
                <a:gd name="G1" fmla="+- 21600 0 0"/>
                <a:gd name="G2" fmla="+- 21600 0 0"/>
                <a:gd name="T0" fmla="*/ 0 w 21649"/>
                <a:gd name="T1" fmla="*/ 0 h 21600"/>
                <a:gd name="T2" fmla="*/ 21649 w 21649"/>
                <a:gd name="T3" fmla="*/ 21171 h 21600"/>
                <a:gd name="T4" fmla="*/ 53 w 2164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49" h="21600" fill="none" extrusionOk="0">
                  <a:moveTo>
                    <a:pt x="0" y="0"/>
                  </a:moveTo>
                  <a:cubicBezTo>
                    <a:pt x="17" y="0"/>
                    <a:pt x="35" y="0"/>
                    <a:pt x="53" y="0"/>
                  </a:cubicBezTo>
                  <a:cubicBezTo>
                    <a:pt x="11815" y="0"/>
                    <a:pt x="21415" y="9411"/>
                    <a:pt x="21648" y="21171"/>
                  </a:cubicBezTo>
                </a:path>
                <a:path w="21649" h="21600" stroke="0" extrusionOk="0">
                  <a:moveTo>
                    <a:pt x="0" y="0"/>
                  </a:moveTo>
                  <a:cubicBezTo>
                    <a:pt x="17" y="0"/>
                    <a:pt x="35" y="0"/>
                    <a:pt x="53" y="0"/>
                  </a:cubicBezTo>
                  <a:cubicBezTo>
                    <a:pt x="11815" y="0"/>
                    <a:pt x="21415" y="9411"/>
                    <a:pt x="21648" y="21171"/>
                  </a:cubicBezTo>
                  <a:lnTo>
                    <a:pt x="53" y="21600"/>
                  </a:lnTo>
                  <a:close/>
                </a:path>
              </a:pathLst>
            </a:custGeom>
            <a:noFill/>
            <a:ln w="25400" cap="rnd">
              <a:solidFill>
                <a:srgbClr val="0000CC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118" name="Rectangle 198">
              <a:extLst>
                <a:ext uri="{FF2B5EF4-FFF2-40B4-BE49-F238E27FC236}">
                  <a16:creationId xmlns:a16="http://schemas.microsoft.com/office/drawing/2014/main" id="{9F2BFD52-2327-306F-A555-879A2A4B8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0" y="1190"/>
              <a:ext cx="522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en-US" sz="1600" b="1">
                  <a:solidFill>
                    <a:schemeClr val="hlink"/>
                  </a:solidFill>
                </a:rPr>
                <a:t>Sound</a:t>
              </a:r>
            </a:p>
            <a:p>
              <a:pPr algn="ctr" eaLnBrk="0" hangingPunct="0"/>
              <a:r>
                <a:rPr lang="en-US" altLang="en-US" sz="1600" b="1">
                  <a:solidFill>
                    <a:schemeClr val="hlink"/>
                  </a:solidFill>
                </a:rPr>
                <a:t>Signal</a:t>
              </a:r>
            </a:p>
          </p:txBody>
        </p:sp>
      </p:grpSp>
      <p:sp>
        <p:nvSpPr>
          <p:cNvPr id="82119" name="AutoShape 199">
            <a:extLst>
              <a:ext uri="{FF2B5EF4-FFF2-40B4-BE49-F238E27FC236}">
                <a16:creationId xmlns:a16="http://schemas.microsoft.com/office/drawing/2014/main" id="{DB92F46F-66FC-1B85-8ABD-449E8C6FC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510088"/>
            <a:ext cx="3300413" cy="1816100"/>
          </a:xfrm>
          <a:prstGeom prst="roundRect">
            <a:avLst>
              <a:gd name="adj" fmla="val 12495"/>
            </a:avLst>
          </a:prstGeom>
          <a:solidFill>
            <a:srgbClr val="FFFFE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2075" tIns="46038" rIns="92075" bIns="46038" anchor="ctr"/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</a:pPr>
            <a:r>
              <a:rPr lang="en-US" altLang="en-US"/>
              <a:t>  Message signatures correspond to operation signatures </a:t>
            </a:r>
          </a:p>
          <a:p>
            <a:pPr eaLnBrk="0" hangingPunct="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</a:pPr>
            <a:r>
              <a:rPr lang="en-US" altLang="en-US"/>
              <a:t>  Recipient object responds by performing corresponding operation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74" name="AutoShape 30">
            <a:extLst>
              <a:ext uri="{FF2B5EF4-FFF2-40B4-BE49-F238E27FC236}">
                <a16:creationId xmlns:a16="http://schemas.microsoft.com/office/drawing/2014/main" id="{A1113931-F0F9-22E9-E446-7C6A11A1D2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Messages May Have Arguments and Return Information</a:t>
            </a:r>
            <a:endParaRPr lang="en-US" altLang="en-US" sz="280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839D21C-2582-8277-5E01-B86BF3BD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2946" name="AutoShape 2">
            <a:extLst>
              <a:ext uri="{FF2B5EF4-FFF2-40B4-BE49-F238E27FC236}">
                <a16:creationId xmlns:a16="http://schemas.microsoft.com/office/drawing/2014/main" id="{23641C39-6F10-7052-D416-70D836E83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1" y="1914526"/>
            <a:ext cx="2333625" cy="936625"/>
          </a:xfrm>
          <a:prstGeom prst="roundRect">
            <a:avLst>
              <a:gd name="adj" fmla="val 12495"/>
            </a:avLst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2000" b="1">
                <a:solidFill>
                  <a:schemeClr val="bg1"/>
                </a:solidFill>
              </a:rPr>
              <a:t>Argument is sent</a:t>
            </a:r>
          </a:p>
          <a:p>
            <a:pPr algn="ctr" eaLnBrk="0" hangingPunct="0"/>
            <a:r>
              <a:rPr lang="en-US" altLang="en-US" sz="2000" b="1">
                <a:solidFill>
                  <a:schemeClr val="bg1"/>
                </a:solidFill>
              </a:rPr>
              <a:t>with message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FD87F978-904A-EF74-51EF-EA716BFA0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463" y="3498850"/>
            <a:ext cx="2646558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en-US" sz="2800" b="1">
                <a:solidFill>
                  <a:schemeClr val="hlink"/>
                </a:solidFill>
              </a:rPr>
              <a:t>Set Track ( 4 )</a:t>
            </a:r>
          </a:p>
        </p:txBody>
      </p:sp>
      <p:grpSp>
        <p:nvGrpSpPr>
          <p:cNvPr id="82948" name="Group 4">
            <a:extLst>
              <a:ext uri="{FF2B5EF4-FFF2-40B4-BE49-F238E27FC236}">
                <a16:creationId xmlns:a16="http://schemas.microsoft.com/office/drawing/2014/main" id="{29FA31BA-5415-ECEB-A56B-7EE6276E9141}"/>
              </a:ext>
            </a:extLst>
          </p:cNvPr>
          <p:cNvGrpSpPr>
            <a:grpSpLocks/>
          </p:cNvGrpSpPr>
          <p:nvPr/>
        </p:nvGrpSpPr>
        <p:grpSpPr bwMode="auto">
          <a:xfrm>
            <a:off x="7159625" y="3455988"/>
            <a:ext cx="1671638" cy="1738312"/>
            <a:chOff x="4030" y="1790"/>
            <a:chExt cx="1053" cy="1095"/>
          </a:xfrm>
        </p:grpSpPr>
        <p:grpSp>
          <p:nvGrpSpPr>
            <p:cNvPr id="82949" name="Group 5">
              <a:extLst>
                <a:ext uri="{FF2B5EF4-FFF2-40B4-BE49-F238E27FC236}">
                  <a16:creationId xmlns:a16="http://schemas.microsoft.com/office/drawing/2014/main" id="{8DE0956D-FAFC-3073-4CB2-063ECDCA6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" y="1790"/>
              <a:ext cx="1053" cy="1095"/>
              <a:chOff x="4030" y="1790"/>
              <a:chExt cx="1053" cy="1095"/>
            </a:xfrm>
          </p:grpSpPr>
          <p:grpSp>
            <p:nvGrpSpPr>
              <p:cNvPr id="82950" name="Group 6">
                <a:extLst>
                  <a:ext uri="{FF2B5EF4-FFF2-40B4-BE49-F238E27FC236}">
                    <a16:creationId xmlns:a16="http://schemas.microsoft.com/office/drawing/2014/main" id="{DA6598F7-CD17-15A4-3324-95126B2581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6" y="2802"/>
                <a:ext cx="846" cy="83"/>
                <a:chOff x="4106" y="2802"/>
                <a:chExt cx="846" cy="83"/>
              </a:xfrm>
            </p:grpSpPr>
            <p:sp>
              <p:nvSpPr>
                <p:cNvPr id="82951" name="Arc 7">
                  <a:extLst>
                    <a:ext uri="{FF2B5EF4-FFF2-40B4-BE49-F238E27FC236}">
                      <a16:creationId xmlns:a16="http://schemas.microsoft.com/office/drawing/2014/main" id="{74F52B6E-3267-7D31-E47C-8A6C14E24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1" y="2839"/>
                  <a:ext cx="191" cy="46"/>
                </a:xfrm>
                <a:custGeom>
                  <a:avLst/>
                  <a:gdLst>
                    <a:gd name="G0" fmla="+- 21600 0 0"/>
                    <a:gd name="G1" fmla="+- 488 0 0"/>
                    <a:gd name="G2" fmla="+- 21600 0 0"/>
                    <a:gd name="T0" fmla="*/ 43194 w 43200"/>
                    <a:gd name="T1" fmla="*/ 0 h 22088"/>
                    <a:gd name="T2" fmla="*/ 5 w 43200"/>
                    <a:gd name="T3" fmla="*/ 5 h 22088"/>
                    <a:gd name="T4" fmla="*/ 21600 w 43200"/>
                    <a:gd name="T5" fmla="*/ 488 h 220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2088" fill="none" extrusionOk="0">
                      <a:moveTo>
                        <a:pt x="43194" y="-1"/>
                      </a:moveTo>
                      <a:cubicBezTo>
                        <a:pt x="43198" y="162"/>
                        <a:pt x="43200" y="325"/>
                        <a:pt x="43200" y="488"/>
                      </a:cubicBezTo>
                      <a:cubicBezTo>
                        <a:pt x="43200" y="12417"/>
                        <a:pt x="33529" y="22088"/>
                        <a:pt x="21600" y="22088"/>
                      </a:cubicBezTo>
                      <a:cubicBezTo>
                        <a:pt x="9670" y="22088"/>
                        <a:pt x="0" y="12417"/>
                        <a:pt x="0" y="488"/>
                      </a:cubicBezTo>
                      <a:cubicBezTo>
                        <a:pt x="0" y="326"/>
                        <a:pt x="1" y="165"/>
                        <a:pt x="5" y="5"/>
                      </a:cubicBezTo>
                    </a:path>
                    <a:path w="43200" h="22088" stroke="0" extrusionOk="0">
                      <a:moveTo>
                        <a:pt x="43194" y="-1"/>
                      </a:moveTo>
                      <a:cubicBezTo>
                        <a:pt x="43198" y="162"/>
                        <a:pt x="43200" y="325"/>
                        <a:pt x="43200" y="488"/>
                      </a:cubicBezTo>
                      <a:cubicBezTo>
                        <a:pt x="43200" y="12417"/>
                        <a:pt x="33529" y="22088"/>
                        <a:pt x="21600" y="22088"/>
                      </a:cubicBezTo>
                      <a:cubicBezTo>
                        <a:pt x="9670" y="22088"/>
                        <a:pt x="0" y="12417"/>
                        <a:pt x="0" y="488"/>
                      </a:cubicBezTo>
                      <a:cubicBezTo>
                        <a:pt x="0" y="326"/>
                        <a:pt x="1" y="165"/>
                        <a:pt x="5" y="5"/>
                      </a:cubicBezTo>
                      <a:lnTo>
                        <a:pt x="21600" y="488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2952" name="AutoShape 8">
                  <a:extLst>
                    <a:ext uri="{FF2B5EF4-FFF2-40B4-BE49-F238E27FC236}">
                      <a16:creationId xmlns:a16="http://schemas.microsoft.com/office/drawing/2014/main" id="{0A70FF08-18C4-1837-808E-4D514785E1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802"/>
                  <a:ext cx="474" cy="67"/>
                </a:xfrm>
                <a:prstGeom prst="roundRect">
                  <a:avLst>
                    <a:gd name="adj" fmla="val 19667"/>
                  </a:avLst>
                </a:prstGeom>
                <a:solidFill>
                  <a:srgbClr val="7F7F7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2953" name="Group 9">
                <a:extLst>
                  <a:ext uri="{FF2B5EF4-FFF2-40B4-BE49-F238E27FC236}">
                    <a16:creationId xmlns:a16="http://schemas.microsoft.com/office/drawing/2014/main" id="{9ADBCD59-A206-905E-90F4-A453C3B4BE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30" y="1790"/>
                <a:ext cx="1053" cy="1050"/>
                <a:chOff x="4030" y="1790"/>
                <a:chExt cx="1053" cy="1050"/>
              </a:xfrm>
            </p:grpSpPr>
            <p:grpSp>
              <p:nvGrpSpPr>
                <p:cNvPr id="82954" name="Group 10">
                  <a:extLst>
                    <a:ext uri="{FF2B5EF4-FFF2-40B4-BE49-F238E27FC236}">
                      <a16:creationId xmlns:a16="http://schemas.microsoft.com/office/drawing/2014/main" id="{0CD47DC3-4B75-7008-3C13-F8268B484D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30" y="1790"/>
                  <a:ext cx="1053" cy="1050"/>
                  <a:chOff x="4030" y="1790"/>
                  <a:chExt cx="1053" cy="1050"/>
                </a:xfrm>
              </p:grpSpPr>
              <p:sp>
                <p:nvSpPr>
                  <p:cNvPr id="82955" name="Rectangle 11">
                    <a:extLst>
                      <a:ext uri="{FF2B5EF4-FFF2-40B4-BE49-F238E27FC236}">
                        <a16:creationId xmlns:a16="http://schemas.microsoft.com/office/drawing/2014/main" id="{4905CA5C-7503-6A21-5208-2738A9E56A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30" y="1790"/>
                    <a:ext cx="1048" cy="1050"/>
                  </a:xfrm>
                  <a:prstGeom prst="rect">
                    <a:avLst/>
                  </a:prstGeom>
                  <a:solidFill>
                    <a:srgbClr val="5F5F5F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2956" name="Arc 12">
                    <a:extLst>
                      <a:ext uri="{FF2B5EF4-FFF2-40B4-BE49-F238E27FC236}">
                        <a16:creationId xmlns:a16="http://schemas.microsoft.com/office/drawing/2014/main" id="{94BA9E22-8573-0BC4-96E7-FF214CDDFE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0" y="2546"/>
                    <a:ext cx="263" cy="261"/>
                  </a:xfrm>
                  <a:custGeom>
                    <a:avLst/>
                    <a:gdLst>
                      <a:gd name="G0" fmla="+- 21594 0 0"/>
                      <a:gd name="G1" fmla="+- 21600 0 0"/>
                      <a:gd name="G2" fmla="+- 21600 0 0"/>
                      <a:gd name="T0" fmla="*/ 0 w 21594"/>
                      <a:gd name="T1" fmla="*/ 21103 h 21600"/>
                      <a:gd name="T2" fmla="*/ 21512 w 21594"/>
                      <a:gd name="T3" fmla="*/ 0 h 21600"/>
                      <a:gd name="T4" fmla="*/ 21594 w 21594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594" h="21600" fill="none" extrusionOk="0">
                        <a:moveTo>
                          <a:pt x="-1" y="21102"/>
                        </a:moveTo>
                        <a:cubicBezTo>
                          <a:pt x="269" y="9402"/>
                          <a:pt x="9808" y="44"/>
                          <a:pt x="21512" y="0"/>
                        </a:cubicBezTo>
                      </a:path>
                      <a:path w="21594" h="21600" stroke="0" extrusionOk="0">
                        <a:moveTo>
                          <a:pt x="-1" y="21102"/>
                        </a:moveTo>
                        <a:cubicBezTo>
                          <a:pt x="269" y="9402"/>
                          <a:pt x="9808" y="44"/>
                          <a:pt x="21512" y="0"/>
                        </a:cubicBezTo>
                        <a:lnTo>
                          <a:pt x="21594" y="21600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2957" name="Line 13">
                  <a:extLst>
                    <a:ext uri="{FF2B5EF4-FFF2-40B4-BE49-F238E27FC236}">
                      <a16:creationId xmlns:a16="http://schemas.microsoft.com/office/drawing/2014/main" id="{C8776AD4-F1F1-7120-5110-1F94EBC791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" y="2807"/>
                  <a:ext cx="1043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2958" name="Group 14">
                <a:extLst>
                  <a:ext uri="{FF2B5EF4-FFF2-40B4-BE49-F238E27FC236}">
                    <a16:creationId xmlns:a16="http://schemas.microsoft.com/office/drawing/2014/main" id="{BC328E4A-21A2-26E3-FA0F-2F06291633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53" y="1846"/>
                <a:ext cx="790" cy="784"/>
                <a:chOff x="4153" y="1846"/>
                <a:chExt cx="790" cy="784"/>
              </a:xfrm>
            </p:grpSpPr>
            <p:sp>
              <p:nvSpPr>
                <p:cNvPr id="82959" name="Oval 15">
                  <a:extLst>
                    <a:ext uri="{FF2B5EF4-FFF2-40B4-BE49-F238E27FC236}">
                      <a16:creationId xmlns:a16="http://schemas.microsoft.com/office/drawing/2014/main" id="{10A38A41-597C-61AB-EEC8-7FD4C3ABC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3" y="1846"/>
                  <a:ext cx="790" cy="784"/>
                </a:xfrm>
                <a:prstGeom prst="ellipse">
                  <a:avLst/>
                </a:prstGeom>
                <a:solidFill>
                  <a:srgbClr val="3F3F3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2960" name="Oval 16">
                  <a:extLst>
                    <a:ext uri="{FF2B5EF4-FFF2-40B4-BE49-F238E27FC236}">
                      <a16:creationId xmlns:a16="http://schemas.microsoft.com/office/drawing/2014/main" id="{481C9427-CCFC-D9DE-3E36-19D58F9B2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4" y="1865"/>
                  <a:ext cx="764" cy="756"/>
                </a:xfrm>
                <a:prstGeom prst="ellipse">
                  <a:avLst/>
                </a:prstGeom>
                <a:solidFill>
                  <a:srgbClr val="9F9F9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2961" name="Oval 17">
                  <a:extLst>
                    <a:ext uri="{FF2B5EF4-FFF2-40B4-BE49-F238E27FC236}">
                      <a16:creationId xmlns:a16="http://schemas.microsoft.com/office/drawing/2014/main" id="{3012772F-155F-0C2C-697B-08F267AA95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1" y="1849"/>
                  <a:ext cx="735" cy="727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2962" name="Oval 18">
                  <a:extLst>
                    <a:ext uri="{FF2B5EF4-FFF2-40B4-BE49-F238E27FC236}">
                      <a16:creationId xmlns:a16="http://schemas.microsoft.com/office/drawing/2014/main" id="{E339B39C-B17A-94F4-E9C3-6CF8E476D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9" y="1877"/>
                  <a:ext cx="734" cy="728"/>
                </a:xfrm>
                <a:prstGeom prst="ellipse">
                  <a:avLst/>
                </a:pr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grpSp>
              <p:nvGrpSpPr>
                <p:cNvPr id="82963" name="Group 19">
                  <a:extLst>
                    <a:ext uri="{FF2B5EF4-FFF2-40B4-BE49-F238E27FC236}">
                      <a16:creationId xmlns:a16="http://schemas.microsoft.com/office/drawing/2014/main" id="{221DE140-76BD-E264-2401-65423197A7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77" y="2167"/>
                  <a:ext cx="143" cy="142"/>
                  <a:chOff x="4477" y="2167"/>
                  <a:chExt cx="143" cy="142"/>
                </a:xfrm>
              </p:grpSpPr>
              <p:sp>
                <p:nvSpPr>
                  <p:cNvPr id="82964" name="Oval 20">
                    <a:extLst>
                      <a:ext uri="{FF2B5EF4-FFF2-40B4-BE49-F238E27FC236}">
                        <a16:creationId xmlns:a16="http://schemas.microsoft.com/office/drawing/2014/main" id="{AB3A85F1-C4F9-24E2-2FF7-2697A9DCBA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77" y="2167"/>
                    <a:ext cx="143" cy="142"/>
                  </a:xfrm>
                  <a:prstGeom prst="ellipse">
                    <a:avLst/>
                  </a:prstGeom>
                  <a:solidFill>
                    <a:srgbClr val="7F7F7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2965" name="Oval 21">
                    <a:extLst>
                      <a:ext uri="{FF2B5EF4-FFF2-40B4-BE49-F238E27FC236}">
                        <a16:creationId xmlns:a16="http://schemas.microsoft.com/office/drawing/2014/main" id="{B8D2872C-CAAA-846E-F6EA-153895F4D1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2190"/>
                    <a:ext cx="96" cy="96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2966" name="Group 22">
              <a:extLst>
                <a:ext uri="{FF2B5EF4-FFF2-40B4-BE49-F238E27FC236}">
                  <a16:creationId xmlns:a16="http://schemas.microsoft.com/office/drawing/2014/main" id="{858BE1C5-081B-85BE-7B83-38522E64F7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6" y="2648"/>
              <a:ext cx="118" cy="117"/>
              <a:chOff x="4926" y="2648"/>
              <a:chExt cx="118" cy="117"/>
            </a:xfrm>
          </p:grpSpPr>
          <p:sp>
            <p:nvSpPr>
              <p:cNvPr id="82967" name="Oval 23">
                <a:extLst>
                  <a:ext uri="{FF2B5EF4-FFF2-40B4-BE49-F238E27FC236}">
                    <a16:creationId xmlns:a16="http://schemas.microsoft.com/office/drawing/2014/main" id="{8B2A8FB8-1D41-E2DB-1BC0-2916AE6C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" y="2648"/>
                <a:ext cx="118" cy="117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82968" name="Oval 24">
                <a:extLst>
                  <a:ext uri="{FF2B5EF4-FFF2-40B4-BE49-F238E27FC236}">
                    <a16:creationId xmlns:a16="http://schemas.microsoft.com/office/drawing/2014/main" id="{E34446FE-29BF-7AE7-D8D0-058EAD825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2" y="2655"/>
                <a:ext cx="106" cy="10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82969" name="Line 25">
            <a:extLst>
              <a:ext uri="{FF2B5EF4-FFF2-40B4-BE49-F238E27FC236}">
                <a16:creationId xmlns:a16="http://schemas.microsoft.com/office/drawing/2014/main" id="{66631D71-161B-4F16-0DC3-98ED5102A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9138" y="4225925"/>
            <a:ext cx="2151062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82970" name="Group 26">
            <a:extLst>
              <a:ext uri="{FF2B5EF4-FFF2-40B4-BE49-F238E27FC236}">
                <a16:creationId xmlns:a16="http://schemas.microsoft.com/office/drawing/2014/main" id="{CFCF0E79-5658-2A94-AD72-C0D1B134489E}"/>
              </a:ext>
            </a:extLst>
          </p:cNvPr>
          <p:cNvGrpSpPr>
            <a:grpSpLocks/>
          </p:cNvGrpSpPr>
          <p:nvPr/>
        </p:nvGrpSpPr>
        <p:grpSpPr bwMode="auto">
          <a:xfrm>
            <a:off x="2517775" y="2433638"/>
            <a:ext cx="2738438" cy="3217862"/>
            <a:chOff x="1106" y="1146"/>
            <a:chExt cx="1725" cy="2027"/>
          </a:xfrm>
        </p:grpSpPr>
        <p:pic>
          <p:nvPicPr>
            <p:cNvPr id="82971" name="Picture 27">
              <a:extLst>
                <a:ext uri="{FF2B5EF4-FFF2-40B4-BE49-F238E27FC236}">
                  <a16:creationId xmlns:a16="http://schemas.microsoft.com/office/drawing/2014/main" id="{8F2B7717-91BB-9529-EFA2-27784D7FE3B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" y="1146"/>
              <a:ext cx="1154" cy="2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972" name="Freeform 28">
              <a:extLst>
                <a:ext uri="{FF2B5EF4-FFF2-40B4-BE49-F238E27FC236}">
                  <a16:creationId xmlns:a16="http://schemas.microsoft.com/office/drawing/2014/main" id="{8E2D8867-F8E5-7EB2-69D4-4F909F96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" y="2867"/>
              <a:ext cx="248" cy="99"/>
            </a:xfrm>
            <a:custGeom>
              <a:avLst/>
              <a:gdLst>
                <a:gd name="T0" fmla="*/ 0 w 248"/>
                <a:gd name="T1" fmla="*/ 98 h 99"/>
                <a:gd name="T2" fmla="*/ 58 w 248"/>
                <a:gd name="T3" fmla="*/ 61 h 99"/>
                <a:gd name="T4" fmla="*/ 174 w 248"/>
                <a:gd name="T5" fmla="*/ 35 h 99"/>
                <a:gd name="T6" fmla="*/ 247 w 248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99">
                  <a:moveTo>
                    <a:pt x="0" y="98"/>
                  </a:moveTo>
                  <a:lnTo>
                    <a:pt x="58" y="61"/>
                  </a:lnTo>
                  <a:lnTo>
                    <a:pt x="174" y="35"/>
                  </a:lnTo>
                  <a:lnTo>
                    <a:pt x="247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pic>
          <p:nvPicPr>
            <p:cNvPr id="82973" name="Picture 29">
              <a:extLst>
                <a:ext uri="{FF2B5EF4-FFF2-40B4-BE49-F238E27FC236}">
                  <a16:creationId xmlns:a16="http://schemas.microsoft.com/office/drawing/2014/main" id="{F8C6E89E-A4E3-7C54-8AE1-C9AC36CEAD0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" y="2650"/>
              <a:ext cx="660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0" animBg="1" autoUpdateAnimBg="0"/>
      <p:bldP spid="82947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00" name="AutoShape 32">
            <a:extLst>
              <a:ext uri="{FF2B5EF4-FFF2-40B4-BE49-F238E27FC236}">
                <a16:creationId xmlns:a16="http://schemas.microsoft.com/office/drawing/2014/main" id="{CDA0199E-AA83-A1F0-6B0D-78706575D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Messages May Have Arguments and Return Information</a:t>
            </a:r>
            <a:endParaRPr lang="en-US" altLang="en-US" sz="280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F20609E-12CB-9065-897E-5C570A5F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00801"/>
            <a:ext cx="2895600" cy="320675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3970" name="Line 2">
            <a:extLst>
              <a:ext uri="{FF2B5EF4-FFF2-40B4-BE49-F238E27FC236}">
                <a16:creationId xmlns:a16="http://schemas.microsoft.com/office/drawing/2014/main" id="{4945311A-654C-E82C-4384-CFCE8342D1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41875" y="4387850"/>
            <a:ext cx="21415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83971" name="Group 3">
            <a:extLst>
              <a:ext uri="{FF2B5EF4-FFF2-40B4-BE49-F238E27FC236}">
                <a16:creationId xmlns:a16="http://schemas.microsoft.com/office/drawing/2014/main" id="{737FD898-485E-C20C-D774-44DFD1258ECA}"/>
              </a:ext>
            </a:extLst>
          </p:cNvPr>
          <p:cNvGrpSpPr>
            <a:grpSpLocks/>
          </p:cNvGrpSpPr>
          <p:nvPr/>
        </p:nvGrpSpPr>
        <p:grpSpPr bwMode="auto">
          <a:xfrm>
            <a:off x="2670175" y="2433638"/>
            <a:ext cx="2738438" cy="3217862"/>
            <a:chOff x="1106" y="1146"/>
            <a:chExt cx="1725" cy="2027"/>
          </a:xfrm>
        </p:grpSpPr>
        <p:pic>
          <p:nvPicPr>
            <p:cNvPr id="83972" name="Picture 4">
              <a:extLst>
                <a:ext uri="{FF2B5EF4-FFF2-40B4-BE49-F238E27FC236}">
                  <a16:creationId xmlns:a16="http://schemas.microsoft.com/office/drawing/2014/main" id="{7B5FAE77-BC88-73DB-2CA0-626398C51FC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" y="1146"/>
              <a:ext cx="1154" cy="2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973" name="Freeform 5">
              <a:extLst>
                <a:ext uri="{FF2B5EF4-FFF2-40B4-BE49-F238E27FC236}">
                  <a16:creationId xmlns:a16="http://schemas.microsoft.com/office/drawing/2014/main" id="{9F12276B-B27D-9971-D896-0499219E0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" y="2867"/>
              <a:ext cx="248" cy="99"/>
            </a:xfrm>
            <a:custGeom>
              <a:avLst/>
              <a:gdLst>
                <a:gd name="T0" fmla="*/ 0 w 248"/>
                <a:gd name="T1" fmla="*/ 98 h 99"/>
                <a:gd name="T2" fmla="*/ 58 w 248"/>
                <a:gd name="T3" fmla="*/ 61 h 99"/>
                <a:gd name="T4" fmla="*/ 174 w 248"/>
                <a:gd name="T5" fmla="*/ 35 h 99"/>
                <a:gd name="T6" fmla="*/ 247 w 248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99">
                  <a:moveTo>
                    <a:pt x="0" y="98"/>
                  </a:moveTo>
                  <a:lnTo>
                    <a:pt x="58" y="61"/>
                  </a:lnTo>
                  <a:lnTo>
                    <a:pt x="174" y="35"/>
                  </a:lnTo>
                  <a:lnTo>
                    <a:pt x="247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pic>
          <p:nvPicPr>
            <p:cNvPr id="83974" name="Picture 6">
              <a:extLst>
                <a:ext uri="{FF2B5EF4-FFF2-40B4-BE49-F238E27FC236}">
                  <a16:creationId xmlns:a16="http://schemas.microsoft.com/office/drawing/2014/main" id="{6F25D0C3-E365-DA45-005C-5E79DDE74ED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" y="2650"/>
              <a:ext cx="660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3975" name="Rectangle 7">
            <a:extLst>
              <a:ext uri="{FF2B5EF4-FFF2-40B4-BE49-F238E27FC236}">
                <a16:creationId xmlns:a16="http://schemas.microsoft.com/office/drawing/2014/main" id="{3EA242DA-B811-B156-A152-5C83A611F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4289" y="3822701"/>
            <a:ext cx="382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en-US" sz="2800" b="1">
                <a:solidFill>
                  <a:schemeClr val="hlink"/>
                </a:solidFill>
              </a:rPr>
              <a:t>4</a:t>
            </a:r>
          </a:p>
        </p:txBody>
      </p:sp>
      <p:sp>
        <p:nvSpPr>
          <p:cNvPr id="83976" name="AutoShape 8">
            <a:extLst>
              <a:ext uri="{FF2B5EF4-FFF2-40B4-BE49-F238E27FC236}">
                <a16:creationId xmlns:a16="http://schemas.microsoft.com/office/drawing/2014/main" id="{3446A3DA-DF57-BBBB-60A8-7D2549A4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5" y="5530850"/>
            <a:ext cx="1912938" cy="876300"/>
          </a:xfrm>
          <a:prstGeom prst="roundRect">
            <a:avLst>
              <a:gd name="adj" fmla="val 12495"/>
            </a:avLst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2000" b="1">
                <a:solidFill>
                  <a:schemeClr val="bg1"/>
                </a:solidFill>
              </a:rPr>
              <a:t>Queries return</a:t>
            </a:r>
          </a:p>
          <a:p>
            <a:pPr algn="ctr" eaLnBrk="0" hangingPunct="0"/>
            <a:r>
              <a:rPr lang="en-US" altLang="en-US" sz="2000" b="1">
                <a:solidFill>
                  <a:schemeClr val="bg1"/>
                </a:solidFill>
              </a:rPr>
              <a:t>object state</a:t>
            </a:r>
          </a:p>
        </p:txBody>
      </p:sp>
      <p:sp>
        <p:nvSpPr>
          <p:cNvPr id="83977" name="Rectangle 9">
            <a:extLst>
              <a:ext uri="{FF2B5EF4-FFF2-40B4-BE49-F238E27FC236}">
                <a16:creationId xmlns:a16="http://schemas.microsoft.com/office/drawing/2014/main" id="{1AC29DF2-7E5F-B79A-6065-6F6122A3E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225" y="3232150"/>
            <a:ext cx="3176588" cy="2071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83978" name="Group 10">
            <a:extLst>
              <a:ext uri="{FF2B5EF4-FFF2-40B4-BE49-F238E27FC236}">
                <a16:creationId xmlns:a16="http://schemas.microsoft.com/office/drawing/2014/main" id="{152FCD90-E82A-86E0-AEAB-DB401049D234}"/>
              </a:ext>
            </a:extLst>
          </p:cNvPr>
          <p:cNvGrpSpPr>
            <a:grpSpLocks/>
          </p:cNvGrpSpPr>
          <p:nvPr/>
        </p:nvGrpSpPr>
        <p:grpSpPr bwMode="auto">
          <a:xfrm>
            <a:off x="7312025" y="3455988"/>
            <a:ext cx="1671638" cy="1738312"/>
            <a:chOff x="4030" y="1790"/>
            <a:chExt cx="1053" cy="1095"/>
          </a:xfrm>
        </p:grpSpPr>
        <p:grpSp>
          <p:nvGrpSpPr>
            <p:cNvPr id="83979" name="Group 11">
              <a:extLst>
                <a:ext uri="{FF2B5EF4-FFF2-40B4-BE49-F238E27FC236}">
                  <a16:creationId xmlns:a16="http://schemas.microsoft.com/office/drawing/2014/main" id="{EA9DFB8A-764F-DFB6-3C4F-CFBB41068F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" y="1790"/>
              <a:ext cx="1053" cy="1095"/>
              <a:chOff x="4030" y="1790"/>
              <a:chExt cx="1053" cy="1095"/>
            </a:xfrm>
          </p:grpSpPr>
          <p:grpSp>
            <p:nvGrpSpPr>
              <p:cNvPr id="83980" name="Group 12">
                <a:extLst>
                  <a:ext uri="{FF2B5EF4-FFF2-40B4-BE49-F238E27FC236}">
                    <a16:creationId xmlns:a16="http://schemas.microsoft.com/office/drawing/2014/main" id="{56E7F28D-4F61-D101-3144-B0D87F1A4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6" y="2802"/>
                <a:ext cx="846" cy="83"/>
                <a:chOff x="4106" y="2802"/>
                <a:chExt cx="846" cy="83"/>
              </a:xfrm>
            </p:grpSpPr>
            <p:sp>
              <p:nvSpPr>
                <p:cNvPr id="83981" name="Arc 13">
                  <a:extLst>
                    <a:ext uri="{FF2B5EF4-FFF2-40B4-BE49-F238E27FC236}">
                      <a16:creationId xmlns:a16="http://schemas.microsoft.com/office/drawing/2014/main" id="{34BDC677-57D9-A510-D5A2-E64E8F9016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1" y="2839"/>
                  <a:ext cx="191" cy="46"/>
                </a:xfrm>
                <a:custGeom>
                  <a:avLst/>
                  <a:gdLst>
                    <a:gd name="G0" fmla="+- 21600 0 0"/>
                    <a:gd name="G1" fmla="+- 488 0 0"/>
                    <a:gd name="G2" fmla="+- 21600 0 0"/>
                    <a:gd name="T0" fmla="*/ 43194 w 43200"/>
                    <a:gd name="T1" fmla="*/ 0 h 22088"/>
                    <a:gd name="T2" fmla="*/ 5 w 43200"/>
                    <a:gd name="T3" fmla="*/ 5 h 22088"/>
                    <a:gd name="T4" fmla="*/ 21600 w 43200"/>
                    <a:gd name="T5" fmla="*/ 488 h 220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2088" fill="none" extrusionOk="0">
                      <a:moveTo>
                        <a:pt x="43194" y="-1"/>
                      </a:moveTo>
                      <a:cubicBezTo>
                        <a:pt x="43198" y="162"/>
                        <a:pt x="43200" y="325"/>
                        <a:pt x="43200" y="488"/>
                      </a:cubicBezTo>
                      <a:cubicBezTo>
                        <a:pt x="43200" y="12417"/>
                        <a:pt x="33529" y="22088"/>
                        <a:pt x="21600" y="22088"/>
                      </a:cubicBezTo>
                      <a:cubicBezTo>
                        <a:pt x="9670" y="22088"/>
                        <a:pt x="0" y="12417"/>
                        <a:pt x="0" y="488"/>
                      </a:cubicBezTo>
                      <a:cubicBezTo>
                        <a:pt x="0" y="326"/>
                        <a:pt x="1" y="165"/>
                        <a:pt x="5" y="5"/>
                      </a:cubicBezTo>
                    </a:path>
                    <a:path w="43200" h="22088" stroke="0" extrusionOk="0">
                      <a:moveTo>
                        <a:pt x="43194" y="-1"/>
                      </a:moveTo>
                      <a:cubicBezTo>
                        <a:pt x="43198" y="162"/>
                        <a:pt x="43200" y="325"/>
                        <a:pt x="43200" y="488"/>
                      </a:cubicBezTo>
                      <a:cubicBezTo>
                        <a:pt x="43200" y="12417"/>
                        <a:pt x="33529" y="22088"/>
                        <a:pt x="21600" y="22088"/>
                      </a:cubicBezTo>
                      <a:cubicBezTo>
                        <a:pt x="9670" y="22088"/>
                        <a:pt x="0" y="12417"/>
                        <a:pt x="0" y="488"/>
                      </a:cubicBezTo>
                      <a:cubicBezTo>
                        <a:pt x="0" y="326"/>
                        <a:pt x="1" y="165"/>
                        <a:pt x="5" y="5"/>
                      </a:cubicBezTo>
                      <a:lnTo>
                        <a:pt x="21600" y="488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3982" name="AutoShape 14">
                  <a:extLst>
                    <a:ext uri="{FF2B5EF4-FFF2-40B4-BE49-F238E27FC236}">
                      <a16:creationId xmlns:a16="http://schemas.microsoft.com/office/drawing/2014/main" id="{9512C227-918E-145B-730E-9750DC00EF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2802"/>
                  <a:ext cx="474" cy="67"/>
                </a:xfrm>
                <a:prstGeom prst="roundRect">
                  <a:avLst>
                    <a:gd name="adj" fmla="val 19667"/>
                  </a:avLst>
                </a:prstGeom>
                <a:solidFill>
                  <a:srgbClr val="7F7F7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3983" name="Group 15">
                <a:extLst>
                  <a:ext uri="{FF2B5EF4-FFF2-40B4-BE49-F238E27FC236}">
                    <a16:creationId xmlns:a16="http://schemas.microsoft.com/office/drawing/2014/main" id="{C47014FC-4BD4-828A-FC5F-5B684836F9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30" y="1790"/>
                <a:ext cx="1053" cy="1050"/>
                <a:chOff x="4030" y="1790"/>
                <a:chExt cx="1053" cy="1050"/>
              </a:xfrm>
            </p:grpSpPr>
            <p:grpSp>
              <p:nvGrpSpPr>
                <p:cNvPr id="83984" name="Group 16">
                  <a:extLst>
                    <a:ext uri="{FF2B5EF4-FFF2-40B4-BE49-F238E27FC236}">
                      <a16:creationId xmlns:a16="http://schemas.microsoft.com/office/drawing/2014/main" id="{B688EF28-5CBC-E2A3-CA7C-1D99F3E1A0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30" y="1790"/>
                  <a:ext cx="1053" cy="1050"/>
                  <a:chOff x="4030" y="1790"/>
                  <a:chExt cx="1053" cy="1050"/>
                </a:xfrm>
              </p:grpSpPr>
              <p:sp>
                <p:nvSpPr>
                  <p:cNvPr id="83985" name="Rectangle 17">
                    <a:extLst>
                      <a:ext uri="{FF2B5EF4-FFF2-40B4-BE49-F238E27FC236}">
                        <a16:creationId xmlns:a16="http://schemas.microsoft.com/office/drawing/2014/main" id="{3EE4CA37-6094-A990-569B-E28BF85154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30" y="1790"/>
                    <a:ext cx="1048" cy="1050"/>
                  </a:xfrm>
                  <a:prstGeom prst="rect">
                    <a:avLst/>
                  </a:prstGeom>
                  <a:solidFill>
                    <a:srgbClr val="5F5F5F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3986" name="Arc 18">
                    <a:extLst>
                      <a:ext uri="{FF2B5EF4-FFF2-40B4-BE49-F238E27FC236}">
                        <a16:creationId xmlns:a16="http://schemas.microsoft.com/office/drawing/2014/main" id="{4922FF8C-618C-41F5-D462-8BB0BB8372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20" y="2546"/>
                    <a:ext cx="263" cy="261"/>
                  </a:xfrm>
                  <a:custGeom>
                    <a:avLst/>
                    <a:gdLst>
                      <a:gd name="G0" fmla="+- 21594 0 0"/>
                      <a:gd name="G1" fmla="+- 21600 0 0"/>
                      <a:gd name="G2" fmla="+- 21600 0 0"/>
                      <a:gd name="T0" fmla="*/ 0 w 21594"/>
                      <a:gd name="T1" fmla="*/ 21103 h 21600"/>
                      <a:gd name="T2" fmla="*/ 21512 w 21594"/>
                      <a:gd name="T3" fmla="*/ 0 h 21600"/>
                      <a:gd name="T4" fmla="*/ 21594 w 21594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594" h="21600" fill="none" extrusionOk="0">
                        <a:moveTo>
                          <a:pt x="-1" y="21102"/>
                        </a:moveTo>
                        <a:cubicBezTo>
                          <a:pt x="269" y="9402"/>
                          <a:pt x="9808" y="44"/>
                          <a:pt x="21512" y="0"/>
                        </a:cubicBezTo>
                      </a:path>
                      <a:path w="21594" h="21600" stroke="0" extrusionOk="0">
                        <a:moveTo>
                          <a:pt x="-1" y="21102"/>
                        </a:moveTo>
                        <a:cubicBezTo>
                          <a:pt x="269" y="9402"/>
                          <a:pt x="9808" y="44"/>
                          <a:pt x="21512" y="0"/>
                        </a:cubicBezTo>
                        <a:lnTo>
                          <a:pt x="21594" y="21600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3987" name="Line 19">
                  <a:extLst>
                    <a:ext uri="{FF2B5EF4-FFF2-40B4-BE49-F238E27FC236}">
                      <a16:creationId xmlns:a16="http://schemas.microsoft.com/office/drawing/2014/main" id="{FDD1198E-41D7-5BE9-A6C7-DE04A6A5EE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8" y="2807"/>
                  <a:ext cx="1043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3988" name="Group 20">
                <a:extLst>
                  <a:ext uri="{FF2B5EF4-FFF2-40B4-BE49-F238E27FC236}">
                    <a16:creationId xmlns:a16="http://schemas.microsoft.com/office/drawing/2014/main" id="{1D337198-ED41-C6FF-E6CC-9C3DF4EB94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53" y="1846"/>
                <a:ext cx="790" cy="784"/>
                <a:chOff x="4153" y="1846"/>
                <a:chExt cx="790" cy="784"/>
              </a:xfrm>
            </p:grpSpPr>
            <p:sp>
              <p:nvSpPr>
                <p:cNvPr id="83989" name="Oval 21">
                  <a:extLst>
                    <a:ext uri="{FF2B5EF4-FFF2-40B4-BE49-F238E27FC236}">
                      <a16:creationId xmlns:a16="http://schemas.microsoft.com/office/drawing/2014/main" id="{B498A1DF-C488-FB41-C3F0-F0A21526A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3" y="1846"/>
                  <a:ext cx="790" cy="784"/>
                </a:xfrm>
                <a:prstGeom prst="ellipse">
                  <a:avLst/>
                </a:prstGeom>
                <a:solidFill>
                  <a:srgbClr val="3F3F3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3990" name="Oval 22">
                  <a:extLst>
                    <a:ext uri="{FF2B5EF4-FFF2-40B4-BE49-F238E27FC236}">
                      <a16:creationId xmlns:a16="http://schemas.microsoft.com/office/drawing/2014/main" id="{7676D9F4-E93C-D908-1113-9F80BD8C7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4" y="1865"/>
                  <a:ext cx="764" cy="756"/>
                </a:xfrm>
                <a:prstGeom prst="ellipse">
                  <a:avLst/>
                </a:prstGeom>
                <a:solidFill>
                  <a:srgbClr val="9F9F9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3991" name="Oval 23">
                  <a:extLst>
                    <a:ext uri="{FF2B5EF4-FFF2-40B4-BE49-F238E27FC236}">
                      <a16:creationId xmlns:a16="http://schemas.microsoft.com/office/drawing/2014/main" id="{12A60B0A-EAF0-01E0-D691-FDC4A7280C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1" y="1849"/>
                  <a:ext cx="735" cy="727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83992" name="Oval 24">
                  <a:extLst>
                    <a:ext uri="{FF2B5EF4-FFF2-40B4-BE49-F238E27FC236}">
                      <a16:creationId xmlns:a16="http://schemas.microsoft.com/office/drawing/2014/main" id="{FB978763-BC2A-5003-3FE1-775277D2F0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9" y="1877"/>
                  <a:ext cx="734" cy="728"/>
                </a:xfrm>
                <a:prstGeom prst="ellipse">
                  <a:avLst/>
                </a:pr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grpSp>
              <p:nvGrpSpPr>
                <p:cNvPr id="83993" name="Group 25">
                  <a:extLst>
                    <a:ext uri="{FF2B5EF4-FFF2-40B4-BE49-F238E27FC236}">
                      <a16:creationId xmlns:a16="http://schemas.microsoft.com/office/drawing/2014/main" id="{52B15CD6-9D88-A2A2-D702-6E70F54E53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77" y="2167"/>
                  <a:ext cx="143" cy="142"/>
                  <a:chOff x="4477" y="2167"/>
                  <a:chExt cx="143" cy="142"/>
                </a:xfrm>
              </p:grpSpPr>
              <p:sp>
                <p:nvSpPr>
                  <p:cNvPr id="83994" name="Oval 26">
                    <a:extLst>
                      <a:ext uri="{FF2B5EF4-FFF2-40B4-BE49-F238E27FC236}">
                        <a16:creationId xmlns:a16="http://schemas.microsoft.com/office/drawing/2014/main" id="{13E2FBEA-7B43-DB89-6396-0F0817B530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77" y="2167"/>
                    <a:ext cx="143" cy="142"/>
                  </a:xfrm>
                  <a:prstGeom prst="ellipse">
                    <a:avLst/>
                  </a:prstGeom>
                  <a:solidFill>
                    <a:srgbClr val="7F7F7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83995" name="Oval 27">
                    <a:extLst>
                      <a:ext uri="{FF2B5EF4-FFF2-40B4-BE49-F238E27FC236}">
                        <a16:creationId xmlns:a16="http://schemas.microsoft.com/office/drawing/2014/main" id="{A7886808-9F2D-C1D6-ECCD-69FD4905DF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2190"/>
                    <a:ext cx="96" cy="96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3996" name="Group 28">
              <a:extLst>
                <a:ext uri="{FF2B5EF4-FFF2-40B4-BE49-F238E27FC236}">
                  <a16:creationId xmlns:a16="http://schemas.microsoft.com/office/drawing/2014/main" id="{FE5B4E03-FD5B-913A-A880-C307AB87AC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6" y="2648"/>
              <a:ext cx="118" cy="117"/>
              <a:chOff x="4926" y="2648"/>
              <a:chExt cx="118" cy="117"/>
            </a:xfrm>
          </p:grpSpPr>
          <p:sp>
            <p:nvSpPr>
              <p:cNvPr id="83997" name="Oval 29">
                <a:extLst>
                  <a:ext uri="{FF2B5EF4-FFF2-40B4-BE49-F238E27FC236}">
                    <a16:creationId xmlns:a16="http://schemas.microsoft.com/office/drawing/2014/main" id="{3520F30C-0E66-61C2-B45A-493B154C8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" y="2648"/>
                <a:ext cx="118" cy="117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83998" name="Oval 30">
                <a:extLst>
                  <a:ext uri="{FF2B5EF4-FFF2-40B4-BE49-F238E27FC236}">
                    <a16:creationId xmlns:a16="http://schemas.microsoft.com/office/drawing/2014/main" id="{BFBEB4AA-F717-0E10-C775-8EC79630D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2" y="2655"/>
                <a:ext cx="106" cy="10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</p:grpSp>
      <p:sp>
        <p:nvSpPr>
          <p:cNvPr id="83999" name="AutoShape 31">
            <a:extLst>
              <a:ext uri="{FF2B5EF4-FFF2-40B4-BE49-F238E27FC236}">
                <a16:creationId xmlns:a16="http://schemas.microsoft.com/office/drawing/2014/main" id="{04C200C8-D0A9-68A2-B9B5-DE4461B4A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1938" y="1858963"/>
            <a:ext cx="2239962" cy="829468"/>
          </a:xfrm>
          <a:prstGeom prst="wedgeRoundRectCallout">
            <a:avLst>
              <a:gd name="adj1" fmla="val -41671"/>
              <a:gd name="adj2" fmla="val 66667"/>
              <a:gd name="adj3" fmla="val 16667"/>
            </a:avLst>
          </a:prstGeom>
          <a:solidFill>
            <a:srgbClr val="FFFFC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en-US" sz="2000" b="1">
                <a:solidFill>
                  <a:schemeClr val="hlink"/>
                </a:solidFill>
              </a:rPr>
              <a:t>What is</a:t>
            </a:r>
            <a:br>
              <a:rPr lang="en-US" altLang="en-US" sz="2000" b="1">
                <a:solidFill>
                  <a:schemeClr val="hlink"/>
                </a:solidFill>
              </a:rPr>
            </a:br>
            <a:r>
              <a:rPr lang="en-US" altLang="en-US" sz="2000" b="1">
                <a:solidFill>
                  <a:schemeClr val="hlink"/>
                </a:solidFill>
              </a:rPr>
              <a:t>Current Track?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3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5" grpId="0" autoUpdateAnimBg="0"/>
      <p:bldP spid="83976" grpId="0" animBg="1" autoUpdateAnimBg="0"/>
      <p:bldP spid="83999" grpId="0" animBg="1" autoUpdateAnimBg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727</Words>
  <Application>Microsoft Office PowerPoint</Application>
  <PresentationFormat>Widescreen</PresentationFormat>
  <Paragraphs>183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Times New Roman</vt:lpstr>
      <vt:lpstr>Trebuchet MS</vt:lpstr>
      <vt:lpstr>Wingdings</vt:lpstr>
      <vt:lpstr>Wingdings 3</vt:lpstr>
      <vt:lpstr>Retrospect</vt:lpstr>
      <vt:lpstr>Facet</vt:lpstr>
      <vt:lpstr>ACADEMIC CORE JAVA Object Orientation And  Multi-Threading</vt:lpstr>
      <vt:lpstr>04  OBJECT MESSAGING </vt:lpstr>
      <vt:lpstr>System - a collection of objects</vt:lpstr>
      <vt:lpstr>Objects Must Have Concise &amp; Accurate Names From the Language of the Domain</vt:lpstr>
      <vt:lpstr>Objects are service providers</vt:lpstr>
      <vt:lpstr>Services Provided By Objects Are Operations</vt:lpstr>
      <vt:lpstr>Objects Communicate By Sending Messages</vt:lpstr>
      <vt:lpstr>Messages May Have Arguments and Return Information</vt:lpstr>
      <vt:lpstr>Messages May Have Arguments and Return Information</vt:lpstr>
      <vt:lpstr>Method Defines How an Object Performs an Operation</vt:lpstr>
      <vt:lpstr>Methods Are Hidden Inside Objects</vt:lpstr>
      <vt:lpstr>Several Classes May Provide the Same  Service in Different Ways</vt:lpstr>
      <vt:lpstr>Objects May Need to Remember Information About Themselves</vt:lpstr>
      <vt:lpstr>Attributes Describe Object Features</vt:lpstr>
      <vt:lpstr>Attributes Are Hidden Inside Objects</vt:lpstr>
      <vt:lpstr>Attributes Are Usually Primitive</vt:lpstr>
      <vt:lpstr>Objects Are Instances of Classes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Subhash EP</dc:creator>
  <cp:lastModifiedBy>Subhash EP</cp:lastModifiedBy>
  <cp:revision>4</cp:revision>
  <dcterms:created xsi:type="dcterms:W3CDTF">2024-10-31T11:53:24Z</dcterms:created>
  <dcterms:modified xsi:type="dcterms:W3CDTF">2024-11-06T05:43:16Z</dcterms:modified>
</cp:coreProperties>
</file>